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</p:sldIdLst>
  <p:sldSz cx="9144000" cy="5143500" type="screen16x9"/>
  <p:notesSz cx="6858000" cy="9144000"/>
  <p:embeddedFontLst>
    <p:embeddedFont>
      <p:font typeface="Proxima Nova" panose="020B0604020202020204" charset="0"/>
      <p:regular r:id="rId78"/>
      <p:bold r:id="rId79"/>
      <p:italic r:id="rId80"/>
      <p:boldItalic r:id="rId81"/>
    </p:embeddedFont>
    <p:embeddedFont>
      <p:font typeface="Proxima Nova Extrabold" panose="020B0604020202020204" charset="0"/>
      <p:bold r:id="rId82"/>
    </p:embeddedFont>
    <p:embeddedFont>
      <p:font typeface="Proxima Nova Semibold" panose="020B0604020202020204" charset="0"/>
      <p:regular r:id="rId83"/>
      <p:bold r:id="rId84"/>
      <p:boldItalic r:id="rId8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1F64BB-F45C-47A2-A061-8C2BFF4F25BC}">
  <a:tblStyle styleId="{281F64BB-F45C-47A2-A061-8C2BFF4F25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459C6D5-F7CF-4BE5-A626-AACAA36EB70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7.fntdata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2.fntdata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3.fntdata"/><Relationship Id="rId85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6.fntdata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1.fntdata"/><Relationship Id="rId81" Type="http://schemas.openxmlformats.org/officeDocument/2006/relationships/font" Target="fonts/font4.fntdata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font" Target="fonts/font5.fntdata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d2c531d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d2c531d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d2c531df1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d2c531df1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d2c531df1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d2c531df1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d2c531df1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bd2c531df1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d2c531df1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bd2c531df1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bd2c531df1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bd2c531df1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d2c531df1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d2c531df1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bd2c531df1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bd2c531df1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d2c531df1_0_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bd2c531df1_0_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bd2c531df1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bd2c531df1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d2c531df1_0_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bd2c531df1_0_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d2c531df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d2c531df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d2c531df1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bd2c531df1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d2c531df1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bd2c531df1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bd2c531df1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bd2c531df1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bd2c531df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bd2c531df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bd2c531df1_1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bd2c531df1_1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d2c531df1_1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bd2c531df1_1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bd2c531df1_0_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bd2c531df1_0_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bd2c531df1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bd2c531df1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bd2c531df1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bd2c531df1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bd2c531df1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bd2c531df1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d2c531df1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d2c531df1_0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bd2c531df1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bd2c531df1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bd2c531df1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bd2c531df1_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f2d1574b3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f2d1574b3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f2d1574b3f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f2d1574b3f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f2d1574b3f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f2d1574b3f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f2d1574b3f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f2d1574b3f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f2d1574b3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f2d1574b3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f2d1574b3f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f2d1574b3f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f2d1574b3f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f2d1574b3f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f2d1574b3f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f2d1574b3f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d2c531df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d2c531df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f2d1574b3f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f2d1574b3f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f2d1574b3f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f2d1574b3f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f2d1574b3f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f2d1574b3f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f2d1574b3f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f2d1574b3f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f2d1574b3f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f2d1574b3f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f2d1574b3f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f2d1574b3f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f2d1574b3f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f2d1574b3f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f2d1574b3f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f2d1574b3f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f2d1574b3f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f2d1574b3f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f2d1574b3f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f2d1574b3f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d2c531df1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d2c531df1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f2d1574b3f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f2d1574b3f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f2d1574b3f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f2d1574b3f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f2d1574b3f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f2d1574b3f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f2d1574b3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f2d1574b3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bd2c531df1_1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bd2c531df1_1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f2d1574b3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f2d1574b3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f2d1574b3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f2d1574b3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f2d1574b3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f2d1574b3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f2d1574b3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f2d1574b3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bd2c531df1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bd2c531df1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d2c531df1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d2c531df1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f2d1574b3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f2d1574b3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f2d1574b3f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f2d1574b3f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f2d1574b3f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f2d1574b3f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f2d1574b3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f2d1574b3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f2d1574b3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f2d1574b3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bd2c531df1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bd2c531df1_1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f2d1574b3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f2d1574b3f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f2d1574b3f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f2d1574b3f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f2d1574b3f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f2d1574b3f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f2d1574b3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f2d1574b3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d2c531df1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d2c531df1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f2d1574b3f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f2d1574b3f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f2d1574b3f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f2d1574b3f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f2d1574b3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f2d1574b3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2bd2c531df1_1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2bd2c531df1_1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f2d1574b3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f2d1574b3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bd2c531df1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2bd2c531df1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d2c531df1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d2c531df1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d2c531df1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d2c531df1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ds/library/?active_status=all&amp;ad_type=political_and_issue_ads&amp;country=US&amp;q=climate&amp;sort_data%5Bdirection%5D=desc&amp;sort_data%5Bmode%5D=relevancy_monthly_grouped&amp;search_type=keyword_unordered&amp;media_type=al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nap.stanford.edu/data/loc-Gowalla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risisnlp.qcri.org/lrec2016/lrec2016.html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elp.com/dataset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nap.stanford.edu/data/web-Movies.ht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psocial/CREDBANK-data?tab=readme-ov-file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ets.simula.no/image-sentiment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crisisnlp.qcri.org/lrec2016/lrec2016.htm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sbkimcv/dataset/instagram-influencer-dataset?authuser=0#h.iwnsvnbbu9uq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osome.iu.edu/research/data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nap.stanford.edu/data/index.html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kaggle.com/datasets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data.gov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data-is-plural.com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docs.google.com/spreadsheets/d/1wZhPLMCHKJvwOkP4juclhjFgqIY8fQFMemwKL2c64vk/edit#gid=0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atasetsearch.research.google.com/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eee.org/content/dam/ieee-org/ieee/web/org/conferences/conference-template-letter.docx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overleaf.com/latex/templates/ieee-conference-template/grfzhhncsfqn" TargetMode="External"/><Relationship Id="rId4" Type="http://schemas.openxmlformats.org/officeDocument/2006/relationships/hyperlink" Target="https://www.ieee.org/content/dam/ieee-org/ieee/web/org/pubs/conference-latex-template_10-17-19.zip" TargetMode="Externa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45100" y="1251575"/>
            <a:ext cx="8053800" cy="7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900">
                <a:latin typeface="Proxima Nova"/>
                <a:ea typeface="Proxima Nova"/>
                <a:cs typeface="Proxima Nova"/>
                <a:sym typeface="Proxima Nova"/>
              </a:rPr>
              <a:t>CAP 6317/4773: Social Media Mining</a:t>
            </a: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7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14: Data Mining and Project Guidelines</a:t>
            </a:r>
            <a:endParaRPr sz="27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74100" y="2827150"/>
            <a:ext cx="71958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Raiyan Abdul Baten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Ph.D.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February 27, 2024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720" b="31704"/>
          <a:stretch/>
        </p:blipFill>
        <p:spPr>
          <a:xfrm>
            <a:off x="3514500" y="4565425"/>
            <a:ext cx="2115012" cy="4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LASSO Regression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311700" y="1246325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Total cost = measure of fit (RSS) + measure of the magnitude of coefficients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311700" y="1627325"/>
            <a:ext cx="80778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Total cost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= RSS(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 + λ (                                    )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4658" y="1752733"/>
            <a:ext cx="1489475" cy="19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ElasticNet Regression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311700" y="1246325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Total cost = measure of fit (RSS) + measure of the magnitude of coefficients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311700" y="1627325"/>
            <a:ext cx="807780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Total cost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= RSS(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 + λ</a:t>
            </a:r>
            <a:r>
              <a:rPr lang="en" sz="13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(                                 ) + λ</a:t>
            </a:r>
            <a:r>
              <a:rPr lang="en" sz="13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(                                    )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2621" y="1752733"/>
            <a:ext cx="1489475" cy="19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4175" y="1733815"/>
            <a:ext cx="1330949" cy="21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Regression Modeling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311700" y="1247350"/>
            <a:ext cx="69576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Linear regression – Ridge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Linear regression – LASSO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ElasticNet regression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Bayesian regression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 Vector regression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Forest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AdaBoost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XGBoost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7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/>
        </p:nvSpPr>
        <p:spPr>
          <a:xfrm>
            <a:off x="511850" y="3278150"/>
            <a:ext cx="72999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Questions?</a:t>
            </a:r>
            <a:endParaRPr sz="66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65" name="Google Shape;16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71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/>
        </p:nvSpPr>
        <p:spPr>
          <a:xfrm>
            <a:off x="511850" y="3278150"/>
            <a:ext cx="72999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Pop Quiz</a:t>
            </a:r>
            <a:endParaRPr sz="66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71" name="Google Shape;17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5000" y="152400"/>
            <a:ext cx="5374003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1300" y="152400"/>
            <a:ext cx="5741404" cy="48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Reminder to self: Attendance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7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/>
        </p:nvSpPr>
        <p:spPr>
          <a:xfrm>
            <a:off x="511850" y="3207675"/>
            <a:ext cx="72999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Group Project</a:t>
            </a:r>
            <a:endParaRPr sz="66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92" name="Google Shape;19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/>
        </p:nvSpPr>
        <p:spPr>
          <a:xfrm>
            <a:off x="311700" y="978425"/>
            <a:ext cx="85206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The projects listed in your CV are the </a:t>
            </a:r>
            <a:r>
              <a:rPr lang="en" sz="3000">
                <a:solidFill>
                  <a:srgbClr val="98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conversation starters</a:t>
            </a: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in any interview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7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660500" y="2987575"/>
            <a:ext cx="46902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Recap</a:t>
            </a:r>
            <a:endParaRPr sz="66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/>
        </p:nvSpPr>
        <p:spPr>
          <a:xfrm>
            <a:off x="311700" y="978425"/>
            <a:ext cx="85206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The projects listed in your CV are the </a:t>
            </a:r>
            <a:r>
              <a:rPr lang="en" sz="3000">
                <a:solidFill>
                  <a:srgbClr val="98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conversation starters</a:t>
            </a: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in any interview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03" name="Google Shape;203;p32"/>
          <p:cNvSpPr txBox="1"/>
          <p:nvPr/>
        </p:nvSpPr>
        <p:spPr>
          <a:xfrm>
            <a:off x="1572750" y="2787350"/>
            <a:ext cx="5998500" cy="13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Open ended project: Be creative!</a:t>
            </a:r>
            <a:endParaRPr sz="15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Guidelines and examples provided below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 can help you craft a project if you struggle to define one</a:t>
            </a:r>
            <a:endParaRPr sz="1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3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Group Formation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3710800" y="1250900"/>
            <a:ext cx="5338200" cy="3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40 graduate students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8 teams of 5 members each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1" name="Google Shape;211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4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Group Formation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18" name="Google Shape;218;p34"/>
          <p:cNvSpPr txBox="1"/>
          <p:nvPr/>
        </p:nvSpPr>
        <p:spPr>
          <a:xfrm>
            <a:off x="3710800" y="1250900"/>
            <a:ext cx="5338200" cy="3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40 graduate students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8 teams of 5 members each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17 undergraduate students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 teams (2 teams of 6 and 1 team of 5)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■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(We can also do 4 teams (3 teams of 4 and 1 team of 5) if needed)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9" name="Google Shape;21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5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Group Formation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26" name="Google Shape;226;p35"/>
          <p:cNvSpPr txBox="1"/>
          <p:nvPr/>
        </p:nvSpPr>
        <p:spPr>
          <a:xfrm>
            <a:off x="3710800" y="1250900"/>
            <a:ext cx="5338200" cy="3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40 graduate students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8 teams of 5 members each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17 undergraduate students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 teams (2 teams of 6 and 1 team of 5)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■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(We can also do 4 teams (3 teams of 4 and 1 team of 5) if needed)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Please let me know the groups by Friday midnight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 will assign group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numbers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randomly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7" name="Google Shape;22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6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Deliverables and Timeline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34" name="Google Shape;23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aphicFrame>
        <p:nvGraphicFramePr>
          <p:cNvPr id="235" name="Google Shape;235;p36"/>
          <p:cNvGraphicFramePr/>
          <p:nvPr/>
        </p:nvGraphicFramePr>
        <p:xfrm>
          <a:off x="3376214" y="1294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{281F64BB-F45C-47A2-A061-8C2BFF4F25BC}</a:tableStyleId>
              </a:tblPr>
              <a:tblGrid>
                <a:gridCol w="103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9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Week 11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3/19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00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Project Proposal Presentation (Groups 1-6); slides due at midnight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3/21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00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Project Proposal Presentation (Groups 7-12); slides due at midnight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6" name="Google Shape;236;p36"/>
          <p:cNvGraphicFramePr/>
          <p:nvPr/>
        </p:nvGraphicFramePr>
        <p:xfrm>
          <a:off x="3376214" y="2091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{281F64BB-F45C-47A2-A061-8C2BFF4F25BC}</a:tableStyleId>
              </a:tblPr>
              <a:tblGrid>
                <a:gridCol w="103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9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Week 15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4/16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00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Final Presentations (Groups 1, 2, 3); slides due at midnight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4/18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00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Final Presentations (Groups 4, 5, 6); slides due at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midnight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Test free week (4/20 - 4/26)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4/23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00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Final Presentations (Groups 7, 8, 9); slides due at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midnight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4/25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00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Final Presentations (Groups 10, 11, 12); slides due at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midnight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Exams week (4/27 - 5/2) 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4/29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Final Project Report due (9 am on Mon, April 29, 2024)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7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Grading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44" name="Google Shape;244;p37"/>
          <p:cNvSpPr txBox="1"/>
          <p:nvPr/>
        </p:nvSpPr>
        <p:spPr>
          <a:xfrm>
            <a:off x="3710800" y="1250900"/>
            <a:ext cx="53382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40% of final grade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30% common + 10% individual 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45" name="Google Shape;245;p37"/>
          <p:cNvGraphicFramePr/>
          <p:nvPr/>
        </p:nvGraphicFramePr>
        <p:xfrm>
          <a:off x="3710800" y="203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{6459C6D5-F7CF-4BE5-A626-AACAA36EB704}</a:tableStyleId>
              </a:tblPr>
              <a:tblGrid>
                <a:gridCol w="221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Common grade</a:t>
                      </a:r>
                      <a:endParaRPr sz="12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Individual grade</a:t>
                      </a:r>
                      <a:endParaRPr sz="12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Project Proposal Presentation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10%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Final Presentation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10%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5%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Written Report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10%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5%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8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Guidelines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52" name="Google Shape;252;p38"/>
          <p:cNvSpPr txBox="1"/>
          <p:nvPr/>
        </p:nvSpPr>
        <p:spPr>
          <a:xfrm>
            <a:off x="3710800" y="1250900"/>
            <a:ext cx="5338200" cy="3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project needs to have a set of Research Questions (RQs)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are you probing? Why is it important?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RQs need to be relevant to this course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3" name="Google Shape;25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9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Guidelines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60" name="Google Shape;260;p39"/>
          <p:cNvSpPr txBox="1"/>
          <p:nvPr/>
        </p:nvSpPr>
        <p:spPr>
          <a:xfrm>
            <a:off x="3710800" y="1250900"/>
            <a:ext cx="5338200" cy="3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project needs to have a set of Research Questions (RQs)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are you probing? Why is it important?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RQs need to be relevant to this course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It can be part of your ongoing research project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But it needs to have a well-defined end goal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1" name="Google Shape;26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40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Guidelines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68" name="Google Shape;268;p40"/>
          <p:cNvSpPr txBox="1"/>
          <p:nvPr/>
        </p:nvSpPr>
        <p:spPr>
          <a:xfrm>
            <a:off x="3710800" y="1250900"/>
            <a:ext cx="5338200" cy="3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project needs to have a set of Research Questions (RQs)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are you probing? Why is it important?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RQs need to be relevant to this course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It can be part of your ongoing research project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But it needs to have a well-defined end goal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 are free to use any language/library/method you want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Use of AI is permitted: Build something ChatGPT cannot!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9" name="Google Shape;269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41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Guidelines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76" name="Google Shape;276;p41"/>
          <p:cNvSpPr txBox="1"/>
          <p:nvPr/>
        </p:nvSpPr>
        <p:spPr>
          <a:xfrm>
            <a:off x="3710800" y="1250900"/>
            <a:ext cx="5338200" cy="3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project needs to have a set of Research Questions (RQs)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are you probing? Why is it important?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RQs need to be relevant to this course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It can be part of your ongoing research project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But it needs to have a well-defined end goal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 are free to use any language/library/method you want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Use of AI is permitted: Build something ChatGPT cannot!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 can use existing datasets or collect new data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research questions and data need to be from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either</a:t>
            </a:r>
            <a:endParaRPr sz="1200" i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■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Social Media sources (network/non-network data)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■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Non-Social Media sources with social network component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■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Simulated/synthetic data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7" name="Google Shape;277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Since the 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last quiz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710800" y="1250900"/>
            <a:ext cx="5338200" cy="3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Network Models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graphs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Small world graphs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Preferential attachment graphs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Statistics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Confidence intervals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Correlation coefficient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Chi Squared test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Hypothesis testing: simple and factorial design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Randomized Controlled Experiments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Machine Learning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Regression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7277" y="1773195"/>
            <a:ext cx="532961" cy="532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775" y="1101839"/>
            <a:ext cx="597942" cy="597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2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3543" y="1220436"/>
            <a:ext cx="479345" cy="479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2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8799" y="1672559"/>
            <a:ext cx="623269" cy="623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2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2309" y="1702568"/>
            <a:ext cx="783707" cy="728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2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064" y="1220420"/>
            <a:ext cx="888172" cy="888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2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8909" y="1594401"/>
            <a:ext cx="597943" cy="597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2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4288" y="2733061"/>
            <a:ext cx="811243" cy="811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2"/>
          <p:cNvPicPr preferRelativeResize="0"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5546" y="2946355"/>
            <a:ext cx="642788" cy="597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2"/>
          <p:cNvPicPr preferRelativeResize="0"/>
          <p:nvPr/>
        </p:nvPicPr>
        <p:blipFill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0781" y="2707382"/>
            <a:ext cx="642793" cy="64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2"/>
          <p:cNvPicPr preferRelativeResize="0"/>
          <p:nvPr/>
        </p:nvPicPr>
        <p:blipFill>
          <a:blip r:embed="rId1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963" y="3832879"/>
            <a:ext cx="1299910" cy="53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2"/>
          <p:cNvPicPr preferRelativeResize="0"/>
          <p:nvPr/>
        </p:nvPicPr>
        <p:blipFill>
          <a:blip r:embed="rId1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9549" y="3350183"/>
            <a:ext cx="2155837" cy="1436867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95" name="Google Shape;295;p42"/>
          <p:cNvSpPr txBox="1"/>
          <p:nvPr/>
        </p:nvSpPr>
        <p:spPr>
          <a:xfrm>
            <a:off x="428625" y="427025"/>
            <a:ext cx="86913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 are interested in ‘social’ + ‘media’ </a:t>
            </a: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data</a:t>
            </a:r>
            <a:endParaRPr sz="3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96" name="Google Shape;296;p42"/>
          <p:cNvSpPr txBox="1"/>
          <p:nvPr/>
        </p:nvSpPr>
        <p:spPr>
          <a:xfrm>
            <a:off x="344975" y="4348975"/>
            <a:ext cx="15741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Collaborate on a project, ‘star’ others’ projects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7" name="Google Shape;297;p42"/>
          <p:cNvSpPr txBox="1"/>
          <p:nvPr/>
        </p:nvSpPr>
        <p:spPr>
          <a:xfrm>
            <a:off x="5245975" y="4303575"/>
            <a:ext cx="15741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Write papers together, cite others’ papers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8" name="Google Shape;298;p42"/>
          <p:cNvSpPr txBox="1"/>
          <p:nvPr/>
        </p:nvSpPr>
        <p:spPr>
          <a:xfrm>
            <a:off x="6612025" y="3008250"/>
            <a:ext cx="12093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Editors interact to curate content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9" name="Google Shape;299;p42"/>
          <p:cNvSpPr txBox="1"/>
          <p:nvPr/>
        </p:nvSpPr>
        <p:spPr>
          <a:xfrm>
            <a:off x="2564525" y="2652750"/>
            <a:ext cx="12093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Teams interact virtually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0" name="Google Shape;300;p42"/>
          <p:cNvSpPr txBox="1"/>
          <p:nvPr/>
        </p:nvSpPr>
        <p:spPr>
          <a:xfrm>
            <a:off x="3862525" y="1285475"/>
            <a:ext cx="13335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Information exchanged via contacts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/>
          <p:nvPr/>
        </p:nvSpPr>
        <p:spPr>
          <a:xfrm>
            <a:off x="2481775" y="605950"/>
            <a:ext cx="2595900" cy="2595900"/>
          </a:xfrm>
          <a:prstGeom prst="ellipse">
            <a:avLst/>
          </a:prstGeom>
          <a:solidFill>
            <a:srgbClr val="980000">
              <a:alpha val="27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3"/>
          <p:cNvSpPr/>
          <p:nvPr/>
        </p:nvSpPr>
        <p:spPr>
          <a:xfrm>
            <a:off x="3615075" y="605950"/>
            <a:ext cx="2595900" cy="2595900"/>
          </a:xfrm>
          <a:prstGeom prst="ellipse">
            <a:avLst/>
          </a:prstGeom>
          <a:solidFill>
            <a:srgbClr val="980000">
              <a:alpha val="27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3"/>
          <p:cNvSpPr/>
          <p:nvPr/>
        </p:nvSpPr>
        <p:spPr>
          <a:xfrm>
            <a:off x="3056475" y="1445475"/>
            <a:ext cx="2595900" cy="2595900"/>
          </a:xfrm>
          <a:prstGeom prst="ellipse">
            <a:avLst/>
          </a:prstGeom>
          <a:solidFill>
            <a:srgbClr val="980000">
              <a:alpha val="27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43"/>
          <p:cNvSpPr txBox="1"/>
          <p:nvPr/>
        </p:nvSpPr>
        <p:spPr>
          <a:xfrm>
            <a:off x="1560400" y="822675"/>
            <a:ext cx="1171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Social Science</a:t>
            </a:r>
            <a:endParaRPr sz="12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9" name="Google Shape;309;p43"/>
          <p:cNvSpPr txBox="1"/>
          <p:nvPr/>
        </p:nvSpPr>
        <p:spPr>
          <a:xfrm>
            <a:off x="5980000" y="822675"/>
            <a:ext cx="1747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Network/computational Science</a:t>
            </a:r>
            <a:endParaRPr sz="12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0" name="Google Shape;310;p43"/>
          <p:cNvSpPr txBox="1"/>
          <p:nvPr/>
        </p:nvSpPr>
        <p:spPr>
          <a:xfrm>
            <a:off x="3692325" y="4200950"/>
            <a:ext cx="13797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Statistics and Data Mining</a:t>
            </a:r>
            <a:endParaRPr sz="12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1" name="Google Shape;311;p43"/>
          <p:cNvSpPr txBox="1"/>
          <p:nvPr/>
        </p:nvSpPr>
        <p:spPr>
          <a:xfrm>
            <a:off x="3752931" y="1918150"/>
            <a:ext cx="11718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Social Media Mining</a:t>
            </a:r>
            <a:endParaRPr sz="12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/>
          <p:nvPr/>
        </p:nvSpPr>
        <p:spPr>
          <a:xfrm>
            <a:off x="2481775" y="605950"/>
            <a:ext cx="2595900" cy="2595900"/>
          </a:xfrm>
          <a:prstGeom prst="ellipse">
            <a:avLst/>
          </a:prstGeom>
          <a:solidFill>
            <a:srgbClr val="980000">
              <a:alpha val="27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4"/>
          <p:cNvSpPr/>
          <p:nvPr/>
        </p:nvSpPr>
        <p:spPr>
          <a:xfrm>
            <a:off x="3615075" y="605950"/>
            <a:ext cx="2595900" cy="2595900"/>
          </a:xfrm>
          <a:prstGeom prst="ellipse">
            <a:avLst/>
          </a:prstGeom>
          <a:solidFill>
            <a:srgbClr val="980000">
              <a:alpha val="27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4"/>
          <p:cNvSpPr/>
          <p:nvPr/>
        </p:nvSpPr>
        <p:spPr>
          <a:xfrm>
            <a:off x="3056475" y="1445475"/>
            <a:ext cx="2595900" cy="2595900"/>
          </a:xfrm>
          <a:prstGeom prst="ellipse">
            <a:avLst/>
          </a:prstGeom>
          <a:solidFill>
            <a:srgbClr val="980000">
              <a:alpha val="27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44"/>
          <p:cNvSpPr txBox="1"/>
          <p:nvPr/>
        </p:nvSpPr>
        <p:spPr>
          <a:xfrm>
            <a:off x="1560400" y="822675"/>
            <a:ext cx="1171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Social Science</a:t>
            </a:r>
            <a:endParaRPr sz="12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0" name="Google Shape;320;p44"/>
          <p:cNvSpPr txBox="1"/>
          <p:nvPr/>
        </p:nvSpPr>
        <p:spPr>
          <a:xfrm>
            <a:off x="5980000" y="822675"/>
            <a:ext cx="1747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Network/computational Science</a:t>
            </a:r>
            <a:endParaRPr sz="12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1" name="Google Shape;321;p44"/>
          <p:cNvSpPr txBox="1"/>
          <p:nvPr/>
        </p:nvSpPr>
        <p:spPr>
          <a:xfrm>
            <a:off x="3692325" y="4200950"/>
            <a:ext cx="13797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Statistics and Data Mining</a:t>
            </a:r>
            <a:endParaRPr sz="12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44"/>
          <p:cNvSpPr txBox="1"/>
          <p:nvPr/>
        </p:nvSpPr>
        <p:spPr>
          <a:xfrm>
            <a:off x="3752931" y="1918150"/>
            <a:ext cx="11718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Social Media Mining</a:t>
            </a:r>
            <a:endParaRPr sz="12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3" name="Google Shape;323;p44"/>
          <p:cNvSpPr txBox="1"/>
          <p:nvPr/>
        </p:nvSpPr>
        <p:spPr>
          <a:xfrm>
            <a:off x="6576775" y="2218050"/>
            <a:ext cx="2315400" cy="13851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You can use network-based methods (everything we’ve covered and beyond)</a:t>
            </a:r>
            <a:endParaRPr sz="12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324" name="Google Shape;324;p44" descr="Doodles_Arrow_Yellow.png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843769">
            <a:off x="6079685" y="1185837"/>
            <a:ext cx="432308" cy="1077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/>
          <p:nvPr/>
        </p:nvSpPr>
        <p:spPr>
          <a:xfrm>
            <a:off x="2481775" y="605950"/>
            <a:ext cx="2595900" cy="2595900"/>
          </a:xfrm>
          <a:prstGeom prst="ellipse">
            <a:avLst/>
          </a:prstGeom>
          <a:solidFill>
            <a:srgbClr val="980000">
              <a:alpha val="27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45"/>
          <p:cNvSpPr/>
          <p:nvPr/>
        </p:nvSpPr>
        <p:spPr>
          <a:xfrm>
            <a:off x="3615075" y="605950"/>
            <a:ext cx="2595900" cy="2595900"/>
          </a:xfrm>
          <a:prstGeom prst="ellipse">
            <a:avLst/>
          </a:prstGeom>
          <a:solidFill>
            <a:srgbClr val="980000">
              <a:alpha val="27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45"/>
          <p:cNvSpPr/>
          <p:nvPr/>
        </p:nvSpPr>
        <p:spPr>
          <a:xfrm>
            <a:off x="3056475" y="1445475"/>
            <a:ext cx="2595900" cy="2595900"/>
          </a:xfrm>
          <a:prstGeom prst="ellipse">
            <a:avLst/>
          </a:prstGeom>
          <a:solidFill>
            <a:srgbClr val="980000">
              <a:alpha val="27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5"/>
          <p:cNvSpPr txBox="1"/>
          <p:nvPr/>
        </p:nvSpPr>
        <p:spPr>
          <a:xfrm>
            <a:off x="1560400" y="822675"/>
            <a:ext cx="1171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Social Science</a:t>
            </a:r>
            <a:endParaRPr sz="12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3" name="Google Shape;333;p45"/>
          <p:cNvSpPr txBox="1"/>
          <p:nvPr/>
        </p:nvSpPr>
        <p:spPr>
          <a:xfrm>
            <a:off x="5980000" y="822675"/>
            <a:ext cx="1747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Network/computational Science</a:t>
            </a:r>
            <a:endParaRPr sz="12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4" name="Google Shape;334;p45"/>
          <p:cNvSpPr txBox="1"/>
          <p:nvPr/>
        </p:nvSpPr>
        <p:spPr>
          <a:xfrm>
            <a:off x="3692325" y="4200950"/>
            <a:ext cx="13797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Statistics and Data Mining</a:t>
            </a:r>
            <a:endParaRPr sz="12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5" name="Google Shape;335;p45"/>
          <p:cNvSpPr txBox="1"/>
          <p:nvPr/>
        </p:nvSpPr>
        <p:spPr>
          <a:xfrm>
            <a:off x="3752931" y="1918150"/>
            <a:ext cx="11718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Social Media Mining</a:t>
            </a:r>
            <a:endParaRPr sz="12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6" name="Google Shape;336;p45"/>
          <p:cNvSpPr txBox="1"/>
          <p:nvPr/>
        </p:nvSpPr>
        <p:spPr>
          <a:xfrm>
            <a:off x="6011150" y="2895975"/>
            <a:ext cx="2595900" cy="11454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You can use non-network methods like statistics and </a:t>
            </a: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data mining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(ML/NLP/CV), including deep learning</a:t>
            </a:r>
            <a:endParaRPr sz="12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337" name="Google Shape;337;p45" descr="Doodles_Arrow_Yellow.png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049381" flipH="1">
            <a:off x="5123285" y="3249786"/>
            <a:ext cx="432308" cy="1077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6"/>
          <p:cNvSpPr/>
          <p:nvPr/>
        </p:nvSpPr>
        <p:spPr>
          <a:xfrm>
            <a:off x="2481775" y="605950"/>
            <a:ext cx="2595900" cy="2595900"/>
          </a:xfrm>
          <a:prstGeom prst="ellipse">
            <a:avLst/>
          </a:prstGeom>
          <a:solidFill>
            <a:srgbClr val="980000">
              <a:alpha val="27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6"/>
          <p:cNvSpPr/>
          <p:nvPr/>
        </p:nvSpPr>
        <p:spPr>
          <a:xfrm>
            <a:off x="3615075" y="605950"/>
            <a:ext cx="2595900" cy="2595900"/>
          </a:xfrm>
          <a:prstGeom prst="ellipse">
            <a:avLst/>
          </a:prstGeom>
          <a:solidFill>
            <a:srgbClr val="980000">
              <a:alpha val="27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46"/>
          <p:cNvSpPr/>
          <p:nvPr/>
        </p:nvSpPr>
        <p:spPr>
          <a:xfrm>
            <a:off x="3056475" y="1445475"/>
            <a:ext cx="2595900" cy="2595900"/>
          </a:xfrm>
          <a:prstGeom prst="ellipse">
            <a:avLst/>
          </a:prstGeom>
          <a:solidFill>
            <a:srgbClr val="980000">
              <a:alpha val="27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6"/>
          <p:cNvSpPr txBox="1"/>
          <p:nvPr/>
        </p:nvSpPr>
        <p:spPr>
          <a:xfrm>
            <a:off x="1560400" y="822675"/>
            <a:ext cx="1171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Social Science</a:t>
            </a:r>
            <a:endParaRPr sz="12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p46"/>
          <p:cNvSpPr txBox="1"/>
          <p:nvPr/>
        </p:nvSpPr>
        <p:spPr>
          <a:xfrm>
            <a:off x="5980000" y="822675"/>
            <a:ext cx="1747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Network/computational Science</a:t>
            </a:r>
            <a:endParaRPr sz="12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7" name="Google Shape;347;p46"/>
          <p:cNvSpPr txBox="1"/>
          <p:nvPr/>
        </p:nvSpPr>
        <p:spPr>
          <a:xfrm>
            <a:off x="3692325" y="4200950"/>
            <a:ext cx="13797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Statistics and Data Mining</a:t>
            </a:r>
            <a:endParaRPr sz="12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8" name="Google Shape;348;p46"/>
          <p:cNvSpPr txBox="1"/>
          <p:nvPr/>
        </p:nvSpPr>
        <p:spPr>
          <a:xfrm>
            <a:off x="3752931" y="1918150"/>
            <a:ext cx="11718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Social Media Mining</a:t>
            </a:r>
            <a:endParaRPr sz="12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9" name="Google Shape;349;p46"/>
          <p:cNvSpPr txBox="1"/>
          <p:nvPr/>
        </p:nvSpPr>
        <p:spPr>
          <a:xfrm>
            <a:off x="6351700" y="2897525"/>
            <a:ext cx="2278500" cy="17178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We will soon look at network-based ML, Recommendation engines. We will also cover user modeling applications</a:t>
            </a:r>
            <a:endParaRPr sz="12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350" name="Google Shape;350;p46" descr="Doodles_Arrow_Yellow.png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132634">
            <a:off x="5686860" y="2101261"/>
            <a:ext cx="432308" cy="1077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7"/>
          <p:cNvSpPr/>
          <p:nvPr/>
        </p:nvSpPr>
        <p:spPr>
          <a:xfrm>
            <a:off x="2481775" y="605950"/>
            <a:ext cx="2595900" cy="2595900"/>
          </a:xfrm>
          <a:prstGeom prst="ellipse">
            <a:avLst/>
          </a:prstGeom>
          <a:solidFill>
            <a:srgbClr val="980000">
              <a:alpha val="27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47"/>
          <p:cNvSpPr/>
          <p:nvPr/>
        </p:nvSpPr>
        <p:spPr>
          <a:xfrm>
            <a:off x="3615075" y="605950"/>
            <a:ext cx="2595900" cy="2595900"/>
          </a:xfrm>
          <a:prstGeom prst="ellipse">
            <a:avLst/>
          </a:prstGeom>
          <a:solidFill>
            <a:srgbClr val="980000">
              <a:alpha val="27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47"/>
          <p:cNvSpPr/>
          <p:nvPr/>
        </p:nvSpPr>
        <p:spPr>
          <a:xfrm>
            <a:off x="3056475" y="1445475"/>
            <a:ext cx="2595900" cy="2595900"/>
          </a:xfrm>
          <a:prstGeom prst="ellipse">
            <a:avLst/>
          </a:prstGeom>
          <a:solidFill>
            <a:srgbClr val="980000">
              <a:alpha val="27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7"/>
          <p:cNvSpPr txBox="1"/>
          <p:nvPr/>
        </p:nvSpPr>
        <p:spPr>
          <a:xfrm>
            <a:off x="1560400" y="822675"/>
            <a:ext cx="1171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Social Science</a:t>
            </a:r>
            <a:endParaRPr sz="12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9" name="Google Shape;359;p47"/>
          <p:cNvSpPr txBox="1"/>
          <p:nvPr/>
        </p:nvSpPr>
        <p:spPr>
          <a:xfrm>
            <a:off x="5980000" y="822675"/>
            <a:ext cx="1747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Network/computational Science</a:t>
            </a:r>
            <a:endParaRPr sz="12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0" name="Google Shape;360;p47"/>
          <p:cNvSpPr txBox="1"/>
          <p:nvPr/>
        </p:nvSpPr>
        <p:spPr>
          <a:xfrm>
            <a:off x="3692325" y="4200950"/>
            <a:ext cx="13797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Statistics and Data Mining</a:t>
            </a:r>
            <a:endParaRPr sz="12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1" name="Google Shape;361;p47"/>
          <p:cNvSpPr txBox="1"/>
          <p:nvPr/>
        </p:nvSpPr>
        <p:spPr>
          <a:xfrm>
            <a:off x="3752931" y="1918150"/>
            <a:ext cx="11718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Social Media Mining</a:t>
            </a:r>
            <a:endParaRPr sz="12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2" name="Google Shape;362;p47"/>
          <p:cNvSpPr txBox="1"/>
          <p:nvPr/>
        </p:nvSpPr>
        <p:spPr>
          <a:xfrm>
            <a:off x="247000" y="2229025"/>
            <a:ext cx="2278500" cy="17178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We have already looked at some social science results. We will soon look at more (community behavior, influence, information diffusion)</a:t>
            </a:r>
            <a:endParaRPr sz="12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363" name="Google Shape;363;p47" descr="Doodles_Arrow_Yellow.png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6702582" flipH="1">
            <a:off x="2233535" y="1122837"/>
            <a:ext cx="432308" cy="1077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7" descr="Doodles_Arrow_Yellow.png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8588990">
            <a:off x="2902760" y="2619936"/>
            <a:ext cx="432308" cy="1077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8"/>
          <p:cNvSpPr/>
          <p:nvPr/>
        </p:nvSpPr>
        <p:spPr>
          <a:xfrm>
            <a:off x="2481775" y="605950"/>
            <a:ext cx="2595900" cy="2595900"/>
          </a:xfrm>
          <a:prstGeom prst="ellipse">
            <a:avLst/>
          </a:prstGeom>
          <a:solidFill>
            <a:srgbClr val="980000">
              <a:alpha val="27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8"/>
          <p:cNvSpPr/>
          <p:nvPr/>
        </p:nvSpPr>
        <p:spPr>
          <a:xfrm>
            <a:off x="3615075" y="605950"/>
            <a:ext cx="2595900" cy="2595900"/>
          </a:xfrm>
          <a:prstGeom prst="ellipse">
            <a:avLst/>
          </a:prstGeom>
          <a:solidFill>
            <a:srgbClr val="980000">
              <a:alpha val="27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8"/>
          <p:cNvSpPr/>
          <p:nvPr/>
        </p:nvSpPr>
        <p:spPr>
          <a:xfrm>
            <a:off x="3056475" y="1445475"/>
            <a:ext cx="2595900" cy="2595900"/>
          </a:xfrm>
          <a:prstGeom prst="ellipse">
            <a:avLst/>
          </a:prstGeom>
          <a:solidFill>
            <a:srgbClr val="980000">
              <a:alpha val="27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8"/>
          <p:cNvSpPr txBox="1"/>
          <p:nvPr/>
        </p:nvSpPr>
        <p:spPr>
          <a:xfrm>
            <a:off x="1560400" y="822675"/>
            <a:ext cx="1171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Social Science</a:t>
            </a:r>
            <a:endParaRPr sz="12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3" name="Google Shape;373;p48"/>
          <p:cNvSpPr txBox="1"/>
          <p:nvPr/>
        </p:nvSpPr>
        <p:spPr>
          <a:xfrm>
            <a:off x="5980000" y="822675"/>
            <a:ext cx="1747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Network/computational Science</a:t>
            </a:r>
            <a:endParaRPr sz="12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4" name="Google Shape;374;p48"/>
          <p:cNvSpPr txBox="1"/>
          <p:nvPr/>
        </p:nvSpPr>
        <p:spPr>
          <a:xfrm>
            <a:off x="3692325" y="4200950"/>
            <a:ext cx="13797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Statistics and Data Mining</a:t>
            </a:r>
            <a:endParaRPr sz="12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5" name="Google Shape;375;p48"/>
          <p:cNvSpPr txBox="1"/>
          <p:nvPr/>
        </p:nvSpPr>
        <p:spPr>
          <a:xfrm>
            <a:off x="3752931" y="1918150"/>
            <a:ext cx="11718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Social Media Mining</a:t>
            </a:r>
            <a:endParaRPr sz="1200"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6" name="Google Shape;376;p48"/>
          <p:cNvSpPr txBox="1"/>
          <p:nvPr/>
        </p:nvSpPr>
        <p:spPr>
          <a:xfrm>
            <a:off x="5850300" y="1712850"/>
            <a:ext cx="2278500" cy="17178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Have fun!</a:t>
            </a:r>
            <a:endParaRPr sz="12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377" name="Google Shape;377;p48" descr="Doodles_Arrow_Yellow.png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132634">
            <a:off x="5030710" y="1300499"/>
            <a:ext cx="432308" cy="1077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Example Projects for Inspiration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83" name="Google Shape;383;p49"/>
          <p:cNvSpPr txBox="1"/>
          <p:nvPr/>
        </p:nvSpPr>
        <p:spPr>
          <a:xfrm>
            <a:off x="432225" y="1136150"/>
            <a:ext cx="40320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Ad microtargeting on Facebook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RQ: Can the stance and topic of political ads be automatically detected? What are the microtargeting patterns of political ads running on facebook?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Dataset: </a:t>
            </a: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Meta Ad Library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84" name="Google Shape;384;p49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3967" y="1136150"/>
            <a:ext cx="4320031" cy="400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Example Projects for Inspiration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90" name="Google Shape;390;p50"/>
          <p:cNvSpPr txBox="1"/>
          <p:nvPr/>
        </p:nvSpPr>
        <p:spPr>
          <a:xfrm>
            <a:off x="432225" y="1136150"/>
            <a:ext cx="41061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User modeling: Location prediction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RQ: Can we predict the location (check-in) of a given user at a specific future time? </a:t>
            </a:r>
            <a:endParaRPr sz="1200" i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Dataset: </a:t>
            </a: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SNAP datasets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91" name="Google Shape;391;p5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7967" y="1136150"/>
            <a:ext cx="3886031" cy="4007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Example Projects for Inspiration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97" name="Google Shape;397;p51"/>
          <p:cNvSpPr txBox="1"/>
          <p:nvPr/>
        </p:nvSpPr>
        <p:spPr>
          <a:xfrm>
            <a:off x="432225" y="1136150"/>
            <a:ext cx="32295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Ebola and MERS outbreak classification from Tweets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RQ: Can we sense disease outbreaks automatically by mining social media data?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Dataset: </a:t>
            </a: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Crisis NLP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98" name="Google Shape;398;p51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9071" y="1136150"/>
            <a:ext cx="5164928" cy="400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Simple Linear Regression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11700" y="1170125"/>
            <a:ext cx="4260300" cy="30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Let 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 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= [</a:t>
            </a: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, </a:t>
            </a: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endParaRPr sz="1200" baseline="30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In our case, we want to find 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 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such that the function RSS(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 is minimized. </a:t>
            </a:r>
            <a:endParaRPr sz="12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At step </a:t>
            </a: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, we have estimates of </a:t>
            </a: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, denoted as 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(t)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 sz="12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In the next step </a:t>
            </a: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+1, we want updated estimates 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(t+1)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so that we’re moving towards the minima of RSS(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). We know that RSS(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 decreases the fastest if we go from 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in the direction of the 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negative gradient 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of RSS(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).</a:t>
            </a:r>
            <a:endParaRPr sz="12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+1)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- ∇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RSS(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2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8" name="Google Shape;78;p16"/>
          <p:cNvCxnSpPr/>
          <p:nvPr/>
        </p:nvCxnSpPr>
        <p:spPr>
          <a:xfrm>
            <a:off x="5498200" y="1170325"/>
            <a:ext cx="0" cy="305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79" name="Google Shape;79;p16"/>
          <p:cNvCxnSpPr/>
          <p:nvPr/>
        </p:nvCxnSpPr>
        <p:spPr>
          <a:xfrm>
            <a:off x="5500700" y="4227625"/>
            <a:ext cx="310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0" name="Google Shape;80;p16"/>
          <p:cNvSpPr txBox="1"/>
          <p:nvPr/>
        </p:nvSpPr>
        <p:spPr>
          <a:xfrm>
            <a:off x="7329100" y="4289725"/>
            <a:ext cx="47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 rot="-5400000">
            <a:off x="5001550" y="2514325"/>
            <a:ext cx="41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3050" y="1139075"/>
            <a:ext cx="2976221" cy="2967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550" y="4269114"/>
            <a:ext cx="4419599" cy="68408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Example Projects for Inspiration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04" name="Google Shape;404;p52"/>
          <p:cNvSpPr txBox="1"/>
          <p:nvPr/>
        </p:nvSpPr>
        <p:spPr>
          <a:xfrm>
            <a:off x="432225" y="1136150"/>
            <a:ext cx="41061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Community behavior mining from Yelp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RQ: Can we predict the rating of a business on Yelp? Can we classify what category a business belongs to?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Dataset: </a:t>
            </a: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Yelp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5" name="Google Shape;405;p5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7392" y="1136150"/>
            <a:ext cx="4316608" cy="40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Example Projects for Inspiration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11" name="Google Shape;411;p53"/>
          <p:cNvSpPr txBox="1"/>
          <p:nvPr/>
        </p:nvSpPr>
        <p:spPr>
          <a:xfrm>
            <a:off x="432225" y="1136150"/>
            <a:ext cx="41061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User modeling: Reviewer expertise evolution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RQ: Can we model the expertise of reviewers over time? </a:t>
            </a:r>
            <a:endParaRPr sz="1200" i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Dataset: </a:t>
            </a: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SNAP datasets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12" name="Google Shape;412;p5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9163" y="1136150"/>
            <a:ext cx="4494837" cy="400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Example Projects for Inspiration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18" name="Google Shape;418;p54"/>
          <p:cNvSpPr txBox="1"/>
          <p:nvPr/>
        </p:nvSpPr>
        <p:spPr>
          <a:xfrm>
            <a:off x="432225" y="1136150"/>
            <a:ext cx="41061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Credibility assessment on social media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RQ: Can we predict whether a Tweet is trustworthy?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Dataset: </a:t>
            </a: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CREDBANK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19" name="Google Shape;419;p5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8325" y="1179061"/>
            <a:ext cx="4605676" cy="396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Example Projects for Inspiration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25" name="Google Shape;425;p55"/>
          <p:cNvSpPr txBox="1"/>
          <p:nvPr/>
        </p:nvSpPr>
        <p:spPr>
          <a:xfrm>
            <a:off x="432225" y="1136150"/>
            <a:ext cx="41061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Multimodal sentiment analysis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RQ: Can we estimate the sentiment of social media posts using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texts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? Using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images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? Using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both?</a:t>
            </a:r>
            <a:endParaRPr sz="1200" i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Dataset: </a:t>
            </a: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Image sentiment data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26" name="Google Shape;426;p5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1153" y="1136150"/>
            <a:ext cx="4272848" cy="4007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Example Projects for Inspiration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32" name="Google Shape;432;p56"/>
          <p:cNvSpPr txBox="1"/>
          <p:nvPr/>
        </p:nvSpPr>
        <p:spPr>
          <a:xfrm>
            <a:off x="432225" y="1136150"/>
            <a:ext cx="32295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Damage assessment from social media imagery data during disasters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RQ: Can we sense disaster damage automatically by mining social media data?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Dataset: </a:t>
            </a: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Crisis NLP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33" name="Google Shape;433;p5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9071" y="1136150"/>
            <a:ext cx="5164928" cy="400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Example Projects for Inspiration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39" name="Google Shape;439;p57"/>
          <p:cNvSpPr txBox="1"/>
          <p:nvPr/>
        </p:nvSpPr>
        <p:spPr>
          <a:xfrm>
            <a:off x="432225" y="1136150"/>
            <a:ext cx="32295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Influencer modeling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RQ: Can we automatically identify the influencers on Instagram? Can we find undisclosed paid partnerships on social media?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Dataset: </a:t>
            </a: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Dr. Kim's Lab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40" name="Google Shape;440;p5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9006" y="1136150"/>
            <a:ext cx="5034993" cy="400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Example Topics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46" name="Google Shape;446;p58"/>
          <p:cNvSpPr txBox="1"/>
          <p:nvPr/>
        </p:nvSpPr>
        <p:spPr>
          <a:xfrm>
            <a:off x="432225" y="1136150"/>
            <a:ext cx="84285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Health and wellbeing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Mental health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Physical health, vaping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Covid-19, disease tracking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Bullying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Example Topics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52" name="Google Shape;452;p59"/>
          <p:cNvSpPr txBox="1"/>
          <p:nvPr/>
        </p:nvSpPr>
        <p:spPr>
          <a:xfrm>
            <a:off x="432225" y="1136150"/>
            <a:ext cx="84285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Human behavior/user modeling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Sentiment analysis, temporal trends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Test social balance from sentiment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Location prediction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Location-based sentiment (geography of happiness)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User clustering based on geographic data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Amazon reviewer modeling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Credibility modeling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Example Topics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58" name="Google Shape;458;p60"/>
          <p:cNvSpPr txBox="1"/>
          <p:nvPr/>
        </p:nvSpPr>
        <p:spPr>
          <a:xfrm>
            <a:off x="432225" y="1136150"/>
            <a:ext cx="84285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Non-human entity modeling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Predict the popularity of movies (Tweet data, box office data, Wikipedia page view data)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Yelp review prediction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Amazon product ranking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Popularity of online content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Natural disaster understanding/sensing from social media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Example Topics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64" name="Google Shape;464;p61"/>
          <p:cNvSpPr txBox="1"/>
          <p:nvPr/>
        </p:nvSpPr>
        <p:spPr>
          <a:xfrm>
            <a:off x="432225" y="1136150"/>
            <a:ext cx="84285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Behavior propagation through social networks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Exercise - Strava API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Spending habits (venmo)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Food habits (Credit card – purchasing category data)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Multi-Regression: Multiple features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28125" y="11155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Regression model: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0925" y="1484850"/>
            <a:ext cx="1477202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075" y="2006550"/>
            <a:ext cx="3760998" cy="3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075" y="2966225"/>
            <a:ext cx="4400276" cy="3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442350" y="2647950"/>
            <a:ext cx="3666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The residual sum of squares, RSS, is: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550" y="3887250"/>
            <a:ext cx="3207738" cy="6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442350" y="3638550"/>
            <a:ext cx="3666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The above is a generalization of our previous RSS: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Example Topics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70" name="Google Shape;470;p62"/>
          <p:cNvSpPr txBox="1"/>
          <p:nvPr/>
        </p:nvSpPr>
        <p:spPr>
          <a:xfrm>
            <a:off x="432225" y="1136150"/>
            <a:ext cx="84285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Information propagation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Rumor cascade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Misinformation origin detection, propagation sensing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Example Topics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76" name="Google Shape;476;p63"/>
          <p:cNvSpPr txBox="1"/>
          <p:nvPr/>
        </p:nvSpPr>
        <p:spPr>
          <a:xfrm>
            <a:off x="432225" y="1136150"/>
            <a:ext cx="84285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Community behavior patterns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Social movements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Climate change discourse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Polarization on social media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Example Topics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82" name="Google Shape;482;p64"/>
          <p:cNvSpPr txBox="1"/>
          <p:nvPr/>
        </p:nvSpPr>
        <p:spPr>
          <a:xfrm>
            <a:off x="432225" y="1136150"/>
            <a:ext cx="8428500" cy="3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Influence on Social Media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Influencer detection (with and without network data): e.g., use sports hashtags to find sports influencers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Measuring celebrity influence on Twitter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6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3245" y="0"/>
            <a:ext cx="509076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65"/>
          <p:cNvSpPr txBox="1"/>
          <p:nvPr/>
        </p:nvSpPr>
        <p:spPr>
          <a:xfrm>
            <a:off x="254875" y="3800900"/>
            <a:ext cx="33327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Observatory on Social Media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6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1667" y="0"/>
            <a:ext cx="507233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66"/>
          <p:cNvSpPr txBox="1"/>
          <p:nvPr/>
        </p:nvSpPr>
        <p:spPr>
          <a:xfrm>
            <a:off x="254875" y="3800900"/>
            <a:ext cx="33327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Stanford Large Datasets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p6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06" y="0"/>
            <a:ext cx="6446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67"/>
          <p:cNvSpPr txBox="1"/>
          <p:nvPr/>
        </p:nvSpPr>
        <p:spPr>
          <a:xfrm>
            <a:off x="26275" y="3800900"/>
            <a:ext cx="26967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Kaggle Datasets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6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7146" y="0"/>
            <a:ext cx="696685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68"/>
          <p:cNvSpPr txBox="1"/>
          <p:nvPr/>
        </p:nvSpPr>
        <p:spPr>
          <a:xfrm>
            <a:off x="254875" y="4029500"/>
            <a:ext cx="15741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data.gov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9"/>
          <p:cNvSpPr txBox="1"/>
          <p:nvPr/>
        </p:nvSpPr>
        <p:spPr>
          <a:xfrm>
            <a:off x="483475" y="3800900"/>
            <a:ext cx="33327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Data is Plural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spreadsheet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12" name="Google Shape;512;p69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5688" y="0"/>
            <a:ext cx="455831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p7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2949" y="0"/>
            <a:ext cx="636105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70"/>
          <p:cNvSpPr txBox="1"/>
          <p:nvPr/>
        </p:nvSpPr>
        <p:spPr>
          <a:xfrm>
            <a:off x="26275" y="4029500"/>
            <a:ext cx="26535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Google Dataset Search</a:t>
            </a:r>
            <a:endParaRPr sz="18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1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71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Project Proposal Presentation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25" name="Google Shape;525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  <p:graphicFrame>
        <p:nvGraphicFramePr>
          <p:cNvPr id="526" name="Google Shape;526;p71"/>
          <p:cNvGraphicFramePr/>
          <p:nvPr/>
        </p:nvGraphicFramePr>
        <p:xfrm>
          <a:off x="3376214" y="8377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{281F64BB-F45C-47A2-A061-8C2BFF4F25BC}</a:tableStyleId>
              </a:tblPr>
              <a:tblGrid>
                <a:gridCol w="103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9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Week 11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3/19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00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Project Proposal Presentation (Groups 1-6); slides due at midnight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3/21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00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Project Proposal Presentation (Groups 7-12); slides due at midnight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7" name="Google Shape;527;p71"/>
          <p:cNvSpPr txBox="1"/>
          <p:nvPr/>
        </p:nvSpPr>
        <p:spPr>
          <a:xfrm>
            <a:off x="3710800" y="2509300"/>
            <a:ext cx="5310300" cy="20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Each team gets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8 minutes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to present their proposal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Must include the following items (2% common grade weight in each):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Related Work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Research Question(s)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Method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528" name="Google Shape;528;p71"/>
          <p:cNvGraphicFramePr/>
          <p:nvPr/>
        </p:nvGraphicFramePr>
        <p:xfrm>
          <a:off x="3381050" y="158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{6459C6D5-F7CF-4BE5-A626-AACAA36EB704}</a:tableStyleId>
              </a:tblPr>
              <a:tblGrid>
                <a:gridCol w="248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Common grade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Individual grade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Project Proposal Presentation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10%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Multi-Regression: Multiple features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692700" y="1779725"/>
            <a:ext cx="426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At </a:t>
            </a: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= 1, initialize 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(1)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= 0 or randomly or smartly</a:t>
            </a:r>
            <a:endParaRPr sz="12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692700" y="2236925"/>
            <a:ext cx="426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while |∇RSS(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)| &gt; threshold:</a:t>
            </a:r>
            <a:endParaRPr sz="12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311700" y="1246325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Alternatively, use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Gradient Descent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600" y="2666867"/>
            <a:ext cx="4260301" cy="41395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2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72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Project Proposal Presentation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35" name="Google Shape;535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sp>
        <p:nvSpPr>
          <p:cNvPr id="536" name="Google Shape;536;p72"/>
          <p:cNvSpPr txBox="1"/>
          <p:nvPr/>
        </p:nvSpPr>
        <p:spPr>
          <a:xfrm>
            <a:off x="3710800" y="1290100"/>
            <a:ext cx="4897200" cy="27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are you probing? Why is this important?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3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73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Project Proposal Presentation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43" name="Google Shape;543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  <p:sp>
        <p:nvSpPr>
          <p:cNvPr id="544" name="Google Shape;544;p73"/>
          <p:cNvSpPr txBox="1"/>
          <p:nvPr/>
        </p:nvSpPr>
        <p:spPr>
          <a:xfrm>
            <a:off x="3710800" y="1290100"/>
            <a:ext cx="4897200" cy="27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are you probing? Why is this important?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Related Work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Describe at least one relevant work in literature. Explain how your work is different than theirs.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4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74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Project Proposal Presentation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51" name="Google Shape;551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  <p:sp>
        <p:nvSpPr>
          <p:cNvPr id="552" name="Google Shape;552;p74"/>
          <p:cNvSpPr txBox="1"/>
          <p:nvPr/>
        </p:nvSpPr>
        <p:spPr>
          <a:xfrm>
            <a:off x="3710800" y="1290100"/>
            <a:ext cx="4897200" cy="27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are you probing? Why is this important?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Related Work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Describe at least one relevant work in literature. Explain how your work is different than theirs.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Research Question(s) 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State the research hypothesis you would like to test in this project. The hypothesis should be specific enough to be tested quantitatively by your analysis.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5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75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Project Proposal Presentation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59" name="Google Shape;559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  <p:sp>
        <p:nvSpPr>
          <p:cNvPr id="560" name="Google Shape;560;p75"/>
          <p:cNvSpPr txBox="1"/>
          <p:nvPr/>
        </p:nvSpPr>
        <p:spPr>
          <a:xfrm>
            <a:off x="3710800" y="1290100"/>
            <a:ext cx="4897200" cy="27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will you acquire and process the data?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6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76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Project Proposal Presentation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67" name="Google Shape;567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  <p:sp>
        <p:nvSpPr>
          <p:cNvPr id="568" name="Google Shape;568;p76"/>
          <p:cNvSpPr txBox="1"/>
          <p:nvPr/>
        </p:nvSpPr>
        <p:spPr>
          <a:xfrm>
            <a:off x="3710800" y="1290100"/>
            <a:ext cx="4897200" cy="27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will you acquire and process the data?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Method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analysis method will you apply to answer your research questions? (Statistical testing/machine learning/ deep learning/ network scientific tools)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software libraries will you use?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7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77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Final Presentation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75" name="Google Shape;575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  <p:sp>
        <p:nvSpPr>
          <p:cNvPr id="576" name="Google Shape;576;p77"/>
          <p:cNvSpPr txBox="1"/>
          <p:nvPr/>
        </p:nvSpPr>
        <p:spPr>
          <a:xfrm>
            <a:off x="3418175" y="2399325"/>
            <a:ext cx="5467800" cy="25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Each team gets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15 minutes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to present, each member must participate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Must include the following items: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 and RQs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(1% common grade weight)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Literature review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(1% common grade weight)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(2% common grade weight)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Method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(3% common grade weight)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Results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(2% common grade weight)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(1% common grade weight)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Contribution of each team member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577" name="Google Shape;577;p77"/>
          <p:cNvGraphicFramePr/>
          <p:nvPr/>
        </p:nvGraphicFramePr>
        <p:xfrm>
          <a:off x="3381050" y="150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{6459C6D5-F7CF-4BE5-A626-AACAA36EB704}</a:tableStyleId>
              </a:tblPr>
              <a:tblGrid>
                <a:gridCol w="248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Common grade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Individual grade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Final Presentation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10%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5%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78" name="Google Shape;578;p77"/>
          <p:cNvGraphicFramePr/>
          <p:nvPr/>
        </p:nvGraphicFramePr>
        <p:xfrm>
          <a:off x="3376214" y="186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{281F64BB-F45C-47A2-A061-8C2BFF4F25BC}</a:tableStyleId>
              </a:tblPr>
              <a:tblGrid>
                <a:gridCol w="103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9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Week 15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4/16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00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Final Presentations (Groups 1, 2, 3); slides due at midnight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4/18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00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Final Presentations (Groups 4, 5, 6); slides due at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midnight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Test free week (4/20 - 4/26)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4/23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00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Final Presentations (Groups 7, 8, 9); slides due at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midnight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4/25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00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Final Presentations (Groups 10, 11, 12); slides due at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midnight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8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78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Final Presentation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85" name="Google Shape;585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  <p:sp>
        <p:nvSpPr>
          <p:cNvPr id="586" name="Google Shape;586;p78"/>
          <p:cNvSpPr txBox="1"/>
          <p:nvPr/>
        </p:nvSpPr>
        <p:spPr>
          <a:xfrm>
            <a:off x="3710800" y="1290100"/>
            <a:ext cx="4897200" cy="27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 and Research Question(s) 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did you probe and why?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State the specific research hypotheses you tested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9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79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Final Presentation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93" name="Google Shape;593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  <p:sp>
        <p:nvSpPr>
          <p:cNvPr id="594" name="Google Shape;594;p79"/>
          <p:cNvSpPr txBox="1"/>
          <p:nvPr/>
        </p:nvSpPr>
        <p:spPr>
          <a:xfrm>
            <a:off x="3710800" y="1290100"/>
            <a:ext cx="4897200" cy="27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 and Research Question(s) 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did you probe and why?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State the specific research hypotheses you tested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Literature Review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Briefly summarize relevant works in literature. Explain how your work is different than theirs.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0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80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Final Presentation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01" name="Google Shape;601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  <p:sp>
        <p:nvSpPr>
          <p:cNvPr id="602" name="Google Shape;602;p80"/>
          <p:cNvSpPr txBox="1"/>
          <p:nvPr/>
        </p:nvSpPr>
        <p:spPr>
          <a:xfrm>
            <a:off x="3710800" y="1290100"/>
            <a:ext cx="4897200" cy="27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 and Research Question(s) 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did you probe and why?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State the specific research hypotheses you tested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Literature Review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Briefly summarize relevant works in literature. Explain how your work is different than theirs.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Where did you acquire the data from?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exactly did you pre-process the data?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81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81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Final Presentation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09" name="Google Shape;609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  <p:sp>
        <p:nvSpPr>
          <p:cNvPr id="610" name="Google Shape;610;p81"/>
          <p:cNvSpPr txBox="1"/>
          <p:nvPr/>
        </p:nvSpPr>
        <p:spPr>
          <a:xfrm>
            <a:off x="3710800" y="1290100"/>
            <a:ext cx="4897200" cy="3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Method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analysis method did you use?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software library did you use?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Polynomial Regression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125" y="1460677"/>
            <a:ext cx="719575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2304702"/>
            <a:ext cx="8839204" cy="222706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82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82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Final Presentation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17" name="Google Shape;617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  <p:sp>
        <p:nvSpPr>
          <p:cNvPr id="618" name="Google Shape;618;p82"/>
          <p:cNvSpPr txBox="1"/>
          <p:nvPr/>
        </p:nvSpPr>
        <p:spPr>
          <a:xfrm>
            <a:off x="3710800" y="1290100"/>
            <a:ext cx="4897200" cy="3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Method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analysis method did you use?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software library did you use?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Results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Did you find support for your hypotheses? Your claims should be backed by quantitative evidence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Include figure(s) or table(s) describing your results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83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83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Final Presentation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25" name="Google Shape;625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  <p:sp>
        <p:nvSpPr>
          <p:cNvPr id="626" name="Google Shape;626;p83"/>
          <p:cNvSpPr txBox="1"/>
          <p:nvPr/>
        </p:nvSpPr>
        <p:spPr>
          <a:xfrm>
            <a:off x="3710800" y="1290100"/>
            <a:ext cx="4897200" cy="3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Method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analysis method did you use?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software library did you use?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Results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Did you find support for your hypotheses? Your claims should be backed by quantitative evidence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Include figure(s) or table(s) describing your results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 your results agree/disagree with prior results? Do your results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extend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prior knowledge? Were you expecting these results? What are the limitations? What can be done next?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84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84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Final Presentation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33" name="Google Shape;633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  <p:sp>
        <p:nvSpPr>
          <p:cNvPr id="634" name="Google Shape;634;p84"/>
          <p:cNvSpPr txBox="1"/>
          <p:nvPr/>
        </p:nvSpPr>
        <p:spPr>
          <a:xfrm>
            <a:off x="3710800" y="1290100"/>
            <a:ext cx="4897200" cy="3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Method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analysis method did you use?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software library did you use?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Results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Did you find support for your hypotheses? Your claims should be backed by quantitative evidence.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Include figure(s) or table(s) describing your results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Do your results agree/disagree with prior results? Do your results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extend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prior knowledge? Were you expecting these results? What are the limitations? What can be done next?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Contribution of each team member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5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85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Final Written Report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41" name="Google Shape;641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  <p:graphicFrame>
        <p:nvGraphicFramePr>
          <p:cNvPr id="642" name="Google Shape;642;p85"/>
          <p:cNvGraphicFramePr/>
          <p:nvPr/>
        </p:nvGraphicFramePr>
        <p:xfrm>
          <a:off x="3376214" y="1294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{281F64BB-F45C-47A2-A061-8C2BFF4F25BC}</a:tableStyleId>
              </a:tblPr>
              <a:tblGrid>
                <a:gridCol w="103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9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Exams week (4/27 - 5/2) 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4/29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Final Project Report due (9 am on Mon, April 29, 2024)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3" name="Google Shape;643;p85"/>
          <p:cNvSpPr txBox="1"/>
          <p:nvPr/>
        </p:nvSpPr>
        <p:spPr>
          <a:xfrm>
            <a:off x="3710800" y="3195100"/>
            <a:ext cx="5338200" cy="1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3-4 pages + 1 page for reference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IEEE conference format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Word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LaTeX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and </a:t>
            </a:r>
            <a:r>
              <a:rPr lang="en" sz="1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Overleaf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templates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644" name="Google Shape;644;p85"/>
          <p:cNvGraphicFramePr/>
          <p:nvPr/>
        </p:nvGraphicFramePr>
        <p:xfrm>
          <a:off x="3381050" y="203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{6459C6D5-F7CF-4BE5-A626-AACAA36EB704}</a:tableStyleId>
              </a:tblPr>
              <a:tblGrid>
                <a:gridCol w="248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Common grade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Individual grade</a:t>
                      </a:r>
                      <a:endParaRPr sz="10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Written Report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10%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5%</a:t>
                      </a:r>
                      <a:endParaRPr sz="1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86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86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Final Written Report</a:t>
            </a: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51" name="Google Shape;651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74</a:t>
            </a:fld>
            <a:endParaRPr/>
          </a:p>
        </p:txBody>
      </p:sp>
      <p:sp>
        <p:nvSpPr>
          <p:cNvPr id="652" name="Google Shape;652;p86"/>
          <p:cNvSpPr txBox="1"/>
          <p:nvPr/>
        </p:nvSpPr>
        <p:spPr>
          <a:xfrm>
            <a:off x="3710800" y="1290100"/>
            <a:ext cx="4897200" cy="3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Abstract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(0.5% common grade weight)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 and RQs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(1% common grade weight)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Literature review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(0.5% common grade weight)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(2% common grade weight)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Method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(3% common grade weight)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Results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(2% common grade weight)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(0.5% common grade weight)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References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(0.5% common grade weight)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Contribution of each team member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Provide sufficient details for someone to replicate your work. Include a link to a public Github repository with all your code.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8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Summary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58" name="Google Shape;658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75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Ridge Regression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700" y="1587850"/>
            <a:ext cx="6777900" cy="23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6566550" y="3444725"/>
            <a:ext cx="2315400" cy="13851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When your curve is overfitting (memorizing the datapoints), the curve needs to change steeply, and the coefficient values become large</a:t>
            </a:r>
            <a:endParaRPr sz="12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123" name="Google Shape;123;p20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706318">
            <a:off x="6789810" y="2255661"/>
            <a:ext cx="432308" cy="107780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Ridge Regression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311700" y="1246325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Total cost = measure of fit (RSS) + measure of the magnitude of coefficients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311700" y="1627325"/>
            <a:ext cx="80778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Total cost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= RSS(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 + λ (                                 )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Total cost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= RSS(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 + λ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endParaRPr sz="1300" b="1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4175" y="1733815"/>
            <a:ext cx="1330949" cy="21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2658</Words>
  <Application>Microsoft Office PowerPoint</Application>
  <PresentationFormat>On-screen Show (16:9)</PresentationFormat>
  <Paragraphs>449</Paragraphs>
  <Slides>75</Slides>
  <Notes>75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Proxima Nova</vt:lpstr>
      <vt:lpstr>Proxima Nova Semibold</vt:lpstr>
      <vt:lpstr>Proxima Nova Extrabold</vt:lpstr>
      <vt:lpstr>Arial</vt:lpstr>
      <vt:lpstr>Simple Light</vt:lpstr>
      <vt:lpstr>CAP 6317/4773: Social Media Mining  Lecture 14: Data Mining and Project Guidelines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Guillermo Garcia Hidalgo</cp:lastModifiedBy>
  <cp:revision>1</cp:revision>
  <dcterms:modified xsi:type="dcterms:W3CDTF">2025-03-06T14:36:23Z</dcterms:modified>
</cp:coreProperties>
</file>