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Lst>
  <p:sldSz cx="9144000" cy="5143500" type="screen16x9"/>
  <p:notesSz cx="6858000" cy="9144000"/>
  <p:embeddedFontLst>
    <p:embeddedFont>
      <p:font typeface="Proxima Nova" panose="020B0604020202020204" charset="0"/>
      <p:regular r:id="rId81"/>
      <p:bold r:id="rId82"/>
      <p:italic r:id="rId83"/>
      <p:boldItalic r:id="rId84"/>
    </p:embeddedFont>
    <p:embeddedFont>
      <p:font typeface="Proxima Nova Extrabold" panose="020B0604020202020204" charset="0"/>
      <p:bold r:id="rId85"/>
    </p:embeddedFont>
    <p:embeddedFont>
      <p:font typeface="Proxima Nova Semibold" panose="020B0604020202020204" charset="0"/>
      <p:regular r:id="rId86"/>
      <p:bold r:id="rId87"/>
      <p:boldItalic r:id="rId8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4.fntdata"/><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3.fntdata"/><Relationship Id="rId88" Type="http://schemas.openxmlformats.org/officeDocument/2006/relationships/font" Target="fonts/font8.fnt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1.fntdata"/><Relationship Id="rId86"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7.fntdata"/><Relationship Id="rId61" Type="http://schemas.openxmlformats.org/officeDocument/2006/relationships/slide" Target="slides/slide60.xml"/><Relationship Id="rId82" Type="http://schemas.openxmlformats.org/officeDocument/2006/relationships/font" Target="fonts/font2.fntdata"/><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f4e6a0f48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f4e6a0f4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f4e6a0f483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f4e6a0f48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f4e6a0f483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f4e6a0f48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f4e6a0f483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f4e6a0f483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f4e6a0f483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f4e6a0f483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f4e6a0f483_0_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f4e6a0f483_0_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f4e6a0f483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f4e6a0f483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f4e6a0f483_0_5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f4e6a0f483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f4e6a0f483_0_5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f4e6a0f483_0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f4e6a0f483_0_5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f4e6a0f483_0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f4e6a0f483_0_5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f4e6a0f483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f4e6a0f483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f4e6a0f48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f4e6a0f483_0_5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f4e6a0f483_0_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f4e6a0f483_0_5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f4e6a0f483_0_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f4e6a0f483_0_5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f4e6a0f483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f4e6a0f483_0_6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f4e6a0f483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f4e6a0f483_0_7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f4e6a0f483_0_7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f4e6a0f483_0_8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f4e6a0f483_0_8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f4e6a0f483_0_5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f4e6a0f483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f4e6a0f483_0_7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f4e6a0f483_0_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f4e6a0f483_0_7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f4e6a0f483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f4e6a0f483_0_7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f4e6a0f483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f4e6a0f483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f4e6a0f483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f4e6a0f483_0_7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f4e6a0f483_0_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f4e6a0f483_0_5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f4e6a0f483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f4e6a0f483_0_8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f4e6a0f483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1f4e6a0f483_0_8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1f4e6a0f483_0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f4e6a0f483_0_6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f4e6a0f483_0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f4e6a0f483_0_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1f4e6a0f483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f4ed95db2a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1f4ed95db2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f4e6a0f483_0_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f4e6a0f483_0_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f4f6eae48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f4f6eae48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f4f6eae48e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f4f6eae48e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f4e6a0f483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f4e6a0f483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f4f6eae48e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f4f6eae48e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1f4f6eae48e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1f4f6eae48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f4f6eae48e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1f4f6eae48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f4f6eae48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f4f6eae48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f4f6eae48e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f4f6eae48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1f4f6eae48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1f4f6eae48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1f4f6eae48e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1f4f6eae48e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f4f6eae48e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f4f6eae48e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1f4f6eae48e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1f4f6eae48e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1f4f6eae48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1f4f6eae48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f4e6a0f483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f4e6a0f483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f4f6eae48e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1f4f6eae48e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1f4f6eae48e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1f4f6eae48e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1f4f6eae48e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1f4f6eae48e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f4f6eae48e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f4f6eae48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1f4f6eae48e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1f4f6eae48e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1f4f6eae48e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1f4f6eae48e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1f4e6a0f483_0_8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1f4e6a0f483_0_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where the food is purchased (what is the shop where the person most frequently buys food), when the food is purchased (what is the fraction of items occurring during lunchtime), what types of items are purchased (what fraction of purchased items are meals, and what is their estimated healthiness), and how often the person purchases food on campus (number of transactions). We measure these confounding covariates up to time 𝑡0</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1f4f6eae48e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1f4f6eae48e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where the food is purchased (what is the shop where the person most frequently buys food), when the food is purchased (what is the fraction of items occurring during lunchtime), what types of items are purchased (what fraction of purchased items are meals, and what is their estimated healthiness), and how often the person purchases food on campus (number of transactions). We measure these confounding covariates up to time 𝑡0</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1f4f6eae48e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1f4f6eae48e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where the food is purchased (what is the shop where the person most frequently buys food), when the food is purchased (what is the fraction of items occurring during lunchtime), what types of items are purchased (what fraction of purchased items are meals, and what is their estimated healthiness), and how often the person purchases food on campus (number of transactions). We measure these confounding covariates up to time 𝑡0</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1f4f6eae48e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1f4f6eae48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where the food is purchased (what is the shop where the person most frequently buys food), when the food is purchased (what is the fraction of items occurring during lunchtime), what types of items are purchased (what fraction of purchased items are meals, and what is their estimated healthiness), and how often the person purchases food on campus (number of transactions). We measure these confounding covariates up to time 𝑡0</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f4e6a0f483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f4e6a0f483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f4f6eae48e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1f4f6eae48e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where the food is purchased (what is the shop where the person most frequently buys food), when the food is purchased (what is the fraction of items occurring during lunchtime), what types of items are purchased (what fraction of purchased items are meals, and what is their estimated healthiness), and how often the person purchases food on campus (number of transactions). We measure these confounding covariates up to time 𝑡0</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1f4f6eae48e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1f4f6eae48e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where the food is purchased (what is the shop where the person most frequently buys food), when the food is purchased (what is the fraction of items occurring during lunchtime), what types of items are purchased (what fraction of purchased items are meals, and what is their estimated healthiness), and how often the person purchases food on campus (number of transactions). We measure these confounding covariates up to time 𝑡0</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1f4f6eae48e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f4f6eae48e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1f4f6eae48e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1f4f6eae48e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1f4f6eae48e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1f4f6eae48e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f4f6eae48e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f4f6eae48e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1f4f6eae48e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1f4f6eae48e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1f4f6eae48e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 name="Google Shape;668;g1f4f6eae48e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1f4f6eae48e_0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1f4f6eae48e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1f4f6eae48e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1f4f6eae48e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f4e6a0f483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f4e6a0f483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1f4f6eae48e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1f4f6eae48e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1f4f6eae48e_0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1f4f6eae48e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1f4f6eae48e_0_3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1f4f6eae48e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1f4f6eae48e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1f4f6eae48e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1f4f6eae48e_0_3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1f4f6eae48e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1f4f6eae48e_0_3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1f4f6eae48e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1f4f6eae48e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1f4f6eae48e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f4e6a0f483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f4e6a0f483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1f4e6a0f483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1f4e6a0f483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f4e6a0f483_0_4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f4e6a0f483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f4e6a0f48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f4e6a0f48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5.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5.png"/><Relationship Id="rId7"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3.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5.png"/><Relationship Id="rId7"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4.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5.png"/><Relationship Id="rId7"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4.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www.youtube.com/watch?v=TYIh4MkcfJA" TargetMode="External"/><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33.jp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4.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5.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63350" y="1251575"/>
            <a:ext cx="8217300" cy="7845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Clr>
                <a:schemeClr val="dk1"/>
              </a:buClr>
              <a:buSzPts val="990"/>
              <a:buFont typeface="Arial"/>
              <a:buNone/>
            </a:pPr>
            <a:r>
              <a:rPr lang="en" sz="1900">
                <a:latin typeface="Proxima Nova"/>
                <a:ea typeface="Proxima Nova"/>
                <a:cs typeface="Proxima Nova"/>
                <a:sym typeface="Proxima Nova"/>
              </a:rPr>
              <a:t>CAP 6317/4773: Social Media Mining</a:t>
            </a:r>
            <a:r>
              <a:rPr lang="en" sz="2700">
                <a:latin typeface="Proxima Nova"/>
                <a:ea typeface="Proxima Nova"/>
                <a:cs typeface="Proxima Nova"/>
                <a:sym typeface="Proxima Nova"/>
              </a:rPr>
              <a:t> </a:t>
            </a:r>
            <a:endParaRPr sz="2700">
              <a:latin typeface="Proxima Nova"/>
              <a:ea typeface="Proxima Nova"/>
              <a:cs typeface="Proxima Nova"/>
              <a:sym typeface="Proxima Nova"/>
            </a:endParaRPr>
          </a:p>
          <a:p>
            <a:pPr marL="0" lvl="0" indent="0" algn="ctr" rtl="0">
              <a:lnSpc>
                <a:spcPct val="115000"/>
              </a:lnSpc>
              <a:spcBef>
                <a:spcPts val="0"/>
              </a:spcBef>
              <a:spcAft>
                <a:spcPts val="0"/>
              </a:spcAft>
              <a:buClr>
                <a:schemeClr val="dk1"/>
              </a:buClr>
              <a:buSzPts val="990"/>
              <a:buFont typeface="Arial"/>
              <a:buNone/>
            </a:pPr>
            <a:r>
              <a:rPr lang="en" sz="2700">
                <a:latin typeface="Proxima Nova Extrabold"/>
                <a:ea typeface="Proxima Nova Extrabold"/>
                <a:cs typeface="Proxima Nova Extrabold"/>
                <a:sym typeface="Proxima Nova Extrabold"/>
              </a:rPr>
              <a:t>Lecture 19: Assortativity: Homophily and Influence</a:t>
            </a:r>
            <a:endParaRPr sz="2700">
              <a:latin typeface="Proxima Nova Extrabold"/>
              <a:ea typeface="Proxima Nova Extrabold"/>
              <a:cs typeface="Proxima Nova Extrabold"/>
              <a:sym typeface="Proxima Nova Extrabold"/>
            </a:endParaRPr>
          </a:p>
        </p:txBody>
      </p:sp>
      <p:sp>
        <p:nvSpPr>
          <p:cNvPr id="55" name="Google Shape;55;p13"/>
          <p:cNvSpPr txBox="1"/>
          <p:nvPr/>
        </p:nvSpPr>
        <p:spPr>
          <a:xfrm>
            <a:off x="974100" y="2827150"/>
            <a:ext cx="7195800" cy="841800"/>
          </a:xfrm>
          <a:prstGeom prst="rect">
            <a:avLst/>
          </a:prstGeom>
          <a:noFill/>
          <a:ln>
            <a:noFill/>
          </a:ln>
        </p:spPr>
        <p:txBody>
          <a:bodyPr spcFirstLastPara="1" wrap="square" lIns="0" tIns="0" rIns="0" bIns="0" anchor="t" anchorCtr="0">
            <a:noAutofit/>
          </a:bodyPr>
          <a:lstStyle/>
          <a:p>
            <a:pPr marL="0" lvl="0" indent="0" algn="ctr" rtl="0">
              <a:lnSpc>
                <a:spcPct val="115000"/>
              </a:lnSpc>
              <a:spcBef>
                <a:spcPts val="0"/>
              </a:spcBef>
              <a:spcAft>
                <a:spcPts val="0"/>
              </a:spcAft>
              <a:buNone/>
            </a:pPr>
            <a:r>
              <a:rPr lang="en" sz="1600" b="1">
                <a:solidFill>
                  <a:schemeClr val="dk1"/>
                </a:solidFill>
                <a:latin typeface="Proxima Nova"/>
                <a:ea typeface="Proxima Nova"/>
                <a:cs typeface="Proxima Nova"/>
                <a:sym typeface="Proxima Nova"/>
              </a:rPr>
              <a:t>Raiyan Abdul Baten</a:t>
            </a:r>
            <a:r>
              <a:rPr lang="en" sz="1600">
                <a:solidFill>
                  <a:schemeClr val="dk1"/>
                </a:solidFill>
                <a:latin typeface="Proxima Nova"/>
                <a:ea typeface="Proxima Nova"/>
                <a:cs typeface="Proxima Nova"/>
                <a:sym typeface="Proxima Nova"/>
              </a:rPr>
              <a:t>,</a:t>
            </a:r>
            <a:r>
              <a:rPr lang="en" sz="1600" b="1">
                <a:solidFill>
                  <a:schemeClr val="dk1"/>
                </a:solidFill>
                <a:latin typeface="Proxima Nova"/>
                <a:ea typeface="Proxima Nova"/>
                <a:cs typeface="Proxima Nova"/>
                <a:sym typeface="Proxima Nova"/>
              </a:rPr>
              <a:t> </a:t>
            </a:r>
            <a:r>
              <a:rPr lang="en" sz="1600">
                <a:solidFill>
                  <a:schemeClr val="dk1"/>
                </a:solidFill>
                <a:latin typeface="Proxima Nova"/>
                <a:ea typeface="Proxima Nova"/>
                <a:cs typeface="Proxima Nova"/>
                <a:sym typeface="Proxima Nova"/>
              </a:rPr>
              <a:t>Ph.D.</a:t>
            </a:r>
            <a:endParaRPr sz="1600">
              <a:solidFill>
                <a:schemeClr val="dk1"/>
              </a:solidFill>
              <a:latin typeface="Proxima Nova"/>
              <a:ea typeface="Proxima Nova"/>
              <a:cs typeface="Proxima Nova"/>
              <a:sym typeface="Proxima Nova"/>
            </a:endParaRPr>
          </a:p>
          <a:p>
            <a:pPr marL="0" lvl="0" indent="0" algn="ctr" rtl="0">
              <a:lnSpc>
                <a:spcPct val="115000"/>
              </a:lnSpc>
              <a:spcBef>
                <a:spcPts val="0"/>
              </a:spcBef>
              <a:spcAft>
                <a:spcPts val="0"/>
              </a:spcAft>
              <a:buNone/>
            </a:pPr>
            <a:r>
              <a:rPr lang="en" sz="1600">
                <a:solidFill>
                  <a:schemeClr val="dk1"/>
                </a:solidFill>
                <a:latin typeface="Proxima Nova"/>
                <a:ea typeface="Proxima Nova"/>
                <a:cs typeface="Proxima Nova"/>
                <a:sym typeface="Proxima Nova"/>
              </a:rPr>
              <a:t>March 28, 2024</a:t>
            </a:r>
            <a:endParaRPr sz="1600">
              <a:solidFill>
                <a:schemeClr val="dk1"/>
              </a:solidFill>
              <a:latin typeface="Proxima Nova"/>
              <a:ea typeface="Proxima Nova"/>
              <a:cs typeface="Proxima Nova"/>
              <a:sym typeface="Proxima Nova"/>
            </a:endParaRPr>
          </a:p>
        </p:txBody>
      </p:sp>
      <p:pic>
        <p:nvPicPr>
          <p:cNvPr id="56" name="Google Shape;56;p13"/>
          <p:cNvPicPr preferRelativeResize="0"/>
          <p:nvPr/>
        </p:nvPicPr>
        <p:blipFill rotWithShape="1">
          <a:blip r:embed="rId3" cstate="email">
            <a:alphaModFix/>
            <a:extLst>
              <a:ext uri="{28A0092B-C50C-407E-A947-70E740481C1C}">
                <a14:useLocalDpi xmlns:a14="http://schemas.microsoft.com/office/drawing/2010/main"/>
              </a:ext>
            </a:extLst>
          </a:blip>
          <a:srcRect t="33720" b="31704"/>
          <a:stretch/>
        </p:blipFill>
        <p:spPr>
          <a:xfrm>
            <a:off x="3514500" y="4565425"/>
            <a:ext cx="2115012" cy="411600"/>
          </a:xfrm>
          <a:prstGeom prst="rect">
            <a:avLst/>
          </a:prstGeom>
          <a:noFill/>
          <a:ln>
            <a:noFill/>
          </a:ln>
        </p:spPr>
      </p:pic>
      <p:sp>
        <p:nvSpPr>
          <p:cNvPr id="57" name="Google Shape;57;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Readings for today’s class: Chapter 8</a:t>
            </a:r>
            <a:endParaRPr sz="2800">
              <a:solidFill>
                <a:srgbClr val="000000"/>
              </a:solidFill>
            </a:endParaRPr>
          </a:p>
        </p:txBody>
      </p:sp>
      <p:sp>
        <p:nvSpPr>
          <p:cNvPr id="133" name="Google Shape;133;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3B71"/>
        </a:solidFill>
        <a:effectLst/>
      </p:bgPr>
    </p:bg>
    <p:spTree>
      <p:nvGrpSpPr>
        <p:cNvPr id="1" name="Shape 137"/>
        <p:cNvGrpSpPr/>
        <p:nvPr/>
      </p:nvGrpSpPr>
      <p:grpSpPr>
        <a:xfrm>
          <a:off x="0" y="0"/>
          <a:ext cx="0" cy="0"/>
          <a:chOff x="0" y="0"/>
          <a:chExt cx="0" cy="0"/>
        </a:xfrm>
      </p:grpSpPr>
      <p:sp>
        <p:nvSpPr>
          <p:cNvPr id="138" name="Google Shape;138;p23"/>
          <p:cNvSpPr txBox="1"/>
          <p:nvPr/>
        </p:nvSpPr>
        <p:spPr>
          <a:xfrm>
            <a:off x="511850" y="3207675"/>
            <a:ext cx="72999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600">
                <a:solidFill>
                  <a:schemeClr val="lt1"/>
                </a:solidFill>
                <a:latin typeface="Proxima Nova Extrabold"/>
                <a:ea typeface="Proxima Nova Extrabold"/>
                <a:cs typeface="Proxima Nova Extrabold"/>
                <a:sym typeface="Proxima Nova Extrabold"/>
              </a:rPr>
              <a:t>Assortativity</a:t>
            </a:r>
            <a:endParaRPr sz="6600">
              <a:solidFill>
                <a:schemeClr val="lt1"/>
              </a:solidFill>
              <a:latin typeface="Proxima Nova Extrabold"/>
              <a:ea typeface="Proxima Nova Extrabold"/>
              <a:cs typeface="Proxima Nova Extrabold"/>
              <a:sym typeface="Proxima Nova Extrabold"/>
            </a:endParaRPr>
          </a:p>
        </p:txBody>
      </p:sp>
      <p:sp>
        <p:nvSpPr>
          <p:cNvPr id="139" name="Google Shape;139;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Modularity</a:t>
            </a:r>
            <a:endParaRPr sz="2800">
              <a:solidFill>
                <a:srgbClr val="000000"/>
              </a:solidFill>
            </a:endParaRPr>
          </a:p>
        </p:txBody>
      </p:sp>
      <p:pic>
        <p:nvPicPr>
          <p:cNvPr id="145" name="Google Shape;145;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17875" y="1330375"/>
            <a:ext cx="1832643" cy="572699"/>
          </a:xfrm>
          <a:prstGeom prst="rect">
            <a:avLst/>
          </a:prstGeom>
          <a:noFill/>
          <a:ln>
            <a:noFill/>
          </a:ln>
        </p:spPr>
      </p:pic>
      <p:sp>
        <p:nvSpPr>
          <p:cNvPr id="146" name="Google Shape;146;p24"/>
          <p:cNvSpPr txBox="1"/>
          <p:nvPr/>
        </p:nvSpPr>
        <p:spPr>
          <a:xfrm>
            <a:off x="3341025" y="2151625"/>
            <a:ext cx="3724800" cy="7851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200">
                <a:latin typeface="Proxima Nova Semibold"/>
                <a:ea typeface="Proxima Nova Semibold"/>
                <a:cs typeface="Proxima Nova Semibold"/>
                <a:sym typeface="Proxima Nova Semibold"/>
              </a:rPr>
              <a:t>Let’s normalize </a:t>
            </a:r>
            <a:r>
              <a:rPr lang="en" sz="1200" i="1">
                <a:latin typeface="Proxima Nova Semibold"/>
                <a:ea typeface="Proxima Nova Semibold"/>
                <a:cs typeface="Proxima Nova Semibold"/>
                <a:sym typeface="Proxima Nova Semibold"/>
              </a:rPr>
              <a:t>Q</a:t>
            </a:r>
            <a:r>
              <a:rPr lang="en" sz="1200">
                <a:latin typeface="Proxima Nova Semibold"/>
                <a:ea typeface="Proxima Nova Semibold"/>
                <a:cs typeface="Proxima Nova Semibold"/>
                <a:sym typeface="Proxima Nova Semibold"/>
              </a:rPr>
              <a:t> to get a score between -1 and 1</a:t>
            </a:r>
            <a:endParaRPr sz="1200">
              <a:latin typeface="Proxima Nova Semibold"/>
              <a:ea typeface="Proxima Nova Semibold"/>
              <a:cs typeface="Proxima Nova Semibold"/>
              <a:sym typeface="Proxima Nova Semibold"/>
            </a:endParaRPr>
          </a:p>
        </p:txBody>
      </p:sp>
      <p:pic>
        <p:nvPicPr>
          <p:cNvPr id="147" name="Google Shape;147;p24"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7343843" flipH="1">
            <a:off x="2528992" y="1835423"/>
            <a:ext cx="432291" cy="1077804"/>
          </a:xfrm>
          <a:prstGeom prst="rect">
            <a:avLst/>
          </a:prstGeom>
          <a:noFill/>
          <a:ln>
            <a:noFill/>
          </a:ln>
        </p:spPr>
      </p:pic>
      <p:sp>
        <p:nvSpPr>
          <p:cNvPr id="148" name="Google Shape;148;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Modularity</a:t>
            </a:r>
            <a:endParaRPr sz="2800">
              <a:solidFill>
                <a:srgbClr val="000000"/>
              </a:solidFill>
            </a:endParaRPr>
          </a:p>
        </p:txBody>
      </p:sp>
      <p:pic>
        <p:nvPicPr>
          <p:cNvPr id="154" name="Google Shape;154;p2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17875" y="1330375"/>
            <a:ext cx="1832643" cy="572699"/>
          </a:xfrm>
          <a:prstGeom prst="rect">
            <a:avLst/>
          </a:prstGeom>
          <a:noFill/>
          <a:ln>
            <a:noFill/>
          </a:ln>
        </p:spPr>
      </p:pic>
      <p:pic>
        <p:nvPicPr>
          <p:cNvPr id="155" name="Google Shape;155;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483475" y="2075875"/>
            <a:ext cx="6136801" cy="824025"/>
          </a:xfrm>
          <a:prstGeom prst="rect">
            <a:avLst/>
          </a:prstGeom>
          <a:noFill/>
          <a:ln>
            <a:noFill/>
          </a:ln>
        </p:spPr>
      </p:pic>
      <p:sp>
        <p:nvSpPr>
          <p:cNvPr id="156" name="Google Shape;156;p25"/>
          <p:cNvSpPr txBox="1"/>
          <p:nvPr/>
        </p:nvSpPr>
        <p:spPr>
          <a:xfrm>
            <a:off x="3959175" y="3281075"/>
            <a:ext cx="3724800" cy="7851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200">
                <a:latin typeface="Proxima Nova Semibold"/>
                <a:ea typeface="Proxima Nova Semibold"/>
                <a:cs typeface="Proxima Nova Semibold"/>
                <a:sym typeface="Proxima Nova Semibold"/>
              </a:rPr>
              <a:t>Nothing fancy, just plugging in the values. We need to find the maximum of the denominator</a:t>
            </a:r>
            <a:endParaRPr sz="1200">
              <a:latin typeface="Proxima Nova Semibold"/>
              <a:ea typeface="Proxima Nova Semibold"/>
              <a:cs typeface="Proxima Nova Semibold"/>
              <a:sym typeface="Proxima Nova Semibold"/>
            </a:endParaRPr>
          </a:p>
        </p:txBody>
      </p:sp>
      <p:pic>
        <p:nvPicPr>
          <p:cNvPr id="157" name="Google Shape;157;p25" descr="Doodles_Arrow_Yellow.png"/>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7343843" flipH="1">
            <a:off x="3147142" y="2964873"/>
            <a:ext cx="432291" cy="1077804"/>
          </a:xfrm>
          <a:prstGeom prst="rect">
            <a:avLst/>
          </a:prstGeom>
          <a:noFill/>
          <a:ln>
            <a:noFill/>
          </a:ln>
        </p:spPr>
      </p:pic>
      <p:sp>
        <p:nvSpPr>
          <p:cNvPr id="158" name="Google Shape;158;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Modularity</a:t>
            </a:r>
            <a:endParaRPr sz="2800">
              <a:solidFill>
                <a:srgbClr val="000000"/>
              </a:solidFill>
            </a:endParaRPr>
          </a:p>
        </p:txBody>
      </p:sp>
      <p:pic>
        <p:nvPicPr>
          <p:cNvPr id="164" name="Google Shape;164;p2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17875" y="1330375"/>
            <a:ext cx="1832643" cy="572699"/>
          </a:xfrm>
          <a:prstGeom prst="rect">
            <a:avLst/>
          </a:prstGeom>
          <a:noFill/>
          <a:ln>
            <a:noFill/>
          </a:ln>
        </p:spPr>
      </p:pic>
      <p:pic>
        <p:nvPicPr>
          <p:cNvPr id="165" name="Google Shape;165;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483475" y="2075875"/>
            <a:ext cx="6136801" cy="824025"/>
          </a:xfrm>
          <a:prstGeom prst="rect">
            <a:avLst/>
          </a:prstGeom>
          <a:noFill/>
          <a:ln>
            <a:noFill/>
          </a:ln>
        </p:spPr>
      </p:pic>
      <p:pic>
        <p:nvPicPr>
          <p:cNvPr id="166" name="Google Shape;166;p26"/>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1483475" y="3027950"/>
            <a:ext cx="3919502" cy="940450"/>
          </a:xfrm>
          <a:prstGeom prst="rect">
            <a:avLst/>
          </a:prstGeom>
          <a:noFill/>
          <a:ln>
            <a:noFill/>
          </a:ln>
        </p:spPr>
      </p:pic>
      <p:sp>
        <p:nvSpPr>
          <p:cNvPr id="167" name="Google Shape;167;p26"/>
          <p:cNvSpPr txBox="1"/>
          <p:nvPr/>
        </p:nvSpPr>
        <p:spPr>
          <a:xfrm>
            <a:off x="3226550" y="4128150"/>
            <a:ext cx="5129700" cy="7851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200" b="1">
                <a:latin typeface="Proxima Nova"/>
                <a:ea typeface="Proxima Nova"/>
                <a:cs typeface="Proxima Nova"/>
                <a:sym typeface="Proxima Nova"/>
              </a:rPr>
              <a:t>Perfect mixing</a:t>
            </a:r>
            <a:r>
              <a:rPr lang="en" sz="1200">
                <a:latin typeface="Proxima Nova Semibold"/>
                <a:ea typeface="Proxima Nova Semibold"/>
                <a:cs typeface="Proxima Nova Semibold"/>
                <a:sym typeface="Proxima Nova Semibold"/>
              </a:rPr>
              <a:t> is achieved when all edges fall between vertices of the same type. Hence, </a:t>
            </a:r>
            <a:r>
              <a:rPr lang="en" sz="1200">
                <a:solidFill>
                  <a:schemeClr val="dk1"/>
                </a:solidFill>
                <a:latin typeface="Proxima Nova Semibold"/>
                <a:ea typeface="Proxima Nova Semibold"/>
                <a:cs typeface="Proxima Nova Semibold"/>
                <a:sym typeface="Proxima Nova Semibold"/>
              </a:rPr>
              <a:t>δ(</a:t>
            </a:r>
            <a:r>
              <a:rPr lang="en" sz="1200" i="1">
                <a:solidFill>
                  <a:schemeClr val="dk1"/>
                </a:solidFill>
                <a:latin typeface="Proxima Nova Semibold"/>
                <a:ea typeface="Proxima Nova Semibold"/>
                <a:cs typeface="Proxima Nova Semibold"/>
                <a:sym typeface="Proxima Nova Semibold"/>
              </a:rPr>
              <a:t>t</a:t>
            </a:r>
            <a:r>
              <a:rPr lang="en" sz="1200">
                <a:solidFill>
                  <a:schemeClr val="dk1"/>
                </a:solidFill>
                <a:latin typeface="Proxima Nova Semibold"/>
                <a:ea typeface="Proxima Nova Semibold"/>
                <a:cs typeface="Proxima Nova Semibold"/>
                <a:sym typeface="Proxima Nova Semibold"/>
              </a:rPr>
              <a:t>(</a:t>
            </a:r>
            <a:r>
              <a:rPr lang="en" sz="1200" i="1">
                <a:solidFill>
                  <a:schemeClr val="dk1"/>
                </a:solidFill>
                <a:latin typeface="Proxima Nova Semibold"/>
                <a:ea typeface="Proxima Nova Semibold"/>
                <a:cs typeface="Proxima Nova Semibold"/>
                <a:sym typeface="Proxima Nova Semibold"/>
              </a:rPr>
              <a:t>v</a:t>
            </a:r>
            <a:r>
              <a:rPr lang="en" sz="1200" i="1" baseline="-25000">
                <a:solidFill>
                  <a:schemeClr val="dk1"/>
                </a:solidFill>
                <a:latin typeface="Proxima Nova Semibold"/>
                <a:ea typeface="Proxima Nova Semibold"/>
                <a:cs typeface="Proxima Nova Semibold"/>
                <a:sym typeface="Proxima Nova Semibold"/>
              </a:rPr>
              <a:t>i</a:t>
            </a:r>
            <a:r>
              <a:rPr lang="en" sz="1200">
                <a:solidFill>
                  <a:schemeClr val="dk1"/>
                </a:solidFill>
                <a:latin typeface="Proxima Nova Semibold"/>
                <a:ea typeface="Proxima Nova Semibold"/>
                <a:cs typeface="Proxima Nova Semibold"/>
                <a:sym typeface="Proxima Nova Semibold"/>
              </a:rPr>
              <a:t> ) , </a:t>
            </a:r>
            <a:r>
              <a:rPr lang="en" sz="1200" i="1">
                <a:solidFill>
                  <a:schemeClr val="dk1"/>
                </a:solidFill>
                <a:latin typeface="Proxima Nova Semibold"/>
                <a:ea typeface="Proxima Nova Semibold"/>
                <a:cs typeface="Proxima Nova Semibold"/>
                <a:sym typeface="Proxima Nova Semibold"/>
              </a:rPr>
              <a:t>t</a:t>
            </a:r>
            <a:r>
              <a:rPr lang="en" sz="1200">
                <a:solidFill>
                  <a:schemeClr val="dk1"/>
                </a:solidFill>
                <a:latin typeface="Proxima Nova Semibold"/>
                <a:ea typeface="Proxima Nova Semibold"/>
                <a:cs typeface="Proxima Nova Semibold"/>
                <a:sym typeface="Proxima Nova Semibold"/>
              </a:rPr>
              <a:t>(</a:t>
            </a:r>
            <a:r>
              <a:rPr lang="en" sz="1200" i="1">
                <a:solidFill>
                  <a:schemeClr val="dk1"/>
                </a:solidFill>
                <a:latin typeface="Proxima Nova Semibold"/>
                <a:ea typeface="Proxima Nova Semibold"/>
                <a:cs typeface="Proxima Nova Semibold"/>
                <a:sym typeface="Proxima Nova Semibold"/>
              </a:rPr>
              <a:t>v</a:t>
            </a:r>
            <a:r>
              <a:rPr lang="en" sz="1200" i="1" baseline="-25000">
                <a:solidFill>
                  <a:schemeClr val="dk1"/>
                </a:solidFill>
                <a:latin typeface="Proxima Nova Semibold"/>
                <a:ea typeface="Proxima Nova Semibold"/>
                <a:cs typeface="Proxima Nova Semibold"/>
                <a:sym typeface="Proxima Nova Semibold"/>
              </a:rPr>
              <a:t>j</a:t>
            </a:r>
            <a:r>
              <a:rPr lang="en" sz="1200">
                <a:solidFill>
                  <a:schemeClr val="dk1"/>
                </a:solidFill>
                <a:latin typeface="Proxima Nova Semibold"/>
                <a:ea typeface="Proxima Nova Semibold"/>
                <a:cs typeface="Proxima Nova Semibold"/>
                <a:sym typeface="Proxima Nova Semibold"/>
              </a:rPr>
              <a:t> )) = 1 whenever </a:t>
            </a:r>
            <a:r>
              <a:rPr lang="en" sz="1200" i="1">
                <a:latin typeface="Proxima Nova Semibold"/>
                <a:ea typeface="Proxima Nova Semibold"/>
                <a:cs typeface="Proxima Nova Semibold"/>
                <a:sym typeface="Proxima Nova Semibold"/>
              </a:rPr>
              <a:t>A</a:t>
            </a:r>
            <a:r>
              <a:rPr lang="en" sz="1200" i="1" baseline="-25000">
                <a:latin typeface="Proxima Nova Semibold"/>
                <a:ea typeface="Proxima Nova Semibold"/>
                <a:cs typeface="Proxima Nova Semibold"/>
                <a:sym typeface="Proxima Nova Semibold"/>
              </a:rPr>
              <a:t>ij </a:t>
            </a:r>
            <a:r>
              <a:rPr lang="en" sz="1200">
                <a:latin typeface="Proxima Nova Semibold"/>
                <a:ea typeface="Proxima Nova Semibold"/>
                <a:cs typeface="Proxima Nova Semibold"/>
                <a:sym typeface="Proxima Nova Semibold"/>
              </a:rPr>
              <a:t>= 1. The highlighted sum then becomes 2</a:t>
            </a:r>
            <a:r>
              <a:rPr lang="en" sz="1200" i="1">
                <a:latin typeface="Proxima Nova Semibold"/>
                <a:ea typeface="Proxima Nova Semibold"/>
                <a:cs typeface="Proxima Nova Semibold"/>
                <a:sym typeface="Proxima Nova Semibold"/>
              </a:rPr>
              <a:t>m.</a:t>
            </a:r>
            <a:endParaRPr sz="1200">
              <a:latin typeface="Proxima Nova Semibold"/>
              <a:ea typeface="Proxima Nova Semibold"/>
              <a:cs typeface="Proxima Nova Semibold"/>
              <a:sym typeface="Proxima Nova Semibold"/>
            </a:endParaRPr>
          </a:p>
        </p:txBody>
      </p:sp>
      <p:pic>
        <p:nvPicPr>
          <p:cNvPr id="168" name="Google Shape;168;p26" descr="Doodles_Arrow_Yellow.png"/>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rot="7343843" flipH="1">
            <a:off x="2414517" y="3811948"/>
            <a:ext cx="432291" cy="1077804"/>
          </a:xfrm>
          <a:prstGeom prst="rect">
            <a:avLst/>
          </a:prstGeom>
          <a:noFill/>
          <a:ln>
            <a:noFill/>
          </a:ln>
        </p:spPr>
      </p:pic>
      <p:sp>
        <p:nvSpPr>
          <p:cNvPr id="169" name="Google Shape;169;p26"/>
          <p:cNvSpPr/>
          <p:nvPr/>
        </p:nvSpPr>
        <p:spPr>
          <a:xfrm>
            <a:off x="2591675" y="2496128"/>
            <a:ext cx="2055900" cy="372000"/>
          </a:xfrm>
          <a:prstGeom prst="rect">
            <a:avLst/>
          </a:prstGeom>
          <a:solidFill>
            <a:srgbClr val="FFFC00">
              <a:alpha val="360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0" name="Google Shape;170;p26"/>
          <p:cNvSpPr/>
          <p:nvPr/>
        </p:nvSpPr>
        <p:spPr>
          <a:xfrm>
            <a:off x="2095425" y="3507600"/>
            <a:ext cx="339000" cy="372000"/>
          </a:xfrm>
          <a:prstGeom prst="rect">
            <a:avLst/>
          </a:prstGeom>
          <a:solidFill>
            <a:srgbClr val="FFFC00">
              <a:alpha val="360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1" name="Google Shape;171;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Modularity</a:t>
            </a:r>
            <a:endParaRPr sz="2800">
              <a:solidFill>
                <a:srgbClr val="000000"/>
              </a:solidFill>
            </a:endParaRPr>
          </a:p>
        </p:txBody>
      </p:sp>
      <p:pic>
        <p:nvPicPr>
          <p:cNvPr id="177" name="Google Shape;177;p2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17875" y="1330375"/>
            <a:ext cx="1832643" cy="572699"/>
          </a:xfrm>
          <a:prstGeom prst="rect">
            <a:avLst/>
          </a:prstGeom>
          <a:noFill/>
          <a:ln>
            <a:noFill/>
          </a:ln>
        </p:spPr>
      </p:pic>
      <p:pic>
        <p:nvPicPr>
          <p:cNvPr id="178" name="Google Shape;178;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483475" y="2075875"/>
            <a:ext cx="6136801" cy="824025"/>
          </a:xfrm>
          <a:prstGeom prst="rect">
            <a:avLst/>
          </a:prstGeom>
          <a:noFill/>
          <a:ln>
            <a:noFill/>
          </a:ln>
        </p:spPr>
      </p:pic>
      <p:pic>
        <p:nvPicPr>
          <p:cNvPr id="179" name="Google Shape;179;p27"/>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1483475" y="4121400"/>
            <a:ext cx="3919502" cy="824024"/>
          </a:xfrm>
          <a:prstGeom prst="rect">
            <a:avLst/>
          </a:prstGeom>
          <a:noFill/>
          <a:ln>
            <a:noFill/>
          </a:ln>
        </p:spPr>
      </p:pic>
      <p:pic>
        <p:nvPicPr>
          <p:cNvPr id="180" name="Google Shape;180;p27"/>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1483475" y="3027950"/>
            <a:ext cx="3919502" cy="940450"/>
          </a:xfrm>
          <a:prstGeom prst="rect">
            <a:avLst/>
          </a:prstGeom>
          <a:noFill/>
          <a:ln>
            <a:noFill/>
          </a:ln>
        </p:spPr>
      </p:pic>
      <p:sp>
        <p:nvSpPr>
          <p:cNvPr id="181" name="Google Shape;181;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Modularity</a:t>
            </a:r>
            <a:endParaRPr sz="2800">
              <a:solidFill>
                <a:srgbClr val="000000"/>
              </a:solidFill>
            </a:endParaRPr>
          </a:p>
        </p:txBody>
      </p:sp>
      <p:pic>
        <p:nvPicPr>
          <p:cNvPr id="187" name="Google Shape;187;p2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17875" y="1330375"/>
            <a:ext cx="1023652" cy="572699"/>
          </a:xfrm>
          <a:prstGeom prst="rect">
            <a:avLst/>
          </a:prstGeom>
          <a:noFill/>
          <a:ln>
            <a:noFill/>
          </a:ln>
        </p:spPr>
      </p:pic>
      <p:pic>
        <p:nvPicPr>
          <p:cNvPr id="188" name="Google Shape;188;p2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590300" y="1236775"/>
            <a:ext cx="3919502" cy="824024"/>
          </a:xfrm>
          <a:prstGeom prst="rect">
            <a:avLst/>
          </a:prstGeom>
          <a:noFill/>
          <a:ln>
            <a:noFill/>
          </a:ln>
        </p:spPr>
      </p:pic>
      <p:sp>
        <p:nvSpPr>
          <p:cNvPr id="189" name="Google Shape;189;p28"/>
          <p:cNvSpPr txBox="1"/>
          <p:nvPr/>
        </p:nvSpPr>
        <p:spPr>
          <a:xfrm>
            <a:off x="311700" y="2399900"/>
            <a:ext cx="8464200" cy="1203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i="1">
                <a:latin typeface="Proxima Nova"/>
                <a:ea typeface="Proxima Nova"/>
                <a:cs typeface="Proxima Nova"/>
                <a:sym typeface="Proxima Nova"/>
              </a:rPr>
              <a:t>Q</a:t>
            </a:r>
            <a:r>
              <a:rPr lang="en" sz="1500" baseline="-25000">
                <a:latin typeface="Proxima Nova"/>
                <a:ea typeface="Proxima Nova"/>
                <a:cs typeface="Proxima Nova"/>
                <a:sym typeface="Proxima Nova"/>
              </a:rPr>
              <a:t>normalized</a:t>
            </a:r>
            <a:r>
              <a:rPr lang="en" sz="1500">
                <a:latin typeface="Proxima Nova"/>
                <a:ea typeface="Proxima Nova"/>
                <a:cs typeface="Proxima Nova"/>
                <a:sym typeface="Proxima Nova"/>
              </a:rPr>
              <a:t> is called the </a:t>
            </a:r>
            <a:r>
              <a:rPr lang="en" sz="1500" b="1">
                <a:latin typeface="Proxima Nova"/>
                <a:ea typeface="Proxima Nova"/>
                <a:cs typeface="Proxima Nova"/>
                <a:sym typeface="Proxima Nova"/>
              </a:rPr>
              <a:t>Assortativity Coefficient </a:t>
            </a:r>
            <a:r>
              <a:rPr lang="en" sz="1500">
                <a:latin typeface="Proxima Nova"/>
                <a:ea typeface="Proxima Nova"/>
                <a:cs typeface="Proxima Nova"/>
                <a:sym typeface="Proxima Nova"/>
              </a:rPr>
              <a:t>and goes from -1 to 1</a:t>
            </a:r>
            <a:endParaRPr sz="1500">
              <a:latin typeface="Proxima Nova"/>
              <a:ea typeface="Proxima Nova"/>
              <a:cs typeface="Proxima Nova"/>
              <a:sym typeface="Proxima Nova"/>
            </a:endParaRPr>
          </a:p>
          <a:p>
            <a:pPr marL="0" lvl="0" indent="0" algn="l" rtl="0">
              <a:lnSpc>
                <a:spcPct val="115000"/>
              </a:lnSpc>
              <a:spcBef>
                <a:spcPts val="1000"/>
              </a:spcBef>
              <a:spcAft>
                <a:spcPts val="0"/>
              </a:spcAft>
              <a:buNone/>
            </a:pPr>
            <a:endParaRPr sz="1500">
              <a:latin typeface="Proxima Nova"/>
              <a:ea typeface="Proxima Nova"/>
              <a:cs typeface="Proxima Nova"/>
              <a:sym typeface="Proxima Nova"/>
            </a:endParaRPr>
          </a:p>
          <a:p>
            <a:pPr marL="0" lvl="0" indent="0" algn="l" rtl="0">
              <a:lnSpc>
                <a:spcPct val="115000"/>
              </a:lnSpc>
              <a:spcBef>
                <a:spcPts val="1000"/>
              </a:spcBef>
              <a:spcAft>
                <a:spcPts val="1000"/>
              </a:spcAft>
              <a:buNone/>
            </a:pPr>
            <a:endParaRPr sz="1500">
              <a:latin typeface="Proxima Nova"/>
              <a:ea typeface="Proxima Nova"/>
              <a:cs typeface="Proxima Nova"/>
              <a:sym typeface="Proxima Nova"/>
            </a:endParaRPr>
          </a:p>
        </p:txBody>
      </p:sp>
      <p:sp>
        <p:nvSpPr>
          <p:cNvPr id="190" name="Google Shape;19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Modularity</a:t>
            </a:r>
            <a:endParaRPr sz="2800">
              <a:solidFill>
                <a:srgbClr val="000000"/>
              </a:solidFill>
            </a:endParaRPr>
          </a:p>
        </p:txBody>
      </p:sp>
      <p:pic>
        <p:nvPicPr>
          <p:cNvPr id="196" name="Google Shape;196;p2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17875" y="1330375"/>
            <a:ext cx="1023652" cy="572699"/>
          </a:xfrm>
          <a:prstGeom prst="rect">
            <a:avLst/>
          </a:prstGeom>
          <a:noFill/>
          <a:ln>
            <a:noFill/>
          </a:ln>
        </p:spPr>
      </p:pic>
      <p:pic>
        <p:nvPicPr>
          <p:cNvPr id="197" name="Google Shape;197;p29"/>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590300" y="1236775"/>
            <a:ext cx="3919502" cy="824024"/>
          </a:xfrm>
          <a:prstGeom prst="rect">
            <a:avLst/>
          </a:prstGeom>
          <a:noFill/>
          <a:ln>
            <a:noFill/>
          </a:ln>
        </p:spPr>
      </p:pic>
      <p:sp>
        <p:nvSpPr>
          <p:cNvPr id="198" name="Google Shape;198;p29"/>
          <p:cNvSpPr txBox="1"/>
          <p:nvPr/>
        </p:nvSpPr>
        <p:spPr>
          <a:xfrm>
            <a:off x="311700" y="2399900"/>
            <a:ext cx="8464200" cy="1990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500" i="1">
                <a:solidFill>
                  <a:schemeClr val="dk1"/>
                </a:solidFill>
                <a:latin typeface="Proxima Nova"/>
                <a:ea typeface="Proxima Nova"/>
                <a:cs typeface="Proxima Nova"/>
                <a:sym typeface="Proxima Nova"/>
              </a:rPr>
              <a:t>Q</a:t>
            </a:r>
            <a:r>
              <a:rPr lang="en" sz="1500" baseline="-25000">
                <a:solidFill>
                  <a:schemeClr val="dk1"/>
                </a:solidFill>
                <a:latin typeface="Proxima Nova"/>
                <a:ea typeface="Proxima Nova"/>
                <a:cs typeface="Proxima Nova"/>
                <a:sym typeface="Proxima Nova"/>
              </a:rPr>
              <a:t>normalized</a:t>
            </a:r>
            <a:r>
              <a:rPr lang="en" sz="1500">
                <a:solidFill>
                  <a:schemeClr val="dk1"/>
                </a:solidFill>
                <a:latin typeface="Proxima Nova"/>
                <a:ea typeface="Proxima Nova"/>
                <a:cs typeface="Proxima Nova"/>
                <a:sym typeface="Proxima Nova"/>
              </a:rPr>
              <a:t> is called the </a:t>
            </a:r>
            <a:r>
              <a:rPr lang="en" sz="1500" b="1">
                <a:solidFill>
                  <a:schemeClr val="dk1"/>
                </a:solidFill>
                <a:latin typeface="Proxima Nova"/>
                <a:ea typeface="Proxima Nova"/>
                <a:cs typeface="Proxima Nova"/>
                <a:sym typeface="Proxima Nova"/>
              </a:rPr>
              <a:t>Assortativity Coefficient </a:t>
            </a:r>
            <a:r>
              <a:rPr lang="en" sz="1500">
                <a:solidFill>
                  <a:schemeClr val="dk1"/>
                </a:solidFill>
                <a:latin typeface="Proxima Nova"/>
                <a:ea typeface="Proxima Nova"/>
                <a:cs typeface="Proxima Nova"/>
                <a:sym typeface="Proxima Nova"/>
              </a:rPr>
              <a:t>and goes from -1 to 1</a:t>
            </a:r>
            <a:endParaRPr sz="1500">
              <a:latin typeface="Proxima Nova"/>
              <a:ea typeface="Proxima Nova"/>
              <a:cs typeface="Proxima Nova"/>
              <a:sym typeface="Proxima Nova"/>
            </a:endParaRPr>
          </a:p>
          <a:p>
            <a:pPr marL="0" lvl="0" indent="0" algn="l" rtl="0">
              <a:lnSpc>
                <a:spcPct val="115000"/>
              </a:lnSpc>
              <a:spcBef>
                <a:spcPts val="1000"/>
              </a:spcBef>
              <a:spcAft>
                <a:spcPts val="0"/>
              </a:spcAft>
              <a:buNone/>
            </a:pPr>
            <a:endParaRPr sz="1500">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latin typeface="Proxima Nova"/>
                <a:ea typeface="Proxima Nova"/>
                <a:cs typeface="Proxima Nova"/>
                <a:sym typeface="Proxima Nova"/>
              </a:rPr>
              <a:t>If ‘similar’ people have more edges between them than random chance: 0 &lt; </a:t>
            </a:r>
            <a:r>
              <a:rPr lang="en" sz="1500" i="1">
                <a:solidFill>
                  <a:schemeClr val="dk1"/>
                </a:solidFill>
                <a:latin typeface="Proxima Nova"/>
                <a:ea typeface="Proxima Nova"/>
                <a:cs typeface="Proxima Nova"/>
                <a:sym typeface="Proxima Nova"/>
              </a:rPr>
              <a:t>Q</a:t>
            </a:r>
            <a:r>
              <a:rPr lang="en" sz="1500" baseline="-25000">
                <a:solidFill>
                  <a:schemeClr val="dk1"/>
                </a:solidFill>
                <a:latin typeface="Proxima Nova"/>
                <a:ea typeface="Proxima Nova"/>
                <a:cs typeface="Proxima Nova"/>
                <a:sym typeface="Proxima Nova"/>
              </a:rPr>
              <a:t>normalized</a:t>
            </a:r>
            <a:r>
              <a:rPr lang="en" sz="1500">
                <a:solidFill>
                  <a:schemeClr val="dk1"/>
                </a:solidFill>
                <a:latin typeface="Proxima Nova"/>
                <a:ea typeface="Proxima Nova"/>
                <a:cs typeface="Proxima Nova"/>
                <a:sym typeface="Proxima Nova"/>
              </a:rPr>
              <a:t> ≤ 1</a:t>
            </a:r>
            <a:endParaRPr sz="1500">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latin typeface="Proxima Nova"/>
                <a:ea typeface="Proxima Nova"/>
                <a:cs typeface="Proxima Nova"/>
                <a:sym typeface="Proxima Nova"/>
              </a:rPr>
              <a:t>If ‘dissimilar’ people have more edges between them than random chance: </a:t>
            </a:r>
            <a:r>
              <a:rPr lang="en" sz="1500">
                <a:solidFill>
                  <a:schemeClr val="dk1"/>
                </a:solidFill>
                <a:latin typeface="Proxima Nova"/>
                <a:ea typeface="Proxima Nova"/>
                <a:cs typeface="Proxima Nova"/>
                <a:sym typeface="Proxima Nova"/>
              </a:rPr>
              <a:t>-1 ≤ </a:t>
            </a:r>
            <a:r>
              <a:rPr lang="en" sz="1500" i="1">
                <a:solidFill>
                  <a:schemeClr val="dk1"/>
                </a:solidFill>
                <a:latin typeface="Proxima Nova"/>
                <a:ea typeface="Proxima Nova"/>
                <a:cs typeface="Proxima Nova"/>
                <a:sym typeface="Proxima Nova"/>
              </a:rPr>
              <a:t>Q</a:t>
            </a:r>
            <a:r>
              <a:rPr lang="en" sz="1500" baseline="-25000">
                <a:solidFill>
                  <a:schemeClr val="dk1"/>
                </a:solidFill>
                <a:latin typeface="Proxima Nova"/>
                <a:ea typeface="Proxima Nova"/>
                <a:cs typeface="Proxima Nova"/>
                <a:sym typeface="Proxima Nova"/>
              </a:rPr>
              <a:t>normalized</a:t>
            </a:r>
            <a:r>
              <a:rPr lang="en" sz="1500">
                <a:solidFill>
                  <a:schemeClr val="dk1"/>
                </a:solidFill>
                <a:latin typeface="Proxima Nova"/>
                <a:ea typeface="Proxima Nova"/>
                <a:cs typeface="Proxima Nova"/>
                <a:sym typeface="Proxima Nova"/>
              </a:rPr>
              <a:t> &lt; 0</a:t>
            </a:r>
            <a:endParaRPr sz="1500">
              <a:latin typeface="Proxima Nova"/>
              <a:ea typeface="Proxima Nova"/>
              <a:cs typeface="Proxima Nova"/>
              <a:sym typeface="Proxima Nova"/>
            </a:endParaRPr>
          </a:p>
          <a:p>
            <a:pPr marL="0" lvl="0" indent="0" algn="l" rtl="0">
              <a:lnSpc>
                <a:spcPct val="115000"/>
              </a:lnSpc>
              <a:spcBef>
                <a:spcPts val="1000"/>
              </a:spcBef>
              <a:spcAft>
                <a:spcPts val="1000"/>
              </a:spcAft>
              <a:buNone/>
            </a:pPr>
            <a:endParaRPr sz="1500">
              <a:latin typeface="Proxima Nova"/>
              <a:ea typeface="Proxima Nova"/>
              <a:cs typeface="Proxima Nova"/>
              <a:sym typeface="Proxima Nova"/>
            </a:endParaRPr>
          </a:p>
        </p:txBody>
      </p:sp>
      <p:sp>
        <p:nvSpPr>
          <p:cNvPr id="199" name="Google Shape;199;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0"/>
          <p:cNvSpPr txBox="1"/>
          <p:nvPr/>
        </p:nvSpPr>
        <p:spPr>
          <a:xfrm>
            <a:off x="311700" y="445025"/>
            <a:ext cx="8520600" cy="1104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Community Detection using Modularity: Spectral Modularity Maximization</a:t>
            </a:r>
            <a:endParaRPr sz="3000">
              <a:latin typeface="Proxima Nova Extrabold"/>
              <a:ea typeface="Proxima Nova Extrabold"/>
              <a:cs typeface="Proxima Nova Extrabold"/>
              <a:sym typeface="Proxima Nova Extrabold"/>
            </a:endParaRPr>
          </a:p>
        </p:txBody>
      </p:sp>
      <p:pic>
        <p:nvPicPr>
          <p:cNvPr id="205" name="Google Shape;205;p3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347825" y="1615438"/>
            <a:ext cx="3597000" cy="2477324"/>
          </a:xfrm>
          <a:prstGeom prst="rect">
            <a:avLst/>
          </a:prstGeom>
          <a:noFill/>
          <a:ln>
            <a:noFill/>
          </a:ln>
        </p:spPr>
      </p:pic>
      <p:sp>
        <p:nvSpPr>
          <p:cNvPr id="206" name="Google Shape;206;p30"/>
          <p:cNvSpPr txBox="1"/>
          <p:nvPr/>
        </p:nvSpPr>
        <p:spPr>
          <a:xfrm>
            <a:off x="311700" y="1866500"/>
            <a:ext cx="4869900" cy="1734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a:latin typeface="Proxima Nova"/>
                <a:ea typeface="Proxima Nova"/>
                <a:cs typeface="Proxima Nova"/>
                <a:sym typeface="Proxima Nova"/>
              </a:rPr>
              <a:t>Intuition:</a:t>
            </a:r>
            <a:r>
              <a:rPr lang="en" sz="1500">
                <a:latin typeface="Proxima Nova"/>
                <a:ea typeface="Proxima Nova"/>
                <a:cs typeface="Proxima Nova"/>
                <a:sym typeface="Proxima Nova"/>
              </a:rPr>
              <a:t> If we know the ‘types’ of the nodes, we can calculate </a:t>
            </a:r>
            <a:r>
              <a:rPr lang="en" sz="1500" i="1">
                <a:latin typeface="Proxima Nova"/>
                <a:ea typeface="Proxima Nova"/>
                <a:cs typeface="Proxima Nova"/>
                <a:sym typeface="Proxima Nova"/>
              </a:rPr>
              <a:t>Q.</a:t>
            </a:r>
            <a:r>
              <a:rPr lang="en" sz="1500">
                <a:latin typeface="Proxima Nova"/>
                <a:ea typeface="Proxima Nova"/>
                <a:cs typeface="Proxima Nova"/>
                <a:sym typeface="Proxima Nova"/>
              </a:rPr>
              <a:t> If there is assortativity, </a:t>
            </a:r>
            <a:r>
              <a:rPr lang="en" sz="1500" i="1">
                <a:latin typeface="Proxima Nova"/>
                <a:ea typeface="Proxima Nova"/>
                <a:cs typeface="Proxima Nova"/>
                <a:sym typeface="Proxima Nova"/>
              </a:rPr>
              <a:t>Q</a:t>
            </a:r>
            <a:r>
              <a:rPr lang="en" sz="1500">
                <a:latin typeface="Proxima Nova"/>
                <a:ea typeface="Proxima Nova"/>
                <a:cs typeface="Proxima Nova"/>
                <a:sym typeface="Proxima Nova"/>
              </a:rPr>
              <a:t> is positive.</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Clr>
                <a:schemeClr val="dk1"/>
              </a:buClr>
              <a:buSzPts val="1100"/>
              <a:buFont typeface="Arial"/>
              <a:buNone/>
            </a:pPr>
            <a:r>
              <a:rPr lang="en" sz="1500" i="1">
                <a:solidFill>
                  <a:schemeClr val="dk1"/>
                </a:solidFill>
                <a:latin typeface="Proxima Nova"/>
                <a:ea typeface="Proxima Nova"/>
                <a:cs typeface="Proxima Nova"/>
                <a:sym typeface="Proxima Nova"/>
              </a:rPr>
              <a:t>Q</a:t>
            </a:r>
            <a:r>
              <a:rPr lang="en" sz="1500">
                <a:solidFill>
                  <a:schemeClr val="dk1"/>
                </a:solidFill>
                <a:latin typeface="Proxima Nova"/>
                <a:ea typeface="Proxima Nova"/>
                <a:cs typeface="Proxima Nova"/>
                <a:sym typeface="Proxima Nova"/>
              </a:rPr>
              <a:t> = (edges inside the community) ­‐ (expected number of edges inside the community due to random chance) &gt; 0</a:t>
            </a:r>
            <a:endParaRPr sz="1500">
              <a:latin typeface="Proxima Nova"/>
              <a:ea typeface="Proxima Nova"/>
              <a:cs typeface="Proxima Nova"/>
              <a:sym typeface="Proxima Nova"/>
            </a:endParaRPr>
          </a:p>
          <a:p>
            <a:pPr marL="0" lvl="0" indent="0" algn="l" rtl="0">
              <a:lnSpc>
                <a:spcPct val="115000"/>
              </a:lnSpc>
              <a:spcBef>
                <a:spcPts val="1000"/>
              </a:spcBef>
              <a:spcAft>
                <a:spcPts val="1000"/>
              </a:spcAft>
              <a:buNone/>
            </a:pPr>
            <a:endParaRPr sz="1500">
              <a:latin typeface="Proxima Nova"/>
              <a:ea typeface="Proxima Nova"/>
              <a:cs typeface="Proxima Nova"/>
              <a:sym typeface="Proxima Nova"/>
            </a:endParaRPr>
          </a:p>
        </p:txBody>
      </p:sp>
      <p:sp>
        <p:nvSpPr>
          <p:cNvPr id="207" name="Google Shape;207;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p:nvPr/>
        </p:nvSpPr>
        <p:spPr>
          <a:xfrm>
            <a:off x="311700" y="445025"/>
            <a:ext cx="8520600" cy="1104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Community Detection using Modularity: Spectral Modularity Maximization</a:t>
            </a:r>
            <a:endParaRPr sz="3000">
              <a:latin typeface="Proxima Nova Extrabold"/>
              <a:ea typeface="Proxima Nova Extrabold"/>
              <a:cs typeface="Proxima Nova Extrabold"/>
              <a:sym typeface="Proxima Nova Extrabold"/>
            </a:endParaRPr>
          </a:p>
        </p:txBody>
      </p:sp>
      <p:pic>
        <p:nvPicPr>
          <p:cNvPr id="213" name="Google Shape;213;p3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347825" y="1615438"/>
            <a:ext cx="3597000" cy="2477324"/>
          </a:xfrm>
          <a:prstGeom prst="rect">
            <a:avLst/>
          </a:prstGeom>
          <a:noFill/>
          <a:ln>
            <a:noFill/>
          </a:ln>
        </p:spPr>
      </p:pic>
      <p:sp>
        <p:nvSpPr>
          <p:cNvPr id="214" name="Google Shape;214;p31"/>
          <p:cNvSpPr txBox="1"/>
          <p:nvPr/>
        </p:nvSpPr>
        <p:spPr>
          <a:xfrm>
            <a:off x="311700" y="1866500"/>
            <a:ext cx="4869900" cy="2393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a:latin typeface="Proxima Nova"/>
                <a:ea typeface="Proxima Nova"/>
                <a:cs typeface="Proxima Nova"/>
                <a:sym typeface="Proxima Nova"/>
              </a:rPr>
              <a:t>Intuition:</a:t>
            </a:r>
            <a:r>
              <a:rPr lang="en" sz="1500">
                <a:latin typeface="Proxima Nova"/>
                <a:ea typeface="Proxima Nova"/>
                <a:cs typeface="Proxima Nova"/>
                <a:sym typeface="Proxima Nova"/>
              </a:rPr>
              <a:t> If we know the ‘types’ of the nodes, we can calculate </a:t>
            </a:r>
            <a:r>
              <a:rPr lang="en" sz="1500" i="1">
                <a:latin typeface="Proxima Nova"/>
                <a:ea typeface="Proxima Nova"/>
                <a:cs typeface="Proxima Nova"/>
                <a:sym typeface="Proxima Nova"/>
              </a:rPr>
              <a:t>Q.</a:t>
            </a:r>
            <a:r>
              <a:rPr lang="en" sz="1500">
                <a:latin typeface="Proxima Nova"/>
                <a:ea typeface="Proxima Nova"/>
                <a:cs typeface="Proxima Nova"/>
                <a:sym typeface="Proxima Nova"/>
              </a:rPr>
              <a:t> If there is assortativity, </a:t>
            </a:r>
            <a:r>
              <a:rPr lang="en" sz="1500" i="1">
                <a:latin typeface="Proxima Nova"/>
                <a:ea typeface="Proxima Nova"/>
                <a:cs typeface="Proxima Nova"/>
                <a:sym typeface="Proxima Nova"/>
              </a:rPr>
              <a:t>Q</a:t>
            </a:r>
            <a:r>
              <a:rPr lang="en" sz="1500">
                <a:latin typeface="Proxima Nova"/>
                <a:ea typeface="Proxima Nova"/>
                <a:cs typeface="Proxima Nova"/>
                <a:sym typeface="Proxima Nova"/>
              </a:rPr>
              <a:t> is positive.</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i="1">
                <a:solidFill>
                  <a:schemeClr val="dk1"/>
                </a:solidFill>
                <a:latin typeface="Proxima Nova"/>
                <a:ea typeface="Proxima Nova"/>
                <a:cs typeface="Proxima Nova"/>
                <a:sym typeface="Proxima Nova"/>
              </a:rPr>
              <a:t>Q</a:t>
            </a:r>
            <a:r>
              <a:rPr lang="en" sz="1500">
                <a:solidFill>
                  <a:schemeClr val="dk1"/>
                </a:solidFill>
                <a:latin typeface="Proxima Nova"/>
                <a:ea typeface="Proxima Nova"/>
                <a:cs typeface="Proxima Nova"/>
                <a:sym typeface="Proxima Nova"/>
              </a:rPr>
              <a:t> = (edges inside the community) ­‐ (expected number of edges inside the community due to random chance) &gt; 0</a:t>
            </a:r>
            <a:endParaRPr sz="1500">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latin typeface="Proxima Nova"/>
                <a:ea typeface="Proxima Nova"/>
                <a:cs typeface="Proxima Nova"/>
                <a:sym typeface="Proxima Nova"/>
              </a:rPr>
              <a:t>But graph clustering is </a:t>
            </a:r>
            <a:r>
              <a:rPr lang="en" sz="1500" b="1">
                <a:latin typeface="Proxima Nova"/>
                <a:ea typeface="Proxima Nova"/>
                <a:cs typeface="Proxima Nova"/>
                <a:sym typeface="Proxima Nova"/>
              </a:rPr>
              <a:t>unsupervised</a:t>
            </a:r>
            <a:r>
              <a:rPr lang="en" sz="1500">
                <a:latin typeface="Proxima Nova"/>
                <a:ea typeface="Proxima Nova"/>
                <a:cs typeface="Proxima Nova"/>
                <a:sym typeface="Proxima Nova"/>
              </a:rPr>
              <a:t>: we do not know the ‘types’ of the nodes ahead of time.</a:t>
            </a:r>
            <a:endParaRPr sz="1500">
              <a:latin typeface="Proxima Nova"/>
              <a:ea typeface="Proxima Nova"/>
              <a:cs typeface="Proxima Nova"/>
              <a:sym typeface="Proxima Nova"/>
            </a:endParaRPr>
          </a:p>
          <a:p>
            <a:pPr marL="0" lvl="0" indent="0" algn="l" rtl="0">
              <a:lnSpc>
                <a:spcPct val="115000"/>
              </a:lnSpc>
              <a:spcBef>
                <a:spcPts val="1000"/>
              </a:spcBef>
              <a:spcAft>
                <a:spcPts val="1000"/>
              </a:spcAft>
              <a:buNone/>
            </a:pPr>
            <a:endParaRPr sz="1500">
              <a:latin typeface="Proxima Nova"/>
              <a:ea typeface="Proxima Nova"/>
              <a:cs typeface="Proxima Nova"/>
              <a:sym typeface="Proxima Nova"/>
            </a:endParaRPr>
          </a:p>
        </p:txBody>
      </p:sp>
      <p:sp>
        <p:nvSpPr>
          <p:cNvPr id="215" name="Google Shape;215;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3B71"/>
        </a:solidFill>
        <a:effectLst/>
      </p:bgPr>
    </p:bg>
    <p:spTree>
      <p:nvGrpSpPr>
        <p:cNvPr id="1" name="Shape 61"/>
        <p:cNvGrpSpPr/>
        <p:nvPr/>
      </p:nvGrpSpPr>
      <p:grpSpPr>
        <a:xfrm>
          <a:off x="0" y="0"/>
          <a:ext cx="0" cy="0"/>
          <a:chOff x="0" y="0"/>
          <a:chExt cx="0" cy="0"/>
        </a:xfrm>
      </p:grpSpPr>
      <p:sp>
        <p:nvSpPr>
          <p:cNvPr id="62" name="Google Shape;62;p14"/>
          <p:cNvSpPr txBox="1"/>
          <p:nvPr/>
        </p:nvSpPr>
        <p:spPr>
          <a:xfrm>
            <a:off x="660500" y="2987575"/>
            <a:ext cx="46902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600">
                <a:solidFill>
                  <a:schemeClr val="lt1"/>
                </a:solidFill>
                <a:latin typeface="Proxima Nova Extrabold"/>
                <a:ea typeface="Proxima Nova Extrabold"/>
                <a:cs typeface="Proxima Nova Extrabold"/>
                <a:sym typeface="Proxima Nova Extrabold"/>
              </a:rPr>
              <a:t>Recap</a:t>
            </a:r>
            <a:endParaRPr sz="6600">
              <a:solidFill>
                <a:schemeClr val="lt1"/>
              </a:solidFill>
              <a:latin typeface="Proxima Nova Extrabold"/>
              <a:ea typeface="Proxima Nova Extrabold"/>
              <a:cs typeface="Proxima Nova Extrabold"/>
              <a:sym typeface="Proxima Nova Extrabold"/>
            </a:endParaRPr>
          </a:p>
        </p:txBody>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p:nvPr/>
        </p:nvSpPr>
        <p:spPr>
          <a:xfrm>
            <a:off x="311700" y="445025"/>
            <a:ext cx="8520600" cy="1104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Community Detection using Modularity: Spectral Modularity Maximization</a:t>
            </a:r>
            <a:endParaRPr sz="3000">
              <a:latin typeface="Proxima Nova Extrabold"/>
              <a:ea typeface="Proxima Nova Extrabold"/>
              <a:cs typeface="Proxima Nova Extrabold"/>
              <a:sym typeface="Proxima Nova Extrabold"/>
            </a:endParaRPr>
          </a:p>
        </p:txBody>
      </p:sp>
      <p:pic>
        <p:nvPicPr>
          <p:cNvPr id="221" name="Google Shape;221;p3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347825" y="1615438"/>
            <a:ext cx="3597000" cy="2477324"/>
          </a:xfrm>
          <a:prstGeom prst="rect">
            <a:avLst/>
          </a:prstGeom>
          <a:noFill/>
          <a:ln>
            <a:noFill/>
          </a:ln>
        </p:spPr>
      </p:pic>
      <p:sp>
        <p:nvSpPr>
          <p:cNvPr id="222" name="Google Shape;222;p32"/>
          <p:cNvSpPr txBox="1"/>
          <p:nvPr/>
        </p:nvSpPr>
        <p:spPr>
          <a:xfrm>
            <a:off x="311700" y="1866500"/>
            <a:ext cx="4869900" cy="2924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a:latin typeface="Proxima Nova"/>
                <a:ea typeface="Proxima Nova"/>
                <a:cs typeface="Proxima Nova"/>
                <a:sym typeface="Proxima Nova"/>
              </a:rPr>
              <a:t>Intuition:</a:t>
            </a:r>
            <a:r>
              <a:rPr lang="en" sz="1500">
                <a:latin typeface="Proxima Nova"/>
                <a:ea typeface="Proxima Nova"/>
                <a:cs typeface="Proxima Nova"/>
                <a:sym typeface="Proxima Nova"/>
              </a:rPr>
              <a:t> If we know the ‘types’ of the nodes, we can calculate </a:t>
            </a:r>
            <a:r>
              <a:rPr lang="en" sz="1500" i="1">
                <a:latin typeface="Proxima Nova"/>
                <a:ea typeface="Proxima Nova"/>
                <a:cs typeface="Proxima Nova"/>
                <a:sym typeface="Proxima Nova"/>
              </a:rPr>
              <a:t>Q.</a:t>
            </a:r>
            <a:r>
              <a:rPr lang="en" sz="1500">
                <a:latin typeface="Proxima Nova"/>
                <a:ea typeface="Proxima Nova"/>
                <a:cs typeface="Proxima Nova"/>
                <a:sym typeface="Proxima Nova"/>
              </a:rPr>
              <a:t> If there is assortativity, </a:t>
            </a:r>
            <a:r>
              <a:rPr lang="en" sz="1500" i="1">
                <a:latin typeface="Proxima Nova"/>
                <a:ea typeface="Proxima Nova"/>
                <a:cs typeface="Proxima Nova"/>
                <a:sym typeface="Proxima Nova"/>
              </a:rPr>
              <a:t>Q</a:t>
            </a:r>
            <a:r>
              <a:rPr lang="en" sz="1500">
                <a:latin typeface="Proxima Nova"/>
                <a:ea typeface="Proxima Nova"/>
                <a:cs typeface="Proxima Nova"/>
                <a:sym typeface="Proxima Nova"/>
              </a:rPr>
              <a:t> is positive.</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i="1">
                <a:solidFill>
                  <a:schemeClr val="dk1"/>
                </a:solidFill>
                <a:latin typeface="Proxima Nova"/>
                <a:ea typeface="Proxima Nova"/>
                <a:cs typeface="Proxima Nova"/>
                <a:sym typeface="Proxima Nova"/>
              </a:rPr>
              <a:t>Q</a:t>
            </a:r>
            <a:r>
              <a:rPr lang="en" sz="1500">
                <a:solidFill>
                  <a:schemeClr val="dk1"/>
                </a:solidFill>
                <a:latin typeface="Proxima Nova"/>
                <a:ea typeface="Proxima Nova"/>
                <a:cs typeface="Proxima Nova"/>
                <a:sym typeface="Proxima Nova"/>
              </a:rPr>
              <a:t> = (edges inside the community) ­‐ (expected number of edges inside the community due to random chance) &gt; 0</a:t>
            </a:r>
            <a:endParaRPr sz="1500">
              <a:latin typeface="Proxima Nova"/>
              <a:ea typeface="Proxima Nova"/>
              <a:cs typeface="Proxima Nova"/>
              <a:sym typeface="Proxima Nova"/>
            </a:endParaRPr>
          </a:p>
          <a:p>
            <a:pPr marL="0" lvl="0" indent="0" algn="l" rtl="0">
              <a:lnSpc>
                <a:spcPct val="115000"/>
              </a:lnSpc>
              <a:spcBef>
                <a:spcPts val="1000"/>
              </a:spcBef>
              <a:spcAft>
                <a:spcPts val="0"/>
              </a:spcAft>
              <a:buClr>
                <a:schemeClr val="dk1"/>
              </a:buClr>
              <a:buSzPts val="1100"/>
              <a:buFont typeface="Arial"/>
              <a:buNone/>
            </a:pPr>
            <a:r>
              <a:rPr lang="en" sz="1500">
                <a:solidFill>
                  <a:schemeClr val="dk1"/>
                </a:solidFill>
                <a:latin typeface="Proxima Nova"/>
                <a:ea typeface="Proxima Nova"/>
                <a:cs typeface="Proxima Nova"/>
                <a:sym typeface="Proxima Nova"/>
              </a:rPr>
              <a:t>But graph clustering is </a:t>
            </a:r>
            <a:r>
              <a:rPr lang="en" sz="1500" b="1">
                <a:solidFill>
                  <a:schemeClr val="dk1"/>
                </a:solidFill>
                <a:latin typeface="Proxima Nova"/>
                <a:ea typeface="Proxima Nova"/>
                <a:cs typeface="Proxima Nova"/>
                <a:sym typeface="Proxima Nova"/>
              </a:rPr>
              <a:t>unsupervised</a:t>
            </a:r>
            <a:r>
              <a:rPr lang="en" sz="1500">
                <a:solidFill>
                  <a:schemeClr val="dk1"/>
                </a:solidFill>
                <a:latin typeface="Proxima Nova"/>
                <a:ea typeface="Proxima Nova"/>
                <a:cs typeface="Proxima Nova"/>
                <a:sym typeface="Proxima Nova"/>
              </a:rPr>
              <a:t>: we do not know the ‘types’ of the nodes ahead of time.</a:t>
            </a:r>
            <a:endParaRPr sz="1500">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500">
                <a:latin typeface="Proxima Nova"/>
                <a:ea typeface="Proxima Nova"/>
                <a:cs typeface="Proxima Nova"/>
                <a:sym typeface="Proxima Nova"/>
              </a:rPr>
              <a:t>Let us flip the problem: try </a:t>
            </a:r>
            <a:r>
              <a:rPr lang="en" sz="1500" b="1">
                <a:latin typeface="Proxima Nova"/>
                <a:ea typeface="Proxima Nova"/>
                <a:cs typeface="Proxima Nova"/>
                <a:sym typeface="Proxima Nova"/>
              </a:rPr>
              <a:t>assigning</a:t>
            </a:r>
            <a:r>
              <a:rPr lang="en" sz="1500">
                <a:latin typeface="Proxima Nova"/>
                <a:ea typeface="Proxima Nova"/>
                <a:cs typeface="Proxima Nova"/>
                <a:sym typeface="Proxima Nova"/>
              </a:rPr>
              <a:t> ‘types’ to nodes, and find the assignments that </a:t>
            </a:r>
            <a:r>
              <a:rPr lang="en" sz="1500" b="1">
                <a:latin typeface="Proxima Nova"/>
                <a:ea typeface="Proxima Nova"/>
                <a:cs typeface="Proxima Nova"/>
                <a:sym typeface="Proxima Nova"/>
              </a:rPr>
              <a:t>maximize</a:t>
            </a:r>
            <a:r>
              <a:rPr lang="en" sz="1500">
                <a:latin typeface="Proxima Nova"/>
                <a:ea typeface="Proxima Nova"/>
                <a:cs typeface="Proxima Nova"/>
                <a:sym typeface="Proxima Nova"/>
              </a:rPr>
              <a:t> </a:t>
            </a:r>
            <a:r>
              <a:rPr lang="en" sz="1500" i="1">
                <a:latin typeface="Proxima Nova"/>
                <a:ea typeface="Proxima Nova"/>
                <a:cs typeface="Proxima Nova"/>
                <a:sym typeface="Proxima Nova"/>
              </a:rPr>
              <a:t>Q</a:t>
            </a:r>
            <a:r>
              <a:rPr lang="en" sz="1500">
                <a:latin typeface="Proxima Nova"/>
                <a:ea typeface="Proxima Nova"/>
                <a:cs typeface="Proxima Nova"/>
                <a:sym typeface="Proxima Nova"/>
              </a:rPr>
              <a:t>. Voila, those assigned types will be the cluster/community labels!</a:t>
            </a:r>
            <a:endParaRPr sz="1500">
              <a:latin typeface="Proxima Nova"/>
              <a:ea typeface="Proxima Nova"/>
              <a:cs typeface="Proxima Nova"/>
              <a:sym typeface="Proxima Nova"/>
            </a:endParaRPr>
          </a:p>
        </p:txBody>
      </p:sp>
      <p:sp>
        <p:nvSpPr>
          <p:cNvPr id="223" name="Google Shape;223;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3"/>
          <p:cNvSpPr txBox="1"/>
          <p:nvPr/>
        </p:nvSpPr>
        <p:spPr>
          <a:xfrm>
            <a:off x="311700" y="445025"/>
            <a:ext cx="8520600" cy="1104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Community Detection using Modularity: Spectral Modularity Maximization</a:t>
            </a:r>
            <a:endParaRPr sz="3000">
              <a:latin typeface="Proxima Nova Extrabold"/>
              <a:ea typeface="Proxima Nova Extrabold"/>
              <a:cs typeface="Proxima Nova Extrabold"/>
              <a:sym typeface="Proxima Nova Extrabold"/>
            </a:endParaRPr>
          </a:p>
        </p:txBody>
      </p:sp>
      <p:pic>
        <p:nvPicPr>
          <p:cNvPr id="229" name="Google Shape;229;p3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70526" y="2900050"/>
            <a:ext cx="2968825" cy="619475"/>
          </a:xfrm>
          <a:prstGeom prst="rect">
            <a:avLst/>
          </a:prstGeom>
          <a:noFill/>
          <a:ln>
            <a:noFill/>
          </a:ln>
        </p:spPr>
      </p:pic>
      <p:sp>
        <p:nvSpPr>
          <p:cNvPr id="230" name="Google Shape;230;p33"/>
          <p:cNvSpPr txBox="1"/>
          <p:nvPr/>
        </p:nvSpPr>
        <p:spPr>
          <a:xfrm>
            <a:off x="311700" y="2959600"/>
            <a:ext cx="6651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500" i="1">
                <a:solidFill>
                  <a:schemeClr val="dk1"/>
                </a:solidFill>
                <a:latin typeface="Proxima Nova"/>
                <a:ea typeface="Proxima Nova"/>
                <a:cs typeface="Proxima Nova"/>
                <a:sym typeface="Proxima Nova"/>
              </a:rPr>
              <a:t>Q </a:t>
            </a:r>
            <a:r>
              <a:rPr lang="en" sz="1500">
                <a:solidFill>
                  <a:schemeClr val="dk1"/>
                </a:solidFill>
                <a:latin typeface="Proxima Nova"/>
                <a:ea typeface="Proxima Nova"/>
                <a:cs typeface="Proxima Nova"/>
                <a:sym typeface="Proxima Nova"/>
              </a:rPr>
              <a:t>= </a:t>
            </a:r>
            <a:endParaRPr/>
          </a:p>
        </p:txBody>
      </p:sp>
      <p:pic>
        <p:nvPicPr>
          <p:cNvPr id="231" name="Google Shape;231;p3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347825" y="1615438"/>
            <a:ext cx="3597000" cy="2477324"/>
          </a:xfrm>
          <a:prstGeom prst="rect">
            <a:avLst/>
          </a:prstGeom>
          <a:noFill/>
          <a:ln>
            <a:noFill/>
          </a:ln>
        </p:spPr>
      </p:pic>
      <p:sp>
        <p:nvSpPr>
          <p:cNvPr id="232" name="Google Shape;232;p33"/>
          <p:cNvSpPr txBox="1"/>
          <p:nvPr/>
        </p:nvSpPr>
        <p:spPr>
          <a:xfrm>
            <a:off x="311700" y="1637900"/>
            <a:ext cx="4869900" cy="107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a:latin typeface="Proxima Nova"/>
                <a:ea typeface="Proxima Nova"/>
                <a:cs typeface="Proxima Nova"/>
                <a:sym typeface="Proxima Nova"/>
              </a:rPr>
              <a:t> </a:t>
            </a:r>
            <a:endParaRPr sz="1500">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500" i="1">
                <a:latin typeface="Proxima Nova"/>
                <a:ea typeface="Proxima Nova"/>
                <a:cs typeface="Proxima Nova"/>
                <a:sym typeface="Proxima Nova"/>
              </a:rPr>
              <a:t>Q</a:t>
            </a:r>
            <a:r>
              <a:rPr lang="en" sz="1500">
                <a:latin typeface="Proxima Nova"/>
                <a:ea typeface="Proxima Nova"/>
                <a:cs typeface="Proxima Nova"/>
                <a:sym typeface="Proxima Nova"/>
              </a:rPr>
              <a:t> = (edges inside the community) ­‐ (expected number of edges inside the community) </a:t>
            </a:r>
            <a:endParaRPr sz="1500" i="1">
              <a:latin typeface="Proxima Nova"/>
              <a:ea typeface="Proxima Nova"/>
              <a:cs typeface="Proxima Nova"/>
              <a:sym typeface="Proxima Nova"/>
            </a:endParaRPr>
          </a:p>
        </p:txBody>
      </p:sp>
      <p:sp>
        <p:nvSpPr>
          <p:cNvPr id="233" name="Google Shape;233;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p:nvPr/>
        </p:nvSpPr>
        <p:spPr>
          <a:xfrm>
            <a:off x="311700" y="445025"/>
            <a:ext cx="8520600" cy="1104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Community Detection using Modularity: Spectral Modularity Maximization</a:t>
            </a:r>
            <a:endParaRPr sz="3000">
              <a:latin typeface="Proxima Nova Extrabold"/>
              <a:ea typeface="Proxima Nova Extrabold"/>
              <a:cs typeface="Proxima Nova Extrabold"/>
              <a:sym typeface="Proxima Nova Extrabold"/>
            </a:endParaRPr>
          </a:p>
        </p:txBody>
      </p:sp>
      <p:pic>
        <p:nvPicPr>
          <p:cNvPr id="239" name="Google Shape;239;p3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70526" y="2900050"/>
            <a:ext cx="2968825" cy="619475"/>
          </a:xfrm>
          <a:prstGeom prst="rect">
            <a:avLst/>
          </a:prstGeom>
          <a:noFill/>
          <a:ln>
            <a:noFill/>
          </a:ln>
        </p:spPr>
      </p:pic>
      <p:sp>
        <p:nvSpPr>
          <p:cNvPr id="240" name="Google Shape;240;p34"/>
          <p:cNvSpPr txBox="1"/>
          <p:nvPr/>
        </p:nvSpPr>
        <p:spPr>
          <a:xfrm>
            <a:off x="311700" y="2959600"/>
            <a:ext cx="30000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500" i="1">
                <a:solidFill>
                  <a:schemeClr val="dk1"/>
                </a:solidFill>
                <a:latin typeface="Proxima Nova"/>
                <a:ea typeface="Proxima Nova"/>
                <a:cs typeface="Proxima Nova"/>
                <a:sym typeface="Proxima Nova"/>
              </a:rPr>
              <a:t>Q </a:t>
            </a:r>
            <a:r>
              <a:rPr lang="en" sz="1500">
                <a:solidFill>
                  <a:schemeClr val="dk1"/>
                </a:solidFill>
                <a:latin typeface="Proxima Nova"/>
                <a:ea typeface="Proxima Nova"/>
                <a:cs typeface="Proxima Nova"/>
                <a:sym typeface="Proxima Nova"/>
              </a:rPr>
              <a:t>= </a:t>
            </a:r>
            <a:endParaRPr/>
          </a:p>
        </p:txBody>
      </p:sp>
      <p:pic>
        <p:nvPicPr>
          <p:cNvPr id="241" name="Google Shape;241;p34"/>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347825" y="1615438"/>
            <a:ext cx="3597000" cy="2477324"/>
          </a:xfrm>
          <a:prstGeom prst="rect">
            <a:avLst/>
          </a:prstGeom>
          <a:noFill/>
          <a:ln>
            <a:noFill/>
          </a:ln>
        </p:spPr>
      </p:pic>
      <p:sp>
        <p:nvSpPr>
          <p:cNvPr id="242" name="Google Shape;242;p34"/>
          <p:cNvSpPr txBox="1"/>
          <p:nvPr/>
        </p:nvSpPr>
        <p:spPr>
          <a:xfrm>
            <a:off x="311700" y="1637900"/>
            <a:ext cx="4869900" cy="2649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b="1">
                <a:latin typeface="Proxima Nova"/>
                <a:ea typeface="Proxima Nova"/>
                <a:cs typeface="Proxima Nova"/>
                <a:sym typeface="Proxima Nova"/>
              </a:rPr>
              <a:t> </a:t>
            </a:r>
            <a:endParaRPr sz="1500">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i="1">
                <a:latin typeface="Proxima Nova"/>
                <a:ea typeface="Proxima Nova"/>
                <a:cs typeface="Proxima Nova"/>
                <a:sym typeface="Proxima Nova"/>
              </a:rPr>
              <a:t>Q</a:t>
            </a:r>
            <a:r>
              <a:rPr lang="en" sz="1500">
                <a:latin typeface="Proxima Nova"/>
                <a:ea typeface="Proxima Nova"/>
                <a:cs typeface="Proxima Nova"/>
                <a:sym typeface="Proxima Nova"/>
              </a:rPr>
              <a:t> = (edges inside the community) ­‐ (expected number of edges inside the community) </a:t>
            </a:r>
            <a:endParaRPr sz="1500">
              <a:latin typeface="Proxima Nova"/>
              <a:ea typeface="Proxima Nova"/>
              <a:cs typeface="Proxima Nova"/>
              <a:sym typeface="Proxima Nova"/>
            </a:endParaRPr>
          </a:p>
          <a:p>
            <a:pPr marL="0" lvl="0" indent="0" algn="l" rtl="0">
              <a:lnSpc>
                <a:spcPct val="115000"/>
              </a:lnSpc>
              <a:spcBef>
                <a:spcPts val="1000"/>
              </a:spcBef>
              <a:spcAft>
                <a:spcPts val="0"/>
              </a:spcAft>
              <a:buNone/>
            </a:pPr>
            <a:endParaRPr sz="1500">
              <a:latin typeface="Proxima Nova"/>
              <a:ea typeface="Proxima Nova"/>
              <a:cs typeface="Proxima Nova"/>
              <a:sym typeface="Proxima Nova"/>
            </a:endParaRPr>
          </a:p>
          <a:p>
            <a:pPr marL="0" lvl="0" indent="0" algn="l" rtl="0">
              <a:lnSpc>
                <a:spcPct val="115000"/>
              </a:lnSpc>
              <a:spcBef>
                <a:spcPts val="1000"/>
              </a:spcBef>
              <a:spcAft>
                <a:spcPts val="0"/>
              </a:spcAft>
              <a:buNone/>
            </a:pPr>
            <a:endParaRPr sz="1500">
              <a:latin typeface="Proxima Nova"/>
              <a:ea typeface="Proxima Nova"/>
              <a:cs typeface="Proxima Nova"/>
              <a:sym typeface="Proxima Nova"/>
            </a:endParaRPr>
          </a:p>
          <a:p>
            <a:pPr marL="0" lvl="0" indent="0" algn="l" rtl="0">
              <a:lnSpc>
                <a:spcPct val="115000"/>
              </a:lnSpc>
              <a:spcBef>
                <a:spcPts val="1000"/>
              </a:spcBef>
              <a:spcAft>
                <a:spcPts val="0"/>
              </a:spcAft>
              <a:buNone/>
            </a:pPr>
            <a:endParaRPr sz="1500">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500">
                <a:latin typeface="Proxima Nova"/>
                <a:ea typeface="Proxima Nova"/>
                <a:cs typeface="Proxima Nova"/>
                <a:sym typeface="Proxima Nova"/>
              </a:rPr>
              <a:t>Define </a:t>
            </a:r>
            <a:r>
              <a:rPr lang="en" sz="1500" b="1">
                <a:latin typeface="Proxima Nova"/>
                <a:ea typeface="Proxima Nova"/>
                <a:cs typeface="Proxima Nova"/>
                <a:sym typeface="Proxima Nova"/>
              </a:rPr>
              <a:t>Modularity Matrix </a:t>
            </a:r>
            <a:r>
              <a:rPr lang="en" sz="1500" i="1">
                <a:latin typeface="Proxima Nova"/>
                <a:ea typeface="Proxima Nova"/>
                <a:cs typeface="Proxima Nova"/>
                <a:sym typeface="Proxima Nova"/>
              </a:rPr>
              <a:t>B</a:t>
            </a:r>
            <a:r>
              <a:rPr lang="en" sz="1500" i="1" baseline="-25000">
                <a:latin typeface="Proxima Nova"/>
                <a:ea typeface="Proxima Nova"/>
                <a:cs typeface="Proxima Nova"/>
                <a:sym typeface="Proxima Nova"/>
              </a:rPr>
              <a:t>ij</a:t>
            </a:r>
            <a:r>
              <a:rPr lang="en" sz="1500" i="1">
                <a:latin typeface="Proxima Nova"/>
                <a:ea typeface="Proxima Nova"/>
                <a:cs typeface="Proxima Nova"/>
                <a:sym typeface="Proxima Nova"/>
              </a:rPr>
              <a:t> </a:t>
            </a:r>
            <a:r>
              <a:rPr lang="en" sz="1500">
                <a:latin typeface="Proxima Nova"/>
                <a:ea typeface="Proxima Nova"/>
                <a:cs typeface="Proxima Nova"/>
                <a:sym typeface="Proxima Nova"/>
              </a:rPr>
              <a:t>= </a:t>
            </a:r>
            <a:r>
              <a:rPr lang="en" sz="1500" i="1">
                <a:latin typeface="Proxima Nova"/>
                <a:ea typeface="Proxima Nova"/>
                <a:cs typeface="Proxima Nova"/>
                <a:sym typeface="Proxima Nova"/>
              </a:rPr>
              <a:t>A</a:t>
            </a:r>
            <a:r>
              <a:rPr lang="en" sz="1500" i="1" baseline="-25000">
                <a:latin typeface="Proxima Nova"/>
                <a:ea typeface="Proxima Nova"/>
                <a:cs typeface="Proxima Nova"/>
                <a:sym typeface="Proxima Nova"/>
              </a:rPr>
              <a:t>ij</a:t>
            </a:r>
            <a:r>
              <a:rPr lang="en" sz="1500" i="1">
                <a:latin typeface="Proxima Nova"/>
                <a:ea typeface="Proxima Nova"/>
                <a:cs typeface="Proxima Nova"/>
                <a:sym typeface="Proxima Nova"/>
              </a:rPr>
              <a:t> -</a:t>
            </a:r>
            <a:endParaRPr sz="1500" i="1">
              <a:latin typeface="Proxima Nova"/>
              <a:ea typeface="Proxima Nova"/>
              <a:cs typeface="Proxima Nova"/>
              <a:sym typeface="Proxima Nova"/>
            </a:endParaRPr>
          </a:p>
        </p:txBody>
      </p:sp>
      <p:pic>
        <p:nvPicPr>
          <p:cNvPr id="243" name="Google Shape;243;p3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280552" y="3909500"/>
            <a:ext cx="358800" cy="378308"/>
          </a:xfrm>
          <a:prstGeom prst="rect">
            <a:avLst/>
          </a:prstGeom>
          <a:noFill/>
          <a:ln>
            <a:noFill/>
          </a:ln>
        </p:spPr>
      </p:pic>
      <p:sp>
        <p:nvSpPr>
          <p:cNvPr id="244" name="Google Shape;244;p34"/>
          <p:cNvSpPr/>
          <p:nvPr/>
        </p:nvSpPr>
        <p:spPr>
          <a:xfrm>
            <a:off x="1523275" y="2900048"/>
            <a:ext cx="895800" cy="549300"/>
          </a:xfrm>
          <a:prstGeom prst="rect">
            <a:avLst/>
          </a:prstGeom>
          <a:solidFill>
            <a:srgbClr val="FFFC00">
              <a:alpha val="360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5" name="Google Shape;245;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5"/>
          <p:cNvSpPr txBox="1"/>
          <p:nvPr/>
        </p:nvSpPr>
        <p:spPr>
          <a:xfrm>
            <a:off x="311700" y="445025"/>
            <a:ext cx="8520600" cy="1104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Community Detection using Modularity: Spectral Modularity Maximization</a:t>
            </a:r>
            <a:endParaRPr sz="3000">
              <a:latin typeface="Proxima Nova Extrabold"/>
              <a:ea typeface="Proxima Nova Extrabold"/>
              <a:cs typeface="Proxima Nova Extrabold"/>
              <a:sym typeface="Proxima Nova Extrabold"/>
            </a:endParaRPr>
          </a:p>
        </p:txBody>
      </p:sp>
      <p:pic>
        <p:nvPicPr>
          <p:cNvPr id="251" name="Google Shape;251;p3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347825" y="1615438"/>
            <a:ext cx="3597000" cy="2477324"/>
          </a:xfrm>
          <a:prstGeom prst="rect">
            <a:avLst/>
          </a:prstGeom>
          <a:noFill/>
          <a:ln>
            <a:noFill/>
          </a:ln>
        </p:spPr>
      </p:pic>
      <p:sp>
        <p:nvSpPr>
          <p:cNvPr id="252" name="Google Shape;252;p35"/>
          <p:cNvSpPr txBox="1"/>
          <p:nvPr/>
        </p:nvSpPr>
        <p:spPr>
          <a:xfrm>
            <a:off x="311700" y="1714100"/>
            <a:ext cx="48699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endParaRPr sz="1500">
              <a:latin typeface="Proxima Nova"/>
              <a:ea typeface="Proxima Nova"/>
              <a:cs typeface="Proxima Nova"/>
              <a:sym typeface="Proxima Nova"/>
            </a:endParaRPr>
          </a:p>
        </p:txBody>
      </p:sp>
      <p:sp>
        <p:nvSpPr>
          <p:cNvPr id="253" name="Google Shape;253;p35"/>
          <p:cNvSpPr txBox="1"/>
          <p:nvPr/>
        </p:nvSpPr>
        <p:spPr>
          <a:xfrm>
            <a:off x="311700" y="1783675"/>
            <a:ext cx="4747800" cy="681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1000"/>
              </a:spcAft>
              <a:buClr>
                <a:schemeClr val="dk1"/>
              </a:buClr>
              <a:buSzPts val="1100"/>
              <a:buFont typeface="Arial"/>
              <a:buNone/>
            </a:pPr>
            <a:r>
              <a:rPr lang="en" sz="1500">
                <a:solidFill>
                  <a:schemeClr val="dk1"/>
                </a:solidFill>
                <a:latin typeface="Proxima Nova"/>
                <a:ea typeface="Proxima Nova"/>
                <a:cs typeface="Proxima Nova"/>
                <a:sym typeface="Proxima Nova"/>
              </a:rPr>
              <a:t>For bisecting the graph, let us also define a </a:t>
            </a:r>
            <a:r>
              <a:rPr lang="en" sz="1500" b="1">
                <a:solidFill>
                  <a:schemeClr val="dk1"/>
                </a:solidFill>
                <a:latin typeface="Proxima Nova"/>
                <a:ea typeface="Proxima Nova"/>
                <a:cs typeface="Proxima Nova"/>
                <a:sym typeface="Proxima Nova"/>
              </a:rPr>
              <a:t>type assignment vector</a:t>
            </a:r>
            <a:r>
              <a:rPr lang="en" sz="1500">
                <a:solidFill>
                  <a:schemeClr val="dk1"/>
                </a:solidFill>
                <a:latin typeface="Proxima Nova"/>
                <a:ea typeface="Proxima Nova"/>
                <a:cs typeface="Proxima Nova"/>
                <a:sym typeface="Proxima Nova"/>
              </a:rPr>
              <a:t>, </a:t>
            </a:r>
            <a:r>
              <a:rPr lang="en" sz="1500" b="1">
                <a:solidFill>
                  <a:schemeClr val="dk1"/>
                </a:solidFill>
                <a:latin typeface="Proxima Nova"/>
                <a:ea typeface="Proxima Nova"/>
                <a:cs typeface="Proxima Nova"/>
                <a:sym typeface="Proxima Nova"/>
              </a:rPr>
              <a:t>s</a:t>
            </a:r>
            <a:r>
              <a:rPr lang="en" sz="1500">
                <a:solidFill>
                  <a:schemeClr val="dk1"/>
                </a:solidFill>
                <a:latin typeface="Proxima Nova"/>
                <a:ea typeface="Proxima Nova"/>
                <a:cs typeface="Proxima Nova"/>
                <a:sym typeface="Proxima Nova"/>
              </a:rPr>
              <a:t>, where</a:t>
            </a:r>
            <a:endParaRPr sz="1500">
              <a:solidFill>
                <a:schemeClr val="dk1"/>
              </a:solidFill>
              <a:latin typeface="Proxima Nova"/>
              <a:ea typeface="Proxima Nova"/>
              <a:cs typeface="Proxima Nova"/>
              <a:sym typeface="Proxima Nova"/>
            </a:endParaRPr>
          </a:p>
        </p:txBody>
      </p:sp>
      <p:pic>
        <p:nvPicPr>
          <p:cNvPr id="254" name="Google Shape;254;p3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11225" y="2641630"/>
            <a:ext cx="4022549" cy="618375"/>
          </a:xfrm>
          <a:prstGeom prst="rect">
            <a:avLst/>
          </a:prstGeom>
          <a:noFill/>
          <a:ln>
            <a:noFill/>
          </a:ln>
        </p:spPr>
      </p:pic>
      <p:sp>
        <p:nvSpPr>
          <p:cNvPr id="255" name="Google Shape;255;p35"/>
          <p:cNvSpPr txBox="1"/>
          <p:nvPr/>
        </p:nvSpPr>
        <p:spPr>
          <a:xfrm>
            <a:off x="411225" y="3602538"/>
            <a:ext cx="56175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endParaRPr sz="1500">
              <a:solidFill>
                <a:schemeClr val="dk1"/>
              </a:solidFill>
              <a:latin typeface="Proxima Nova"/>
              <a:ea typeface="Proxima Nova"/>
              <a:cs typeface="Proxima Nova"/>
              <a:sym typeface="Proxima Nova"/>
            </a:endParaRPr>
          </a:p>
        </p:txBody>
      </p:sp>
      <p:sp>
        <p:nvSpPr>
          <p:cNvPr id="256" name="Google Shape;256;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6"/>
          <p:cNvSpPr txBox="1"/>
          <p:nvPr/>
        </p:nvSpPr>
        <p:spPr>
          <a:xfrm>
            <a:off x="311700" y="445025"/>
            <a:ext cx="8520600" cy="1104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Community Detection using Modularity: Spectral Modularity Maximization</a:t>
            </a:r>
            <a:endParaRPr sz="3000">
              <a:latin typeface="Proxima Nova Extrabold"/>
              <a:ea typeface="Proxima Nova Extrabold"/>
              <a:cs typeface="Proxima Nova Extrabold"/>
              <a:sym typeface="Proxima Nova Extrabold"/>
            </a:endParaRPr>
          </a:p>
        </p:txBody>
      </p:sp>
      <p:pic>
        <p:nvPicPr>
          <p:cNvPr id="262" name="Google Shape;262;p3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347825" y="1615438"/>
            <a:ext cx="3597000" cy="2477324"/>
          </a:xfrm>
          <a:prstGeom prst="rect">
            <a:avLst/>
          </a:prstGeom>
          <a:noFill/>
          <a:ln>
            <a:noFill/>
          </a:ln>
        </p:spPr>
      </p:pic>
      <p:sp>
        <p:nvSpPr>
          <p:cNvPr id="263" name="Google Shape;263;p36"/>
          <p:cNvSpPr txBox="1"/>
          <p:nvPr/>
        </p:nvSpPr>
        <p:spPr>
          <a:xfrm>
            <a:off x="311700" y="1714100"/>
            <a:ext cx="48699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endParaRPr sz="1500">
              <a:latin typeface="Proxima Nova"/>
              <a:ea typeface="Proxima Nova"/>
              <a:cs typeface="Proxima Nova"/>
              <a:sym typeface="Proxima Nova"/>
            </a:endParaRPr>
          </a:p>
        </p:txBody>
      </p:sp>
      <p:sp>
        <p:nvSpPr>
          <p:cNvPr id="264" name="Google Shape;264;p36"/>
          <p:cNvSpPr txBox="1"/>
          <p:nvPr/>
        </p:nvSpPr>
        <p:spPr>
          <a:xfrm>
            <a:off x="311700" y="1783675"/>
            <a:ext cx="4747800" cy="681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1000"/>
              </a:spcAft>
              <a:buClr>
                <a:schemeClr val="dk1"/>
              </a:buClr>
              <a:buSzPts val="1100"/>
              <a:buFont typeface="Arial"/>
              <a:buNone/>
            </a:pPr>
            <a:r>
              <a:rPr lang="en" sz="1500">
                <a:solidFill>
                  <a:schemeClr val="dk1"/>
                </a:solidFill>
                <a:latin typeface="Proxima Nova"/>
                <a:ea typeface="Proxima Nova"/>
                <a:cs typeface="Proxima Nova"/>
                <a:sym typeface="Proxima Nova"/>
              </a:rPr>
              <a:t>For bisecting the graph, let us also define a </a:t>
            </a:r>
            <a:r>
              <a:rPr lang="en" sz="1500" b="1">
                <a:solidFill>
                  <a:schemeClr val="dk1"/>
                </a:solidFill>
                <a:latin typeface="Proxima Nova"/>
                <a:ea typeface="Proxima Nova"/>
                <a:cs typeface="Proxima Nova"/>
                <a:sym typeface="Proxima Nova"/>
              </a:rPr>
              <a:t>type assignment vector</a:t>
            </a:r>
            <a:r>
              <a:rPr lang="en" sz="1500">
                <a:solidFill>
                  <a:schemeClr val="dk1"/>
                </a:solidFill>
                <a:latin typeface="Proxima Nova"/>
                <a:ea typeface="Proxima Nova"/>
                <a:cs typeface="Proxima Nova"/>
                <a:sym typeface="Proxima Nova"/>
              </a:rPr>
              <a:t>, </a:t>
            </a:r>
            <a:r>
              <a:rPr lang="en" sz="1500" b="1">
                <a:solidFill>
                  <a:schemeClr val="dk1"/>
                </a:solidFill>
                <a:latin typeface="Proxima Nova"/>
                <a:ea typeface="Proxima Nova"/>
                <a:cs typeface="Proxima Nova"/>
                <a:sym typeface="Proxima Nova"/>
              </a:rPr>
              <a:t>s</a:t>
            </a:r>
            <a:r>
              <a:rPr lang="en" sz="1500">
                <a:solidFill>
                  <a:schemeClr val="dk1"/>
                </a:solidFill>
                <a:latin typeface="Proxima Nova"/>
                <a:ea typeface="Proxima Nova"/>
                <a:cs typeface="Proxima Nova"/>
                <a:sym typeface="Proxima Nova"/>
              </a:rPr>
              <a:t>, where</a:t>
            </a:r>
            <a:endParaRPr sz="1500">
              <a:solidFill>
                <a:schemeClr val="dk1"/>
              </a:solidFill>
              <a:latin typeface="Proxima Nova"/>
              <a:ea typeface="Proxima Nova"/>
              <a:cs typeface="Proxima Nova"/>
              <a:sym typeface="Proxima Nova"/>
            </a:endParaRPr>
          </a:p>
        </p:txBody>
      </p:sp>
      <p:pic>
        <p:nvPicPr>
          <p:cNvPr id="265" name="Google Shape;265;p3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11225" y="2641630"/>
            <a:ext cx="4022549" cy="618375"/>
          </a:xfrm>
          <a:prstGeom prst="rect">
            <a:avLst/>
          </a:prstGeom>
          <a:noFill/>
          <a:ln>
            <a:noFill/>
          </a:ln>
        </p:spPr>
      </p:pic>
      <p:sp>
        <p:nvSpPr>
          <p:cNvPr id="266" name="Google Shape;266;p36"/>
          <p:cNvSpPr txBox="1"/>
          <p:nvPr/>
        </p:nvSpPr>
        <p:spPr>
          <a:xfrm>
            <a:off x="411225" y="3602538"/>
            <a:ext cx="5617500" cy="107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solidFill>
                  <a:schemeClr val="dk1"/>
                </a:solidFill>
                <a:latin typeface="Proxima Nova"/>
                <a:ea typeface="Proxima Nova"/>
                <a:cs typeface="Proxima Nova"/>
                <a:sym typeface="Proxima Nova"/>
              </a:rPr>
              <a:t>Notice that the quantity                      = 1 if </a:t>
            </a:r>
            <a:r>
              <a:rPr lang="en" sz="1500" i="1">
                <a:solidFill>
                  <a:schemeClr val="dk1"/>
                </a:solidFill>
                <a:latin typeface="Proxima Nova"/>
                <a:ea typeface="Proxima Nova"/>
                <a:cs typeface="Proxima Nova"/>
                <a:sym typeface="Proxima Nova"/>
              </a:rPr>
              <a:t>v</a:t>
            </a:r>
            <a:r>
              <a:rPr lang="en" sz="1500" i="1" baseline="-25000">
                <a:solidFill>
                  <a:schemeClr val="dk1"/>
                </a:solidFill>
                <a:latin typeface="Proxima Nova"/>
                <a:ea typeface="Proxima Nova"/>
                <a:cs typeface="Proxima Nova"/>
                <a:sym typeface="Proxima Nova"/>
              </a:rPr>
              <a:t>i</a:t>
            </a:r>
            <a:r>
              <a:rPr lang="en" sz="1500">
                <a:solidFill>
                  <a:schemeClr val="dk1"/>
                </a:solidFill>
                <a:latin typeface="Proxima Nova"/>
                <a:ea typeface="Proxima Nova"/>
                <a:cs typeface="Proxima Nova"/>
                <a:sym typeface="Proxima Nova"/>
              </a:rPr>
              <a:t> and </a:t>
            </a:r>
            <a:r>
              <a:rPr lang="en" sz="1500" i="1">
                <a:solidFill>
                  <a:schemeClr val="dk1"/>
                </a:solidFill>
                <a:latin typeface="Proxima Nova"/>
                <a:ea typeface="Proxima Nova"/>
                <a:cs typeface="Proxima Nova"/>
                <a:sym typeface="Proxima Nova"/>
              </a:rPr>
              <a:t>v</a:t>
            </a:r>
            <a:r>
              <a:rPr lang="en" sz="1500" i="1" baseline="-25000">
                <a:solidFill>
                  <a:schemeClr val="dk1"/>
                </a:solidFill>
                <a:latin typeface="Proxima Nova"/>
                <a:ea typeface="Proxima Nova"/>
                <a:cs typeface="Proxima Nova"/>
                <a:sym typeface="Proxima Nova"/>
              </a:rPr>
              <a:t>j</a:t>
            </a:r>
            <a:r>
              <a:rPr lang="en" sz="1500">
                <a:solidFill>
                  <a:schemeClr val="dk1"/>
                </a:solidFill>
                <a:latin typeface="Proxima Nova"/>
                <a:ea typeface="Proxima Nova"/>
                <a:cs typeface="Proxima Nova"/>
                <a:sym typeface="Proxima Nova"/>
              </a:rPr>
              <a:t> are in the same type and 0 otherwise</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endParaRPr sz="1500">
              <a:solidFill>
                <a:schemeClr val="dk1"/>
              </a:solidFill>
              <a:latin typeface="Proxima Nova"/>
              <a:ea typeface="Proxima Nova"/>
              <a:cs typeface="Proxima Nova"/>
              <a:sym typeface="Proxima Nova"/>
            </a:endParaRPr>
          </a:p>
        </p:txBody>
      </p:sp>
      <p:pic>
        <p:nvPicPr>
          <p:cNvPr id="267" name="Google Shape;267;p3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533593" y="3673975"/>
            <a:ext cx="964875" cy="332800"/>
          </a:xfrm>
          <a:prstGeom prst="rect">
            <a:avLst/>
          </a:prstGeom>
          <a:noFill/>
          <a:ln>
            <a:noFill/>
          </a:ln>
        </p:spPr>
      </p:pic>
      <p:sp>
        <p:nvSpPr>
          <p:cNvPr id="268" name="Google Shape;268;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7"/>
          <p:cNvSpPr txBox="1"/>
          <p:nvPr/>
        </p:nvSpPr>
        <p:spPr>
          <a:xfrm>
            <a:off x="311700" y="445025"/>
            <a:ext cx="8520600" cy="1104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Community Detection using Modularity: Spectral Modularity Maximization</a:t>
            </a:r>
            <a:endParaRPr sz="3000">
              <a:latin typeface="Proxima Nova Extrabold"/>
              <a:ea typeface="Proxima Nova Extrabold"/>
              <a:cs typeface="Proxima Nova Extrabold"/>
              <a:sym typeface="Proxima Nova Extrabold"/>
            </a:endParaRPr>
          </a:p>
        </p:txBody>
      </p:sp>
      <p:pic>
        <p:nvPicPr>
          <p:cNvPr id="274" name="Google Shape;274;p3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347825" y="1615438"/>
            <a:ext cx="3597000" cy="2477324"/>
          </a:xfrm>
          <a:prstGeom prst="rect">
            <a:avLst/>
          </a:prstGeom>
          <a:noFill/>
          <a:ln>
            <a:noFill/>
          </a:ln>
        </p:spPr>
      </p:pic>
      <p:sp>
        <p:nvSpPr>
          <p:cNvPr id="275" name="Google Shape;275;p37"/>
          <p:cNvSpPr txBox="1"/>
          <p:nvPr/>
        </p:nvSpPr>
        <p:spPr>
          <a:xfrm>
            <a:off x="311700" y="1714100"/>
            <a:ext cx="48699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endParaRPr sz="1500">
              <a:latin typeface="Proxima Nova"/>
              <a:ea typeface="Proxima Nova"/>
              <a:cs typeface="Proxima Nova"/>
              <a:sym typeface="Proxima Nova"/>
            </a:endParaRPr>
          </a:p>
        </p:txBody>
      </p:sp>
      <p:sp>
        <p:nvSpPr>
          <p:cNvPr id="276" name="Google Shape;276;p37"/>
          <p:cNvSpPr txBox="1"/>
          <p:nvPr/>
        </p:nvSpPr>
        <p:spPr>
          <a:xfrm>
            <a:off x="311700" y="1783675"/>
            <a:ext cx="4747800" cy="681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1000"/>
              </a:spcAft>
              <a:buClr>
                <a:schemeClr val="dk1"/>
              </a:buClr>
              <a:buSzPts val="1100"/>
              <a:buFont typeface="Arial"/>
              <a:buNone/>
            </a:pPr>
            <a:r>
              <a:rPr lang="en" sz="1500">
                <a:solidFill>
                  <a:schemeClr val="dk1"/>
                </a:solidFill>
                <a:latin typeface="Proxima Nova"/>
                <a:ea typeface="Proxima Nova"/>
                <a:cs typeface="Proxima Nova"/>
                <a:sym typeface="Proxima Nova"/>
              </a:rPr>
              <a:t>For bisecting the graph, let us also define a </a:t>
            </a:r>
            <a:r>
              <a:rPr lang="en" sz="1500" b="1">
                <a:solidFill>
                  <a:schemeClr val="dk1"/>
                </a:solidFill>
                <a:latin typeface="Proxima Nova"/>
                <a:ea typeface="Proxima Nova"/>
                <a:cs typeface="Proxima Nova"/>
                <a:sym typeface="Proxima Nova"/>
              </a:rPr>
              <a:t>type assignment vector</a:t>
            </a:r>
            <a:r>
              <a:rPr lang="en" sz="1500">
                <a:solidFill>
                  <a:schemeClr val="dk1"/>
                </a:solidFill>
                <a:latin typeface="Proxima Nova"/>
                <a:ea typeface="Proxima Nova"/>
                <a:cs typeface="Proxima Nova"/>
                <a:sym typeface="Proxima Nova"/>
              </a:rPr>
              <a:t>, </a:t>
            </a:r>
            <a:r>
              <a:rPr lang="en" sz="1500" b="1">
                <a:solidFill>
                  <a:schemeClr val="dk1"/>
                </a:solidFill>
                <a:latin typeface="Proxima Nova"/>
                <a:ea typeface="Proxima Nova"/>
                <a:cs typeface="Proxima Nova"/>
                <a:sym typeface="Proxima Nova"/>
              </a:rPr>
              <a:t>s</a:t>
            </a:r>
            <a:r>
              <a:rPr lang="en" sz="1500">
                <a:solidFill>
                  <a:schemeClr val="dk1"/>
                </a:solidFill>
                <a:latin typeface="Proxima Nova"/>
                <a:ea typeface="Proxima Nova"/>
                <a:cs typeface="Proxima Nova"/>
                <a:sym typeface="Proxima Nova"/>
              </a:rPr>
              <a:t>, where</a:t>
            </a:r>
            <a:endParaRPr sz="1500">
              <a:solidFill>
                <a:schemeClr val="dk1"/>
              </a:solidFill>
              <a:latin typeface="Proxima Nova"/>
              <a:ea typeface="Proxima Nova"/>
              <a:cs typeface="Proxima Nova"/>
              <a:sym typeface="Proxima Nova"/>
            </a:endParaRPr>
          </a:p>
        </p:txBody>
      </p:sp>
      <p:pic>
        <p:nvPicPr>
          <p:cNvPr id="277" name="Google Shape;277;p3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11225" y="2641630"/>
            <a:ext cx="4022549" cy="618375"/>
          </a:xfrm>
          <a:prstGeom prst="rect">
            <a:avLst/>
          </a:prstGeom>
          <a:noFill/>
          <a:ln>
            <a:noFill/>
          </a:ln>
        </p:spPr>
      </p:pic>
      <p:sp>
        <p:nvSpPr>
          <p:cNvPr id="278" name="Google Shape;278;p37"/>
          <p:cNvSpPr txBox="1"/>
          <p:nvPr/>
        </p:nvSpPr>
        <p:spPr>
          <a:xfrm>
            <a:off x="411225" y="3602538"/>
            <a:ext cx="5617500" cy="107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solidFill>
                  <a:schemeClr val="dk1"/>
                </a:solidFill>
                <a:latin typeface="Proxima Nova"/>
                <a:ea typeface="Proxima Nova"/>
                <a:cs typeface="Proxima Nova"/>
                <a:sym typeface="Proxima Nova"/>
              </a:rPr>
              <a:t>Notice that the quantity                      = 1 if </a:t>
            </a:r>
            <a:r>
              <a:rPr lang="en" sz="1500" i="1">
                <a:solidFill>
                  <a:schemeClr val="dk1"/>
                </a:solidFill>
                <a:latin typeface="Proxima Nova"/>
                <a:ea typeface="Proxima Nova"/>
                <a:cs typeface="Proxima Nova"/>
                <a:sym typeface="Proxima Nova"/>
              </a:rPr>
              <a:t>v</a:t>
            </a:r>
            <a:r>
              <a:rPr lang="en" sz="1500" i="1" baseline="-25000">
                <a:solidFill>
                  <a:schemeClr val="dk1"/>
                </a:solidFill>
                <a:latin typeface="Proxima Nova"/>
                <a:ea typeface="Proxima Nova"/>
                <a:cs typeface="Proxima Nova"/>
                <a:sym typeface="Proxima Nova"/>
              </a:rPr>
              <a:t>i</a:t>
            </a:r>
            <a:r>
              <a:rPr lang="en" sz="1500">
                <a:solidFill>
                  <a:schemeClr val="dk1"/>
                </a:solidFill>
                <a:latin typeface="Proxima Nova"/>
                <a:ea typeface="Proxima Nova"/>
                <a:cs typeface="Proxima Nova"/>
                <a:sym typeface="Proxima Nova"/>
              </a:rPr>
              <a:t> and </a:t>
            </a:r>
            <a:r>
              <a:rPr lang="en" sz="1500" i="1">
                <a:solidFill>
                  <a:schemeClr val="dk1"/>
                </a:solidFill>
                <a:latin typeface="Proxima Nova"/>
                <a:ea typeface="Proxima Nova"/>
                <a:cs typeface="Proxima Nova"/>
                <a:sym typeface="Proxima Nova"/>
              </a:rPr>
              <a:t>v</a:t>
            </a:r>
            <a:r>
              <a:rPr lang="en" sz="1500" i="1" baseline="-25000">
                <a:solidFill>
                  <a:schemeClr val="dk1"/>
                </a:solidFill>
                <a:latin typeface="Proxima Nova"/>
                <a:ea typeface="Proxima Nova"/>
                <a:cs typeface="Proxima Nova"/>
                <a:sym typeface="Proxima Nova"/>
              </a:rPr>
              <a:t>j</a:t>
            </a:r>
            <a:r>
              <a:rPr lang="en" sz="1500">
                <a:solidFill>
                  <a:schemeClr val="dk1"/>
                </a:solidFill>
                <a:latin typeface="Proxima Nova"/>
                <a:ea typeface="Proxima Nova"/>
                <a:cs typeface="Proxima Nova"/>
                <a:sym typeface="Proxima Nova"/>
              </a:rPr>
              <a:t> are in the same type and 0 otherwise</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500">
                <a:solidFill>
                  <a:schemeClr val="dk1"/>
                </a:solidFill>
                <a:latin typeface="Proxima Nova"/>
                <a:ea typeface="Proxima Nova"/>
                <a:cs typeface="Proxima Nova"/>
                <a:sym typeface="Proxima Nova"/>
              </a:rPr>
              <a:t>So, we have                          )  = </a:t>
            </a:r>
            <a:endParaRPr sz="1500">
              <a:solidFill>
                <a:schemeClr val="dk1"/>
              </a:solidFill>
              <a:latin typeface="Proxima Nova"/>
              <a:ea typeface="Proxima Nova"/>
              <a:cs typeface="Proxima Nova"/>
              <a:sym typeface="Proxima Nova"/>
            </a:endParaRPr>
          </a:p>
        </p:txBody>
      </p:sp>
      <p:pic>
        <p:nvPicPr>
          <p:cNvPr id="279" name="Google Shape;279;p3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533593" y="3673975"/>
            <a:ext cx="964875" cy="332800"/>
          </a:xfrm>
          <a:prstGeom prst="rect">
            <a:avLst/>
          </a:prstGeom>
          <a:noFill/>
          <a:ln>
            <a:noFill/>
          </a:ln>
        </p:spPr>
      </p:pic>
      <p:pic>
        <p:nvPicPr>
          <p:cNvPr id="280" name="Google Shape;280;p3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066993" y="4306469"/>
            <a:ext cx="964875" cy="332800"/>
          </a:xfrm>
          <a:prstGeom prst="rect">
            <a:avLst/>
          </a:prstGeom>
          <a:noFill/>
          <a:ln>
            <a:noFill/>
          </a:ln>
        </p:spPr>
      </p:pic>
      <p:pic>
        <p:nvPicPr>
          <p:cNvPr id="281" name="Google Shape;281;p3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95125" y="4346426"/>
            <a:ext cx="1143202" cy="258625"/>
          </a:xfrm>
          <a:prstGeom prst="rect">
            <a:avLst/>
          </a:prstGeom>
          <a:noFill/>
          <a:ln>
            <a:noFill/>
          </a:ln>
        </p:spPr>
      </p:pic>
      <p:sp>
        <p:nvSpPr>
          <p:cNvPr id="282" name="Google Shape;28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8"/>
          <p:cNvSpPr txBox="1"/>
          <p:nvPr/>
        </p:nvSpPr>
        <p:spPr>
          <a:xfrm>
            <a:off x="311700" y="445025"/>
            <a:ext cx="8520600" cy="1104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Community Detection using Modularity: Spectral Modularity Maximization</a:t>
            </a:r>
            <a:endParaRPr sz="3000">
              <a:latin typeface="Proxima Nova Extrabold"/>
              <a:ea typeface="Proxima Nova Extrabold"/>
              <a:cs typeface="Proxima Nova Extrabold"/>
              <a:sym typeface="Proxima Nova Extrabold"/>
            </a:endParaRPr>
          </a:p>
        </p:txBody>
      </p:sp>
      <p:pic>
        <p:nvPicPr>
          <p:cNvPr id="288" name="Google Shape;288;p3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347825" y="1615438"/>
            <a:ext cx="3597000" cy="2477324"/>
          </a:xfrm>
          <a:prstGeom prst="rect">
            <a:avLst/>
          </a:prstGeom>
          <a:noFill/>
          <a:ln>
            <a:noFill/>
          </a:ln>
        </p:spPr>
      </p:pic>
      <p:pic>
        <p:nvPicPr>
          <p:cNvPr id="289" name="Google Shape;289;p3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70526" y="1801125"/>
            <a:ext cx="2968825" cy="619475"/>
          </a:xfrm>
          <a:prstGeom prst="rect">
            <a:avLst/>
          </a:prstGeom>
          <a:noFill/>
          <a:ln>
            <a:noFill/>
          </a:ln>
        </p:spPr>
      </p:pic>
      <p:sp>
        <p:nvSpPr>
          <p:cNvPr id="290" name="Google Shape;290;p38"/>
          <p:cNvSpPr txBox="1"/>
          <p:nvPr/>
        </p:nvSpPr>
        <p:spPr>
          <a:xfrm>
            <a:off x="311700" y="1860675"/>
            <a:ext cx="7079100" cy="1187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i="1">
                <a:solidFill>
                  <a:schemeClr val="dk1"/>
                </a:solidFill>
                <a:latin typeface="Proxima Nova"/>
                <a:ea typeface="Proxima Nova"/>
                <a:cs typeface="Proxima Nova"/>
                <a:sym typeface="Proxima Nova"/>
              </a:rPr>
              <a:t>Q </a:t>
            </a:r>
            <a:r>
              <a:rPr lang="en" sz="1500">
                <a:solidFill>
                  <a:schemeClr val="dk1"/>
                </a:solidFill>
                <a:latin typeface="Proxima Nova"/>
                <a:ea typeface="Proxima Nova"/>
                <a:cs typeface="Proxima Nova"/>
                <a:sym typeface="Proxima Nova"/>
              </a:rPr>
              <a:t>=</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solidFill>
                  <a:schemeClr val="dk1"/>
                </a:solidFill>
                <a:latin typeface="Proxima Nova"/>
                <a:ea typeface="Proxima Nova"/>
                <a:cs typeface="Proxima Nova"/>
                <a:sym typeface="Proxima Nova"/>
              </a:rPr>
              <a:t>    </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endParaRPr>
              <a:latin typeface="Proxima Nova"/>
              <a:ea typeface="Proxima Nova"/>
              <a:cs typeface="Proxima Nova"/>
              <a:sym typeface="Proxima Nova"/>
            </a:endParaRPr>
          </a:p>
        </p:txBody>
      </p:sp>
      <p:sp>
        <p:nvSpPr>
          <p:cNvPr id="291" name="Google Shape;291;p38"/>
          <p:cNvSpPr/>
          <p:nvPr/>
        </p:nvSpPr>
        <p:spPr>
          <a:xfrm>
            <a:off x="1495250" y="1801125"/>
            <a:ext cx="908700" cy="526200"/>
          </a:xfrm>
          <a:prstGeom prst="rect">
            <a:avLst/>
          </a:prstGeom>
          <a:solidFill>
            <a:srgbClr val="FFFC00">
              <a:alpha val="360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2" name="Google Shape;292;p38"/>
          <p:cNvSpPr/>
          <p:nvPr/>
        </p:nvSpPr>
        <p:spPr>
          <a:xfrm>
            <a:off x="2546770" y="1801125"/>
            <a:ext cx="1253700" cy="526200"/>
          </a:xfrm>
          <a:prstGeom prst="rect">
            <a:avLst/>
          </a:prstGeom>
          <a:solidFill>
            <a:srgbClr val="00FFFF">
              <a:alpha val="234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3" name="Google Shape;293;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9"/>
          <p:cNvSpPr txBox="1"/>
          <p:nvPr/>
        </p:nvSpPr>
        <p:spPr>
          <a:xfrm>
            <a:off x="311700" y="445025"/>
            <a:ext cx="8520600" cy="1104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Community Detection using Modularity: Spectral Modularity Maximization</a:t>
            </a:r>
            <a:endParaRPr sz="3000">
              <a:latin typeface="Proxima Nova Extrabold"/>
              <a:ea typeface="Proxima Nova Extrabold"/>
              <a:cs typeface="Proxima Nova Extrabold"/>
              <a:sym typeface="Proxima Nova Extrabold"/>
            </a:endParaRPr>
          </a:p>
        </p:txBody>
      </p:sp>
      <p:pic>
        <p:nvPicPr>
          <p:cNvPr id="299" name="Google Shape;299;p3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347825" y="1615438"/>
            <a:ext cx="3597000" cy="2477324"/>
          </a:xfrm>
          <a:prstGeom prst="rect">
            <a:avLst/>
          </a:prstGeom>
          <a:noFill/>
          <a:ln>
            <a:noFill/>
          </a:ln>
        </p:spPr>
      </p:pic>
      <p:pic>
        <p:nvPicPr>
          <p:cNvPr id="300" name="Google Shape;300;p3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70526" y="1801125"/>
            <a:ext cx="2968825" cy="619475"/>
          </a:xfrm>
          <a:prstGeom prst="rect">
            <a:avLst/>
          </a:prstGeom>
          <a:noFill/>
          <a:ln>
            <a:noFill/>
          </a:ln>
        </p:spPr>
      </p:pic>
      <p:sp>
        <p:nvSpPr>
          <p:cNvPr id="301" name="Google Shape;301;p39"/>
          <p:cNvSpPr txBox="1"/>
          <p:nvPr/>
        </p:nvSpPr>
        <p:spPr>
          <a:xfrm>
            <a:off x="311700" y="1860675"/>
            <a:ext cx="7079100" cy="19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i="1">
                <a:solidFill>
                  <a:schemeClr val="dk1"/>
                </a:solidFill>
                <a:latin typeface="Proxima Nova"/>
                <a:ea typeface="Proxima Nova"/>
                <a:cs typeface="Proxima Nova"/>
                <a:sym typeface="Proxima Nova"/>
              </a:rPr>
              <a:t>Q </a:t>
            </a:r>
            <a:r>
              <a:rPr lang="en" sz="1500">
                <a:solidFill>
                  <a:schemeClr val="dk1"/>
                </a:solidFill>
                <a:latin typeface="Proxima Nova"/>
                <a:ea typeface="Proxima Nova"/>
                <a:cs typeface="Proxima Nova"/>
                <a:sym typeface="Proxima Nova"/>
              </a:rPr>
              <a:t>=</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solidFill>
                  <a:schemeClr val="dk1"/>
                </a:solidFill>
                <a:latin typeface="Proxima Nova"/>
                <a:ea typeface="Proxima Nova"/>
                <a:cs typeface="Proxima Nova"/>
                <a:sym typeface="Proxima Nova"/>
              </a:rPr>
              <a:t>    </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solidFill>
                  <a:schemeClr val="dk1"/>
                </a:solidFill>
                <a:latin typeface="Proxima Nova"/>
                <a:ea typeface="Proxima Nova"/>
                <a:cs typeface="Proxima Nova"/>
                <a:sym typeface="Proxima Nova"/>
              </a:rPr>
              <a:t>    =</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endParaRPr>
              <a:latin typeface="Proxima Nova"/>
              <a:ea typeface="Proxima Nova"/>
              <a:cs typeface="Proxima Nova"/>
              <a:sym typeface="Proxima Nova"/>
            </a:endParaRPr>
          </a:p>
        </p:txBody>
      </p:sp>
      <p:pic>
        <p:nvPicPr>
          <p:cNvPr id="302" name="Google Shape;302;p39"/>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770525" y="2563125"/>
            <a:ext cx="618377" cy="619475"/>
          </a:xfrm>
          <a:prstGeom prst="rect">
            <a:avLst/>
          </a:prstGeom>
          <a:noFill/>
          <a:ln>
            <a:noFill/>
          </a:ln>
        </p:spPr>
      </p:pic>
      <p:pic>
        <p:nvPicPr>
          <p:cNvPr id="303" name="Google Shape;303;p3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495245" y="2746625"/>
            <a:ext cx="217175" cy="240375"/>
          </a:xfrm>
          <a:prstGeom prst="rect">
            <a:avLst/>
          </a:prstGeom>
          <a:noFill/>
          <a:ln>
            <a:noFill/>
          </a:ln>
        </p:spPr>
      </p:pic>
      <p:pic>
        <p:nvPicPr>
          <p:cNvPr id="304" name="Google Shape;304;p3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1892318" y="2700406"/>
            <a:ext cx="964875" cy="332800"/>
          </a:xfrm>
          <a:prstGeom prst="rect">
            <a:avLst/>
          </a:prstGeom>
          <a:noFill/>
          <a:ln>
            <a:noFill/>
          </a:ln>
        </p:spPr>
      </p:pic>
      <p:sp>
        <p:nvSpPr>
          <p:cNvPr id="305" name="Google Shape;305;p39"/>
          <p:cNvSpPr/>
          <p:nvPr/>
        </p:nvSpPr>
        <p:spPr>
          <a:xfrm>
            <a:off x="1495250" y="1801125"/>
            <a:ext cx="908700" cy="526200"/>
          </a:xfrm>
          <a:prstGeom prst="rect">
            <a:avLst/>
          </a:prstGeom>
          <a:solidFill>
            <a:srgbClr val="FFFC00">
              <a:alpha val="360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6" name="Google Shape;306;p39"/>
          <p:cNvSpPr/>
          <p:nvPr/>
        </p:nvSpPr>
        <p:spPr>
          <a:xfrm>
            <a:off x="1427900" y="2617544"/>
            <a:ext cx="351900" cy="469500"/>
          </a:xfrm>
          <a:prstGeom prst="rect">
            <a:avLst/>
          </a:prstGeom>
          <a:solidFill>
            <a:srgbClr val="FFFC00">
              <a:alpha val="360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7" name="Google Shape;307;p39"/>
          <p:cNvSpPr/>
          <p:nvPr/>
        </p:nvSpPr>
        <p:spPr>
          <a:xfrm>
            <a:off x="2546770" y="1801125"/>
            <a:ext cx="1253700" cy="526200"/>
          </a:xfrm>
          <a:prstGeom prst="rect">
            <a:avLst/>
          </a:prstGeom>
          <a:solidFill>
            <a:srgbClr val="00FFFF">
              <a:alpha val="234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8" name="Google Shape;308;p39"/>
          <p:cNvSpPr/>
          <p:nvPr/>
        </p:nvSpPr>
        <p:spPr>
          <a:xfrm>
            <a:off x="1808936" y="2617536"/>
            <a:ext cx="1106400" cy="469500"/>
          </a:xfrm>
          <a:prstGeom prst="rect">
            <a:avLst/>
          </a:prstGeom>
          <a:solidFill>
            <a:srgbClr val="00FFFF">
              <a:alpha val="234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9" name="Google Shape;309;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0"/>
          <p:cNvSpPr txBox="1"/>
          <p:nvPr/>
        </p:nvSpPr>
        <p:spPr>
          <a:xfrm>
            <a:off x="311700" y="445025"/>
            <a:ext cx="8520600" cy="1104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Community Detection using Modularity: Spectral Modularity Maximization</a:t>
            </a:r>
            <a:endParaRPr sz="3000">
              <a:latin typeface="Proxima Nova Extrabold"/>
              <a:ea typeface="Proxima Nova Extrabold"/>
              <a:cs typeface="Proxima Nova Extrabold"/>
              <a:sym typeface="Proxima Nova Extrabold"/>
            </a:endParaRPr>
          </a:p>
        </p:txBody>
      </p:sp>
      <p:pic>
        <p:nvPicPr>
          <p:cNvPr id="315" name="Google Shape;315;p4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347825" y="1615438"/>
            <a:ext cx="3597000" cy="2477324"/>
          </a:xfrm>
          <a:prstGeom prst="rect">
            <a:avLst/>
          </a:prstGeom>
          <a:noFill/>
          <a:ln>
            <a:noFill/>
          </a:ln>
        </p:spPr>
      </p:pic>
      <p:pic>
        <p:nvPicPr>
          <p:cNvPr id="316" name="Google Shape;316;p4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70526" y="1801125"/>
            <a:ext cx="2968825" cy="619475"/>
          </a:xfrm>
          <a:prstGeom prst="rect">
            <a:avLst/>
          </a:prstGeom>
          <a:noFill/>
          <a:ln>
            <a:noFill/>
          </a:ln>
        </p:spPr>
      </p:pic>
      <p:sp>
        <p:nvSpPr>
          <p:cNvPr id="317" name="Google Shape;317;p40"/>
          <p:cNvSpPr txBox="1"/>
          <p:nvPr/>
        </p:nvSpPr>
        <p:spPr>
          <a:xfrm>
            <a:off x="311700" y="1860675"/>
            <a:ext cx="7079100" cy="2763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i="1">
                <a:solidFill>
                  <a:schemeClr val="dk1"/>
                </a:solidFill>
                <a:latin typeface="Proxima Nova"/>
                <a:ea typeface="Proxima Nova"/>
                <a:cs typeface="Proxima Nova"/>
                <a:sym typeface="Proxima Nova"/>
              </a:rPr>
              <a:t>Q </a:t>
            </a:r>
            <a:r>
              <a:rPr lang="en" sz="1500">
                <a:solidFill>
                  <a:schemeClr val="dk1"/>
                </a:solidFill>
                <a:latin typeface="Proxima Nova"/>
                <a:ea typeface="Proxima Nova"/>
                <a:cs typeface="Proxima Nova"/>
                <a:sym typeface="Proxima Nova"/>
              </a:rPr>
              <a:t>=</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solidFill>
                  <a:schemeClr val="dk1"/>
                </a:solidFill>
                <a:latin typeface="Proxima Nova"/>
                <a:ea typeface="Proxima Nova"/>
                <a:cs typeface="Proxima Nova"/>
                <a:sym typeface="Proxima Nova"/>
              </a:rPr>
              <a:t>    </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solidFill>
                  <a:schemeClr val="dk1"/>
                </a:solidFill>
                <a:latin typeface="Proxima Nova"/>
                <a:ea typeface="Proxima Nova"/>
                <a:cs typeface="Proxima Nova"/>
                <a:sym typeface="Proxima Nova"/>
              </a:rPr>
              <a:t>    =</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solidFill>
                  <a:schemeClr val="dk1"/>
                </a:solidFill>
                <a:latin typeface="Proxima Nova"/>
                <a:ea typeface="Proxima Nova"/>
                <a:cs typeface="Proxima Nova"/>
                <a:sym typeface="Proxima Nova"/>
              </a:rPr>
              <a:t>    =                                                                    </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endParaRPr>
              <a:latin typeface="Proxima Nova"/>
              <a:ea typeface="Proxima Nova"/>
              <a:cs typeface="Proxima Nova"/>
              <a:sym typeface="Proxima Nova"/>
            </a:endParaRPr>
          </a:p>
        </p:txBody>
      </p:sp>
      <p:pic>
        <p:nvPicPr>
          <p:cNvPr id="318" name="Google Shape;318;p40"/>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824200" y="3375300"/>
            <a:ext cx="1770449" cy="619475"/>
          </a:xfrm>
          <a:prstGeom prst="rect">
            <a:avLst/>
          </a:prstGeom>
          <a:noFill/>
          <a:ln>
            <a:noFill/>
          </a:ln>
        </p:spPr>
      </p:pic>
      <p:pic>
        <p:nvPicPr>
          <p:cNvPr id="319" name="Google Shape;319;p40"/>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770525" y="2563125"/>
            <a:ext cx="618377" cy="619475"/>
          </a:xfrm>
          <a:prstGeom prst="rect">
            <a:avLst/>
          </a:prstGeom>
          <a:noFill/>
          <a:ln>
            <a:noFill/>
          </a:ln>
        </p:spPr>
      </p:pic>
      <p:pic>
        <p:nvPicPr>
          <p:cNvPr id="320" name="Google Shape;320;p4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1495245" y="2746625"/>
            <a:ext cx="217175" cy="240375"/>
          </a:xfrm>
          <a:prstGeom prst="rect">
            <a:avLst/>
          </a:prstGeom>
          <a:noFill/>
          <a:ln>
            <a:noFill/>
          </a:ln>
        </p:spPr>
      </p:pic>
      <p:pic>
        <p:nvPicPr>
          <p:cNvPr id="321" name="Google Shape;321;p4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1892318" y="2700406"/>
            <a:ext cx="964875" cy="332800"/>
          </a:xfrm>
          <a:prstGeom prst="rect">
            <a:avLst/>
          </a:prstGeom>
          <a:noFill/>
          <a:ln>
            <a:noFill/>
          </a:ln>
        </p:spPr>
      </p:pic>
      <p:sp>
        <p:nvSpPr>
          <p:cNvPr id="322" name="Google Shape;322;p40"/>
          <p:cNvSpPr/>
          <p:nvPr/>
        </p:nvSpPr>
        <p:spPr>
          <a:xfrm>
            <a:off x="1495250" y="1801125"/>
            <a:ext cx="908700" cy="526200"/>
          </a:xfrm>
          <a:prstGeom prst="rect">
            <a:avLst/>
          </a:prstGeom>
          <a:solidFill>
            <a:srgbClr val="FFFC00">
              <a:alpha val="360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3" name="Google Shape;323;p40"/>
          <p:cNvSpPr/>
          <p:nvPr/>
        </p:nvSpPr>
        <p:spPr>
          <a:xfrm>
            <a:off x="1427900" y="2617544"/>
            <a:ext cx="351900" cy="469500"/>
          </a:xfrm>
          <a:prstGeom prst="rect">
            <a:avLst/>
          </a:prstGeom>
          <a:solidFill>
            <a:srgbClr val="FFFC00">
              <a:alpha val="360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4" name="Google Shape;324;p40"/>
          <p:cNvSpPr/>
          <p:nvPr/>
        </p:nvSpPr>
        <p:spPr>
          <a:xfrm>
            <a:off x="2546770" y="1801125"/>
            <a:ext cx="1253700" cy="526200"/>
          </a:xfrm>
          <a:prstGeom prst="rect">
            <a:avLst/>
          </a:prstGeom>
          <a:solidFill>
            <a:srgbClr val="00FFFF">
              <a:alpha val="234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5" name="Google Shape;325;p40"/>
          <p:cNvSpPr/>
          <p:nvPr/>
        </p:nvSpPr>
        <p:spPr>
          <a:xfrm>
            <a:off x="1808936" y="2617536"/>
            <a:ext cx="1106400" cy="469500"/>
          </a:xfrm>
          <a:prstGeom prst="rect">
            <a:avLst/>
          </a:prstGeom>
          <a:solidFill>
            <a:srgbClr val="00FFFF">
              <a:alpha val="234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6" name="Google Shape;326;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1"/>
          <p:cNvSpPr txBox="1"/>
          <p:nvPr/>
        </p:nvSpPr>
        <p:spPr>
          <a:xfrm>
            <a:off x="311700" y="445025"/>
            <a:ext cx="8520600" cy="1104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Community Detection using Modularity: Spectral Modularity Maximization</a:t>
            </a:r>
            <a:endParaRPr sz="3000">
              <a:latin typeface="Proxima Nova Extrabold"/>
              <a:ea typeface="Proxima Nova Extrabold"/>
              <a:cs typeface="Proxima Nova Extrabold"/>
              <a:sym typeface="Proxima Nova Extrabold"/>
            </a:endParaRPr>
          </a:p>
        </p:txBody>
      </p:sp>
      <p:pic>
        <p:nvPicPr>
          <p:cNvPr id="332" name="Google Shape;332;p4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347825" y="1615438"/>
            <a:ext cx="3597000" cy="2477324"/>
          </a:xfrm>
          <a:prstGeom prst="rect">
            <a:avLst/>
          </a:prstGeom>
          <a:noFill/>
          <a:ln>
            <a:noFill/>
          </a:ln>
        </p:spPr>
      </p:pic>
      <p:pic>
        <p:nvPicPr>
          <p:cNvPr id="333" name="Google Shape;333;p4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70526" y="1801125"/>
            <a:ext cx="2968825" cy="619475"/>
          </a:xfrm>
          <a:prstGeom prst="rect">
            <a:avLst/>
          </a:prstGeom>
          <a:noFill/>
          <a:ln>
            <a:noFill/>
          </a:ln>
        </p:spPr>
      </p:pic>
      <p:sp>
        <p:nvSpPr>
          <p:cNvPr id="334" name="Google Shape;334;p41"/>
          <p:cNvSpPr txBox="1"/>
          <p:nvPr/>
        </p:nvSpPr>
        <p:spPr>
          <a:xfrm>
            <a:off x="311700" y="1860675"/>
            <a:ext cx="7079100" cy="2763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i="1">
                <a:solidFill>
                  <a:schemeClr val="dk1"/>
                </a:solidFill>
                <a:latin typeface="Proxima Nova"/>
                <a:ea typeface="Proxima Nova"/>
                <a:cs typeface="Proxima Nova"/>
                <a:sym typeface="Proxima Nova"/>
              </a:rPr>
              <a:t>Q </a:t>
            </a:r>
            <a:r>
              <a:rPr lang="en" sz="1500">
                <a:solidFill>
                  <a:schemeClr val="dk1"/>
                </a:solidFill>
                <a:latin typeface="Proxima Nova"/>
                <a:ea typeface="Proxima Nova"/>
                <a:cs typeface="Proxima Nova"/>
                <a:sym typeface="Proxima Nova"/>
              </a:rPr>
              <a:t>=</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solidFill>
                  <a:schemeClr val="dk1"/>
                </a:solidFill>
                <a:latin typeface="Proxima Nova"/>
                <a:ea typeface="Proxima Nova"/>
                <a:cs typeface="Proxima Nova"/>
                <a:sym typeface="Proxima Nova"/>
              </a:rPr>
              <a:t>    </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solidFill>
                  <a:schemeClr val="dk1"/>
                </a:solidFill>
                <a:latin typeface="Proxima Nova"/>
                <a:ea typeface="Proxima Nova"/>
                <a:cs typeface="Proxima Nova"/>
                <a:sym typeface="Proxima Nova"/>
              </a:rPr>
              <a:t>    =</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solidFill>
                  <a:schemeClr val="dk1"/>
                </a:solidFill>
                <a:latin typeface="Proxima Nova"/>
                <a:ea typeface="Proxima Nova"/>
                <a:cs typeface="Proxima Nova"/>
                <a:sym typeface="Proxima Nova"/>
              </a:rPr>
              <a:t>    =                                                                     [because Σ</a:t>
            </a:r>
            <a:r>
              <a:rPr lang="en" sz="1500" i="1" baseline="-25000">
                <a:solidFill>
                  <a:schemeClr val="dk1"/>
                </a:solidFill>
                <a:latin typeface="Proxima Nova"/>
                <a:ea typeface="Proxima Nova"/>
                <a:cs typeface="Proxima Nova"/>
                <a:sym typeface="Proxima Nova"/>
              </a:rPr>
              <a:t>j</a:t>
            </a:r>
            <a:r>
              <a:rPr lang="en" sz="1500" i="1">
                <a:solidFill>
                  <a:schemeClr val="dk1"/>
                </a:solidFill>
                <a:latin typeface="Proxima Nova"/>
                <a:ea typeface="Proxima Nova"/>
                <a:cs typeface="Proxima Nova"/>
                <a:sym typeface="Proxima Nova"/>
              </a:rPr>
              <a:t>B</a:t>
            </a:r>
            <a:r>
              <a:rPr lang="en" sz="1500" i="1" baseline="-25000">
                <a:solidFill>
                  <a:schemeClr val="dk1"/>
                </a:solidFill>
                <a:latin typeface="Proxima Nova"/>
                <a:ea typeface="Proxima Nova"/>
                <a:cs typeface="Proxima Nova"/>
                <a:sym typeface="Proxima Nova"/>
              </a:rPr>
              <a:t>ij</a:t>
            </a:r>
            <a:r>
              <a:rPr lang="en" sz="1500">
                <a:solidFill>
                  <a:schemeClr val="dk1"/>
                </a:solidFill>
                <a:latin typeface="Proxima Nova"/>
                <a:ea typeface="Proxima Nova"/>
                <a:cs typeface="Proxima Nova"/>
                <a:sym typeface="Proxima Nova"/>
              </a:rPr>
              <a:t> = Σ</a:t>
            </a:r>
            <a:r>
              <a:rPr lang="en" sz="1500" i="1" baseline="-25000">
                <a:solidFill>
                  <a:schemeClr val="dk1"/>
                </a:solidFill>
                <a:latin typeface="Proxima Nova"/>
                <a:ea typeface="Proxima Nova"/>
                <a:cs typeface="Proxima Nova"/>
                <a:sym typeface="Proxima Nova"/>
              </a:rPr>
              <a:t>i</a:t>
            </a:r>
            <a:r>
              <a:rPr lang="en" sz="1500" i="1">
                <a:solidFill>
                  <a:schemeClr val="dk1"/>
                </a:solidFill>
                <a:latin typeface="Proxima Nova"/>
                <a:ea typeface="Proxima Nova"/>
                <a:cs typeface="Proxima Nova"/>
                <a:sym typeface="Proxima Nova"/>
              </a:rPr>
              <a:t>B</a:t>
            </a:r>
            <a:r>
              <a:rPr lang="en" sz="1500" i="1" baseline="-25000">
                <a:solidFill>
                  <a:schemeClr val="dk1"/>
                </a:solidFill>
                <a:latin typeface="Proxima Nova"/>
                <a:ea typeface="Proxima Nova"/>
                <a:cs typeface="Proxima Nova"/>
                <a:sym typeface="Proxima Nova"/>
              </a:rPr>
              <a:t>ij</a:t>
            </a:r>
            <a:r>
              <a:rPr lang="en" sz="1500">
                <a:solidFill>
                  <a:schemeClr val="dk1"/>
                </a:solidFill>
                <a:latin typeface="Proxima Nova"/>
                <a:ea typeface="Proxima Nova"/>
                <a:cs typeface="Proxima Nova"/>
                <a:sym typeface="Proxima Nova"/>
              </a:rPr>
              <a:t> = 0] </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endParaRPr>
              <a:latin typeface="Proxima Nova"/>
              <a:ea typeface="Proxima Nova"/>
              <a:cs typeface="Proxima Nova"/>
              <a:sym typeface="Proxima Nova"/>
            </a:endParaRPr>
          </a:p>
        </p:txBody>
      </p:sp>
      <p:pic>
        <p:nvPicPr>
          <p:cNvPr id="335" name="Google Shape;335;p41"/>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824200" y="3375288"/>
            <a:ext cx="3161586" cy="619475"/>
          </a:xfrm>
          <a:prstGeom prst="rect">
            <a:avLst/>
          </a:prstGeom>
          <a:noFill/>
          <a:ln>
            <a:noFill/>
          </a:ln>
        </p:spPr>
      </p:pic>
      <p:pic>
        <p:nvPicPr>
          <p:cNvPr id="336" name="Google Shape;336;p41"/>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770525" y="2563125"/>
            <a:ext cx="618377" cy="619475"/>
          </a:xfrm>
          <a:prstGeom prst="rect">
            <a:avLst/>
          </a:prstGeom>
          <a:noFill/>
          <a:ln>
            <a:noFill/>
          </a:ln>
        </p:spPr>
      </p:pic>
      <p:pic>
        <p:nvPicPr>
          <p:cNvPr id="337" name="Google Shape;337;p4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1495245" y="2746625"/>
            <a:ext cx="217175" cy="240375"/>
          </a:xfrm>
          <a:prstGeom prst="rect">
            <a:avLst/>
          </a:prstGeom>
          <a:noFill/>
          <a:ln>
            <a:noFill/>
          </a:ln>
        </p:spPr>
      </p:pic>
      <p:pic>
        <p:nvPicPr>
          <p:cNvPr id="338" name="Google Shape;338;p4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1892318" y="2700406"/>
            <a:ext cx="964875" cy="332800"/>
          </a:xfrm>
          <a:prstGeom prst="rect">
            <a:avLst/>
          </a:prstGeom>
          <a:noFill/>
          <a:ln>
            <a:noFill/>
          </a:ln>
        </p:spPr>
      </p:pic>
      <p:sp>
        <p:nvSpPr>
          <p:cNvPr id="339" name="Google Shape;339;p41"/>
          <p:cNvSpPr/>
          <p:nvPr/>
        </p:nvSpPr>
        <p:spPr>
          <a:xfrm>
            <a:off x="1495250" y="1801125"/>
            <a:ext cx="908700" cy="526200"/>
          </a:xfrm>
          <a:prstGeom prst="rect">
            <a:avLst/>
          </a:prstGeom>
          <a:solidFill>
            <a:srgbClr val="FFFC00">
              <a:alpha val="360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0" name="Google Shape;340;p41"/>
          <p:cNvSpPr/>
          <p:nvPr/>
        </p:nvSpPr>
        <p:spPr>
          <a:xfrm>
            <a:off x="1427900" y="2617544"/>
            <a:ext cx="351900" cy="469500"/>
          </a:xfrm>
          <a:prstGeom prst="rect">
            <a:avLst/>
          </a:prstGeom>
          <a:solidFill>
            <a:srgbClr val="FFFC00">
              <a:alpha val="360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1" name="Google Shape;341;p41"/>
          <p:cNvSpPr/>
          <p:nvPr/>
        </p:nvSpPr>
        <p:spPr>
          <a:xfrm>
            <a:off x="2546770" y="1801125"/>
            <a:ext cx="1253700" cy="526200"/>
          </a:xfrm>
          <a:prstGeom prst="rect">
            <a:avLst/>
          </a:prstGeom>
          <a:solidFill>
            <a:srgbClr val="00FFFF">
              <a:alpha val="234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2" name="Google Shape;342;p41"/>
          <p:cNvSpPr/>
          <p:nvPr/>
        </p:nvSpPr>
        <p:spPr>
          <a:xfrm>
            <a:off x="1808936" y="2617536"/>
            <a:ext cx="1106400" cy="469500"/>
          </a:xfrm>
          <a:prstGeom prst="rect">
            <a:avLst/>
          </a:prstGeom>
          <a:solidFill>
            <a:srgbClr val="00FFFF">
              <a:alpha val="234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3" name="Google Shape;343;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0" y="1265877"/>
            <a:ext cx="3525901" cy="2611774"/>
          </a:xfrm>
          <a:prstGeom prst="rect">
            <a:avLst/>
          </a:prstGeom>
          <a:noFill/>
          <a:ln>
            <a:noFill/>
          </a:ln>
        </p:spPr>
      </p:pic>
      <p:pic>
        <p:nvPicPr>
          <p:cNvPr id="69" name="Google Shape;69;p1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685951" y="257650"/>
            <a:ext cx="5313299" cy="4628218"/>
          </a:xfrm>
          <a:prstGeom prst="rect">
            <a:avLst/>
          </a:prstGeom>
          <a:noFill/>
          <a:ln>
            <a:noFill/>
          </a:ln>
        </p:spPr>
      </p:pic>
      <p:sp>
        <p:nvSpPr>
          <p:cNvPr id="70" name="Google Shape;7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2"/>
          <p:cNvSpPr txBox="1"/>
          <p:nvPr/>
        </p:nvSpPr>
        <p:spPr>
          <a:xfrm>
            <a:off x="311700" y="445025"/>
            <a:ext cx="8520600" cy="1104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Community Detection using Modularity: Spectral Modularity Maximization</a:t>
            </a:r>
            <a:endParaRPr sz="3000">
              <a:latin typeface="Proxima Nova Extrabold"/>
              <a:ea typeface="Proxima Nova Extrabold"/>
              <a:cs typeface="Proxima Nova Extrabold"/>
              <a:sym typeface="Proxima Nova Extrabold"/>
            </a:endParaRPr>
          </a:p>
        </p:txBody>
      </p:sp>
      <p:pic>
        <p:nvPicPr>
          <p:cNvPr id="349" name="Google Shape;349;p4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347825" y="1615438"/>
            <a:ext cx="3597000" cy="2477324"/>
          </a:xfrm>
          <a:prstGeom prst="rect">
            <a:avLst/>
          </a:prstGeom>
          <a:noFill/>
          <a:ln>
            <a:noFill/>
          </a:ln>
        </p:spPr>
      </p:pic>
      <p:pic>
        <p:nvPicPr>
          <p:cNvPr id="350" name="Google Shape;350;p4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70526" y="1801125"/>
            <a:ext cx="2968825" cy="619475"/>
          </a:xfrm>
          <a:prstGeom prst="rect">
            <a:avLst/>
          </a:prstGeom>
          <a:noFill/>
          <a:ln>
            <a:noFill/>
          </a:ln>
        </p:spPr>
      </p:pic>
      <p:sp>
        <p:nvSpPr>
          <p:cNvPr id="351" name="Google Shape;351;p42"/>
          <p:cNvSpPr txBox="1"/>
          <p:nvPr/>
        </p:nvSpPr>
        <p:spPr>
          <a:xfrm>
            <a:off x="311700" y="1860675"/>
            <a:ext cx="7079100" cy="3043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i="1">
                <a:solidFill>
                  <a:schemeClr val="dk1"/>
                </a:solidFill>
                <a:latin typeface="Proxima Nova"/>
                <a:ea typeface="Proxima Nova"/>
                <a:cs typeface="Proxima Nova"/>
                <a:sym typeface="Proxima Nova"/>
              </a:rPr>
              <a:t>Q </a:t>
            </a:r>
            <a:r>
              <a:rPr lang="en" sz="1500">
                <a:solidFill>
                  <a:schemeClr val="dk1"/>
                </a:solidFill>
                <a:latin typeface="Proxima Nova"/>
                <a:ea typeface="Proxima Nova"/>
                <a:cs typeface="Proxima Nova"/>
                <a:sym typeface="Proxima Nova"/>
              </a:rPr>
              <a:t>=</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solidFill>
                  <a:schemeClr val="dk1"/>
                </a:solidFill>
                <a:latin typeface="Proxima Nova"/>
                <a:ea typeface="Proxima Nova"/>
                <a:cs typeface="Proxima Nova"/>
                <a:sym typeface="Proxima Nova"/>
              </a:rPr>
              <a:t>    </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solidFill>
                  <a:schemeClr val="dk1"/>
                </a:solidFill>
                <a:latin typeface="Proxima Nova"/>
                <a:ea typeface="Proxima Nova"/>
                <a:cs typeface="Proxima Nova"/>
                <a:sym typeface="Proxima Nova"/>
              </a:rPr>
              <a:t>    =</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solidFill>
                  <a:schemeClr val="dk1"/>
                </a:solidFill>
                <a:latin typeface="Proxima Nova"/>
                <a:ea typeface="Proxima Nova"/>
                <a:cs typeface="Proxima Nova"/>
                <a:sym typeface="Proxima Nova"/>
              </a:rPr>
              <a:t>    =                                                                     [because Σ</a:t>
            </a:r>
            <a:r>
              <a:rPr lang="en" sz="1500" i="1" baseline="-25000">
                <a:solidFill>
                  <a:schemeClr val="dk1"/>
                </a:solidFill>
                <a:latin typeface="Proxima Nova"/>
                <a:ea typeface="Proxima Nova"/>
                <a:cs typeface="Proxima Nova"/>
                <a:sym typeface="Proxima Nova"/>
              </a:rPr>
              <a:t>j</a:t>
            </a:r>
            <a:r>
              <a:rPr lang="en" sz="1500" i="1">
                <a:solidFill>
                  <a:schemeClr val="dk1"/>
                </a:solidFill>
                <a:latin typeface="Proxima Nova"/>
                <a:ea typeface="Proxima Nova"/>
                <a:cs typeface="Proxima Nova"/>
                <a:sym typeface="Proxima Nova"/>
              </a:rPr>
              <a:t>B</a:t>
            </a:r>
            <a:r>
              <a:rPr lang="en" sz="1500" i="1" baseline="-25000">
                <a:solidFill>
                  <a:schemeClr val="dk1"/>
                </a:solidFill>
                <a:latin typeface="Proxima Nova"/>
                <a:ea typeface="Proxima Nova"/>
                <a:cs typeface="Proxima Nova"/>
                <a:sym typeface="Proxima Nova"/>
              </a:rPr>
              <a:t>ij</a:t>
            </a:r>
            <a:r>
              <a:rPr lang="en" sz="1500">
                <a:solidFill>
                  <a:schemeClr val="dk1"/>
                </a:solidFill>
                <a:latin typeface="Proxima Nova"/>
                <a:ea typeface="Proxima Nova"/>
                <a:cs typeface="Proxima Nova"/>
                <a:sym typeface="Proxima Nova"/>
              </a:rPr>
              <a:t> = Σ</a:t>
            </a:r>
            <a:r>
              <a:rPr lang="en" sz="1500" i="1" baseline="-25000">
                <a:solidFill>
                  <a:schemeClr val="dk1"/>
                </a:solidFill>
                <a:latin typeface="Proxima Nova"/>
                <a:ea typeface="Proxima Nova"/>
                <a:cs typeface="Proxima Nova"/>
                <a:sym typeface="Proxima Nova"/>
              </a:rPr>
              <a:t>i</a:t>
            </a:r>
            <a:r>
              <a:rPr lang="en" sz="1500" i="1">
                <a:solidFill>
                  <a:schemeClr val="dk1"/>
                </a:solidFill>
                <a:latin typeface="Proxima Nova"/>
                <a:ea typeface="Proxima Nova"/>
                <a:cs typeface="Proxima Nova"/>
                <a:sym typeface="Proxima Nova"/>
              </a:rPr>
              <a:t>B</a:t>
            </a:r>
            <a:r>
              <a:rPr lang="en" sz="1500" i="1" baseline="-25000">
                <a:solidFill>
                  <a:schemeClr val="dk1"/>
                </a:solidFill>
                <a:latin typeface="Proxima Nova"/>
                <a:ea typeface="Proxima Nova"/>
                <a:cs typeface="Proxima Nova"/>
                <a:sym typeface="Proxima Nova"/>
              </a:rPr>
              <a:t>ij</a:t>
            </a:r>
            <a:r>
              <a:rPr lang="en" sz="1500">
                <a:solidFill>
                  <a:schemeClr val="dk1"/>
                </a:solidFill>
                <a:latin typeface="Proxima Nova"/>
                <a:ea typeface="Proxima Nova"/>
                <a:cs typeface="Proxima Nova"/>
                <a:sym typeface="Proxima Nova"/>
              </a:rPr>
              <a:t> = 0] </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500">
                <a:solidFill>
                  <a:schemeClr val="dk1"/>
                </a:solidFill>
                <a:latin typeface="Proxima Nova"/>
                <a:ea typeface="Proxima Nova"/>
                <a:cs typeface="Proxima Nova"/>
                <a:sym typeface="Proxima Nova"/>
              </a:rPr>
              <a:t>We want to find </a:t>
            </a:r>
            <a:r>
              <a:rPr lang="en" sz="1500" b="1">
                <a:solidFill>
                  <a:schemeClr val="dk1"/>
                </a:solidFill>
                <a:latin typeface="Proxima Nova"/>
                <a:ea typeface="Proxima Nova"/>
                <a:cs typeface="Proxima Nova"/>
                <a:sym typeface="Proxima Nova"/>
              </a:rPr>
              <a:t>s</a:t>
            </a:r>
            <a:r>
              <a:rPr lang="en" sz="1500">
                <a:solidFill>
                  <a:schemeClr val="dk1"/>
                </a:solidFill>
                <a:latin typeface="Proxima Nova"/>
                <a:ea typeface="Proxima Nova"/>
                <a:cs typeface="Proxima Nova"/>
                <a:sym typeface="Proxima Nova"/>
              </a:rPr>
              <a:t> that maximizes </a:t>
            </a:r>
            <a:r>
              <a:rPr lang="en" sz="1500" i="1">
                <a:solidFill>
                  <a:schemeClr val="dk1"/>
                </a:solidFill>
                <a:latin typeface="Proxima Nova"/>
                <a:ea typeface="Proxima Nova"/>
                <a:cs typeface="Proxima Nova"/>
                <a:sym typeface="Proxima Nova"/>
              </a:rPr>
              <a:t>Q. </a:t>
            </a:r>
            <a:r>
              <a:rPr lang="en" sz="1500">
                <a:solidFill>
                  <a:schemeClr val="dk1"/>
                </a:solidFill>
                <a:latin typeface="Proxima Nova"/>
                <a:ea typeface="Proxima Nova"/>
                <a:cs typeface="Proxima Nova"/>
                <a:sym typeface="Proxima Nova"/>
              </a:rPr>
              <a:t>This optimization problem is hard, but can be solved using relaxation methods and some Lagrange multiplier wizardry.</a:t>
            </a:r>
            <a:endParaRPr>
              <a:latin typeface="Proxima Nova"/>
              <a:ea typeface="Proxima Nova"/>
              <a:cs typeface="Proxima Nova"/>
              <a:sym typeface="Proxima Nova"/>
            </a:endParaRPr>
          </a:p>
        </p:txBody>
      </p:sp>
      <p:pic>
        <p:nvPicPr>
          <p:cNvPr id="352" name="Google Shape;352;p42"/>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824200" y="3375288"/>
            <a:ext cx="3161586" cy="619475"/>
          </a:xfrm>
          <a:prstGeom prst="rect">
            <a:avLst/>
          </a:prstGeom>
          <a:noFill/>
          <a:ln>
            <a:noFill/>
          </a:ln>
        </p:spPr>
      </p:pic>
      <p:pic>
        <p:nvPicPr>
          <p:cNvPr id="353" name="Google Shape;353;p42"/>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770525" y="2563125"/>
            <a:ext cx="618377" cy="619475"/>
          </a:xfrm>
          <a:prstGeom prst="rect">
            <a:avLst/>
          </a:prstGeom>
          <a:noFill/>
          <a:ln>
            <a:noFill/>
          </a:ln>
        </p:spPr>
      </p:pic>
      <p:pic>
        <p:nvPicPr>
          <p:cNvPr id="354" name="Google Shape;354;p4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1495245" y="2746625"/>
            <a:ext cx="217175" cy="240375"/>
          </a:xfrm>
          <a:prstGeom prst="rect">
            <a:avLst/>
          </a:prstGeom>
          <a:noFill/>
          <a:ln>
            <a:noFill/>
          </a:ln>
        </p:spPr>
      </p:pic>
      <p:pic>
        <p:nvPicPr>
          <p:cNvPr id="355" name="Google Shape;355;p4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1892318" y="2700406"/>
            <a:ext cx="964875" cy="332800"/>
          </a:xfrm>
          <a:prstGeom prst="rect">
            <a:avLst/>
          </a:prstGeom>
          <a:noFill/>
          <a:ln>
            <a:noFill/>
          </a:ln>
        </p:spPr>
      </p:pic>
      <p:sp>
        <p:nvSpPr>
          <p:cNvPr id="356" name="Google Shape;356;p42"/>
          <p:cNvSpPr/>
          <p:nvPr/>
        </p:nvSpPr>
        <p:spPr>
          <a:xfrm>
            <a:off x="1495250" y="1801125"/>
            <a:ext cx="908700" cy="526200"/>
          </a:xfrm>
          <a:prstGeom prst="rect">
            <a:avLst/>
          </a:prstGeom>
          <a:solidFill>
            <a:srgbClr val="FFFC00">
              <a:alpha val="360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7" name="Google Shape;357;p42"/>
          <p:cNvSpPr/>
          <p:nvPr/>
        </p:nvSpPr>
        <p:spPr>
          <a:xfrm>
            <a:off x="1427900" y="2617544"/>
            <a:ext cx="351900" cy="469500"/>
          </a:xfrm>
          <a:prstGeom prst="rect">
            <a:avLst/>
          </a:prstGeom>
          <a:solidFill>
            <a:srgbClr val="FFFC00">
              <a:alpha val="360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8" name="Google Shape;358;p42"/>
          <p:cNvSpPr/>
          <p:nvPr/>
        </p:nvSpPr>
        <p:spPr>
          <a:xfrm>
            <a:off x="2546770" y="1801125"/>
            <a:ext cx="1253700" cy="526200"/>
          </a:xfrm>
          <a:prstGeom prst="rect">
            <a:avLst/>
          </a:prstGeom>
          <a:solidFill>
            <a:srgbClr val="00FFFF">
              <a:alpha val="234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59" name="Google Shape;359;p42"/>
          <p:cNvSpPr/>
          <p:nvPr/>
        </p:nvSpPr>
        <p:spPr>
          <a:xfrm>
            <a:off x="1808936" y="2617536"/>
            <a:ext cx="1106400" cy="469500"/>
          </a:xfrm>
          <a:prstGeom prst="rect">
            <a:avLst/>
          </a:prstGeom>
          <a:solidFill>
            <a:srgbClr val="00FFFF">
              <a:alpha val="234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0" name="Google Shape;360;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3"/>
          <p:cNvSpPr txBox="1"/>
          <p:nvPr/>
        </p:nvSpPr>
        <p:spPr>
          <a:xfrm>
            <a:off x="311700" y="445025"/>
            <a:ext cx="8520600" cy="1104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Community Detection using Modularity: Spectral Modularity Maximization</a:t>
            </a:r>
            <a:endParaRPr sz="3000">
              <a:latin typeface="Proxima Nova Extrabold"/>
              <a:ea typeface="Proxima Nova Extrabold"/>
              <a:cs typeface="Proxima Nova Extrabold"/>
              <a:sym typeface="Proxima Nova Extrabold"/>
            </a:endParaRPr>
          </a:p>
        </p:txBody>
      </p:sp>
      <p:pic>
        <p:nvPicPr>
          <p:cNvPr id="366" name="Google Shape;366;p4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347825" y="1615438"/>
            <a:ext cx="3597000" cy="2477324"/>
          </a:xfrm>
          <a:prstGeom prst="rect">
            <a:avLst/>
          </a:prstGeom>
          <a:noFill/>
          <a:ln>
            <a:noFill/>
          </a:ln>
        </p:spPr>
      </p:pic>
      <p:sp>
        <p:nvSpPr>
          <p:cNvPr id="367" name="Google Shape;367;p43"/>
          <p:cNvSpPr txBox="1"/>
          <p:nvPr/>
        </p:nvSpPr>
        <p:spPr>
          <a:xfrm>
            <a:off x="373750" y="1615450"/>
            <a:ext cx="47142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500">
                <a:solidFill>
                  <a:schemeClr val="dk1"/>
                </a:solidFill>
                <a:latin typeface="Proxima Nova"/>
                <a:ea typeface="Proxima Nova"/>
                <a:cs typeface="Proxima Nova"/>
                <a:sym typeface="Proxima Nova"/>
              </a:rPr>
              <a:t>Differentiating </a:t>
            </a:r>
            <a:r>
              <a:rPr lang="en" sz="1500" i="1">
                <a:solidFill>
                  <a:schemeClr val="dk1"/>
                </a:solidFill>
                <a:latin typeface="Proxima Nova"/>
                <a:ea typeface="Proxima Nova"/>
                <a:cs typeface="Proxima Nova"/>
                <a:sym typeface="Proxima Nova"/>
              </a:rPr>
              <a:t>Q</a:t>
            </a:r>
            <a:r>
              <a:rPr lang="en" sz="1500">
                <a:solidFill>
                  <a:schemeClr val="dk1"/>
                </a:solidFill>
                <a:latin typeface="Proxima Nova"/>
                <a:ea typeface="Proxima Nova"/>
                <a:cs typeface="Proxima Nova"/>
                <a:sym typeface="Proxima Nova"/>
              </a:rPr>
              <a:t> and setting it to 0 leads us to</a:t>
            </a:r>
            <a:endParaRPr/>
          </a:p>
        </p:txBody>
      </p:sp>
      <p:pic>
        <p:nvPicPr>
          <p:cNvPr id="368" name="Google Shape;368;p4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817450" y="2161047"/>
            <a:ext cx="4065626" cy="821400"/>
          </a:xfrm>
          <a:prstGeom prst="rect">
            <a:avLst/>
          </a:prstGeom>
          <a:noFill/>
          <a:ln>
            <a:noFill/>
          </a:ln>
        </p:spPr>
      </p:pic>
      <p:pic>
        <p:nvPicPr>
          <p:cNvPr id="369" name="Google Shape;369;p4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43200" y="2982450"/>
            <a:ext cx="1559675" cy="673500"/>
          </a:xfrm>
          <a:prstGeom prst="rect">
            <a:avLst/>
          </a:prstGeom>
          <a:noFill/>
          <a:ln>
            <a:noFill/>
          </a:ln>
        </p:spPr>
      </p:pic>
      <p:pic>
        <p:nvPicPr>
          <p:cNvPr id="370" name="Google Shape;370;p4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43200" y="3737625"/>
            <a:ext cx="1125339" cy="415500"/>
          </a:xfrm>
          <a:prstGeom prst="rect">
            <a:avLst/>
          </a:prstGeom>
          <a:noFill/>
          <a:ln>
            <a:noFill/>
          </a:ln>
        </p:spPr>
      </p:pic>
      <p:sp>
        <p:nvSpPr>
          <p:cNvPr id="371" name="Google Shape;371;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4"/>
          <p:cNvSpPr txBox="1"/>
          <p:nvPr/>
        </p:nvSpPr>
        <p:spPr>
          <a:xfrm>
            <a:off x="311700" y="445025"/>
            <a:ext cx="8520600" cy="1104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Community Detection using Modularity: Spectral Modularity Maximization</a:t>
            </a:r>
            <a:endParaRPr sz="3000">
              <a:latin typeface="Proxima Nova Extrabold"/>
              <a:ea typeface="Proxima Nova Extrabold"/>
              <a:cs typeface="Proxima Nova Extrabold"/>
              <a:sym typeface="Proxima Nova Extrabold"/>
            </a:endParaRPr>
          </a:p>
        </p:txBody>
      </p:sp>
      <p:pic>
        <p:nvPicPr>
          <p:cNvPr id="377" name="Google Shape;377;p4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347825" y="1615438"/>
            <a:ext cx="3597000" cy="2477324"/>
          </a:xfrm>
          <a:prstGeom prst="rect">
            <a:avLst/>
          </a:prstGeom>
          <a:noFill/>
          <a:ln>
            <a:noFill/>
          </a:ln>
        </p:spPr>
      </p:pic>
      <p:sp>
        <p:nvSpPr>
          <p:cNvPr id="378" name="Google Shape;378;p44"/>
          <p:cNvSpPr txBox="1"/>
          <p:nvPr/>
        </p:nvSpPr>
        <p:spPr>
          <a:xfrm>
            <a:off x="373750" y="1615450"/>
            <a:ext cx="47142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500">
                <a:solidFill>
                  <a:schemeClr val="dk1"/>
                </a:solidFill>
                <a:latin typeface="Proxima Nova"/>
                <a:ea typeface="Proxima Nova"/>
                <a:cs typeface="Proxima Nova"/>
                <a:sym typeface="Proxima Nova"/>
              </a:rPr>
              <a:t>Differentiating </a:t>
            </a:r>
            <a:r>
              <a:rPr lang="en" sz="1500" i="1">
                <a:solidFill>
                  <a:schemeClr val="dk1"/>
                </a:solidFill>
                <a:latin typeface="Proxima Nova"/>
                <a:ea typeface="Proxima Nova"/>
                <a:cs typeface="Proxima Nova"/>
                <a:sym typeface="Proxima Nova"/>
              </a:rPr>
              <a:t>Q</a:t>
            </a:r>
            <a:r>
              <a:rPr lang="en" sz="1500">
                <a:solidFill>
                  <a:schemeClr val="dk1"/>
                </a:solidFill>
                <a:latin typeface="Proxima Nova"/>
                <a:ea typeface="Proxima Nova"/>
                <a:cs typeface="Proxima Nova"/>
                <a:sym typeface="Proxima Nova"/>
              </a:rPr>
              <a:t> and setting it to 0 leads us to</a:t>
            </a:r>
            <a:endParaRPr/>
          </a:p>
        </p:txBody>
      </p:sp>
      <p:pic>
        <p:nvPicPr>
          <p:cNvPr id="379" name="Google Shape;379;p4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817450" y="2161047"/>
            <a:ext cx="4065626" cy="821400"/>
          </a:xfrm>
          <a:prstGeom prst="rect">
            <a:avLst/>
          </a:prstGeom>
          <a:noFill/>
          <a:ln>
            <a:noFill/>
          </a:ln>
        </p:spPr>
      </p:pic>
      <p:pic>
        <p:nvPicPr>
          <p:cNvPr id="380" name="Google Shape;380;p4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43200" y="2982450"/>
            <a:ext cx="1559675" cy="673500"/>
          </a:xfrm>
          <a:prstGeom prst="rect">
            <a:avLst/>
          </a:prstGeom>
          <a:noFill/>
          <a:ln>
            <a:noFill/>
          </a:ln>
        </p:spPr>
      </p:pic>
      <p:pic>
        <p:nvPicPr>
          <p:cNvPr id="381" name="Google Shape;381;p4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43200" y="3737625"/>
            <a:ext cx="1125339" cy="415500"/>
          </a:xfrm>
          <a:prstGeom prst="rect">
            <a:avLst/>
          </a:prstGeom>
          <a:noFill/>
          <a:ln>
            <a:noFill/>
          </a:ln>
        </p:spPr>
      </p:pic>
      <p:sp>
        <p:nvSpPr>
          <p:cNvPr id="382" name="Google Shape;382;p44"/>
          <p:cNvSpPr txBox="1"/>
          <p:nvPr/>
        </p:nvSpPr>
        <p:spPr>
          <a:xfrm>
            <a:off x="2590525" y="3846175"/>
            <a:ext cx="3499200" cy="11448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200">
                <a:latin typeface="Proxima Nova Semibold"/>
                <a:ea typeface="Proxima Nova Semibold"/>
                <a:cs typeface="Proxima Nova Semibold"/>
                <a:sym typeface="Proxima Nova Semibold"/>
              </a:rPr>
              <a:t>β is a single Lagrange multiplier: a scaler. We have the Eigenvector format! </a:t>
            </a:r>
            <a:endParaRPr sz="1200" b="1">
              <a:latin typeface="Proxima Nova"/>
              <a:ea typeface="Proxima Nova"/>
              <a:cs typeface="Proxima Nova"/>
              <a:sym typeface="Proxima Nova"/>
            </a:endParaRPr>
          </a:p>
        </p:txBody>
      </p:sp>
      <p:pic>
        <p:nvPicPr>
          <p:cNvPr id="383" name="Google Shape;383;p44" descr="Doodles_Arrow_Yellow.png"/>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rot="7343843" flipH="1">
            <a:off x="1778480" y="3941673"/>
            <a:ext cx="432291" cy="1077804"/>
          </a:xfrm>
          <a:prstGeom prst="rect">
            <a:avLst/>
          </a:prstGeom>
          <a:noFill/>
          <a:ln>
            <a:noFill/>
          </a:ln>
        </p:spPr>
      </p:pic>
      <p:sp>
        <p:nvSpPr>
          <p:cNvPr id="384" name="Google Shape;384;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5"/>
          <p:cNvSpPr txBox="1"/>
          <p:nvPr/>
        </p:nvSpPr>
        <p:spPr>
          <a:xfrm>
            <a:off x="311700" y="445025"/>
            <a:ext cx="8520600" cy="1104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Community Detection using Modularity: Spectral Modularity Maximization</a:t>
            </a:r>
            <a:endParaRPr sz="3000">
              <a:latin typeface="Proxima Nova Extrabold"/>
              <a:ea typeface="Proxima Nova Extrabold"/>
              <a:cs typeface="Proxima Nova Extrabold"/>
              <a:sym typeface="Proxima Nova Extrabold"/>
            </a:endParaRPr>
          </a:p>
        </p:txBody>
      </p:sp>
      <p:pic>
        <p:nvPicPr>
          <p:cNvPr id="390" name="Google Shape;390;p4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347825" y="1615438"/>
            <a:ext cx="3597000" cy="2477324"/>
          </a:xfrm>
          <a:prstGeom prst="rect">
            <a:avLst/>
          </a:prstGeom>
          <a:noFill/>
          <a:ln>
            <a:noFill/>
          </a:ln>
        </p:spPr>
      </p:pic>
      <p:sp>
        <p:nvSpPr>
          <p:cNvPr id="391" name="Google Shape;391;p45"/>
          <p:cNvSpPr txBox="1"/>
          <p:nvPr/>
        </p:nvSpPr>
        <p:spPr>
          <a:xfrm>
            <a:off x="373750" y="1615450"/>
            <a:ext cx="47142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500">
                <a:solidFill>
                  <a:schemeClr val="dk1"/>
                </a:solidFill>
                <a:latin typeface="Proxima Nova"/>
                <a:ea typeface="Proxima Nova"/>
                <a:cs typeface="Proxima Nova"/>
                <a:sym typeface="Proxima Nova"/>
              </a:rPr>
              <a:t>Differentiating </a:t>
            </a:r>
            <a:r>
              <a:rPr lang="en" sz="1500" i="1">
                <a:solidFill>
                  <a:schemeClr val="dk1"/>
                </a:solidFill>
                <a:latin typeface="Proxima Nova"/>
                <a:ea typeface="Proxima Nova"/>
                <a:cs typeface="Proxima Nova"/>
                <a:sym typeface="Proxima Nova"/>
              </a:rPr>
              <a:t>Q</a:t>
            </a:r>
            <a:r>
              <a:rPr lang="en" sz="1500">
                <a:solidFill>
                  <a:schemeClr val="dk1"/>
                </a:solidFill>
                <a:latin typeface="Proxima Nova"/>
                <a:ea typeface="Proxima Nova"/>
                <a:cs typeface="Proxima Nova"/>
                <a:sym typeface="Proxima Nova"/>
              </a:rPr>
              <a:t> and setting it to 0 leads us to</a:t>
            </a:r>
            <a:endParaRPr/>
          </a:p>
        </p:txBody>
      </p:sp>
      <p:pic>
        <p:nvPicPr>
          <p:cNvPr id="392" name="Google Shape;392;p4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817450" y="2161047"/>
            <a:ext cx="4065626" cy="821400"/>
          </a:xfrm>
          <a:prstGeom prst="rect">
            <a:avLst/>
          </a:prstGeom>
          <a:noFill/>
          <a:ln>
            <a:noFill/>
          </a:ln>
        </p:spPr>
      </p:pic>
      <p:pic>
        <p:nvPicPr>
          <p:cNvPr id="393" name="Google Shape;393;p4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43200" y="2982450"/>
            <a:ext cx="1559675" cy="673500"/>
          </a:xfrm>
          <a:prstGeom prst="rect">
            <a:avLst/>
          </a:prstGeom>
          <a:noFill/>
          <a:ln>
            <a:noFill/>
          </a:ln>
        </p:spPr>
      </p:pic>
      <p:pic>
        <p:nvPicPr>
          <p:cNvPr id="394" name="Google Shape;394;p4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43200" y="3737625"/>
            <a:ext cx="1125339" cy="415500"/>
          </a:xfrm>
          <a:prstGeom prst="rect">
            <a:avLst/>
          </a:prstGeom>
          <a:noFill/>
          <a:ln>
            <a:noFill/>
          </a:ln>
        </p:spPr>
      </p:pic>
      <p:sp>
        <p:nvSpPr>
          <p:cNvPr id="395" name="Google Shape;395;p45"/>
          <p:cNvSpPr txBox="1"/>
          <p:nvPr/>
        </p:nvSpPr>
        <p:spPr>
          <a:xfrm>
            <a:off x="2514325" y="3373025"/>
            <a:ext cx="3499200" cy="1648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200">
                <a:latin typeface="Proxima Nova Semibold"/>
                <a:ea typeface="Proxima Nova Semibold"/>
                <a:cs typeface="Proxima Nova Semibold"/>
                <a:sym typeface="Proxima Nova Semibold"/>
              </a:rPr>
              <a:t>So, we can solve for </a:t>
            </a:r>
            <a:r>
              <a:rPr lang="en" sz="1200" b="1">
                <a:latin typeface="Proxima Nova"/>
                <a:ea typeface="Proxima Nova"/>
                <a:cs typeface="Proxima Nova"/>
                <a:sym typeface="Proxima Nova"/>
              </a:rPr>
              <a:t>s</a:t>
            </a:r>
            <a:r>
              <a:rPr lang="en" sz="1200">
                <a:latin typeface="Proxima Nova Semibold"/>
                <a:ea typeface="Proxima Nova Semibold"/>
                <a:cs typeface="Proxima Nova Semibold"/>
                <a:sym typeface="Proxima Nova Semibold"/>
              </a:rPr>
              <a:t> by taking the Eigenvectors of </a:t>
            </a:r>
            <a:r>
              <a:rPr lang="en" sz="1200" b="1">
                <a:latin typeface="Proxima Nova"/>
                <a:ea typeface="Proxima Nova"/>
                <a:cs typeface="Proxima Nova"/>
                <a:sym typeface="Proxima Nova"/>
              </a:rPr>
              <a:t>B</a:t>
            </a:r>
            <a:r>
              <a:rPr lang="en" sz="1200">
                <a:latin typeface="Proxima Nova Semibold"/>
                <a:ea typeface="Proxima Nova Semibold"/>
                <a:cs typeface="Proxima Nova Semibold"/>
                <a:sym typeface="Proxima Nova Semibold"/>
              </a:rPr>
              <a:t>. This </a:t>
            </a:r>
            <a:r>
              <a:rPr lang="en" sz="1200" b="1">
                <a:latin typeface="Proxima Nova"/>
                <a:ea typeface="Proxima Nova"/>
                <a:cs typeface="Proxima Nova"/>
                <a:sym typeface="Proxima Nova"/>
              </a:rPr>
              <a:t>s</a:t>
            </a:r>
            <a:r>
              <a:rPr lang="en" sz="1200">
                <a:latin typeface="Proxima Nova Semibold"/>
                <a:ea typeface="Proxima Nova Semibold"/>
                <a:cs typeface="Proxima Nova Semibold"/>
                <a:sym typeface="Proxima Nova Semibold"/>
              </a:rPr>
              <a:t> will then maximize </a:t>
            </a:r>
            <a:r>
              <a:rPr lang="en" sz="1200" i="1">
                <a:latin typeface="Proxima Nova Semibold"/>
                <a:ea typeface="Proxima Nova Semibold"/>
                <a:cs typeface="Proxima Nova Semibold"/>
                <a:sym typeface="Proxima Nova Semibold"/>
              </a:rPr>
              <a:t>Q.</a:t>
            </a:r>
            <a:endParaRPr sz="1200" i="1">
              <a:latin typeface="Proxima Nova Semibold"/>
              <a:ea typeface="Proxima Nova Semibold"/>
              <a:cs typeface="Proxima Nova Semibold"/>
              <a:sym typeface="Proxima Nova Semibold"/>
            </a:endParaRPr>
          </a:p>
          <a:p>
            <a:pPr marL="0" lvl="0" indent="0" algn="ctr" rtl="0">
              <a:lnSpc>
                <a:spcPct val="115000"/>
              </a:lnSpc>
              <a:spcBef>
                <a:spcPts val="0"/>
              </a:spcBef>
              <a:spcAft>
                <a:spcPts val="0"/>
              </a:spcAft>
              <a:buClr>
                <a:srgbClr val="000000"/>
              </a:buClr>
              <a:buSzPts val="1100"/>
              <a:buFont typeface="Arial"/>
              <a:buNone/>
            </a:pPr>
            <a:endParaRPr sz="1200">
              <a:latin typeface="Proxima Nova Semibold"/>
              <a:ea typeface="Proxima Nova Semibold"/>
              <a:cs typeface="Proxima Nova Semibold"/>
              <a:sym typeface="Proxima Nova Semibold"/>
            </a:endParaRPr>
          </a:p>
          <a:p>
            <a:pPr marL="0" lvl="0" indent="0" algn="ctr" rtl="0">
              <a:lnSpc>
                <a:spcPct val="115000"/>
              </a:lnSpc>
              <a:spcBef>
                <a:spcPts val="0"/>
              </a:spcBef>
              <a:spcAft>
                <a:spcPts val="0"/>
              </a:spcAft>
              <a:buClr>
                <a:srgbClr val="000000"/>
              </a:buClr>
              <a:buSzPts val="1100"/>
              <a:buFont typeface="Arial"/>
              <a:buNone/>
            </a:pPr>
            <a:r>
              <a:rPr lang="en" sz="1200">
                <a:latin typeface="Proxima Nova Semibold"/>
                <a:ea typeface="Proxima Nova Semibold"/>
                <a:cs typeface="Proxima Nova Semibold"/>
                <a:sym typeface="Proxima Nova Semibold"/>
              </a:rPr>
              <a:t>For maximum modularity </a:t>
            </a:r>
            <a:r>
              <a:rPr lang="en" sz="1200" i="1">
                <a:latin typeface="Proxima Nova Semibold"/>
                <a:ea typeface="Proxima Nova Semibold"/>
                <a:cs typeface="Proxima Nova Semibold"/>
                <a:sym typeface="Proxima Nova Semibold"/>
              </a:rPr>
              <a:t>Q</a:t>
            </a:r>
            <a:r>
              <a:rPr lang="en" sz="1200">
                <a:latin typeface="Proxima Nova Semibold"/>
                <a:ea typeface="Proxima Nova Semibold"/>
                <a:cs typeface="Proxima Nova Semibold"/>
                <a:sym typeface="Proxima Nova Semibold"/>
              </a:rPr>
              <a:t>, we should choose </a:t>
            </a:r>
            <a:r>
              <a:rPr lang="en" sz="1200" b="1">
                <a:latin typeface="Proxima Nova"/>
                <a:ea typeface="Proxima Nova"/>
                <a:cs typeface="Proxima Nova"/>
                <a:sym typeface="Proxima Nova"/>
              </a:rPr>
              <a:t>s </a:t>
            </a:r>
            <a:r>
              <a:rPr lang="en" sz="1200">
                <a:latin typeface="Proxima Nova Semibold"/>
                <a:ea typeface="Proxima Nova Semibold"/>
                <a:cs typeface="Proxima Nova Semibold"/>
                <a:sym typeface="Proxima Nova Semibold"/>
              </a:rPr>
              <a:t>to be the Eigenvector </a:t>
            </a:r>
            <a:r>
              <a:rPr lang="en" sz="1200" b="1">
                <a:latin typeface="Proxima Nova"/>
                <a:ea typeface="Proxima Nova"/>
                <a:cs typeface="Proxima Nova"/>
                <a:sym typeface="Proxima Nova"/>
              </a:rPr>
              <a:t>u</a:t>
            </a:r>
            <a:r>
              <a:rPr lang="en" sz="1200" baseline="-25000">
                <a:latin typeface="Proxima Nova Semibold"/>
                <a:ea typeface="Proxima Nova Semibold"/>
                <a:cs typeface="Proxima Nova Semibold"/>
                <a:sym typeface="Proxima Nova Semibold"/>
              </a:rPr>
              <a:t>1</a:t>
            </a:r>
            <a:r>
              <a:rPr lang="en" sz="1200">
                <a:latin typeface="Proxima Nova Semibold"/>
                <a:ea typeface="Proxima Nova Semibold"/>
                <a:cs typeface="Proxima Nova Semibold"/>
                <a:sym typeface="Proxima Nova Semibold"/>
              </a:rPr>
              <a:t> corresponding to the largest Eigenvalue of </a:t>
            </a:r>
            <a:r>
              <a:rPr lang="en" sz="1200" b="1">
                <a:latin typeface="Proxima Nova"/>
                <a:ea typeface="Proxima Nova"/>
                <a:cs typeface="Proxima Nova"/>
                <a:sym typeface="Proxima Nova"/>
              </a:rPr>
              <a:t>B.</a:t>
            </a:r>
            <a:endParaRPr sz="1200" b="1">
              <a:latin typeface="Proxima Nova"/>
              <a:ea typeface="Proxima Nova"/>
              <a:cs typeface="Proxima Nova"/>
              <a:sym typeface="Proxima Nova"/>
            </a:endParaRPr>
          </a:p>
        </p:txBody>
      </p:sp>
      <p:sp>
        <p:nvSpPr>
          <p:cNvPr id="396" name="Google Shape;396;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6"/>
          <p:cNvSpPr txBox="1"/>
          <p:nvPr/>
        </p:nvSpPr>
        <p:spPr>
          <a:xfrm>
            <a:off x="311700" y="445025"/>
            <a:ext cx="8520600" cy="11040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Community Detection using Modularity: Spectral Modularity Maximization</a:t>
            </a:r>
            <a:endParaRPr sz="3000">
              <a:latin typeface="Proxima Nova Extrabold"/>
              <a:ea typeface="Proxima Nova Extrabold"/>
              <a:cs typeface="Proxima Nova Extrabold"/>
              <a:sym typeface="Proxima Nova Extrabold"/>
            </a:endParaRPr>
          </a:p>
        </p:txBody>
      </p:sp>
      <p:pic>
        <p:nvPicPr>
          <p:cNvPr id="402" name="Google Shape;402;p4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347825" y="1615438"/>
            <a:ext cx="3597000" cy="2477324"/>
          </a:xfrm>
          <a:prstGeom prst="rect">
            <a:avLst/>
          </a:prstGeom>
          <a:noFill/>
          <a:ln>
            <a:noFill/>
          </a:ln>
        </p:spPr>
      </p:pic>
      <p:sp>
        <p:nvSpPr>
          <p:cNvPr id="403" name="Google Shape;403;p46"/>
          <p:cNvSpPr txBox="1"/>
          <p:nvPr/>
        </p:nvSpPr>
        <p:spPr>
          <a:xfrm>
            <a:off x="373750" y="1615450"/>
            <a:ext cx="5184600" cy="1734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solidFill>
                  <a:schemeClr val="dk1"/>
                </a:solidFill>
                <a:latin typeface="Proxima Nova"/>
                <a:ea typeface="Proxima Nova"/>
                <a:cs typeface="Proxima Nova"/>
                <a:sym typeface="Proxima Nova"/>
              </a:rPr>
              <a:t>Bisecting graphs then becomes extremely easy:</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solidFill>
                  <a:schemeClr val="dk1"/>
                </a:solidFill>
                <a:latin typeface="Proxima Nova"/>
                <a:ea typeface="Proxima Nova"/>
                <a:cs typeface="Proxima Nova"/>
                <a:sym typeface="Proxima Nova"/>
              </a:rPr>
              <a:t>Take the Eigenvector </a:t>
            </a:r>
            <a:r>
              <a:rPr lang="en" sz="1500" b="1">
                <a:solidFill>
                  <a:schemeClr val="dk1"/>
                </a:solidFill>
                <a:latin typeface="Proxima Nova"/>
                <a:ea typeface="Proxima Nova"/>
                <a:cs typeface="Proxima Nova"/>
                <a:sym typeface="Proxima Nova"/>
              </a:rPr>
              <a:t>u</a:t>
            </a:r>
            <a:r>
              <a:rPr lang="en" sz="1500" baseline="-25000">
                <a:solidFill>
                  <a:schemeClr val="dk1"/>
                </a:solidFill>
                <a:latin typeface="Proxima Nova"/>
                <a:ea typeface="Proxima Nova"/>
                <a:cs typeface="Proxima Nova"/>
                <a:sym typeface="Proxima Nova"/>
              </a:rPr>
              <a:t>1</a:t>
            </a:r>
            <a:r>
              <a:rPr lang="en" sz="1500">
                <a:solidFill>
                  <a:schemeClr val="dk1"/>
                </a:solidFill>
                <a:latin typeface="Proxima Nova"/>
                <a:ea typeface="Proxima Nova"/>
                <a:cs typeface="Proxima Nova"/>
                <a:sym typeface="Proxima Nova"/>
              </a:rPr>
              <a:t> associated with the largest Eigenvalue λ</a:t>
            </a:r>
            <a:r>
              <a:rPr lang="en" sz="1500" baseline="-25000">
                <a:solidFill>
                  <a:schemeClr val="dk1"/>
                </a:solidFill>
                <a:latin typeface="Proxima Nova"/>
                <a:ea typeface="Proxima Nova"/>
                <a:cs typeface="Proxima Nova"/>
                <a:sym typeface="Proxima Nova"/>
              </a:rPr>
              <a:t>1</a:t>
            </a:r>
            <a:r>
              <a:rPr lang="en" sz="1500">
                <a:solidFill>
                  <a:schemeClr val="dk1"/>
                </a:solidFill>
                <a:latin typeface="Proxima Nova"/>
                <a:ea typeface="Proxima Nova"/>
                <a:cs typeface="Proxima Nova"/>
                <a:sym typeface="Proxima Nova"/>
              </a:rPr>
              <a:t>(</a:t>
            </a:r>
            <a:r>
              <a:rPr lang="en" sz="1500" b="1">
                <a:solidFill>
                  <a:schemeClr val="dk1"/>
                </a:solidFill>
                <a:latin typeface="Proxima Nova"/>
                <a:ea typeface="Proxima Nova"/>
                <a:cs typeface="Proxima Nova"/>
                <a:sym typeface="Proxima Nova"/>
              </a:rPr>
              <a:t>B</a:t>
            </a:r>
            <a:r>
              <a:rPr lang="en" sz="1500">
                <a:solidFill>
                  <a:schemeClr val="dk1"/>
                </a:solidFill>
                <a:latin typeface="Proxima Nova"/>
                <a:ea typeface="Proxima Nova"/>
                <a:cs typeface="Proxima Nova"/>
                <a:sym typeface="Proxima Nova"/>
              </a:rPr>
              <a:t>) </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500">
                <a:solidFill>
                  <a:schemeClr val="dk1"/>
                </a:solidFill>
                <a:latin typeface="Proxima Nova"/>
                <a:ea typeface="Proxima Nova"/>
                <a:cs typeface="Proxima Nova"/>
                <a:sym typeface="Proxima Nova"/>
              </a:rPr>
              <a:t>The signs of the entries of this Eigenvector tell you which node belongs to which cluster! </a:t>
            </a:r>
            <a:endParaRPr sz="1500">
              <a:solidFill>
                <a:schemeClr val="dk1"/>
              </a:solidFill>
              <a:latin typeface="Proxima Nova"/>
              <a:ea typeface="Proxima Nova"/>
              <a:cs typeface="Proxima Nova"/>
              <a:sym typeface="Proxima Nova"/>
            </a:endParaRPr>
          </a:p>
        </p:txBody>
      </p:sp>
      <p:pic>
        <p:nvPicPr>
          <p:cNvPr id="404" name="Google Shape;404;p4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275625" y="3368638"/>
            <a:ext cx="2798731" cy="673500"/>
          </a:xfrm>
          <a:prstGeom prst="rect">
            <a:avLst/>
          </a:prstGeom>
          <a:noFill/>
          <a:ln>
            <a:noFill/>
          </a:ln>
        </p:spPr>
      </p:pic>
      <p:sp>
        <p:nvSpPr>
          <p:cNvPr id="405" name="Google Shape;405;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7"/>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Unsupervised Learning Tasks on Graphs</a:t>
            </a:r>
            <a:endParaRPr sz="2800">
              <a:solidFill>
                <a:srgbClr val="000000"/>
              </a:solidFill>
            </a:endParaRPr>
          </a:p>
        </p:txBody>
      </p:sp>
      <p:sp>
        <p:nvSpPr>
          <p:cNvPr id="411" name="Google Shape;411;p47"/>
          <p:cNvSpPr txBox="1"/>
          <p:nvPr/>
        </p:nvSpPr>
        <p:spPr>
          <a:xfrm>
            <a:off x="373750" y="1234450"/>
            <a:ext cx="7194900" cy="23844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Minimum Cut</a:t>
            </a:r>
            <a:endParaRPr sz="1500">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Ratio Cut</a:t>
            </a:r>
            <a:endParaRPr sz="1500">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Agglomerative Hierarchical Clustering in Graphs</a:t>
            </a:r>
            <a:endParaRPr sz="1500">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chemeClr val="dk1"/>
              </a:buClr>
              <a:buSzPts val="1500"/>
              <a:buFont typeface="Proxima Nova"/>
              <a:buChar char="●"/>
            </a:pPr>
            <a:r>
              <a:rPr lang="en" sz="1500" b="1">
                <a:solidFill>
                  <a:schemeClr val="dk1"/>
                </a:solidFill>
                <a:latin typeface="Proxima Nova"/>
                <a:ea typeface="Proxima Nova"/>
                <a:cs typeface="Proxima Nova"/>
                <a:sym typeface="Proxima Nova"/>
              </a:rPr>
              <a:t>Girvan-Newman Divisive Hierarchical Clustering Algorithm</a:t>
            </a:r>
            <a:endParaRPr sz="1500" b="1">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0"/>
              </a:spcAft>
              <a:buClr>
                <a:schemeClr val="dk1"/>
              </a:buClr>
              <a:buSzPts val="1500"/>
              <a:buFont typeface="Proxima Nova"/>
              <a:buChar char="●"/>
            </a:pPr>
            <a:r>
              <a:rPr lang="en" sz="1500">
                <a:solidFill>
                  <a:schemeClr val="dk1"/>
                </a:solidFill>
                <a:latin typeface="Proxima Nova"/>
                <a:ea typeface="Proxima Nova"/>
                <a:cs typeface="Proxima Nova"/>
                <a:sym typeface="Proxima Nova"/>
              </a:rPr>
              <a:t>Spectral Clustering</a:t>
            </a:r>
            <a:endParaRPr sz="1500">
              <a:solidFill>
                <a:schemeClr val="dk1"/>
              </a:solidFill>
              <a:latin typeface="Proxima Nova"/>
              <a:ea typeface="Proxima Nova"/>
              <a:cs typeface="Proxima Nova"/>
              <a:sym typeface="Proxima Nova"/>
            </a:endParaRPr>
          </a:p>
          <a:p>
            <a:pPr marL="457200" lvl="0" indent="-323850" algn="l" rtl="0">
              <a:lnSpc>
                <a:spcPct val="115000"/>
              </a:lnSpc>
              <a:spcBef>
                <a:spcPts val="1000"/>
              </a:spcBef>
              <a:spcAft>
                <a:spcPts val="1000"/>
              </a:spcAft>
              <a:buClr>
                <a:schemeClr val="dk1"/>
              </a:buClr>
              <a:buSzPts val="1500"/>
              <a:buFont typeface="Proxima Nova"/>
              <a:buChar char="●"/>
            </a:pPr>
            <a:r>
              <a:rPr lang="en" sz="1500" b="1">
                <a:solidFill>
                  <a:schemeClr val="dk1"/>
                </a:solidFill>
                <a:latin typeface="Proxima Nova"/>
                <a:ea typeface="Proxima Nova"/>
                <a:cs typeface="Proxima Nova"/>
                <a:sym typeface="Proxima Nova"/>
              </a:rPr>
              <a:t>Spectral Modularity Maximization</a:t>
            </a:r>
            <a:endParaRPr sz="1500" b="1">
              <a:solidFill>
                <a:schemeClr val="dk1"/>
              </a:solidFill>
              <a:latin typeface="Proxima Nova"/>
              <a:ea typeface="Proxima Nova"/>
              <a:cs typeface="Proxima Nova"/>
              <a:sym typeface="Proxima Nova"/>
            </a:endParaRPr>
          </a:p>
        </p:txBody>
      </p:sp>
      <p:sp>
        <p:nvSpPr>
          <p:cNvPr id="412" name="Google Shape;412;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8"/>
          <p:cNvSpPr/>
          <p:nvPr/>
        </p:nvSpPr>
        <p:spPr>
          <a:xfrm>
            <a:off x="0" y="0"/>
            <a:ext cx="3232500" cy="5143500"/>
          </a:xfrm>
          <a:prstGeom prst="rect">
            <a:avLst/>
          </a:prstGeom>
          <a:solidFill>
            <a:srgbClr val="003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8"/>
          <p:cNvSpPr txBox="1"/>
          <p:nvPr/>
        </p:nvSpPr>
        <p:spPr>
          <a:xfrm>
            <a:off x="425125" y="1250900"/>
            <a:ext cx="2661000" cy="1343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3000">
                <a:solidFill>
                  <a:srgbClr val="FFFFFF"/>
                </a:solidFill>
                <a:latin typeface="Proxima Nova Extrabold"/>
                <a:ea typeface="Proxima Nova Extrabold"/>
                <a:cs typeface="Proxima Nova Extrabold"/>
                <a:sym typeface="Proxima Nova Extrabold"/>
              </a:rPr>
              <a:t>Assortativity</a:t>
            </a:r>
            <a:endParaRPr sz="3000">
              <a:solidFill>
                <a:srgbClr val="FFFFFF"/>
              </a:solidFill>
              <a:latin typeface="Proxima Nova Extrabold"/>
              <a:ea typeface="Proxima Nova Extrabold"/>
              <a:cs typeface="Proxima Nova Extrabold"/>
              <a:sym typeface="Proxima Nova Extrabold"/>
            </a:endParaRPr>
          </a:p>
        </p:txBody>
      </p:sp>
      <p:sp>
        <p:nvSpPr>
          <p:cNvPr id="419" name="Google Shape;419;p48"/>
          <p:cNvSpPr txBox="1"/>
          <p:nvPr/>
        </p:nvSpPr>
        <p:spPr>
          <a:xfrm>
            <a:off x="3640125" y="1250900"/>
            <a:ext cx="5250300" cy="3557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a:latin typeface="Proxima Nova"/>
                <a:ea typeface="Proxima Nova"/>
                <a:cs typeface="Proxima Nova"/>
                <a:sym typeface="Proxima Nova"/>
              </a:rPr>
              <a:t>Similar nodes are connected to one another more often than dissimilar nodes.</a:t>
            </a:r>
            <a:endParaRPr sz="1300">
              <a:latin typeface="Proxima Nova"/>
              <a:ea typeface="Proxima Nova"/>
              <a:cs typeface="Proxima Nova"/>
              <a:sym typeface="Proxima Nova"/>
            </a:endParaRPr>
          </a:p>
          <a:p>
            <a:pPr marL="0" lvl="0" indent="0" algn="l" rtl="0">
              <a:lnSpc>
                <a:spcPct val="115000"/>
              </a:lnSpc>
              <a:spcBef>
                <a:spcPts val="1000"/>
              </a:spcBef>
              <a:spcAft>
                <a:spcPts val="0"/>
              </a:spcAft>
              <a:buNone/>
            </a:pPr>
            <a:endParaRPr sz="1300">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300" b="1">
                <a:latin typeface="Proxima Nova"/>
                <a:ea typeface="Proxima Nova"/>
                <a:cs typeface="Proxima Nova"/>
                <a:sym typeface="Proxima Nova"/>
              </a:rPr>
              <a:t>Example: </a:t>
            </a:r>
            <a:r>
              <a:rPr lang="en" sz="1300">
                <a:latin typeface="Proxima Nova"/>
                <a:ea typeface="Proxima Nova"/>
                <a:cs typeface="Proxima Nova"/>
                <a:sym typeface="Proxima Nova"/>
              </a:rPr>
              <a:t>Friendship network</a:t>
            </a:r>
            <a:endParaRPr sz="1300">
              <a:latin typeface="Proxima Nova"/>
              <a:ea typeface="Proxima Nova"/>
              <a:cs typeface="Proxima Nova"/>
              <a:sym typeface="Proxima Nova"/>
            </a:endParaRPr>
          </a:p>
          <a:p>
            <a:pPr marL="457200" lvl="0" indent="-311150" algn="l" rtl="0">
              <a:lnSpc>
                <a:spcPct val="115000"/>
              </a:lnSpc>
              <a:spcBef>
                <a:spcPts val="1000"/>
              </a:spcBef>
              <a:spcAft>
                <a:spcPts val="0"/>
              </a:spcAft>
              <a:buSzPts val="1300"/>
              <a:buFont typeface="Proxima Nova"/>
              <a:buChar char="●"/>
            </a:pPr>
            <a:r>
              <a:rPr lang="en" sz="1300">
                <a:latin typeface="Proxima Nova"/>
                <a:ea typeface="Proxima Nova"/>
                <a:cs typeface="Proxima Nova"/>
                <a:sym typeface="Proxima Nova"/>
              </a:rPr>
              <a:t>Similar behavior</a:t>
            </a:r>
            <a:endParaRPr sz="1300">
              <a:latin typeface="Proxima Nova"/>
              <a:ea typeface="Proxima Nova"/>
              <a:cs typeface="Proxima Nova"/>
              <a:sym typeface="Proxima Nova"/>
            </a:endParaRPr>
          </a:p>
          <a:p>
            <a:pPr marL="457200" lvl="0" indent="-311150" algn="l" rtl="0">
              <a:lnSpc>
                <a:spcPct val="115000"/>
              </a:lnSpc>
              <a:spcBef>
                <a:spcPts val="0"/>
              </a:spcBef>
              <a:spcAft>
                <a:spcPts val="0"/>
              </a:spcAft>
              <a:buSzPts val="1300"/>
              <a:buFont typeface="Proxima Nova"/>
              <a:buChar char="●"/>
            </a:pPr>
            <a:r>
              <a:rPr lang="en" sz="1300">
                <a:latin typeface="Proxima Nova"/>
                <a:ea typeface="Proxima Nova"/>
                <a:cs typeface="Proxima Nova"/>
                <a:sym typeface="Proxima Nova"/>
              </a:rPr>
              <a:t>Similar interests</a:t>
            </a:r>
            <a:endParaRPr sz="1300">
              <a:latin typeface="Proxima Nova"/>
              <a:ea typeface="Proxima Nova"/>
              <a:cs typeface="Proxima Nova"/>
              <a:sym typeface="Proxima Nova"/>
            </a:endParaRPr>
          </a:p>
          <a:p>
            <a:pPr marL="457200" lvl="0" indent="-311150" algn="l" rtl="0">
              <a:lnSpc>
                <a:spcPct val="115000"/>
              </a:lnSpc>
              <a:spcBef>
                <a:spcPts val="0"/>
              </a:spcBef>
              <a:spcAft>
                <a:spcPts val="0"/>
              </a:spcAft>
              <a:buSzPts val="1300"/>
              <a:buFont typeface="Proxima Nova"/>
              <a:buChar char="●"/>
            </a:pPr>
            <a:r>
              <a:rPr lang="en" sz="1300">
                <a:latin typeface="Proxima Nova"/>
                <a:ea typeface="Proxima Nova"/>
                <a:cs typeface="Proxima Nova"/>
                <a:sym typeface="Proxima Nova"/>
              </a:rPr>
              <a:t>Similar activities</a:t>
            </a:r>
            <a:endParaRPr sz="1300">
              <a:latin typeface="Proxima Nova"/>
              <a:ea typeface="Proxima Nova"/>
              <a:cs typeface="Proxima Nova"/>
              <a:sym typeface="Proxima Nova"/>
            </a:endParaRPr>
          </a:p>
          <a:p>
            <a:pPr marL="457200" lvl="0" indent="-311150" algn="l" rtl="0">
              <a:lnSpc>
                <a:spcPct val="115000"/>
              </a:lnSpc>
              <a:spcBef>
                <a:spcPts val="0"/>
              </a:spcBef>
              <a:spcAft>
                <a:spcPts val="0"/>
              </a:spcAft>
              <a:buSzPts val="1300"/>
              <a:buFont typeface="Proxima Nova"/>
              <a:buChar char="●"/>
            </a:pPr>
            <a:r>
              <a:rPr lang="en" sz="1300">
                <a:latin typeface="Proxima Nova"/>
                <a:ea typeface="Proxima Nova"/>
                <a:cs typeface="Proxima Nova"/>
                <a:sym typeface="Proxima Nova"/>
              </a:rPr>
              <a:t>Similar beliefs </a:t>
            </a:r>
            <a:endParaRPr sz="1300">
              <a:latin typeface="Proxima Nova"/>
              <a:ea typeface="Proxima Nova"/>
              <a:cs typeface="Proxima Nova"/>
              <a:sym typeface="Proxima Nova"/>
            </a:endParaRPr>
          </a:p>
          <a:p>
            <a:pPr marL="457200" lvl="0" indent="-311150" algn="l" rtl="0">
              <a:lnSpc>
                <a:spcPct val="115000"/>
              </a:lnSpc>
              <a:spcBef>
                <a:spcPts val="0"/>
              </a:spcBef>
              <a:spcAft>
                <a:spcPts val="0"/>
              </a:spcAft>
              <a:buSzPts val="1300"/>
              <a:buFont typeface="Proxima Nova"/>
              <a:buChar char="●"/>
            </a:pPr>
            <a:r>
              <a:rPr lang="en" sz="1300">
                <a:latin typeface="Proxima Nova"/>
                <a:ea typeface="Proxima Nova"/>
                <a:cs typeface="Proxima Nova"/>
                <a:sym typeface="Proxima Nova"/>
              </a:rPr>
              <a:t>Shared attributes such as language, age, gender, location etc.</a:t>
            </a:r>
            <a:endParaRPr sz="1300">
              <a:latin typeface="Proxima Nova"/>
              <a:ea typeface="Proxima Nova"/>
              <a:cs typeface="Proxima Nova"/>
              <a:sym typeface="Proxima Nova"/>
            </a:endParaRPr>
          </a:p>
          <a:p>
            <a:pPr marL="0" lvl="0" indent="0" algn="l" rtl="0">
              <a:lnSpc>
                <a:spcPct val="115000"/>
              </a:lnSpc>
              <a:spcBef>
                <a:spcPts val="0"/>
              </a:spcBef>
              <a:spcAft>
                <a:spcPts val="0"/>
              </a:spcAft>
              <a:buNone/>
            </a:pPr>
            <a:endParaRPr sz="13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300" b="1">
                <a:solidFill>
                  <a:schemeClr val="dk1"/>
                </a:solidFill>
                <a:latin typeface="Proxima Nova"/>
                <a:ea typeface="Proxima Nova"/>
                <a:cs typeface="Proxima Nova"/>
                <a:sym typeface="Proxima Nova"/>
              </a:rPr>
              <a:t>Now let us dive deeper into the underlying </a:t>
            </a:r>
            <a:r>
              <a:rPr lang="en" sz="1300" b="1">
                <a:solidFill>
                  <a:srgbClr val="980000"/>
                </a:solidFill>
                <a:latin typeface="Proxima Nova"/>
                <a:ea typeface="Proxima Nova"/>
                <a:cs typeface="Proxima Nova"/>
                <a:sym typeface="Proxima Nova"/>
              </a:rPr>
              <a:t>causal</a:t>
            </a:r>
            <a:r>
              <a:rPr lang="en" sz="1300" b="1">
                <a:solidFill>
                  <a:schemeClr val="dk1"/>
                </a:solidFill>
                <a:latin typeface="Proxima Nova"/>
                <a:ea typeface="Proxima Nova"/>
                <a:cs typeface="Proxima Nova"/>
                <a:sym typeface="Proxima Nova"/>
              </a:rPr>
              <a:t> mechanisms!</a:t>
            </a:r>
            <a:endParaRPr sz="1300" b="1">
              <a:latin typeface="Proxima Nova"/>
              <a:ea typeface="Proxima Nova"/>
              <a:cs typeface="Proxima Nova"/>
              <a:sym typeface="Proxima Nova"/>
            </a:endParaRPr>
          </a:p>
          <a:p>
            <a:pPr marL="0" lvl="0" indent="0" algn="l" rtl="0">
              <a:lnSpc>
                <a:spcPct val="115000"/>
              </a:lnSpc>
              <a:spcBef>
                <a:spcPts val="1000"/>
              </a:spcBef>
              <a:spcAft>
                <a:spcPts val="1000"/>
              </a:spcAft>
              <a:buNone/>
            </a:pPr>
            <a:endParaRPr sz="1300">
              <a:latin typeface="Proxima Nova"/>
              <a:ea typeface="Proxima Nova"/>
              <a:cs typeface="Proxima Nova"/>
              <a:sym typeface="Proxima Nova"/>
            </a:endParaRPr>
          </a:p>
        </p:txBody>
      </p:sp>
      <p:sp>
        <p:nvSpPr>
          <p:cNvPr id="420" name="Google Shape;420;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9"/>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77500" lnSpcReduction="100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Elements of Assortativity: Network-Intrinsic vs Extrinsic Contexts</a:t>
            </a:r>
            <a:endParaRPr sz="2800">
              <a:solidFill>
                <a:srgbClr val="000000"/>
              </a:solidFill>
            </a:endParaRPr>
          </a:p>
        </p:txBody>
      </p:sp>
      <p:sp>
        <p:nvSpPr>
          <p:cNvPr id="426" name="Google Shape;426;p49"/>
          <p:cNvSpPr txBox="1"/>
          <p:nvPr/>
        </p:nvSpPr>
        <p:spPr>
          <a:xfrm>
            <a:off x="412100" y="1250900"/>
            <a:ext cx="8287500" cy="1990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latin typeface="Proxima Nova"/>
                <a:ea typeface="Proxima Nova"/>
                <a:cs typeface="Proxima Nova"/>
                <a:sym typeface="Proxima Nova"/>
              </a:rPr>
              <a:t>Surrounding contexts can drive the formation of social links:</a:t>
            </a:r>
            <a:endParaRPr sz="1500">
              <a:latin typeface="Proxima Nova"/>
              <a:ea typeface="Proxima Nova"/>
              <a:cs typeface="Proxima Nova"/>
              <a:sym typeface="Proxima Nova"/>
            </a:endParaRPr>
          </a:p>
          <a:p>
            <a:pPr marL="457200" lvl="0" indent="-323850" algn="l" rtl="0">
              <a:lnSpc>
                <a:spcPct val="115000"/>
              </a:lnSpc>
              <a:spcBef>
                <a:spcPts val="1000"/>
              </a:spcBef>
              <a:spcAft>
                <a:spcPts val="0"/>
              </a:spcAft>
              <a:buSzPts val="1500"/>
              <a:buFont typeface="Proxima Nova"/>
              <a:buChar char="●"/>
            </a:pPr>
            <a:r>
              <a:rPr lang="en" sz="1500">
                <a:latin typeface="Proxima Nova"/>
                <a:ea typeface="Proxima Nova"/>
                <a:cs typeface="Proxima Nova"/>
                <a:sym typeface="Proxima Nova"/>
              </a:rPr>
              <a:t>Network-</a:t>
            </a:r>
            <a:r>
              <a:rPr lang="en" sz="1500" b="1">
                <a:latin typeface="Proxima Nova"/>
                <a:ea typeface="Proxima Nova"/>
                <a:cs typeface="Proxima Nova"/>
                <a:sym typeface="Proxima Nova"/>
              </a:rPr>
              <a:t>Intrinsic </a:t>
            </a:r>
            <a:r>
              <a:rPr lang="en" sz="1500">
                <a:latin typeface="Proxima Nova"/>
                <a:ea typeface="Proxima Nova"/>
                <a:cs typeface="Proxima Nova"/>
                <a:sym typeface="Proxima Nova"/>
              </a:rPr>
              <a:t>context</a:t>
            </a:r>
            <a:endParaRPr sz="1500">
              <a:latin typeface="Proxima Nova"/>
              <a:ea typeface="Proxima Nova"/>
              <a:cs typeface="Proxima Nova"/>
              <a:sym typeface="Proxima Nova"/>
            </a:endParaRPr>
          </a:p>
          <a:p>
            <a:pPr marL="914400" lvl="1" indent="-323850" algn="l" rtl="0">
              <a:lnSpc>
                <a:spcPct val="115000"/>
              </a:lnSpc>
              <a:spcBef>
                <a:spcPts val="1000"/>
              </a:spcBef>
              <a:spcAft>
                <a:spcPts val="0"/>
              </a:spcAft>
              <a:buSzPts val="1500"/>
              <a:buFont typeface="Proxima Nova"/>
              <a:buChar char="○"/>
            </a:pPr>
            <a:r>
              <a:rPr lang="en" sz="1500">
                <a:latin typeface="Proxima Nova"/>
                <a:ea typeface="Proxima Nova"/>
                <a:cs typeface="Proxima Nova"/>
                <a:sym typeface="Proxima Nova"/>
              </a:rPr>
              <a:t>Two people are introduced through a mutual friend (triadic closure)</a:t>
            </a:r>
            <a:endParaRPr sz="1500">
              <a:latin typeface="Proxima Nova"/>
              <a:ea typeface="Proxima Nova"/>
              <a:cs typeface="Proxima Nova"/>
              <a:sym typeface="Proxima Nova"/>
            </a:endParaRPr>
          </a:p>
          <a:p>
            <a:pPr marL="457200" lvl="0" indent="-323850" algn="l" rtl="0">
              <a:lnSpc>
                <a:spcPct val="115000"/>
              </a:lnSpc>
              <a:spcBef>
                <a:spcPts val="1000"/>
              </a:spcBef>
              <a:spcAft>
                <a:spcPts val="0"/>
              </a:spcAft>
              <a:buSzPts val="1500"/>
              <a:buFont typeface="Proxima Nova"/>
              <a:buChar char="●"/>
            </a:pPr>
            <a:r>
              <a:rPr lang="en" sz="1500">
                <a:latin typeface="Proxima Nova"/>
                <a:ea typeface="Proxima Nova"/>
                <a:cs typeface="Proxima Nova"/>
                <a:sym typeface="Proxima Nova"/>
              </a:rPr>
              <a:t>Network-</a:t>
            </a:r>
            <a:r>
              <a:rPr lang="en" sz="1500" b="1">
                <a:latin typeface="Proxima Nova"/>
                <a:ea typeface="Proxima Nova"/>
                <a:cs typeface="Proxima Nova"/>
                <a:sym typeface="Proxima Nova"/>
              </a:rPr>
              <a:t>Extrinsic </a:t>
            </a:r>
            <a:r>
              <a:rPr lang="en" sz="1500">
                <a:latin typeface="Proxima Nova"/>
                <a:ea typeface="Proxima Nova"/>
                <a:cs typeface="Proxima Nova"/>
                <a:sym typeface="Proxima Nova"/>
              </a:rPr>
              <a:t>context</a:t>
            </a:r>
            <a:endParaRPr sz="1500">
              <a:latin typeface="Proxima Nova"/>
              <a:ea typeface="Proxima Nova"/>
              <a:cs typeface="Proxima Nova"/>
              <a:sym typeface="Proxima Nova"/>
            </a:endParaRPr>
          </a:p>
          <a:p>
            <a:pPr marL="914400" lvl="1" indent="-323850" algn="l" rtl="0">
              <a:lnSpc>
                <a:spcPct val="115000"/>
              </a:lnSpc>
              <a:spcBef>
                <a:spcPts val="1000"/>
              </a:spcBef>
              <a:spcAft>
                <a:spcPts val="1000"/>
              </a:spcAft>
              <a:buSzPts val="1500"/>
              <a:buFont typeface="Proxima Nova"/>
              <a:buChar char="○"/>
            </a:pPr>
            <a:r>
              <a:rPr lang="en" sz="1500">
                <a:latin typeface="Proxima Nova"/>
                <a:ea typeface="Proxima Nova"/>
                <a:cs typeface="Proxima Nova"/>
                <a:sym typeface="Proxima Nova"/>
              </a:rPr>
              <a:t>Two people become friends when they attend the same school</a:t>
            </a:r>
            <a:endParaRPr sz="1500">
              <a:latin typeface="Proxima Nova"/>
              <a:ea typeface="Proxima Nova"/>
              <a:cs typeface="Proxima Nova"/>
              <a:sym typeface="Proxima Nova"/>
            </a:endParaRPr>
          </a:p>
        </p:txBody>
      </p:sp>
      <p:sp>
        <p:nvSpPr>
          <p:cNvPr id="427" name="Google Shape;427;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0"/>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Elements of Assortativity: Homophily (selection) vs Influence</a:t>
            </a:r>
            <a:endParaRPr sz="2800">
              <a:solidFill>
                <a:srgbClr val="000000"/>
              </a:solidFill>
            </a:endParaRPr>
          </a:p>
        </p:txBody>
      </p:sp>
      <p:sp>
        <p:nvSpPr>
          <p:cNvPr id="433" name="Google Shape;433;p50"/>
          <p:cNvSpPr txBox="1"/>
          <p:nvPr/>
        </p:nvSpPr>
        <p:spPr>
          <a:xfrm>
            <a:off x="412100" y="1250900"/>
            <a:ext cx="8463000" cy="18183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SzPts val="1300"/>
              <a:buFont typeface="Proxima Nova"/>
              <a:buChar char="●"/>
            </a:pPr>
            <a:r>
              <a:rPr lang="en" sz="1300" b="1">
                <a:latin typeface="Proxima Nova"/>
                <a:ea typeface="Proxima Nova"/>
                <a:cs typeface="Proxima Nova"/>
                <a:sym typeface="Proxima Nova"/>
              </a:rPr>
              <a:t>Selection: </a:t>
            </a:r>
            <a:r>
              <a:rPr lang="en" sz="1300">
                <a:solidFill>
                  <a:schemeClr val="dk1"/>
                </a:solidFill>
                <a:latin typeface="Proxima Nova"/>
                <a:ea typeface="Proxima Nova"/>
                <a:cs typeface="Proxima Nova"/>
                <a:sym typeface="Proxima Nova"/>
              </a:rPr>
              <a:t>Individual </a:t>
            </a:r>
            <a:r>
              <a:rPr lang="en" sz="1300" b="1">
                <a:solidFill>
                  <a:srgbClr val="980000"/>
                </a:solidFill>
                <a:latin typeface="Proxima Nova"/>
                <a:ea typeface="Proxima Nova"/>
                <a:cs typeface="Proxima Nova"/>
                <a:sym typeface="Proxima Nova"/>
              </a:rPr>
              <a:t>characteristics</a:t>
            </a:r>
            <a:r>
              <a:rPr lang="en" sz="1300">
                <a:solidFill>
                  <a:schemeClr val="dk1"/>
                </a:solidFill>
                <a:latin typeface="Proxima Nova"/>
                <a:ea typeface="Proxima Nova"/>
                <a:cs typeface="Proxima Nova"/>
                <a:sym typeface="Proxima Nova"/>
              </a:rPr>
              <a:t> drive the formation of </a:t>
            </a:r>
            <a:r>
              <a:rPr lang="en" sz="1300" b="1">
                <a:solidFill>
                  <a:srgbClr val="9900FF"/>
                </a:solidFill>
                <a:latin typeface="Proxima Nova"/>
                <a:ea typeface="Proxima Nova"/>
                <a:cs typeface="Proxima Nova"/>
                <a:sym typeface="Proxima Nova"/>
              </a:rPr>
              <a:t>links</a:t>
            </a:r>
            <a:endParaRPr sz="1300">
              <a:solidFill>
                <a:srgbClr val="9900FF"/>
              </a:solidFill>
              <a:latin typeface="Proxima Nova"/>
              <a:ea typeface="Proxima Nova"/>
              <a:cs typeface="Proxima Nova"/>
              <a:sym typeface="Proxima Nova"/>
            </a:endParaRPr>
          </a:p>
          <a:p>
            <a:pPr marL="914400" lvl="1" indent="-311150" algn="l" rtl="0">
              <a:lnSpc>
                <a:spcPct val="115000"/>
              </a:lnSpc>
              <a:spcBef>
                <a:spcPts val="1000"/>
              </a:spcBef>
              <a:spcAft>
                <a:spcPts val="0"/>
              </a:spcAft>
              <a:buSzPts val="1300"/>
              <a:buFont typeface="Proxima Nova"/>
              <a:buChar char="○"/>
            </a:pPr>
            <a:r>
              <a:rPr lang="en" sz="1300">
                <a:latin typeface="Proxima Nova"/>
                <a:ea typeface="Proxima Nova"/>
                <a:cs typeface="Proxima Nova"/>
                <a:sym typeface="Proxima Nova"/>
              </a:rPr>
              <a:t>The tendency of people to form friendships with others who are like them</a:t>
            </a:r>
            <a:endParaRPr sz="1300">
              <a:latin typeface="Proxima Nova"/>
              <a:ea typeface="Proxima Nova"/>
              <a:cs typeface="Proxima Nova"/>
              <a:sym typeface="Proxima Nova"/>
            </a:endParaRPr>
          </a:p>
          <a:p>
            <a:pPr marL="914400" lvl="0" indent="0" algn="l" rtl="0">
              <a:lnSpc>
                <a:spcPct val="115000"/>
              </a:lnSpc>
              <a:spcBef>
                <a:spcPts val="1000"/>
              </a:spcBef>
              <a:spcAft>
                <a:spcPts val="0"/>
              </a:spcAft>
              <a:buNone/>
            </a:pPr>
            <a:endParaRPr sz="1300">
              <a:latin typeface="Proxima Nova"/>
              <a:ea typeface="Proxima Nova"/>
              <a:cs typeface="Proxima Nova"/>
              <a:sym typeface="Proxima Nova"/>
            </a:endParaRPr>
          </a:p>
          <a:p>
            <a:pPr marL="914400" lvl="0" indent="0" algn="l" rtl="0">
              <a:lnSpc>
                <a:spcPct val="115000"/>
              </a:lnSpc>
              <a:spcBef>
                <a:spcPts val="1000"/>
              </a:spcBef>
              <a:spcAft>
                <a:spcPts val="0"/>
              </a:spcAft>
              <a:buNone/>
            </a:pPr>
            <a:endParaRPr sz="1300">
              <a:latin typeface="Proxima Nova"/>
              <a:ea typeface="Proxima Nova"/>
              <a:cs typeface="Proxima Nova"/>
              <a:sym typeface="Proxima Nova"/>
            </a:endParaRPr>
          </a:p>
          <a:p>
            <a:pPr marL="457200" lvl="0" indent="0" algn="l" rtl="0">
              <a:lnSpc>
                <a:spcPct val="115000"/>
              </a:lnSpc>
              <a:spcBef>
                <a:spcPts val="1000"/>
              </a:spcBef>
              <a:spcAft>
                <a:spcPts val="1000"/>
              </a:spcAft>
              <a:buNone/>
            </a:pPr>
            <a:endParaRPr sz="1300">
              <a:latin typeface="Proxima Nova"/>
              <a:ea typeface="Proxima Nova"/>
              <a:cs typeface="Proxima Nova"/>
              <a:sym typeface="Proxima Nova"/>
            </a:endParaRPr>
          </a:p>
        </p:txBody>
      </p:sp>
      <p:sp>
        <p:nvSpPr>
          <p:cNvPr id="434" name="Google Shape;434;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1"/>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Elements of Assortativity: Homophily (selection) vs Influence</a:t>
            </a:r>
            <a:endParaRPr sz="2800">
              <a:solidFill>
                <a:srgbClr val="000000"/>
              </a:solidFill>
            </a:endParaRPr>
          </a:p>
        </p:txBody>
      </p:sp>
      <p:sp>
        <p:nvSpPr>
          <p:cNvPr id="440" name="Google Shape;440;p51"/>
          <p:cNvSpPr txBox="1"/>
          <p:nvPr/>
        </p:nvSpPr>
        <p:spPr>
          <a:xfrm>
            <a:off x="412100" y="1250900"/>
            <a:ext cx="8463000" cy="24069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SzPts val="1300"/>
              <a:buFont typeface="Proxima Nova"/>
              <a:buChar char="●"/>
            </a:pPr>
            <a:r>
              <a:rPr lang="en" sz="1300" b="1">
                <a:latin typeface="Proxima Nova"/>
                <a:ea typeface="Proxima Nova"/>
                <a:cs typeface="Proxima Nova"/>
                <a:sym typeface="Proxima Nova"/>
              </a:rPr>
              <a:t>Selection: </a:t>
            </a:r>
            <a:r>
              <a:rPr lang="en" sz="1300">
                <a:solidFill>
                  <a:schemeClr val="dk1"/>
                </a:solidFill>
                <a:latin typeface="Proxima Nova"/>
                <a:ea typeface="Proxima Nova"/>
                <a:cs typeface="Proxima Nova"/>
                <a:sym typeface="Proxima Nova"/>
              </a:rPr>
              <a:t>Individual </a:t>
            </a:r>
            <a:r>
              <a:rPr lang="en" sz="1300" b="1">
                <a:solidFill>
                  <a:srgbClr val="980000"/>
                </a:solidFill>
                <a:latin typeface="Proxima Nova"/>
                <a:ea typeface="Proxima Nova"/>
                <a:cs typeface="Proxima Nova"/>
                <a:sym typeface="Proxima Nova"/>
              </a:rPr>
              <a:t>characteristics</a:t>
            </a:r>
            <a:r>
              <a:rPr lang="en" sz="1300">
                <a:solidFill>
                  <a:schemeClr val="dk1"/>
                </a:solidFill>
                <a:latin typeface="Proxima Nova"/>
                <a:ea typeface="Proxima Nova"/>
                <a:cs typeface="Proxima Nova"/>
                <a:sym typeface="Proxima Nova"/>
              </a:rPr>
              <a:t> drive the formation of </a:t>
            </a:r>
            <a:r>
              <a:rPr lang="en" sz="1300" b="1">
                <a:solidFill>
                  <a:srgbClr val="9900FF"/>
                </a:solidFill>
                <a:latin typeface="Proxima Nova"/>
                <a:ea typeface="Proxima Nova"/>
                <a:cs typeface="Proxima Nova"/>
                <a:sym typeface="Proxima Nova"/>
              </a:rPr>
              <a:t>links</a:t>
            </a:r>
            <a:endParaRPr sz="1300">
              <a:solidFill>
                <a:srgbClr val="9900FF"/>
              </a:solidFill>
              <a:latin typeface="Proxima Nova"/>
              <a:ea typeface="Proxima Nova"/>
              <a:cs typeface="Proxima Nova"/>
              <a:sym typeface="Proxima Nova"/>
            </a:endParaRPr>
          </a:p>
          <a:p>
            <a:pPr marL="914400" lvl="1" indent="-311150" algn="l" rtl="0">
              <a:lnSpc>
                <a:spcPct val="115000"/>
              </a:lnSpc>
              <a:spcBef>
                <a:spcPts val="1000"/>
              </a:spcBef>
              <a:spcAft>
                <a:spcPts val="0"/>
              </a:spcAft>
              <a:buSzPts val="1300"/>
              <a:buFont typeface="Proxima Nova"/>
              <a:buChar char="○"/>
            </a:pPr>
            <a:r>
              <a:rPr lang="en" sz="1300">
                <a:latin typeface="Proxima Nova"/>
                <a:ea typeface="Proxima Nova"/>
                <a:cs typeface="Proxima Nova"/>
                <a:sym typeface="Proxima Nova"/>
              </a:rPr>
              <a:t>The tendency of people to form friendships with others who are like them</a:t>
            </a:r>
            <a:endParaRPr sz="1300">
              <a:latin typeface="Proxima Nova"/>
              <a:ea typeface="Proxima Nova"/>
              <a:cs typeface="Proxima Nova"/>
              <a:sym typeface="Proxima Nova"/>
            </a:endParaRPr>
          </a:p>
          <a:p>
            <a:pPr marL="914400" lvl="1" indent="-311150" algn="l" rtl="0">
              <a:lnSpc>
                <a:spcPct val="115000"/>
              </a:lnSpc>
              <a:spcBef>
                <a:spcPts val="1000"/>
              </a:spcBef>
              <a:spcAft>
                <a:spcPts val="0"/>
              </a:spcAft>
              <a:buSzPts val="1300"/>
              <a:buFont typeface="Proxima Nova"/>
              <a:buChar char="○"/>
            </a:pPr>
            <a:r>
              <a:rPr lang="en" sz="1300">
                <a:latin typeface="Proxima Nova"/>
                <a:ea typeface="Proxima Nova"/>
                <a:cs typeface="Proxima Nova"/>
                <a:sym typeface="Proxima Nova"/>
              </a:rPr>
              <a:t>Often in response to </a:t>
            </a:r>
            <a:r>
              <a:rPr lang="en" sz="1300" b="1">
                <a:latin typeface="Proxima Nova"/>
                <a:ea typeface="Proxima Nova"/>
                <a:cs typeface="Proxima Nova"/>
                <a:sym typeface="Proxima Nova"/>
              </a:rPr>
              <a:t>immutable</a:t>
            </a:r>
            <a:r>
              <a:rPr lang="en" sz="1300">
                <a:latin typeface="Proxima Nova"/>
                <a:ea typeface="Proxima Nova"/>
                <a:cs typeface="Proxima Nova"/>
                <a:sym typeface="Proxima Nova"/>
              </a:rPr>
              <a:t> characteristics, e.g., race or ethnicity</a:t>
            </a:r>
            <a:endParaRPr sz="1300">
              <a:latin typeface="Proxima Nova"/>
              <a:ea typeface="Proxima Nova"/>
              <a:cs typeface="Proxima Nova"/>
              <a:sym typeface="Proxima Nova"/>
            </a:endParaRPr>
          </a:p>
          <a:p>
            <a:pPr marL="1371600" lvl="2" indent="-311150" algn="l" rtl="0">
              <a:lnSpc>
                <a:spcPct val="115000"/>
              </a:lnSpc>
              <a:spcBef>
                <a:spcPts val="1000"/>
              </a:spcBef>
              <a:spcAft>
                <a:spcPts val="0"/>
              </a:spcAft>
              <a:buSzPts val="1300"/>
              <a:buFont typeface="Proxima Nova"/>
              <a:buChar char="■"/>
            </a:pPr>
            <a:r>
              <a:rPr lang="en" sz="1300">
                <a:latin typeface="Proxima Nova"/>
                <a:ea typeface="Proxima Nova"/>
                <a:cs typeface="Proxima Nova"/>
                <a:sym typeface="Proxima Nova"/>
              </a:rPr>
              <a:t>The order of events is clear: a person’s attributes are determined at birth, and they play a role in how this person’s connections are formed over the course of his/her life </a:t>
            </a:r>
            <a:endParaRPr sz="1300">
              <a:latin typeface="Proxima Nova"/>
              <a:ea typeface="Proxima Nova"/>
              <a:cs typeface="Proxima Nova"/>
              <a:sym typeface="Proxima Nova"/>
            </a:endParaRPr>
          </a:p>
          <a:p>
            <a:pPr marL="914400" lvl="0" indent="0" algn="l" rtl="0">
              <a:lnSpc>
                <a:spcPct val="115000"/>
              </a:lnSpc>
              <a:spcBef>
                <a:spcPts val="1000"/>
              </a:spcBef>
              <a:spcAft>
                <a:spcPts val="0"/>
              </a:spcAft>
              <a:buNone/>
            </a:pPr>
            <a:endParaRPr sz="1300">
              <a:latin typeface="Proxima Nova"/>
              <a:ea typeface="Proxima Nova"/>
              <a:cs typeface="Proxima Nova"/>
              <a:sym typeface="Proxima Nova"/>
            </a:endParaRPr>
          </a:p>
          <a:p>
            <a:pPr marL="457200" lvl="0" indent="0" algn="l" rtl="0">
              <a:lnSpc>
                <a:spcPct val="115000"/>
              </a:lnSpc>
              <a:spcBef>
                <a:spcPts val="1000"/>
              </a:spcBef>
              <a:spcAft>
                <a:spcPts val="1000"/>
              </a:spcAft>
              <a:buNone/>
            </a:pPr>
            <a:endParaRPr sz="1300">
              <a:latin typeface="Proxima Nova"/>
              <a:ea typeface="Proxima Nova"/>
              <a:cs typeface="Proxima Nova"/>
              <a:sym typeface="Proxima Nova"/>
            </a:endParaRPr>
          </a:p>
        </p:txBody>
      </p:sp>
      <p:sp>
        <p:nvSpPr>
          <p:cNvPr id="441" name="Google Shape;441;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p:nvPr/>
        </p:nvSpPr>
        <p:spPr>
          <a:xfrm>
            <a:off x="0" y="0"/>
            <a:ext cx="3232500" cy="5143500"/>
          </a:xfrm>
          <a:prstGeom prst="rect">
            <a:avLst/>
          </a:prstGeom>
          <a:solidFill>
            <a:srgbClr val="003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txBox="1"/>
          <p:nvPr/>
        </p:nvSpPr>
        <p:spPr>
          <a:xfrm>
            <a:off x="425125" y="1250900"/>
            <a:ext cx="2661000" cy="1343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3000">
                <a:solidFill>
                  <a:srgbClr val="FFFFFF"/>
                </a:solidFill>
                <a:latin typeface="Proxima Nova Extrabold"/>
                <a:ea typeface="Proxima Nova Extrabold"/>
                <a:cs typeface="Proxima Nova Extrabold"/>
                <a:sym typeface="Proxima Nova Extrabold"/>
              </a:rPr>
              <a:t>Assortativity</a:t>
            </a:r>
            <a:endParaRPr sz="3000">
              <a:solidFill>
                <a:srgbClr val="FFFFFF"/>
              </a:solidFill>
              <a:latin typeface="Proxima Nova Extrabold"/>
              <a:ea typeface="Proxima Nova Extrabold"/>
              <a:cs typeface="Proxima Nova Extrabold"/>
              <a:sym typeface="Proxima Nova Extrabold"/>
            </a:endParaRPr>
          </a:p>
        </p:txBody>
      </p:sp>
      <p:sp>
        <p:nvSpPr>
          <p:cNvPr id="77" name="Google Shape;77;p16"/>
          <p:cNvSpPr txBox="1"/>
          <p:nvPr/>
        </p:nvSpPr>
        <p:spPr>
          <a:xfrm>
            <a:off x="3640125" y="1250900"/>
            <a:ext cx="5381100" cy="3347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latin typeface="Proxima Nova"/>
                <a:ea typeface="Proxima Nova"/>
                <a:cs typeface="Proxima Nova"/>
                <a:sym typeface="Proxima Nova"/>
              </a:rPr>
              <a:t>Similar nodes are connected to one another more often than dissimilar nodes.</a:t>
            </a:r>
            <a:endParaRPr sz="1200">
              <a:latin typeface="Proxima Nova"/>
              <a:ea typeface="Proxima Nova"/>
              <a:cs typeface="Proxima Nova"/>
              <a:sym typeface="Proxima Nova"/>
            </a:endParaRPr>
          </a:p>
          <a:p>
            <a:pPr marL="0" lvl="0" indent="0" algn="l" rtl="0">
              <a:lnSpc>
                <a:spcPct val="115000"/>
              </a:lnSpc>
              <a:spcBef>
                <a:spcPts val="1000"/>
              </a:spcBef>
              <a:spcAft>
                <a:spcPts val="0"/>
              </a:spcAft>
              <a:buNone/>
            </a:pPr>
            <a:endParaRPr sz="1200">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200" b="1">
                <a:latin typeface="Proxima Nova"/>
                <a:ea typeface="Proxima Nova"/>
                <a:cs typeface="Proxima Nova"/>
                <a:sym typeface="Proxima Nova"/>
              </a:rPr>
              <a:t>Example: </a:t>
            </a:r>
            <a:r>
              <a:rPr lang="en" sz="1200">
                <a:latin typeface="Proxima Nova"/>
                <a:ea typeface="Proxima Nova"/>
                <a:cs typeface="Proxima Nova"/>
                <a:sym typeface="Proxima Nova"/>
              </a:rPr>
              <a:t>Friendship network</a:t>
            </a:r>
            <a:endParaRPr sz="1200">
              <a:latin typeface="Proxima Nova"/>
              <a:ea typeface="Proxima Nova"/>
              <a:cs typeface="Proxima Nova"/>
              <a:sym typeface="Proxima Nova"/>
            </a:endParaRPr>
          </a:p>
          <a:p>
            <a:pPr marL="457200" lvl="0" indent="-304800" algn="l" rtl="0">
              <a:lnSpc>
                <a:spcPct val="115000"/>
              </a:lnSpc>
              <a:spcBef>
                <a:spcPts val="1000"/>
              </a:spcBef>
              <a:spcAft>
                <a:spcPts val="0"/>
              </a:spcAft>
              <a:buSzPts val="1200"/>
              <a:buFont typeface="Proxima Nova"/>
              <a:buChar char="●"/>
            </a:pPr>
            <a:r>
              <a:rPr lang="en" sz="1200">
                <a:latin typeface="Proxima Nova"/>
                <a:ea typeface="Proxima Nova"/>
                <a:cs typeface="Proxima Nova"/>
                <a:sym typeface="Proxima Nova"/>
              </a:rPr>
              <a:t>Similar behavior</a:t>
            </a:r>
            <a:endParaRPr sz="1200">
              <a:latin typeface="Proxima Nova"/>
              <a:ea typeface="Proxima Nova"/>
              <a:cs typeface="Proxima Nova"/>
              <a:sym typeface="Proxima Nova"/>
            </a:endParaRPr>
          </a:p>
          <a:p>
            <a:pPr marL="457200" lvl="0" indent="-304800" algn="l" rtl="0">
              <a:lnSpc>
                <a:spcPct val="115000"/>
              </a:lnSpc>
              <a:spcBef>
                <a:spcPts val="0"/>
              </a:spcBef>
              <a:spcAft>
                <a:spcPts val="0"/>
              </a:spcAft>
              <a:buSzPts val="1200"/>
              <a:buFont typeface="Proxima Nova"/>
              <a:buChar char="●"/>
            </a:pPr>
            <a:r>
              <a:rPr lang="en" sz="1200">
                <a:latin typeface="Proxima Nova"/>
                <a:ea typeface="Proxima Nova"/>
                <a:cs typeface="Proxima Nova"/>
                <a:sym typeface="Proxima Nova"/>
              </a:rPr>
              <a:t>Similar interests</a:t>
            </a:r>
            <a:endParaRPr sz="1200">
              <a:latin typeface="Proxima Nova"/>
              <a:ea typeface="Proxima Nova"/>
              <a:cs typeface="Proxima Nova"/>
              <a:sym typeface="Proxima Nova"/>
            </a:endParaRPr>
          </a:p>
          <a:p>
            <a:pPr marL="457200" lvl="0" indent="-304800" algn="l" rtl="0">
              <a:lnSpc>
                <a:spcPct val="115000"/>
              </a:lnSpc>
              <a:spcBef>
                <a:spcPts val="0"/>
              </a:spcBef>
              <a:spcAft>
                <a:spcPts val="0"/>
              </a:spcAft>
              <a:buSzPts val="1200"/>
              <a:buFont typeface="Proxima Nova"/>
              <a:buChar char="●"/>
            </a:pPr>
            <a:r>
              <a:rPr lang="en" sz="1200">
                <a:latin typeface="Proxima Nova"/>
                <a:ea typeface="Proxima Nova"/>
                <a:cs typeface="Proxima Nova"/>
                <a:sym typeface="Proxima Nova"/>
              </a:rPr>
              <a:t>Similar activities</a:t>
            </a:r>
            <a:endParaRPr sz="1200">
              <a:latin typeface="Proxima Nova"/>
              <a:ea typeface="Proxima Nova"/>
              <a:cs typeface="Proxima Nova"/>
              <a:sym typeface="Proxima Nova"/>
            </a:endParaRPr>
          </a:p>
          <a:p>
            <a:pPr marL="457200" lvl="0" indent="-304800" algn="l" rtl="0">
              <a:lnSpc>
                <a:spcPct val="115000"/>
              </a:lnSpc>
              <a:spcBef>
                <a:spcPts val="0"/>
              </a:spcBef>
              <a:spcAft>
                <a:spcPts val="0"/>
              </a:spcAft>
              <a:buSzPts val="1200"/>
              <a:buFont typeface="Proxima Nova"/>
              <a:buChar char="●"/>
            </a:pPr>
            <a:r>
              <a:rPr lang="en" sz="1200">
                <a:latin typeface="Proxima Nova"/>
                <a:ea typeface="Proxima Nova"/>
                <a:cs typeface="Proxima Nova"/>
                <a:sym typeface="Proxima Nova"/>
              </a:rPr>
              <a:t>Similar beliefs </a:t>
            </a:r>
            <a:endParaRPr sz="1200">
              <a:latin typeface="Proxima Nova"/>
              <a:ea typeface="Proxima Nova"/>
              <a:cs typeface="Proxima Nova"/>
              <a:sym typeface="Proxima Nova"/>
            </a:endParaRPr>
          </a:p>
          <a:p>
            <a:pPr marL="457200" lvl="0" indent="-304800" algn="l" rtl="0">
              <a:lnSpc>
                <a:spcPct val="115000"/>
              </a:lnSpc>
              <a:spcBef>
                <a:spcPts val="0"/>
              </a:spcBef>
              <a:spcAft>
                <a:spcPts val="0"/>
              </a:spcAft>
              <a:buSzPts val="1200"/>
              <a:buFont typeface="Proxima Nova"/>
              <a:buChar char="●"/>
            </a:pPr>
            <a:r>
              <a:rPr lang="en" sz="1200">
                <a:latin typeface="Proxima Nova"/>
                <a:ea typeface="Proxima Nova"/>
                <a:cs typeface="Proxima Nova"/>
                <a:sym typeface="Proxima Nova"/>
              </a:rPr>
              <a:t>Shared attributes such as language, age, gender, location etc.</a:t>
            </a:r>
            <a:endParaRPr sz="1200">
              <a:latin typeface="Proxima Nova"/>
              <a:ea typeface="Proxima Nova"/>
              <a:cs typeface="Proxima Nova"/>
              <a:sym typeface="Proxima Nova"/>
            </a:endParaRPr>
          </a:p>
          <a:p>
            <a:pPr marL="0" lvl="0" indent="0" algn="l" rtl="0">
              <a:lnSpc>
                <a:spcPct val="115000"/>
              </a:lnSpc>
              <a:spcBef>
                <a:spcPts val="0"/>
              </a:spcBef>
              <a:spcAft>
                <a:spcPts val="0"/>
              </a:spcAft>
              <a:buNone/>
            </a:pPr>
            <a:endParaRPr sz="12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200">
                <a:solidFill>
                  <a:schemeClr val="dk1"/>
                </a:solidFill>
                <a:latin typeface="Proxima Nova"/>
                <a:ea typeface="Proxima Nova"/>
                <a:cs typeface="Proxima Nova"/>
                <a:sym typeface="Proxima Nova"/>
              </a:rPr>
              <a:t>Let’s ignore the underlying causal mechanisms for now, and analyze a network ‘snapshot’ for assortativity.</a:t>
            </a:r>
            <a:endParaRPr sz="1200">
              <a:latin typeface="Proxima Nova"/>
              <a:ea typeface="Proxima Nova"/>
              <a:cs typeface="Proxima Nova"/>
              <a:sym typeface="Proxima Nova"/>
            </a:endParaRPr>
          </a:p>
          <a:p>
            <a:pPr marL="0" lvl="0" indent="0" algn="l" rtl="0">
              <a:lnSpc>
                <a:spcPct val="115000"/>
              </a:lnSpc>
              <a:spcBef>
                <a:spcPts val="1000"/>
              </a:spcBef>
              <a:spcAft>
                <a:spcPts val="1000"/>
              </a:spcAft>
              <a:buNone/>
            </a:pPr>
            <a:endParaRPr sz="1200">
              <a:latin typeface="Proxima Nova"/>
              <a:ea typeface="Proxima Nova"/>
              <a:cs typeface="Proxima Nova"/>
              <a:sym typeface="Proxima Nova"/>
            </a:endParaRPr>
          </a:p>
        </p:txBody>
      </p:sp>
      <p:sp>
        <p:nvSpPr>
          <p:cNvPr id="78" name="Google Shape;7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2"/>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Elements of Assortativity: Homophily (selection) vs Influence</a:t>
            </a:r>
            <a:endParaRPr sz="2800">
              <a:solidFill>
                <a:srgbClr val="000000"/>
              </a:solidFill>
            </a:endParaRPr>
          </a:p>
        </p:txBody>
      </p:sp>
      <p:sp>
        <p:nvSpPr>
          <p:cNvPr id="447" name="Google Shape;447;p52"/>
          <p:cNvSpPr txBox="1"/>
          <p:nvPr/>
        </p:nvSpPr>
        <p:spPr>
          <a:xfrm>
            <a:off x="412100" y="1250900"/>
            <a:ext cx="8463000" cy="27651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SzPts val="1300"/>
              <a:buFont typeface="Proxima Nova"/>
              <a:buChar char="●"/>
            </a:pPr>
            <a:r>
              <a:rPr lang="en" sz="1300" b="1">
                <a:latin typeface="Proxima Nova"/>
                <a:ea typeface="Proxima Nova"/>
                <a:cs typeface="Proxima Nova"/>
                <a:sym typeface="Proxima Nova"/>
              </a:rPr>
              <a:t>Selection: </a:t>
            </a:r>
            <a:r>
              <a:rPr lang="en" sz="1300">
                <a:solidFill>
                  <a:schemeClr val="dk1"/>
                </a:solidFill>
                <a:latin typeface="Proxima Nova"/>
                <a:ea typeface="Proxima Nova"/>
                <a:cs typeface="Proxima Nova"/>
                <a:sym typeface="Proxima Nova"/>
              </a:rPr>
              <a:t>Individual </a:t>
            </a:r>
            <a:r>
              <a:rPr lang="en" sz="1300" b="1">
                <a:solidFill>
                  <a:srgbClr val="980000"/>
                </a:solidFill>
                <a:latin typeface="Proxima Nova"/>
                <a:ea typeface="Proxima Nova"/>
                <a:cs typeface="Proxima Nova"/>
                <a:sym typeface="Proxima Nova"/>
              </a:rPr>
              <a:t>characteristics</a:t>
            </a:r>
            <a:r>
              <a:rPr lang="en" sz="1300">
                <a:solidFill>
                  <a:schemeClr val="dk1"/>
                </a:solidFill>
                <a:latin typeface="Proxima Nova"/>
                <a:ea typeface="Proxima Nova"/>
                <a:cs typeface="Proxima Nova"/>
                <a:sym typeface="Proxima Nova"/>
              </a:rPr>
              <a:t> drive the formation of </a:t>
            </a:r>
            <a:r>
              <a:rPr lang="en" sz="1300" b="1">
                <a:solidFill>
                  <a:srgbClr val="9900FF"/>
                </a:solidFill>
                <a:latin typeface="Proxima Nova"/>
                <a:ea typeface="Proxima Nova"/>
                <a:cs typeface="Proxima Nova"/>
                <a:sym typeface="Proxima Nova"/>
              </a:rPr>
              <a:t>links</a:t>
            </a:r>
            <a:endParaRPr sz="1300">
              <a:solidFill>
                <a:srgbClr val="9900FF"/>
              </a:solidFill>
              <a:latin typeface="Proxima Nova"/>
              <a:ea typeface="Proxima Nova"/>
              <a:cs typeface="Proxima Nova"/>
              <a:sym typeface="Proxima Nova"/>
            </a:endParaRPr>
          </a:p>
          <a:p>
            <a:pPr marL="914400" lvl="1" indent="-311150" algn="l" rtl="0">
              <a:lnSpc>
                <a:spcPct val="115000"/>
              </a:lnSpc>
              <a:spcBef>
                <a:spcPts val="1000"/>
              </a:spcBef>
              <a:spcAft>
                <a:spcPts val="0"/>
              </a:spcAft>
              <a:buSzPts val="1300"/>
              <a:buFont typeface="Proxima Nova"/>
              <a:buChar char="○"/>
            </a:pPr>
            <a:r>
              <a:rPr lang="en" sz="1300">
                <a:latin typeface="Proxima Nova"/>
                <a:ea typeface="Proxima Nova"/>
                <a:cs typeface="Proxima Nova"/>
                <a:sym typeface="Proxima Nova"/>
              </a:rPr>
              <a:t>The tendency of people to form friendships with others who are like them</a:t>
            </a:r>
            <a:endParaRPr sz="1300">
              <a:latin typeface="Proxima Nova"/>
              <a:ea typeface="Proxima Nova"/>
              <a:cs typeface="Proxima Nova"/>
              <a:sym typeface="Proxima Nova"/>
            </a:endParaRPr>
          </a:p>
          <a:p>
            <a:pPr marL="914400" lvl="1" indent="-311150" algn="l" rtl="0">
              <a:lnSpc>
                <a:spcPct val="115000"/>
              </a:lnSpc>
              <a:spcBef>
                <a:spcPts val="1000"/>
              </a:spcBef>
              <a:spcAft>
                <a:spcPts val="0"/>
              </a:spcAft>
              <a:buSzPts val="1300"/>
              <a:buFont typeface="Proxima Nova"/>
              <a:buChar char="○"/>
            </a:pPr>
            <a:r>
              <a:rPr lang="en" sz="1300">
                <a:latin typeface="Proxima Nova"/>
                <a:ea typeface="Proxima Nova"/>
                <a:cs typeface="Proxima Nova"/>
                <a:sym typeface="Proxima Nova"/>
              </a:rPr>
              <a:t>Often in response to </a:t>
            </a:r>
            <a:r>
              <a:rPr lang="en" sz="1300" b="1">
                <a:latin typeface="Proxima Nova"/>
                <a:ea typeface="Proxima Nova"/>
                <a:cs typeface="Proxima Nova"/>
                <a:sym typeface="Proxima Nova"/>
              </a:rPr>
              <a:t>immutable</a:t>
            </a:r>
            <a:r>
              <a:rPr lang="en" sz="1300">
                <a:latin typeface="Proxima Nova"/>
                <a:ea typeface="Proxima Nova"/>
                <a:cs typeface="Proxima Nova"/>
                <a:sym typeface="Proxima Nova"/>
              </a:rPr>
              <a:t> characteristics, e.g., race or ethnicity</a:t>
            </a:r>
            <a:endParaRPr sz="1300">
              <a:latin typeface="Proxima Nova"/>
              <a:ea typeface="Proxima Nova"/>
              <a:cs typeface="Proxima Nova"/>
              <a:sym typeface="Proxima Nova"/>
            </a:endParaRPr>
          </a:p>
          <a:p>
            <a:pPr marL="1371600" lvl="2" indent="-311150" algn="l" rtl="0">
              <a:lnSpc>
                <a:spcPct val="115000"/>
              </a:lnSpc>
              <a:spcBef>
                <a:spcPts val="1000"/>
              </a:spcBef>
              <a:spcAft>
                <a:spcPts val="0"/>
              </a:spcAft>
              <a:buSzPts val="1300"/>
              <a:buFont typeface="Proxima Nova"/>
              <a:buChar char="■"/>
            </a:pPr>
            <a:r>
              <a:rPr lang="en" sz="1300">
                <a:latin typeface="Proxima Nova"/>
                <a:ea typeface="Proxima Nova"/>
                <a:cs typeface="Proxima Nova"/>
                <a:sym typeface="Proxima Nova"/>
              </a:rPr>
              <a:t>The order of events is clear: a person’s attributes are determined at birth, and they play a role in how this person’s connections are formed over the course of his/her life </a:t>
            </a:r>
            <a:endParaRPr sz="1300">
              <a:latin typeface="Proxima Nova"/>
              <a:ea typeface="Proxima Nova"/>
              <a:cs typeface="Proxima Nova"/>
              <a:sym typeface="Proxima Nova"/>
            </a:endParaRPr>
          </a:p>
          <a:p>
            <a:pPr marL="914400" lvl="1" indent="-311150" algn="l" rtl="0">
              <a:lnSpc>
                <a:spcPct val="115000"/>
              </a:lnSpc>
              <a:spcBef>
                <a:spcPts val="1000"/>
              </a:spcBef>
              <a:spcAft>
                <a:spcPts val="0"/>
              </a:spcAft>
              <a:buSzPts val="1300"/>
              <a:buFont typeface="Proxima Nova"/>
              <a:buChar char="○"/>
            </a:pPr>
            <a:r>
              <a:rPr lang="en" sz="1300">
                <a:latin typeface="Proxima Nova"/>
                <a:ea typeface="Proxima Nova"/>
                <a:cs typeface="Proxima Nova"/>
                <a:sym typeface="Proxima Nova"/>
              </a:rPr>
              <a:t>Can happen in response to </a:t>
            </a:r>
            <a:r>
              <a:rPr lang="en" sz="1300" b="1">
                <a:latin typeface="Proxima Nova"/>
                <a:ea typeface="Proxima Nova"/>
                <a:cs typeface="Proxima Nova"/>
                <a:sym typeface="Proxima Nova"/>
              </a:rPr>
              <a:t>mutable</a:t>
            </a:r>
            <a:r>
              <a:rPr lang="en" sz="1300">
                <a:latin typeface="Proxima Nova"/>
                <a:ea typeface="Proxima Nova"/>
                <a:cs typeface="Proxima Nova"/>
                <a:sym typeface="Proxima Nova"/>
              </a:rPr>
              <a:t> characteristics as well, e.g., behaviors, activities, interests, beliefs</a:t>
            </a:r>
            <a:endParaRPr sz="1300">
              <a:latin typeface="Proxima Nova"/>
              <a:ea typeface="Proxima Nova"/>
              <a:cs typeface="Proxima Nova"/>
              <a:sym typeface="Proxima Nova"/>
            </a:endParaRPr>
          </a:p>
          <a:p>
            <a:pPr marL="1371600" lvl="2" indent="-311150" algn="l" rtl="0">
              <a:lnSpc>
                <a:spcPct val="115000"/>
              </a:lnSpc>
              <a:spcBef>
                <a:spcPts val="1000"/>
              </a:spcBef>
              <a:spcAft>
                <a:spcPts val="0"/>
              </a:spcAft>
              <a:buSzPts val="1300"/>
              <a:buFont typeface="Proxima Nova"/>
              <a:buChar char="■"/>
            </a:pPr>
            <a:r>
              <a:rPr lang="en" sz="1300">
                <a:latin typeface="Proxima Nova"/>
                <a:ea typeface="Proxima Nova"/>
                <a:cs typeface="Proxima Nova"/>
                <a:sym typeface="Proxima Nova"/>
              </a:rPr>
              <a:t>The order of events is not clear: Selection and Influence can happen back-and-forth</a:t>
            </a:r>
            <a:endParaRPr sz="1300">
              <a:latin typeface="Proxima Nova"/>
              <a:ea typeface="Proxima Nova"/>
              <a:cs typeface="Proxima Nova"/>
              <a:sym typeface="Proxima Nova"/>
            </a:endParaRPr>
          </a:p>
          <a:p>
            <a:pPr marL="457200" lvl="0" indent="0" algn="l" rtl="0">
              <a:lnSpc>
                <a:spcPct val="115000"/>
              </a:lnSpc>
              <a:spcBef>
                <a:spcPts val="1000"/>
              </a:spcBef>
              <a:spcAft>
                <a:spcPts val="1000"/>
              </a:spcAft>
              <a:buNone/>
            </a:pPr>
            <a:endParaRPr sz="1300">
              <a:latin typeface="Proxima Nova"/>
              <a:ea typeface="Proxima Nova"/>
              <a:cs typeface="Proxima Nova"/>
              <a:sym typeface="Proxima Nova"/>
            </a:endParaRPr>
          </a:p>
        </p:txBody>
      </p:sp>
      <p:sp>
        <p:nvSpPr>
          <p:cNvPr id="448" name="Google Shape;448;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53"/>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Elements of Assortativity: Homophily (selection) vs Influence</a:t>
            </a:r>
            <a:endParaRPr sz="2800">
              <a:solidFill>
                <a:srgbClr val="000000"/>
              </a:solidFill>
            </a:endParaRPr>
          </a:p>
        </p:txBody>
      </p:sp>
      <p:sp>
        <p:nvSpPr>
          <p:cNvPr id="454" name="Google Shape;454;p53"/>
          <p:cNvSpPr txBox="1"/>
          <p:nvPr/>
        </p:nvSpPr>
        <p:spPr>
          <a:xfrm>
            <a:off x="412100" y="1250900"/>
            <a:ext cx="8463000" cy="34821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SzPts val="1300"/>
              <a:buFont typeface="Proxima Nova"/>
              <a:buChar char="●"/>
            </a:pPr>
            <a:r>
              <a:rPr lang="en" sz="1300" b="1">
                <a:latin typeface="Proxima Nova"/>
                <a:ea typeface="Proxima Nova"/>
                <a:cs typeface="Proxima Nova"/>
                <a:sym typeface="Proxima Nova"/>
              </a:rPr>
              <a:t>Selection: </a:t>
            </a:r>
            <a:r>
              <a:rPr lang="en" sz="1300">
                <a:solidFill>
                  <a:schemeClr val="dk1"/>
                </a:solidFill>
                <a:latin typeface="Proxima Nova"/>
                <a:ea typeface="Proxima Nova"/>
                <a:cs typeface="Proxima Nova"/>
                <a:sym typeface="Proxima Nova"/>
              </a:rPr>
              <a:t>Individual </a:t>
            </a:r>
            <a:r>
              <a:rPr lang="en" sz="1300" b="1">
                <a:solidFill>
                  <a:srgbClr val="980000"/>
                </a:solidFill>
                <a:latin typeface="Proxima Nova"/>
                <a:ea typeface="Proxima Nova"/>
                <a:cs typeface="Proxima Nova"/>
                <a:sym typeface="Proxima Nova"/>
              </a:rPr>
              <a:t>characteristics</a:t>
            </a:r>
            <a:r>
              <a:rPr lang="en" sz="1300">
                <a:solidFill>
                  <a:schemeClr val="dk1"/>
                </a:solidFill>
                <a:latin typeface="Proxima Nova"/>
                <a:ea typeface="Proxima Nova"/>
                <a:cs typeface="Proxima Nova"/>
                <a:sym typeface="Proxima Nova"/>
              </a:rPr>
              <a:t> drive the formation of </a:t>
            </a:r>
            <a:r>
              <a:rPr lang="en" sz="1300" b="1">
                <a:solidFill>
                  <a:srgbClr val="9900FF"/>
                </a:solidFill>
                <a:latin typeface="Proxima Nova"/>
                <a:ea typeface="Proxima Nova"/>
                <a:cs typeface="Proxima Nova"/>
                <a:sym typeface="Proxima Nova"/>
              </a:rPr>
              <a:t>links</a:t>
            </a:r>
            <a:endParaRPr sz="1300">
              <a:solidFill>
                <a:srgbClr val="9900FF"/>
              </a:solidFill>
              <a:latin typeface="Proxima Nova"/>
              <a:ea typeface="Proxima Nova"/>
              <a:cs typeface="Proxima Nova"/>
              <a:sym typeface="Proxima Nova"/>
            </a:endParaRPr>
          </a:p>
          <a:p>
            <a:pPr marL="914400" lvl="1" indent="-311150" algn="l" rtl="0">
              <a:lnSpc>
                <a:spcPct val="115000"/>
              </a:lnSpc>
              <a:spcBef>
                <a:spcPts val="1000"/>
              </a:spcBef>
              <a:spcAft>
                <a:spcPts val="0"/>
              </a:spcAft>
              <a:buSzPts val="1300"/>
              <a:buFont typeface="Proxima Nova"/>
              <a:buChar char="○"/>
            </a:pPr>
            <a:r>
              <a:rPr lang="en" sz="1300">
                <a:latin typeface="Proxima Nova"/>
                <a:ea typeface="Proxima Nova"/>
                <a:cs typeface="Proxima Nova"/>
                <a:sym typeface="Proxima Nova"/>
              </a:rPr>
              <a:t>The tendency of people to form friendships with others who are like them</a:t>
            </a:r>
            <a:endParaRPr sz="1300">
              <a:latin typeface="Proxima Nova"/>
              <a:ea typeface="Proxima Nova"/>
              <a:cs typeface="Proxima Nova"/>
              <a:sym typeface="Proxima Nova"/>
            </a:endParaRPr>
          </a:p>
          <a:p>
            <a:pPr marL="914400" lvl="1" indent="-311150" algn="l" rtl="0">
              <a:lnSpc>
                <a:spcPct val="115000"/>
              </a:lnSpc>
              <a:spcBef>
                <a:spcPts val="1000"/>
              </a:spcBef>
              <a:spcAft>
                <a:spcPts val="0"/>
              </a:spcAft>
              <a:buSzPts val="1300"/>
              <a:buFont typeface="Proxima Nova"/>
              <a:buChar char="○"/>
            </a:pPr>
            <a:r>
              <a:rPr lang="en" sz="1300">
                <a:latin typeface="Proxima Nova"/>
                <a:ea typeface="Proxima Nova"/>
                <a:cs typeface="Proxima Nova"/>
                <a:sym typeface="Proxima Nova"/>
              </a:rPr>
              <a:t>Often in response to </a:t>
            </a:r>
            <a:r>
              <a:rPr lang="en" sz="1300" b="1">
                <a:latin typeface="Proxima Nova"/>
                <a:ea typeface="Proxima Nova"/>
                <a:cs typeface="Proxima Nova"/>
                <a:sym typeface="Proxima Nova"/>
              </a:rPr>
              <a:t>immutable</a:t>
            </a:r>
            <a:r>
              <a:rPr lang="en" sz="1300">
                <a:latin typeface="Proxima Nova"/>
                <a:ea typeface="Proxima Nova"/>
                <a:cs typeface="Proxima Nova"/>
                <a:sym typeface="Proxima Nova"/>
              </a:rPr>
              <a:t> characteristics, e.g., race or ethnicity</a:t>
            </a:r>
            <a:endParaRPr sz="1300">
              <a:latin typeface="Proxima Nova"/>
              <a:ea typeface="Proxima Nova"/>
              <a:cs typeface="Proxima Nova"/>
              <a:sym typeface="Proxima Nova"/>
            </a:endParaRPr>
          </a:p>
          <a:p>
            <a:pPr marL="1371600" lvl="2" indent="-311150" algn="l" rtl="0">
              <a:lnSpc>
                <a:spcPct val="115000"/>
              </a:lnSpc>
              <a:spcBef>
                <a:spcPts val="1000"/>
              </a:spcBef>
              <a:spcAft>
                <a:spcPts val="0"/>
              </a:spcAft>
              <a:buSzPts val="1300"/>
              <a:buFont typeface="Proxima Nova"/>
              <a:buChar char="■"/>
            </a:pPr>
            <a:r>
              <a:rPr lang="en" sz="1300">
                <a:latin typeface="Proxima Nova"/>
                <a:ea typeface="Proxima Nova"/>
                <a:cs typeface="Proxima Nova"/>
                <a:sym typeface="Proxima Nova"/>
              </a:rPr>
              <a:t>The order of events is clear: a person’s attributes are determined at birth, and they play a role in how this person’s connections are formed over the course of his/her life </a:t>
            </a:r>
            <a:endParaRPr sz="1300">
              <a:latin typeface="Proxima Nova"/>
              <a:ea typeface="Proxima Nova"/>
              <a:cs typeface="Proxima Nova"/>
              <a:sym typeface="Proxima Nova"/>
            </a:endParaRPr>
          </a:p>
          <a:p>
            <a:pPr marL="914400" lvl="1" indent="-311150" algn="l" rtl="0">
              <a:lnSpc>
                <a:spcPct val="115000"/>
              </a:lnSpc>
              <a:spcBef>
                <a:spcPts val="1000"/>
              </a:spcBef>
              <a:spcAft>
                <a:spcPts val="0"/>
              </a:spcAft>
              <a:buSzPts val="1300"/>
              <a:buFont typeface="Proxima Nova"/>
              <a:buChar char="○"/>
            </a:pPr>
            <a:r>
              <a:rPr lang="en" sz="1300">
                <a:latin typeface="Proxima Nova"/>
                <a:ea typeface="Proxima Nova"/>
                <a:cs typeface="Proxima Nova"/>
                <a:sym typeface="Proxima Nova"/>
              </a:rPr>
              <a:t>Can happen in response to </a:t>
            </a:r>
            <a:r>
              <a:rPr lang="en" sz="1300" b="1">
                <a:latin typeface="Proxima Nova"/>
                <a:ea typeface="Proxima Nova"/>
                <a:cs typeface="Proxima Nova"/>
                <a:sym typeface="Proxima Nova"/>
              </a:rPr>
              <a:t>mutable</a:t>
            </a:r>
            <a:r>
              <a:rPr lang="en" sz="1300">
                <a:latin typeface="Proxima Nova"/>
                <a:ea typeface="Proxima Nova"/>
                <a:cs typeface="Proxima Nova"/>
                <a:sym typeface="Proxima Nova"/>
              </a:rPr>
              <a:t> characteristics as well, e.g., behaviors, activities, interests, beliefs</a:t>
            </a:r>
            <a:endParaRPr sz="1300">
              <a:latin typeface="Proxima Nova"/>
              <a:ea typeface="Proxima Nova"/>
              <a:cs typeface="Proxima Nova"/>
              <a:sym typeface="Proxima Nova"/>
            </a:endParaRPr>
          </a:p>
          <a:p>
            <a:pPr marL="1371600" lvl="2" indent="-311150" algn="l" rtl="0">
              <a:lnSpc>
                <a:spcPct val="115000"/>
              </a:lnSpc>
              <a:spcBef>
                <a:spcPts val="1000"/>
              </a:spcBef>
              <a:spcAft>
                <a:spcPts val="0"/>
              </a:spcAft>
              <a:buSzPts val="1300"/>
              <a:buFont typeface="Proxima Nova"/>
              <a:buChar char="■"/>
            </a:pPr>
            <a:r>
              <a:rPr lang="en" sz="1300">
                <a:latin typeface="Proxima Nova"/>
                <a:ea typeface="Proxima Nova"/>
                <a:cs typeface="Proxima Nova"/>
                <a:sym typeface="Proxima Nova"/>
              </a:rPr>
              <a:t>The order of events is not clear: Selection and Influence can happen back-and-forth</a:t>
            </a:r>
            <a:endParaRPr sz="1300">
              <a:latin typeface="Proxima Nova"/>
              <a:ea typeface="Proxima Nova"/>
              <a:cs typeface="Proxima Nova"/>
              <a:sym typeface="Proxima Nova"/>
            </a:endParaRPr>
          </a:p>
          <a:p>
            <a:pPr marL="457200" lvl="0" indent="-311150" algn="l" rtl="0">
              <a:lnSpc>
                <a:spcPct val="115000"/>
              </a:lnSpc>
              <a:spcBef>
                <a:spcPts val="1000"/>
              </a:spcBef>
              <a:spcAft>
                <a:spcPts val="0"/>
              </a:spcAft>
              <a:buSzPts val="1300"/>
              <a:buFont typeface="Proxima Nova"/>
              <a:buChar char="●"/>
            </a:pPr>
            <a:r>
              <a:rPr lang="en" sz="1300" b="1">
                <a:latin typeface="Proxima Nova"/>
                <a:ea typeface="Proxima Nova"/>
                <a:cs typeface="Proxima Nova"/>
                <a:sym typeface="Proxima Nova"/>
              </a:rPr>
              <a:t>Social Influence: </a:t>
            </a:r>
            <a:r>
              <a:rPr lang="en" sz="1300">
                <a:latin typeface="Proxima Nova"/>
                <a:ea typeface="Proxima Nova"/>
                <a:cs typeface="Proxima Nova"/>
                <a:sym typeface="Proxima Nova"/>
              </a:rPr>
              <a:t>Existing </a:t>
            </a:r>
            <a:r>
              <a:rPr lang="en" sz="1300" b="1">
                <a:solidFill>
                  <a:srgbClr val="9900FF"/>
                </a:solidFill>
                <a:latin typeface="Proxima Nova"/>
                <a:ea typeface="Proxima Nova"/>
                <a:cs typeface="Proxima Nova"/>
                <a:sym typeface="Proxima Nova"/>
              </a:rPr>
              <a:t>links</a:t>
            </a:r>
            <a:r>
              <a:rPr lang="en" sz="1300">
                <a:latin typeface="Proxima Nova"/>
                <a:ea typeface="Proxima Nova"/>
                <a:cs typeface="Proxima Nova"/>
                <a:sym typeface="Proxima Nova"/>
              </a:rPr>
              <a:t> shape people’s mutable </a:t>
            </a:r>
            <a:r>
              <a:rPr lang="en" sz="1300" b="1">
                <a:solidFill>
                  <a:srgbClr val="980000"/>
                </a:solidFill>
                <a:latin typeface="Proxima Nova"/>
                <a:ea typeface="Proxima Nova"/>
                <a:cs typeface="Proxima Nova"/>
                <a:sym typeface="Proxima Nova"/>
              </a:rPr>
              <a:t>characteristics</a:t>
            </a:r>
            <a:endParaRPr sz="1300" b="1">
              <a:solidFill>
                <a:srgbClr val="980000"/>
              </a:solidFill>
              <a:latin typeface="Proxima Nova"/>
              <a:ea typeface="Proxima Nova"/>
              <a:cs typeface="Proxima Nova"/>
              <a:sym typeface="Proxima Nova"/>
            </a:endParaRPr>
          </a:p>
          <a:p>
            <a:pPr marL="914400" lvl="1" indent="-311150" algn="l" rtl="0">
              <a:lnSpc>
                <a:spcPct val="115000"/>
              </a:lnSpc>
              <a:spcBef>
                <a:spcPts val="1000"/>
              </a:spcBef>
              <a:spcAft>
                <a:spcPts val="0"/>
              </a:spcAft>
              <a:buSzPts val="1300"/>
              <a:buFont typeface="Proxima Nova"/>
              <a:buChar char="○"/>
            </a:pPr>
            <a:r>
              <a:rPr lang="en" sz="1300">
                <a:latin typeface="Proxima Nova"/>
                <a:ea typeface="Proxima Nova"/>
                <a:cs typeface="Proxima Nova"/>
                <a:sym typeface="Proxima Nova"/>
              </a:rPr>
              <a:t>People modify their behaviors to align more closely to their friends</a:t>
            </a:r>
            <a:endParaRPr sz="1300">
              <a:latin typeface="Proxima Nova"/>
              <a:ea typeface="Proxima Nova"/>
              <a:cs typeface="Proxima Nova"/>
              <a:sym typeface="Proxima Nova"/>
            </a:endParaRPr>
          </a:p>
          <a:p>
            <a:pPr marL="914400" lvl="1" indent="-311150" algn="l" rtl="0">
              <a:lnSpc>
                <a:spcPct val="115000"/>
              </a:lnSpc>
              <a:spcBef>
                <a:spcPts val="1000"/>
              </a:spcBef>
              <a:spcAft>
                <a:spcPts val="1000"/>
              </a:spcAft>
              <a:buSzPts val="1300"/>
              <a:buFont typeface="Proxima Nova"/>
              <a:buChar char="○"/>
            </a:pPr>
            <a:r>
              <a:rPr lang="en" sz="1300" b="1">
                <a:latin typeface="Proxima Nova"/>
                <a:ea typeface="Proxima Nova"/>
                <a:cs typeface="Proxima Nova"/>
                <a:sym typeface="Proxima Nova"/>
              </a:rPr>
              <a:t>Mutable</a:t>
            </a:r>
            <a:r>
              <a:rPr lang="en" sz="1300">
                <a:latin typeface="Proxima Nova"/>
                <a:ea typeface="Proxima Nova"/>
                <a:cs typeface="Proxima Nova"/>
                <a:sym typeface="Proxima Nova"/>
              </a:rPr>
              <a:t> characteristics become more similar </a:t>
            </a:r>
            <a:r>
              <a:rPr lang="en" sz="1300" i="1">
                <a:latin typeface="Proxima Nova"/>
                <a:ea typeface="Proxima Nova"/>
                <a:cs typeface="Proxima Nova"/>
                <a:sym typeface="Proxima Nova"/>
              </a:rPr>
              <a:t>due</a:t>
            </a:r>
            <a:r>
              <a:rPr lang="en" sz="1300">
                <a:latin typeface="Proxima Nova"/>
                <a:ea typeface="Proxima Nova"/>
                <a:cs typeface="Proxima Nova"/>
                <a:sym typeface="Proxima Nova"/>
              </a:rPr>
              <a:t> to social influence</a:t>
            </a:r>
            <a:endParaRPr sz="1300">
              <a:latin typeface="Proxima Nova"/>
              <a:ea typeface="Proxima Nova"/>
              <a:cs typeface="Proxima Nova"/>
              <a:sym typeface="Proxima Nova"/>
            </a:endParaRPr>
          </a:p>
        </p:txBody>
      </p:sp>
      <p:sp>
        <p:nvSpPr>
          <p:cNvPr id="455" name="Google Shape;455;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4"/>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Interplay between Selection and Influence: </a:t>
            </a:r>
            <a:r>
              <a:rPr lang="en" sz="3000">
                <a:solidFill>
                  <a:srgbClr val="980000"/>
                </a:solidFill>
                <a:latin typeface="Proxima Nova Extrabold"/>
                <a:ea typeface="Proxima Nova Extrabold"/>
                <a:cs typeface="Proxima Nova Extrabold"/>
                <a:sym typeface="Proxima Nova Extrabold"/>
              </a:rPr>
              <a:t>Drug Abuse</a:t>
            </a:r>
            <a:endParaRPr sz="2800">
              <a:solidFill>
                <a:srgbClr val="980000"/>
              </a:solidFill>
            </a:endParaRPr>
          </a:p>
        </p:txBody>
      </p:sp>
      <p:sp>
        <p:nvSpPr>
          <p:cNvPr id="461" name="Google Shape;461;p54"/>
          <p:cNvSpPr txBox="1"/>
          <p:nvPr/>
        </p:nvSpPr>
        <p:spPr>
          <a:xfrm>
            <a:off x="412100" y="1250900"/>
            <a:ext cx="8058600" cy="15372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Font typeface="Proxima Nova"/>
              <a:buChar char="●"/>
            </a:pPr>
            <a:r>
              <a:rPr lang="en" sz="1600" b="1">
                <a:latin typeface="Proxima Nova"/>
                <a:ea typeface="Proxima Nova"/>
                <a:cs typeface="Proxima Nova"/>
                <a:sym typeface="Proxima Nova"/>
              </a:rPr>
              <a:t>Selection: </a:t>
            </a:r>
            <a:r>
              <a:rPr lang="en" sz="1600">
                <a:latin typeface="Proxima Nova"/>
                <a:ea typeface="Proxima Nova"/>
                <a:cs typeface="Proxima Nova"/>
                <a:sym typeface="Proxima Nova"/>
              </a:rPr>
              <a:t>Teenagers seek out social circles composed of people like them</a:t>
            </a:r>
            <a:endParaRPr sz="1600">
              <a:latin typeface="Proxima Nova"/>
              <a:ea typeface="Proxima Nova"/>
              <a:cs typeface="Proxima Nova"/>
              <a:sym typeface="Proxima Nova"/>
            </a:endParaRPr>
          </a:p>
          <a:p>
            <a:pPr marL="457200" lvl="0" indent="-330200" algn="l" rtl="0">
              <a:lnSpc>
                <a:spcPct val="115000"/>
              </a:lnSpc>
              <a:spcBef>
                <a:spcPts val="1000"/>
              </a:spcBef>
              <a:spcAft>
                <a:spcPts val="0"/>
              </a:spcAft>
              <a:buSzPts val="1600"/>
              <a:buFont typeface="Proxima Nova"/>
              <a:buChar char="●"/>
            </a:pPr>
            <a:r>
              <a:rPr lang="en" sz="1600" b="1">
                <a:latin typeface="Proxima Nova"/>
                <a:ea typeface="Proxima Nova"/>
                <a:cs typeface="Proxima Nova"/>
                <a:sym typeface="Proxima Nova"/>
              </a:rPr>
              <a:t>Influence: </a:t>
            </a:r>
            <a:r>
              <a:rPr lang="en" sz="1600">
                <a:latin typeface="Proxima Nova"/>
                <a:ea typeface="Proxima Nova"/>
                <a:cs typeface="Proxima Nova"/>
                <a:sym typeface="Proxima Nova"/>
              </a:rPr>
              <a:t>Peer pressure causes them to conform to behavioral patterns of their social circles</a:t>
            </a:r>
            <a:endParaRPr sz="1600">
              <a:latin typeface="Proxima Nova"/>
              <a:ea typeface="Proxima Nova"/>
              <a:cs typeface="Proxima Nova"/>
              <a:sym typeface="Proxima Nova"/>
            </a:endParaRPr>
          </a:p>
          <a:p>
            <a:pPr marL="0" lvl="0" indent="0" algn="l" rtl="0">
              <a:lnSpc>
                <a:spcPct val="115000"/>
              </a:lnSpc>
              <a:spcBef>
                <a:spcPts val="1000"/>
              </a:spcBef>
              <a:spcAft>
                <a:spcPts val="1000"/>
              </a:spcAft>
              <a:buNone/>
            </a:pPr>
            <a:endParaRPr sz="1600">
              <a:latin typeface="Proxima Nova"/>
              <a:ea typeface="Proxima Nova"/>
              <a:cs typeface="Proxima Nova"/>
              <a:sym typeface="Proxima Nova"/>
            </a:endParaRPr>
          </a:p>
        </p:txBody>
      </p:sp>
      <p:sp>
        <p:nvSpPr>
          <p:cNvPr id="462" name="Google Shape;462;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55"/>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Interplay between Selection and Influence: </a:t>
            </a:r>
            <a:r>
              <a:rPr lang="en" sz="3000">
                <a:solidFill>
                  <a:srgbClr val="980000"/>
                </a:solidFill>
                <a:latin typeface="Proxima Nova Extrabold"/>
                <a:ea typeface="Proxima Nova Extrabold"/>
                <a:cs typeface="Proxima Nova Extrabold"/>
                <a:sym typeface="Proxima Nova Extrabold"/>
              </a:rPr>
              <a:t>Drug Abuse</a:t>
            </a:r>
            <a:endParaRPr sz="2800">
              <a:solidFill>
                <a:srgbClr val="980000"/>
              </a:solidFill>
            </a:endParaRPr>
          </a:p>
        </p:txBody>
      </p:sp>
      <p:sp>
        <p:nvSpPr>
          <p:cNvPr id="468" name="Google Shape;468;p55"/>
          <p:cNvSpPr txBox="1"/>
          <p:nvPr/>
        </p:nvSpPr>
        <p:spPr>
          <a:xfrm>
            <a:off x="412100" y="1250900"/>
            <a:ext cx="8119800" cy="19485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Font typeface="Proxima Nova"/>
              <a:buChar char="●"/>
            </a:pPr>
            <a:r>
              <a:rPr lang="en" sz="1600" b="1">
                <a:latin typeface="Proxima Nova"/>
                <a:ea typeface="Proxima Nova"/>
                <a:cs typeface="Proxima Nova"/>
                <a:sym typeface="Proxima Nova"/>
              </a:rPr>
              <a:t>Selection: </a:t>
            </a:r>
            <a:r>
              <a:rPr lang="en" sz="1600">
                <a:latin typeface="Proxima Nova"/>
                <a:ea typeface="Proxima Nova"/>
                <a:cs typeface="Proxima Nova"/>
                <a:sym typeface="Proxima Nova"/>
              </a:rPr>
              <a:t>Teenagers seek out social circles composed of people like them</a:t>
            </a:r>
            <a:endParaRPr sz="1600">
              <a:latin typeface="Proxima Nova"/>
              <a:ea typeface="Proxima Nova"/>
              <a:cs typeface="Proxima Nova"/>
              <a:sym typeface="Proxima Nova"/>
            </a:endParaRPr>
          </a:p>
          <a:p>
            <a:pPr marL="457200" lvl="0" indent="-330200" algn="l" rtl="0">
              <a:lnSpc>
                <a:spcPct val="115000"/>
              </a:lnSpc>
              <a:spcBef>
                <a:spcPts val="1000"/>
              </a:spcBef>
              <a:spcAft>
                <a:spcPts val="0"/>
              </a:spcAft>
              <a:buSzPts val="1600"/>
              <a:buFont typeface="Proxima Nova"/>
              <a:buChar char="●"/>
            </a:pPr>
            <a:r>
              <a:rPr lang="en" sz="1600" b="1">
                <a:latin typeface="Proxima Nova"/>
                <a:ea typeface="Proxima Nova"/>
                <a:cs typeface="Proxima Nova"/>
                <a:sym typeface="Proxima Nova"/>
              </a:rPr>
              <a:t>Influence: </a:t>
            </a:r>
            <a:r>
              <a:rPr lang="en" sz="1600">
                <a:latin typeface="Proxima Nova"/>
                <a:ea typeface="Proxima Nova"/>
                <a:cs typeface="Proxima Nova"/>
                <a:sym typeface="Proxima Nova"/>
              </a:rPr>
              <a:t>Peer pressure causes them to conform to behavioral patterns of their social circles</a:t>
            </a:r>
            <a:endParaRPr sz="1600">
              <a:latin typeface="Proxima Nova"/>
              <a:ea typeface="Proxima Nova"/>
              <a:cs typeface="Proxima Nova"/>
              <a:sym typeface="Proxima Nova"/>
            </a:endParaRPr>
          </a:p>
          <a:p>
            <a:pPr marL="0" lvl="0" indent="0" algn="l" rtl="0">
              <a:lnSpc>
                <a:spcPct val="115000"/>
              </a:lnSpc>
              <a:spcBef>
                <a:spcPts val="1000"/>
              </a:spcBef>
              <a:spcAft>
                <a:spcPts val="0"/>
              </a:spcAft>
              <a:buNone/>
            </a:pPr>
            <a:endParaRPr sz="1600" b="1">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600" b="1">
                <a:latin typeface="Proxima Nova"/>
                <a:ea typeface="Proxima Nova"/>
                <a:cs typeface="Proxima Nova"/>
                <a:sym typeface="Proxima Nova"/>
              </a:rPr>
              <a:t>Question</a:t>
            </a:r>
            <a:r>
              <a:rPr lang="en" sz="1600">
                <a:latin typeface="Proxima Nova"/>
                <a:ea typeface="Proxima Nova"/>
                <a:cs typeface="Proxima Nova"/>
                <a:sym typeface="Proxima Nova"/>
              </a:rPr>
              <a:t>: How do you decouple the two forces?</a:t>
            </a:r>
            <a:endParaRPr sz="1600">
              <a:latin typeface="Proxima Nova"/>
              <a:ea typeface="Proxima Nova"/>
              <a:cs typeface="Proxima Nova"/>
              <a:sym typeface="Proxima Nova"/>
            </a:endParaRPr>
          </a:p>
        </p:txBody>
      </p:sp>
      <p:sp>
        <p:nvSpPr>
          <p:cNvPr id="469" name="Google Shape;469;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6"/>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Interplay between Selection and Influence: </a:t>
            </a:r>
            <a:r>
              <a:rPr lang="en" sz="3000">
                <a:solidFill>
                  <a:srgbClr val="980000"/>
                </a:solidFill>
                <a:latin typeface="Proxima Nova Extrabold"/>
                <a:ea typeface="Proxima Nova Extrabold"/>
                <a:cs typeface="Proxima Nova Extrabold"/>
                <a:sym typeface="Proxima Nova Extrabold"/>
              </a:rPr>
              <a:t>Drug Abuse</a:t>
            </a:r>
            <a:endParaRPr sz="2800">
              <a:solidFill>
                <a:srgbClr val="980000"/>
              </a:solidFill>
            </a:endParaRPr>
          </a:p>
        </p:txBody>
      </p:sp>
      <p:sp>
        <p:nvSpPr>
          <p:cNvPr id="475" name="Google Shape;475;p56"/>
          <p:cNvSpPr txBox="1"/>
          <p:nvPr/>
        </p:nvSpPr>
        <p:spPr>
          <a:xfrm>
            <a:off x="412100" y="1250900"/>
            <a:ext cx="7840500" cy="23601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Font typeface="Proxima Nova"/>
              <a:buChar char="●"/>
            </a:pPr>
            <a:r>
              <a:rPr lang="en" sz="1600" b="1">
                <a:latin typeface="Proxima Nova"/>
                <a:ea typeface="Proxima Nova"/>
                <a:cs typeface="Proxima Nova"/>
                <a:sym typeface="Proxima Nova"/>
              </a:rPr>
              <a:t>Selection: </a:t>
            </a:r>
            <a:r>
              <a:rPr lang="en" sz="1600">
                <a:latin typeface="Proxima Nova"/>
                <a:ea typeface="Proxima Nova"/>
                <a:cs typeface="Proxima Nova"/>
                <a:sym typeface="Proxima Nova"/>
              </a:rPr>
              <a:t>Teenagers seek out social circles composed of people like them</a:t>
            </a:r>
            <a:endParaRPr sz="1600">
              <a:latin typeface="Proxima Nova"/>
              <a:ea typeface="Proxima Nova"/>
              <a:cs typeface="Proxima Nova"/>
              <a:sym typeface="Proxima Nova"/>
            </a:endParaRPr>
          </a:p>
          <a:p>
            <a:pPr marL="457200" lvl="0" indent="-330200" algn="l" rtl="0">
              <a:lnSpc>
                <a:spcPct val="115000"/>
              </a:lnSpc>
              <a:spcBef>
                <a:spcPts val="1000"/>
              </a:spcBef>
              <a:spcAft>
                <a:spcPts val="0"/>
              </a:spcAft>
              <a:buSzPts val="1600"/>
              <a:buFont typeface="Proxima Nova"/>
              <a:buChar char="●"/>
            </a:pPr>
            <a:r>
              <a:rPr lang="en" sz="1600" b="1">
                <a:latin typeface="Proxima Nova"/>
                <a:ea typeface="Proxima Nova"/>
                <a:cs typeface="Proxima Nova"/>
                <a:sym typeface="Proxima Nova"/>
              </a:rPr>
              <a:t>Influence: </a:t>
            </a:r>
            <a:r>
              <a:rPr lang="en" sz="1600">
                <a:latin typeface="Proxima Nova"/>
                <a:ea typeface="Proxima Nova"/>
                <a:cs typeface="Proxima Nova"/>
                <a:sym typeface="Proxima Nova"/>
              </a:rPr>
              <a:t>Peer pressure causes them to conform to behavioral patterns of their social circles</a:t>
            </a:r>
            <a:endParaRPr sz="1600">
              <a:latin typeface="Proxima Nova"/>
              <a:ea typeface="Proxima Nova"/>
              <a:cs typeface="Proxima Nova"/>
              <a:sym typeface="Proxima Nova"/>
            </a:endParaRPr>
          </a:p>
          <a:p>
            <a:pPr marL="0" lvl="0" indent="0" algn="l" rtl="0">
              <a:lnSpc>
                <a:spcPct val="115000"/>
              </a:lnSpc>
              <a:spcBef>
                <a:spcPts val="1000"/>
              </a:spcBef>
              <a:spcAft>
                <a:spcPts val="0"/>
              </a:spcAft>
              <a:buNone/>
            </a:pPr>
            <a:endParaRPr sz="1600" b="1">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600" b="1">
                <a:latin typeface="Proxima Nova"/>
                <a:ea typeface="Proxima Nova"/>
                <a:cs typeface="Proxima Nova"/>
                <a:sym typeface="Proxima Nova"/>
              </a:rPr>
              <a:t>Question</a:t>
            </a:r>
            <a:r>
              <a:rPr lang="en" sz="1600">
                <a:latin typeface="Proxima Nova"/>
                <a:ea typeface="Proxima Nova"/>
                <a:cs typeface="Proxima Nova"/>
                <a:sym typeface="Proxima Nova"/>
              </a:rPr>
              <a:t>: How do you decouple the two forces?</a:t>
            </a:r>
            <a:endParaRPr sz="1600">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600" b="1">
                <a:latin typeface="Proxima Nova"/>
                <a:ea typeface="Proxima Nova"/>
                <a:cs typeface="Proxima Nova"/>
                <a:sym typeface="Proxima Nova"/>
              </a:rPr>
              <a:t>Answer: </a:t>
            </a:r>
            <a:r>
              <a:rPr lang="en" sz="1600">
                <a:latin typeface="Proxima Nova"/>
                <a:ea typeface="Proxima Nova"/>
                <a:cs typeface="Proxima Nova"/>
                <a:sym typeface="Proxima Nova"/>
              </a:rPr>
              <a:t>Longitudinal studies!</a:t>
            </a:r>
            <a:endParaRPr sz="1600">
              <a:latin typeface="Proxima Nova"/>
              <a:ea typeface="Proxima Nova"/>
              <a:cs typeface="Proxima Nova"/>
              <a:sym typeface="Proxima Nova"/>
            </a:endParaRPr>
          </a:p>
        </p:txBody>
      </p:sp>
      <p:sp>
        <p:nvSpPr>
          <p:cNvPr id="476" name="Google Shape;476;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57"/>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Interplay between Selection and Influence</a:t>
            </a:r>
            <a:endParaRPr sz="2800">
              <a:solidFill>
                <a:srgbClr val="980000"/>
              </a:solidFill>
            </a:endParaRPr>
          </a:p>
        </p:txBody>
      </p:sp>
      <p:pic>
        <p:nvPicPr>
          <p:cNvPr id="482" name="Google Shape;482;p5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590075" y="1017725"/>
            <a:ext cx="4859448" cy="4043226"/>
          </a:xfrm>
          <a:prstGeom prst="rect">
            <a:avLst/>
          </a:prstGeom>
          <a:noFill/>
          <a:ln>
            <a:noFill/>
          </a:ln>
        </p:spPr>
      </p:pic>
      <p:sp>
        <p:nvSpPr>
          <p:cNvPr id="483" name="Google Shape;483;p57"/>
          <p:cNvSpPr txBox="1"/>
          <p:nvPr/>
        </p:nvSpPr>
        <p:spPr>
          <a:xfrm>
            <a:off x="183150" y="4387775"/>
            <a:ext cx="29076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rgbClr val="222222"/>
                </a:solidFill>
                <a:highlight>
                  <a:srgbClr val="FFFFFF"/>
                </a:highlight>
                <a:latin typeface="Proxima Nova"/>
                <a:ea typeface="Proxima Nova"/>
                <a:cs typeface="Proxima Nova"/>
                <a:sym typeface="Proxima Nova"/>
              </a:rPr>
              <a:t>Crandall, David, et al. "Feedback effects between similarity and social influence in online communities." </a:t>
            </a:r>
            <a:r>
              <a:rPr lang="en" sz="800" i="1">
                <a:solidFill>
                  <a:srgbClr val="222222"/>
                </a:solidFill>
                <a:highlight>
                  <a:srgbClr val="FFFFFF"/>
                </a:highlight>
                <a:latin typeface="Proxima Nova"/>
                <a:ea typeface="Proxima Nova"/>
                <a:cs typeface="Proxima Nova"/>
                <a:sym typeface="Proxima Nova"/>
              </a:rPr>
              <a:t>Proceedings of the 14th ACM SIGKDD international conference on Knowledge discovery and data mining</a:t>
            </a:r>
            <a:r>
              <a:rPr lang="en" sz="800">
                <a:solidFill>
                  <a:srgbClr val="222222"/>
                </a:solidFill>
                <a:highlight>
                  <a:srgbClr val="FFFFFF"/>
                </a:highlight>
                <a:latin typeface="Proxima Nova"/>
                <a:ea typeface="Proxima Nova"/>
                <a:cs typeface="Proxima Nova"/>
                <a:sym typeface="Proxima Nova"/>
              </a:rPr>
              <a:t>. 2008.</a:t>
            </a:r>
            <a:endParaRPr sz="800">
              <a:latin typeface="Proxima Nova"/>
              <a:ea typeface="Proxima Nova"/>
              <a:cs typeface="Proxima Nova"/>
              <a:sym typeface="Proxima Nova"/>
            </a:endParaRPr>
          </a:p>
        </p:txBody>
      </p:sp>
      <p:sp>
        <p:nvSpPr>
          <p:cNvPr id="484" name="Google Shape;484;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58"/>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Interplay between Selection and Influence</a:t>
            </a:r>
            <a:endParaRPr sz="2800">
              <a:solidFill>
                <a:srgbClr val="980000"/>
              </a:solidFill>
            </a:endParaRPr>
          </a:p>
        </p:txBody>
      </p:sp>
      <p:pic>
        <p:nvPicPr>
          <p:cNvPr id="490" name="Google Shape;490;p5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590075" y="1017725"/>
            <a:ext cx="4859448" cy="4043226"/>
          </a:xfrm>
          <a:prstGeom prst="rect">
            <a:avLst/>
          </a:prstGeom>
          <a:noFill/>
          <a:ln>
            <a:noFill/>
          </a:ln>
        </p:spPr>
      </p:pic>
      <p:sp>
        <p:nvSpPr>
          <p:cNvPr id="491" name="Google Shape;491;p58"/>
          <p:cNvSpPr txBox="1"/>
          <p:nvPr/>
        </p:nvSpPr>
        <p:spPr>
          <a:xfrm>
            <a:off x="183150" y="4387775"/>
            <a:ext cx="29076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rgbClr val="222222"/>
                </a:solidFill>
                <a:highlight>
                  <a:srgbClr val="FFFFFF"/>
                </a:highlight>
                <a:latin typeface="Proxima Nova"/>
                <a:ea typeface="Proxima Nova"/>
                <a:cs typeface="Proxima Nova"/>
                <a:sym typeface="Proxima Nova"/>
              </a:rPr>
              <a:t>Crandall, David, et al. "Feedback effects between similarity and social influence in online communities." </a:t>
            </a:r>
            <a:r>
              <a:rPr lang="en" sz="800" i="1">
                <a:solidFill>
                  <a:srgbClr val="222222"/>
                </a:solidFill>
                <a:highlight>
                  <a:srgbClr val="FFFFFF"/>
                </a:highlight>
                <a:latin typeface="Proxima Nova"/>
                <a:ea typeface="Proxima Nova"/>
                <a:cs typeface="Proxima Nova"/>
                <a:sym typeface="Proxima Nova"/>
              </a:rPr>
              <a:t>Proceedings of the 14th ACM SIGKDD international conference on Knowledge discovery and data mining</a:t>
            </a:r>
            <a:r>
              <a:rPr lang="en" sz="800">
                <a:solidFill>
                  <a:srgbClr val="222222"/>
                </a:solidFill>
                <a:highlight>
                  <a:srgbClr val="FFFFFF"/>
                </a:highlight>
                <a:latin typeface="Proxima Nova"/>
                <a:ea typeface="Proxima Nova"/>
                <a:cs typeface="Proxima Nova"/>
                <a:sym typeface="Proxima Nova"/>
              </a:rPr>
              <a:t>. 2008.</a:t>
            </a:r>
            <a:endParaRPr sz="800">
              <a:latin typeface="Proxima Nova"/>
              <a:ea typeface="Proxima Nova"/>
              <a:cs typeface="Proxima Nova"/>
              <a:sym typeface="Proxima Nova"/>
            </a:endParaRPr>
          </a:p>
        </p:txBody>
      </p:sp>
      <p:sp>
        <p:nvSpPr>
          <p:cNvPr id="492" name="Google Shape;492;p58"/>
          <p:cNvSpPr txBox="1"/>
          <p:nvPr/>
        </p:nvSpPr>
        <p:spPr>
          <a:xfrm>
            <a:off x="311700" y="2068075"/>
            <a:ext cx="2958900" cy="15438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200">
                <a:latin typeface="Proxima Nova Semibold"/>
                <a:ea typeface="Proxima Nova Semibold"/>
                <a:cs typeface="Proxima Nova Semibold"/>
                <a:sym typeface="Proxima Nova Semibold"/>
              </a:rPr>
              <a:t>Similarity between two editors = Num. of Wikipedia pages </a:t>
            </a:r>
            <a:r>
              <a:rPr lang="en" sz="1200" i="1">
                <a:latin typeface="Proxima Nova Semibold"/>
                <a:ea typeface="Proxima Nova Semibold"/>
                <a:cs typeface="Proxima Nova Semibold"/>
                <a:sym typeface="Proxima Nova Semibold"/>
              </a:rPr>
              <a:t>both</a:t>
            </a:r>
            <a:r>
              <a:rPr lang="en" sz="1200">
                <a:latin typeface="Proxima Nova Semibold"/>
                <a:ea typeface="Proxima Nova Semibold"/>
                <a:cs typeface="Proxima Nova Semibold"/>
                <a:sym typeface="Proxima Nova Semibold"/>
              </a:rPr>
              <a:t> editors edited / Num. of pages </a:t>
            </a:r>
            <a:r>
              <a:rPr lang="en" sz="1200" i="1">
                <a:latin typeface="Proxima Nova Semibold"/>
                <a:ea typeface="Proxima Nova Semibold"/>
                <a:cs typeface="Proxima Nova Semibold"/>
                <a:sym typeface="Proxima Nova Semibold"/>
              </a:rPr>
              <a:t>either</a:t>
            </a:r>
            <a:r>
              <a:rPr lang="en" sz="1200">
                <a:latin typeface="Proxima Nova Semibold"/>
                <a:ea typeface="Proxima Nova Semibold"/>
                <a:cs typeface="Proxima Nova Semibold"/>
                <a:sym typeface="Proxima Nova Semibold"/>
              </a:rPr>
              <a:t> editors edited</a:t>
            </a:r>
            <a:endParaRPr sz="1200" b="1">
              <a:latin typeface="Proxima Nova"/>
              <a:ea typeface="Proxima Nova"/>
              <a:cs typeface="Proxima Nova"/>
              <a:sym typeface="Proxima Nova"/>
            </a:endParaRPr>
          </a:p>
        </p:txBody>
      </p:sp>
      <p:pic>
        <p:nvPicPr>
          <p:cNvPr id="493" name="Google Shape;493;p58"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7343843">
            <a:off x="3625255" y="2500436"/>
            <a:ext cx="432291" cy="1077804"/>
          </a:xfrm>
          <a:prstGeom prst="rect">
            <a:avLst/>
          </a:prstGeom>
          <a:noFill/>
          <a:ln>
            <a:noFill/>
          </a:ln>
        </p:spPr>
      </p:pic>
      <p:sp>
        <p:nvSpPr>
          <p:cNvPr id="494" name="Google Shape;494;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9"/>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Interplay between Selection and Influence</a:t>
            </a:r>
            <a:endParaRPr sz="2800">
              <a:solidFill>
                <a:srgbClr val="980000"/>
              </a:solidFill>
            </a:endParaRPr>
          </a:p>
        </p:txBody>
      </p:sp>
      <p:pic>
        <p:nvPicPr>
          <p:cNvPr id="500" name="Google Shape;500;p5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590075" y="1017725"/>
            <a:ext cx="4859448" cy="4043226"/>
          </a:xfrm>
          <a:prstGeom prst="rect">
            <a:avLst/>
          </a:prstGeom>
          <a:noFill/>
          <a:ln>
            <a:noFill/>
          </a:ln>
        </p:spPr>
      </p:pic>
      <p:sp>
        <p:nvSpPr>
          <p:cNvPr id="501" name="Google Shape;501;p59"/>
          <p:cNvSpPr txBox="1"/>
          <p:nvPr/>
        </p:nvSpPr>
        <p:spPr>
          <a:xfrm>
            <a:off x="183150" y="4387775"/>
            <a:ext cx="29076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solidFill>
                  <a:srgbClr val="222222"/>
                </a:solidFill>
                <a:highlight>
                  <a:srgbClr val="FFFFFF"/>
                </a:highlight>
                <a:latin typeface="Proxima Nova"/>
                <a:ea typeface="Proxima Nova"/>
                <a:cs typeface="Proxima Nova"/>
                <a:sym typeface="Proxima Nova"/>
              </a:rPr>
              <a:t>Crandall, David, et al. "Feedback effects between similarity and social influence in online communities." </a:t>
            </a:r>
            <a:r>
              <a:rPr lang="en" sz="800" i="1">
                <a:solidFill>
                  <a:srgbClr val="222222"/>
                </a:solidFill>
                <a:highlight>
                  <a:srgbClr val="FFFFFF"/>
                </a:highlight>
                <a:latin typeface="Proxima Nova"/>
                <a:ea typeface="Proxima Nova"/>
                <a:cs typeface="Proxima Nova"/>
                <a:sym typeface="Proxima Nova"/>
              </a:rPr>
              <a:t>Proceedings of the 14th ACM SIGKDD international conference on Knowledge discovery and data mining</a:t>
            </a:r>
            <a:r>
              <a:rPr lang="en" sz="800">
                <a:solidFill>
                  <a:srgbClr val="222222"/>
                </a:solidFill>
                <a:highlight>
                  <a:srgbClr val="FFFFFF"/>
                </a:highlight>
                <a:latin typeface="Proxima Nova"/>
                <a:ea typeface="Proxima Nova"/>
                <a:cs typeface="Proxima Nova"/>
                <a:sym typeface="Proxima Nova"/>
              </a:rPr>
              <a:t>. 2008.</a:t>
            </a:r>
            <a:endParaRPr sz="800">
              <a:latin typeface="Proxima Nova"/>
              <a:ea typeface="Proxima Nova"/>
              <a:cs typeface="Proxima Nova"/>
              <a:sym typeface="Proxima Nova"/>
            </a:endParaRPr>
          </a:p>
        </p:txBody>
      </p:sp>
      <p:sp>
        <p:nvSpPr>
          <p:cNvPr id="502" name="Google Shape;502;p59"/>
          <p:cNvSpPr txBox="1"/>
          <p:nvPr/>
        </p:nvSpPr>
        <p:spPr>
          <a:xfrm>
            <a:off x="311700" y="2774850"/>
            <a:ext cx="3473400" cy="8370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200">
                <a:latin typeface="Proxima Nova Semibold"/>
                <a:ea typeface="Proxima Nova Semibold"/>
                <a:cs typeface="Proxima Nova Semibold"/>
                <a:sym typeface="Proxima Nova Semibold"/>
              </a:rPr>
              <a:t>Baseline contains similarity between pairs of </a:t>
            </a:r>
            <a:r>
              <a:rPr lang="en" sz="1200">
                <a:solidFill>
                  <a:schemeClr val="dk1"/>
                </a:solidFill>
                <a:latin typeface="Proxima Nova Semibold"/>
                <a:ea typeface="Proxima Nova Semibold"/>
                <a:cs typeface="Proxima Nova Semibold"/>
                <a:sym typeface="Proxima Nova Semibold"/>
              </a:rPr>
              <a:t>non-interacting </a:t>
            </a:r>
            <a:r>
              <a:rPr lang="en" sz="1200">
                <a:latin typeface="Proxima Nova Semibold"/>
                <a:ea typeface="Proxima Nova Semibold"/>
                <a:cs typeface="Proxima Nova Semibold"/>
                <a:sym typeface="Proxima Nova Semibold"/>
              </a:rPr>
              <a:t>editors. The similarity is far far lower!</a:t>
            </a:r>
            <a:endParaRPr sz="1200" b="1">
              <a:latin typeface="Proxima Nova"/>
              <a:ea typeface="Proxima Nova"/>
              <a:cs typeface="Proxima Nova"/>
              <a:sym typeface="Proxima Nova"/>
            </a:endParaRPr>
          </a:p>
        </p:txBody>
      </p:sp>
      <p:pic>
        <p:nvPicPr>
          <p:cNvPr id="503" name="Google Shape;503;p59"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3944236" flipH="1">
            <a:off x="4251030" y="2737010"/>
            <a:ext cx="432291" cy="1077804"/>
          </a:xfrm>
          <a:prstGeom prst="rect">
            <a:avLst/>
          </a:prstGeom>
          <a:noFill/>
          <a:ln>
            <a:noFill/>
          </a:ln>
        </p:spPr>
      </p:pic>
      <p:sp>
        <p:nvSpPr>
          <p:cNvPr id="504" name="Google Shape;504;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60"/>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Designing Interventions: </a:t>
            </a:r>
            <a:r>
              <a:rPr lang="en" sz="3000">
                <a:solidFill>
                  <a:srgbClr val="980000"/>
                </a:solidFill>
                <a:latin typeface="Proxima Nova Extrabold"/>
                <a:ea typeface="Proxima Nova Extrabold"/>
                <a:cs typeface="Proxima Nova Extrabold"/>
                <a:sym typeface="Proxima Nova Extrabold"/>
              </a:rPr>
              <a:t>Drug Abuse</a:t>
            </a:r>
            <a:endParaRPr sz="3000">
              <a:latin typeface="Proxima Nova Extrabold"/>
              <a:ea typeface="Proxima Nova Extrabold"/>
              <a:cs typeface="Proxima Nova Extrabold"/>
              <a:sym typeface="Proxima Nova Extrabold"/>
            </a:endParaRPr>
          </a:p>
        </p:txBody>
      </p:sp>
      <p:sp>
        <p:nvSpPr>
          <p:cNvPr id="510" name="Google Shape;510;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61"/>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Interplay between Selection and Influence</a:t>
            </a:r>
            <a:endParaRPr sz="2800">
              <a:solidFill>
                <a:srgbClr val="980000"/>
              </a:solidFill>
            </a:endParaRPr>
          </a:p>
        </p:txBody>
      </p:sp>
      <p:sp>
        <p:nvSpPr>
          <p:cNvPr id="516" name="Google Shape;516;p61"/>
          <p:cNvSpPr txBox="1"/>
          <p:nvPr/>
        </p:nvSpPr>
        <p:spPr>
          <a:xfrm>
            <a:off x="395650" y="1090325"/>
            <a:ext cx="4431300" cy="809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latin typeface="Proxima Nova"/>
                <a:ea typeface="Proxima Nova"/>
                <a:cs typeface="Proxima Nova"/>
                <a:sym typeface="Proxima Nova"/>
              </a:rPr>
              <a:t>Which effect is </a:t>
            </a:r>
            <a:r>
              <a:rPr lang="en" sz="1500" b="1">
                <a:latin typeface="Proxima Nova"/>
                <a:ea typeface="Proxima Nova"/>
                <a:cs typeface="Proxima Nova"/>
                <a:sym typeface="Proxima Nova"/>
              </a:rPr>
              <a:t>stronger</a:t>
            </a:r>
            <a:r>
              <a:rPr lang="en" sz="1500">
                <a:latin typeface="Proxima Nova"/>
                <a:ea typeface="Proxima Nova"/>
                <a:cs typeface="Proxima Nova"/>
                <a:sym typeface="Proxima Nova"/>
              </a:rPr>
              <a:t>: Selection or Influence?</a:t>
            </a:r>
            <a:endParaRPr sz="1500">
              <a:latin typeface="Proxima Nova"/>
              <a:ea typeface="Proxima Nova"/>
              <a:cs typeface="Proxima Nova"/>
              <a:sym typeface="Proxima Nova"/>
            </a:endParaRPr>
          </a:p>
          <a:p>
            <a:pPr marL="0" lvl="0" indent="0" algn="l" rtl="0">
              <a:lnSpc>
                <a:spcPct val="115000"/>
              </a:lnSpc>
              <a:spcBef>
                <a:spcPts val="1000"/>
              </a:spcBef>
              <a:spcAft>
                <a:spcPts val="1000"/>
              </a:spcAft>
              <a:buNone/>
            </a:pPr>
            <a:endParaRPr sz="1500" b="1">
              <a:solidFill>
                <a:srgbClr val="980000"/>
              </a:solidFill>
              <a:latin typeface="Proxima Nova"/>
              <a:ea typeface="Proxima Nova"/>
              <a:cs typeface="Proxima Nova"/>
              <a:sym typeface="Proxima Nova"/>
            </a:endParaRPr>
          </a:p>
        </p:txBody>
      </p:sp>
      <p:sp>
        <p:nvSpPr>
          <p:cNvPr id="517" name="Google Shape;517;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Modularity</a:t>
            </a:r>
            <a:endParaRPr sz="2800">
              <a:solidFill>
                <a:srgbClr val="000000"/>
              </a:solidFill>
            </a:endParaRPr>
          </a:p>
        </p:txBody>
      </p:sp>
      <p:pic>
        <p:nvPicPr>
          <p:cNvPr id="84" name="Google Shape;84;p1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242425" y="2809976"/>
            <a:ext cx="2244601" cy="1854051"/>
          </a:xfrm>
          <a:prstGeom prst="rect">
            <a:avLst/>
          </a:prstGeom>
          <a:noFill/>
          <a:ln>
            <a:noFill/>
          </a:ln>
        </p:spPr>
      </p:pic>
      <p:sp>
        <p:nvSpPr>
          <p:cNvPr id="85" name="Google Shape;85;p17"/>
          <p:cNvSpPr txBox="1"/>
          <p:nvPr/>
        </p:nvSpPr>
        <p:spPr>
          <a:xfrm>
            <a:off x="311700" y="1561700"/>
            <a:ext cx="4580100" cy="2521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i="1">
                <a:solidFill>
                  <a:schemeClr val="dk1"/>
                </a:solidFill>
                <a:latin typeface="Proxima Nova"/>
                <a:ea typeface="Proxima Nova"/>
                <a:cs typeface="Proxima Nova"/>
                <a:sym typeface="Proxima Nova"/>
              </a:rPr>
              <a:t>Q </a:t>
            </a:r>
            <a:r>
              <a:rPr lang="en" sz="1500">
                <a:solidFill>
                  <a:schemeClr val="dk1"/>
                </a:solidFill>
                <a:latin typeface="Proxima Nova"/>
                <a:ea typeface="Proxima Nova"/>
                <a:cs typeface="Proxima Nova"/>
                <a:sym typeface="Proxima Nova"/>
              </a:rPr>
              <a:t>= (</a:t>
            </a:r>
            <a:r>
              <a:rPr lang="en" sz="1500" b="1">
                <a:solidFill>
                  <a:schemeClr val="dk1"/>
                </a:solidFill>
                <a:latin typeface="Proxima Nova"/>
                <a:ea typeface="Proxima Nova"/>
                <a:cs typeface="Proxima Nova"/>
                <a:sym typeface="Proxima Nova"/>
              </a:rPr>
              <a:t>Fraction</a:t>
            </a:r>
            <a:r>
              <a:rPr lang="en" sz="1500">
                <a:solidFill>
                  <a:schemeClr val="dk1"/>
                </a:solidFill>
                <a:latin typeface="Proxima Nova"/>
                <a:ea typeface="Proxima Nova"/>
                <a:cs typeface="Proxima Nova"/>
                <a:sym typeface="Proxima Nova"/>
              </a:rPr>
              <a:t> of edges between nodes of the same type) -­ (</a:t>
            </a:r>
            <a:r>
              <a:rPr lang="en" sz="1500" b="1">
                <a:solidFill>
                  <a:schemeClr val="dk1"/>
                </a:solidFill>
                <a:latin typeface="Proxima Nova"/>
                <a:ea typeface="Proxima Nova"/>
                <a:cs typeface="Proxima Nova"/>
                <a:sym typeface="Proxima Nova"/>
              </a:rPr>
              <a:t>Expected</a:t>
            </a:r>
            <a:r>
              <a:rPr lang="en" sz="1500">
                <a:solidFill>
                  <a:schemeClr val="dk1"/>
                </a:solidFill>
                <a:latin typeface="Proxima Nova"/>
                <a:ea typeface="Proxima Nova"/>
                <a:cs typeface="Proxima Nova"/>
                <a:sym typeface="Proxima Nova"/>
              </a:rPr>
              <a:t> </a:t>
            </a:r>
            <a:r>
              <a:rPr lang="en" sz="1500" b="1">
                <a:solidFill>
                  <a:schemeClr val="dk1"/>
                </a:solidFill>
                <a:latin typeface="Proxima Nova"/>
                <a:ea typeface="Proxima Nova"/>
                <a:cs typeface="Proxima Nova"/>
                <a:sym typeface="Proxima Nova"/>
              </a:rPr>
              <a:t>fraction</a:t>
            </a:r>
            <a:r>
              <a:rPr lang="en" sz="1500">
                <a:solidFill>
                  <a:schemeClr val="dk1"/>
                </a:solidFill>
                <a:latin typeface="Proxima Nova"/>
                <a:ea typeface="Proxima Nova"/>
                <a:cs typeface="Proxima Nova"/>
                <a:sym typeface="Proxima Nova"/>
              </a:rPr>
              <a:t> of edges between nodes of the same type due to random chance)</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solidFill>
                  <a:schemeClr val="dk1"/>
                </a:solidFill>
                <a:latin typeface="Proxima Nova"/>
                <a:ea typeface="Proxima Nova"/>
                <a:cs typeface="Proxima Nova"/>
                <a:sym typeface="Proxima Nova"/>
              </a:rPr>
              <a:t>Positive values: We have assortativity</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solidFill>
                  <a:schemeClr val="dk1"/>
                </a:solidFill>
                <a:latin typeface="Proxima Nova"/>
                <a:ea typeface="Proxima Nova"/>
                <a:cs typeface="Proxima Nova"/>
                <a:sym typeface="Proxima Nova"/>
              </a:rPr>
              <a:t>Negative values: We have reverse assortativity</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endParaRPr sz="1500">
              <a:latin typeface="Proxima Nova"/>
              <a:ea typeface="Proxima Nova"/>
              <a:cs typeface="Proxima Nova"/>
              <a:sym typeface="Proxima Nova"/>
            </a:endParaRPr>
          </a:p>
        </p:txBody>
      </p:sp>
      <p:pic>
        <p:nvPicPr>
          <p:cNvPr id="86" name="Google Shape;86;p1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363100" y="186013"/>
            <a:ext cx="3597000" cy="2477324"/>
          </a:xfrm>
          <a:prstGeom prst="rect">
            <a:avLst/>
          </a:prstGeom>
          <a:noFill/>
          <a:ln>
            <a:noFill/>
          </a:ln>
        </p:spPr>
      </p:pic>
      <p:sp>
        <p:nvSpPr>
          <p:cNvPr id="87" name="Google Shape;87;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62"/>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Interplay between Selection and Influence</a:t>
            </a:r>
            <a:endParaRPr sz="2800">
              <a:solidFill>
                <a:srgbClr val="980000"/>
              </a:solidFill>
            </a:endParaRPr>
          </a:p>
        </p:txBody>
      </p:sp>
      <p:sp>
        <p:nvSpPr>
          <p:cNvPr id="523" name="Google Shape;523;p62"/>
          <p:cNvSpPr txBox="1"/>
          <p:nvPr/>
        </p:nvSpPr>
        <p:spPr>
          <a:xfrm>
            <a:off x="395650" y="1090325"/>
            <a:ext cx="4431300" cy="809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latin typeface="Proxima Nova"/>
                <a:ea typeface="Proxima Nova"/>
                <a:cs typeface="Proxima Nova"/>
                <a:sym typeface="Proxima Nova"/>
              </a:rPr>
              <a:t>Which effect is </a:t>
            </a:r>
            <a:r>
              <a:rPr lang="en" sz="1500" b="1">
                <a:latin typeface="Proxima Nova"/>
                <a:ea typeface="Proxima Nova"/>
                <a:cs typeface="Proxima Nova"/>
                <a:sym typeface="Proxima Nova"/>
              </a:rPr>
              <a:t>stronger</a:t>
            </a:r>
            <a:r>
              <a:rPr lang="en" sz="1500">
                <a:latin typeface="Proxima Nova"/>
                <a:ea typeface="Proxima Nova"/>
                <a:cs typeface="Proxima Nova"/>
                <a:sym typeface="Proxima Nova"/>
              </a:rPr>
              <a:t>: Selection or Influence?</a:t>
            </a:r>
            <a:endParaRPr sz="1500">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500">
                <a:latin typeface="Proxima Nova"/>
                <a:ea typeface="Proxima Nova"/>
                <a:cs typeface="Proxima Nova"/>
                <a:sym typeface="Proxima Nova"/>
              </a:rPr>
              <a:t>In general, </a:t>
            </a:r>
            <a:r>
              <a:rPr lang="en" sz="1500" b="1">
                <a:solidFill>
                  <a:srgbClr val="980000"/>
                </a:solidFill>
                <a:latin typeface="Proxima Nova"/>
                <a:ea typeface="Proxima Nova"/>
                <a:cs typeface="Proxima Nova"/>
                <a:sym typeface="Proxima Nova"/>
              </a:rPr>
              <a:t>Selection &gt;&gt; Influence!</a:t>
            </a:r>
            <a:endParaRPr sz="1500" b="1">
              <a:solidFill>
                <a:srgbClr val="980000"/>
              </a:solidFill>
              <a:latin typeface="Proxima Nova"/>
              <a:ea typeface="Proxima Nova"/>
              <a:cs typeface="Proxima Nova"/>
              <a:sym typeface="Proxima Nova"/>
            </a:endParaRPr>
          </a:p>
        </p:txBody>
      </p:sp>
      <p:pic>
        <p:nvPicPr>
          <p:cNvPr id="524" name="Google Shape;524;p6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90650" y="2341850"/>
            <a:ext cx="4361775" cy="1923024"/>
          </a:xfrm>
          <a:prstGeom prst="rect">
            <a:avLst/>
          </a:prstGeom>
          <a:noFill/>
          <a:ln>
            <a:noFill/>
          </a:ln>
        </p:spPr>
      </p:pic>
      <p:pic>
        <p:nvPicPr>
          <p:cNvPr id="525" name="Google Shape;525;p6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83050" y="2014875"/>
            <a:ext cx="4431402" cy="2601625"/>
          </a:xfrm>
          <a:prstGeom prst="rect">
            <a:avLst/>
          </a:prstGeom>
          <a:noFill/>
          <a:ln>
            <a:noFill/>
          </a:ln>
        </p:spPr>
      </p:pic>
      <p:sp>
        <p:nvSpPr>
          <p:cNvPr id="526" name="Google Shape;526;p62"/>
          <p:cNvSpPr/>
          <p:nvPr/>
        </p:nvSpPr>
        <p:spPr>
          <a:xfrm>
            <a:off x="214875" y="3950350"/>
            <a:ext cx="2127900" cy="353700"/>
          </a:xfrm>
          <a:prstGeom prst="rect">
            <a:avLst/>
          </a:prstGeom>
          <a:solidFill>
            <a:srgbClr val="FFFC00">
              <a:alpha val="202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27" name="Google Shape;527;p62"/>
          <p:cNvSpPr/>
          <p:nvPr/>
        </p:nvSpPr>
        <p:spPr>
          <a:xfrm>
            <a:off x="4690650" y="3774600"/>
            <a:ext cx="4306800" cy="353700"/>
          </a:xfrm>
          <a:prstGeom prst="rect">
            <a:avLst/>
          </a:prstGeom>
          <a:solidFill>
            <a:srgbClr val="FFFC00">
              <a:alpha val="202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28" name="Google Shape;528;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pic>
        <p:nvPicPr>
          <p:cNvPr id="533" name="Google Shape;533;p63"/>
          <p:cNvPicPr preferRelativeResize="0"/>
          <p:nvPr/>
        </p:nvPicPr>
        <p:blipFill>
          <a:blip r:embed="rId3">
            <a:alphaModFix/>
          </a:blip>
          <a:stretch>
            <a:fillRect/>
          </a:stretch>
        </p:blipFill>
        <p:spPr>
          <a:xfrm>
            <a:off x="2838263" y="1822475"/>
            <a:ext cx="3467475" cy="2565950"/>
          </a:xfrm>
          <a:prstGeom prst="rect">
            <a:avLst/>
          </a:prstGeom>
          <a:noFill/>
          <a:ln>
            <a:noFill/>
          </a:ln>
        </p:spPr>
      </p:pic>
      <p:sp>
        <p:nvSpPr>
          <p:cNvPr id="534" name="Google Shape;534;p63"/>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Solomon Asch’s Conformity Experiment</a:t>
            </a:r>
            <a:endParaRPr sz="2800">
              <a:solidFill>
                <a:srgbClr val="980000"/>
              </a:solidFill>
            </a:endParaRPr>
          </a:p>
        </p:txBody>
      </p:sp>
      <p:sp>
        <p:nvSpPr>
          <p:cNvPr id="535" name="Google Shape;535;p63"/>
          <p:cNvSpPr txBox="1"/>
          <p:nvPr/>
        </p:nvSpPr>
        <p:spPr>
          <a:xfrm>
            <a:off x="395650" y="1090325"/>
            <a:ext cx="44313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1500">
                <a:solidFill>
                  <a:schemeClr val="dk1"/>
                </a:solidFill>
                <a:latin typeface="Proxima Nova"/>
                <a:ea typeface="Proxima Nova"/>
                <a:cs typeface="Proxima Nova"/>
                <a:sym typeface="Proxima Nova"/>
              </a:rPr>
              <a:t>Yet, social influence remains very real!</a:t>
            </a:r>
            <a:endParaRPr sz="1500">
              <a:latin typeface="Proxima Nova"/>
              <a:ea typeface="Proxima Nova"/>
              <a:cs typeface="Proxima Nova"/>
              <a:sym typeface="Proxima Nova"/>
            </a:endParaRPr>
          </a:p>
        </p:txBody>
      </p:sp>
      <p:sp>
        <p:nvSpPr>
          <p:cNvPr id="536" name="Google Shape;536;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pic>
        <p:nvPicPr>
          <p:cNvPr id="541" name="Google Shape;541;p64" descr="I am forced to put aomething here! It won't let me upload if I don't. So that is another way of getting conformity, through force!" title="Asch Conformity Experiment">
            <a:hlinkClick r:id="rId3"/>
          </p:cNvPr>
          <p:cNvPicPr preferRelativeResize="0"/>
          <p:nvPr/>
        </p:nvPicPr>
        <p:blipFill>
          <a:blip r:embed="rId4">
            <a:alphaModFix/>
          </a:blip>
          <a:stretch>
            <a:fillRect/>
          </a:stretch>
        </p:blipFill>
        <p:spPr>
          <a:xfrm>
            <a:off x="1309925" y="1255326"/>
            <a:ext cx="6524150" cy="3669825"/>
          </a:xfrm>
          <a:prstGeom prst="rect">
            <a:avLst/>
          </a:prstGeom>
          <a:noFill/>
          <a:ln>
            <a:noFill/>
          </a:ln>
        </p:spPr>
      </p:pic>
      <p:sp>
        <p:nvSpPr>
          <p:cNvPr id="542" name="Google Shape;542;p64"/>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Solomon Asch’s Conformity Experiment</a:t>
            </a:r>
            <a:endParaRPr sz="2800">
              <a:solidFill>
                <a:srgbClr val="980000"/>
              </a:solidFill>
            </a:endParaRPr>
          </a:p>
        </p:txBody>
      </p:sp>
      <p:sp>
        <p:nvSpPr>
          <p:cNvPr id="543" name="Google Shape;543;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1"/>
                                        </p:tgtEl>
                                        <p:attrNameLst>
                                          <p:attrName>style.visibility</p:attrName>
                                        </p:attrNameLst>
                                      </p:cBhvr>
                                      <p:to>
                                        <p:strVal val="visible"/>
                                      </p:to>
                                    </p:set>
                                    <p:animEffect transition="in" filter="fade">
                                      <p:cBhvr>
                                        <p:cTn id="7" dur="1000"/>
                                        <p:tgtEl>
                                          <p:spTgt spid="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65"/>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Causally Separating Social Influence Effects</a:t>
            </a:r>
            <a:endParaRPr sz="2800">
              <a:solidFill>
                <a:srgbClr val="980000"/>
              </a:solidFill>
            </a:endParaRPr>
          </a:p>
        </p:txBody>
      </p:sp>
      <p:sp>
        <p:nvSpPr>
          <p:cNvPr id="549" name="Google Shape;549;p65"/>
          <p:cNvSpPr txBox="1"/>
          <p:nvPr/>
        </p:nvSpPr>
        <p:spPr>
          <a:xfrm>
            <a:off x="395650" y="1318925"/>
            <a:ext cx="6030000" cy="2256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latin typeface="Proxima Nova"/>
                <a:ea typeface="Proxima Nova"/>
                <a:cs typeface="Proxima Nova"/>
                <a:sym typeface="Proxima Nova"/>
              </a:rPr>
              <a:t>So far in the course, we’ve covered one way to make causal claims: </a:t>
            </a:r>
            <a:r>
              <a:rPr lang="en" sz="1500" b="1">
                <a:latin typeface="Proxima Nova"/>
                <a:ea typeface="Proxima Nova"/>
                <a:cs typeface="Proxima Nova"/>
                <a:sym typeface="Proxima Nova"/>
              </a:rPr>
              <a:t>Randomized Controlled Experiments</a:t>
            </a:r>
            <a:endParaRPr sz="1500" b="1">
              <a:latin typeface="Proxima Nova"/>
              <a:ea typeface="Proxima Nova"/>
              <a:cs typeface="Proxima Nova"/>
              <a:sym typeface="Proxima Nova"/>
            </a:endParaRPr>
          </a:p>
          <a:p>
            <a:pPr marL="0" lvl="0" indent="0" algn="l" rtl="0">
              <a:lnSpc>
                <a:spcPct val="115000"/>
              </a:lnSpc>
              <a:spcBef>
                <a:spcPts val="1000"/>
              </a:spcBef>
              <a:spcAft>
                <a:spcPts val="0"/>
              </a:spcAft>
              <a:buNone/>
            </a:pPr>
            <a:endParaRPr sz="1500" b="1">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latin typeface="Proxima Nova"/>
                <a:ea typeface="Proxima Nova"/>
                <a:cs typeface="Proxima Nova"/>
                <a:sym typeface="Proxima Nova"/>
              </a:rPr>
              <a:t>Now, we’ll cover two more methods for establishing causality: </a:t>
            </a:r>
            <a:endParaRPr sz="1500">
              <a:latin typeface="Proxima Nova"/>
              <a:ea typeface="Proxima Nova"/>
              <a:cs typeface="Proxima Nova"/>
              <a:sym typeface="Proxima Nova"/>
            </a:endParaRPr>
          </a:p>
          <a:p>
            <a:pPr marL="457200" lvl="0" indent="-323850" algn="l" rtl="0">
              <a:lnSpc>
                <a:spcPct val="115000"/>
              </a:lnSpc>
              <a:spcBef>
                <a:spcPts val="1000"/>
              </a:spcBef>
              <a:spcAft>
                <a:spcPts val="0"/>
              </a:spcAft>
              <a:buSzPts val="1500"/>
              <a:buFont typeface="Proxima Nova"/>
              <a:buChar char="●"/>
            </a:pPr>
            <a:r>
              <a:rPr lang="en" sz="1500" b="1">
                <a:latin typeface="Proxima Nova"/>
                <a:ea typeface="Proxima Nova"/>
                <a:cs typeface="Proxima Nova"/>
                <a:sym typeface="Proxima Nova"/>
              </a:rPr>
              <a:t>Difference-in-Differences</a:t>
            </a:r>
            <a:r>
              <a:rPr lang="en" sz="1500">
                <a:latin typeface="Proxima Nova"/>
                <a:ea typeface="Proxima Nova"/>
                <a:cs typeface="Proxima Nova"/>
                <a:sym typeface="Proxima Nova"/>
              </a:rPr>
              <a:t> </a:t>
            </a:r>
            <a:endParaRPr sz="1500">
              <a:latin typeface="Proxima Nova"/>
              <a:ea typeface="Proxima Nova"/>
              <a:cs typeface="Proxima Nova"/>
              <a:sym typeface="Proxima Nova"/>
            </a:endParaRPr>
          </a:p>
          <a:p>
            <a:pPr marL="457200" lvl="0" indent="-323850" algn="l" rtl="0">
              <a:lnSpc>
                <a:spcPct val="115000"/>
              </a:lnSpc>
              <a:spcBef>
                <a:spcPts val="1000"/>
              </a:spcBef>
              <a:spcAft>
                <a:spcPts val="1000"/>
              </a:spcAft>
              <a:buSzPts val="1500"/>
              <a:buFont typeface="Proxima Nova"/>
              <a:buChar char="●"/>
            </a:pPr>
            <a:r>
              <a:rPr lang="en" sz="1500" b="1">
                <a:latin typeface="Proxima Nova"/>
                <a:ea typeface="Proxima Nova"/>
                <a:cs typeface="Proxima Nova"/>
                <a:sym typeface="Proxima Nova"/>
              </a:rPr>
              <a:t>Instrument Variable (IV) Regression</a:t>
            </a:r>
            <a:endParaRPr sz="1500" b="1">
              <a:latin typeface="Proxima Nova"/>
              <a:ea typeface="Proxima Nova"/>
              <a:cs typeface="Proxima Nova"/>
              <a:sym typeface="Proxima Nova"/>
            </a:endParaRPr>
          </a:p>
        </p:txBody>
      </p:sp>
      <p:sp>
        <p:nvSpPr>
          <p:cNvPr id="550" name="Google Shape;550;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66"/>
          <p:cNvSpPr/>
          <p:nvPr/>
        </p:nvSpPr>
        <p:spPr>
          <a:xfrm>
            <a:off x="0" y="0"/>
            <a:ext cx="3232500" cy="5143500"/>
          </a:xfrm>
          <a:prstGeom prst="rect">
            <a:avLst/>
          </a:prstGeom>
          <a:solidFill>
            <a:srgbClr val="003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66"/>
          <p:cNvSpPr txBox="1"/>
          <p:nvPr/>
        </p:nvSpPr>
        <p:spPr>
          <a:xfrm>
            <a:off x="425125" y="1250900"/>
            <a:ext cx="2661000" cy="1343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3000">
                <a:solidFill>
                  <a:srgbClr val="FFFFFF"/>
                </a:solidFill>
                <a:latin typeface="Proxima Nova Extrabold"/>
                <a:ea typeface="Proxima Nova Extrabold"/>
                <a:cs typeface="Proxima Nova Extrabold"/>
                <a:sym typeface="Proxima Nova Extrabold"/>
              </a:rPr>
              <a:t>Difference in Differences</a:t>
            </a:r>
            <a:endParaRPr sz="3000">
              <a:solidFill>
                <a:srgbClr val="FFFFFF"/>
              </a:solidFill>
              <a:latin typeface="Proxima Nova Extrabold"/>
              <a:ea typeface="Proxima Nova Extrabold"/>
              <a:cs typeface="Proxima Nova Extrabold"/>
              <a:sym typeface="Proxima Nova Extrabold"/>
            </a:endParaRPr>
          </a:p>
        </p:txBody>
      </p:sp>
      <p:sp>
        <p:nvSpPr>
          <p:cNvPr id="557" name="Google Shape;557;p66"/>
          <p:cNvSpPr txBox="1"/>
          <p:nvPr/>
        </p:nvSpPr>
        <p:spPr>
          <a:xfrm>
            <a:off x="3640125" y="1250900"/>
            <a:ext cx="5250300" cy="3012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500" b="1">
                <a:solidFill>
                  <a:schemeClr val="dk1"/>
                </a:solidFill>
                <a:latin typeface="Proxima Nova"/>
                <a:ea typeface="Proxima Nova"/>
                <a:cs typeface="Proxima Nova"/>
                <a:sym typeface="Proxima Nova"/>
              </a:rPr>
              <a:t>Is eating behavior contagious?</a:t>
            </a:r>
            <a:endParaRPr sz="1500" b="1">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Clr>
                <a:schemeClr val="dk1"/>
              </a:buClr>
              <a:buSzPts val="1100"/>
              <a:buFont typeface="Arial"/>
              <a:buNone/>
            </a:pPr>
            <a:endParaRPr sz="1500" b="1">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Clr>
                <a:schemeClr val="dk1"/>
              </a:buClr>
              <a:buSzPts val="1100"/>
              <a:buFont typeface="Arial"/>
              <a:buNone/>
            </a:pPr>
            <a:r>
              <a:rPr lang="en" sz="1500" b="1">
                <a:solidFill>
                  <a:schemeClr val="dk1"/>
                </a:solidFill>
                <a:latin typeface="Proxima Nova"/>
                <a:ea typeface="Proxima Nova"/>
                <a:cs typeface="Proxima Nova"/>
                <a:sym typeface="Proxima Nova"/>
              </a:rPr>
              <a:t>Selection: </a:t>
            </a:r>
            <a:r>
              <a:rPr lang="en" sz="1500">
                <a:solidFill>
                  <a:schemeClr val="dk1"/>
                </a:solidFill>
                <a:latin typeface="Proxima Nova"/>
                <a:ea typeface="Proxima Nova"/>
                <a:cs typeface="Proxima Nova"/>
                <a:sym typeface="Proxima Nova"/>
              </a:rPr>
              <a:t>I </a:t>
            </a:r>
            <a:r>
              <a:rPr lang="en" sz="1500" i="1">
                <a:solidFill>
                  <a:schemeClr val="dk1"/>
                </a:solidFill>
                <a:latin typeface="Proxima Nova"/>
                <a:ea typeface="Proxima Nova"/>
                <a:cs typeface="Proxima Nova"/>
                <a:sym typeface="Proxima Nova"/>
              </a:rPr>
              <a:t>choose</a:t>
            </a:r>
            <a:r>
              <a:rPr lang="en" sz="1500">
                <a:solidFill>
                  <a:schemeClr val="dk1"/>
                </a:solidFill>
                <a:latin typeface="Proxima Nova"/>
                <a:ea typeface="Proxima Nova"/>
                <a:cs typeface="Proxima Nova"/>
                <a:sym typeface="Proxima Nova"/>
              </a:rPr>
              <a:t> friends who have a similar eating behavior</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Clr>
                <a:schemeClr val="dk1"/>
              </a:buClr>
              <a:buSzPts val="1100"/>
              <a:buFont typeface="Arial"/>
              <a:buNone/>
            </a:pPr>
            <a:r>
              <a:rPr lang="en" sz="1500" b="1">
                <a:solidFill>
                  <a:schemeClr val="dk1"/>
                </a:solidFill>
                <a:latin typeface="Proxima Nova"/>
                <a:ea typeface="Proxima Nova"/>
                <a:cs typeface="Proxima Nova"/>
                <a:sym typeface="Proxima Nova"/>
              </a:rPr>
              <a:t>Influence:</a:t>
            </a:r>
            <a:r>
              <a:rPr lang="en" sz="1500">
                <a:solidFill>
                  <a:schemeClr val="dk1"/>
                </a:solidFill>
                <a:latin typeface="Proxima Nova"/>
                <a:ea typeface="Proxima Nova"/>
                <a:cs typeface="Proxima Nova"/>
                <a:sym typeface="Proxima Nova"/>
              </a:rPr>
              <a:t> My friends </a:t>
            </a:r>
            <a:r>
              <a:rPr lang="en" sz="1500" i="1">
                <a:solidFill>
                  <a:schemeClr val="dk1"/>
                </a:solidFill>
                <a:latin typeface="Proxima Nova"/>
                <a:ea typeface="Proxima Nova"/>
                <a:cs typeface="Proxima Nova"/>
                <a:sym typeface="Proxima Nova"/>
              </a:rPr>
              <a:t>influence</a:t>
            </a:r>
            <a:r>
              <a:rPr lang="en" sz="1500">
                <a:solidFill>
                  <a:schemeClr val="dk1"/>
                </a:solidFill>
                <a:latin typeface="Proxima Nova"/>
                <a:ea typeface="Proxima Nova"/>
                <a:cs typeface="Proxima Nova"/>
                <a:sym typeface="Proxima Nova"/>
              </a:rPr>
              <a:t> my eating behavior</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Clr>
                <a:schemeClr val="dk1"/>
              </a:buClr>
              <a:buSzPts val="1100"/>
              <a:buFont typeface="Arial"/>
              <a:buNone/>
            </a:pP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Clr>
                <a:schemeClr val="dk1"/>
              </a:buClr>
              <a:buSzPts val="1100"/>
              <a:buFont typeface="Arial"/>
              <a:buNone/>
            </a:pPr>
            <a:r>
              <a:rPr lang="en" sz="1500" i="1">
                <a:solidFill>
                  <a:schemeClr val="dk1"/>
                </a:solidFill>
                <a:latin typeface="Proxima Nova"/>
                <a:ea typeface="Proxima Nova"/>
                <a:cs typeface="Proxima Nova"/>
                <a:sym typeface="Proxima Nova"/>
              </a:rPr>
              <a:t>Which one is it?</a:t>
            </a:r>
            <a:endParaRPr sz="1500" b="1">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endParaRPr sz="1300">
              <a:latin typeface="Proxima Nova"/>
              <a:ea typeface="Proxima Nova"/>
              <a:cs typeface="Proxima Nova"/>
              <a:sym typeface="Proxima Nova"/>
            </a:endParaRPr>
          </a:p>
        </p:txBody>
      </p:sp>
      <p:sp>
        <p:nvSpPr>
          <p:cNvPr id="558" name="Google Shape;558;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pic>
        <p:nvPicPr>
          <p:cNvPr id="563" name="Google Shape;563;p6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127663" y="554725"/>
            <a:ext cx="4888675" cy="4034050"/>
          </a:xfrm>
          <a:prstGeom prst="rect">
            <a:avLst/>
          </a:prstGeom>
          <a:noFill/>
          <a:ln>
            <a:noFill/>
          </a:ln>
        </p:spPr>
      </p:pic>
      <p:sp>
        <p:nvSpPr>
          <p:cNvPr id="564" name="Google Shape;564;p67"/>
          <p:cNvSpPr/>
          <p:nvPr/>
        </p:nvSpPr>
        <p:spPr>
          <a:xfrm>
            <a:off x="2199174" y="3752900"/>
            <a:ext cx="4737300" cy="380400"/>
          </a:xfrm>
          <a:prstGeom prst="rect">
            <a:avLst/>
          </a:prstGeom>
          <a:solidFill>
            <a:srgbClr val="FFFC00">
              <a:alpha val="202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5" name="Google Shape;565;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pic>
        <p:nvPicPr>
          <p:cNvPr id="570" name="Google Shape;570;p6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263618" y="0"/>
            <a:ext cx="6616765" cy="5143501"/>
          </a:xfrm>
          <a:prstGeom prst="rect">
            <a:avLst/>
          </a:prstGeom>
          <a:noFill/>
          <a:ln>
            <a:noFill/>
          </a:ln>
        </p:spPr>
      </p:pic>
      <p:sp>
        <p:nvSpPr>
          <p:cNvPr id="571" name="Google Shape;571;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pic>
        <p:nvPicPr>
          <p:cNvPr id="576" name="Google Shape;576;p6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263618" y="0"/>
            <a:ext cx="6616765" cy="5143501"/>
          </a:xfrm>
          <a:prstGeom prst="rect">
            <a:avLst/>
          </a:prstGeom>
          <a:noFill/>
          <a:ln>
            <a:noFill/>
          </a:ln>
        </p:spPr>
      </p:pic>
      <p:sp>
        <p:nvSpPr>
          <p:cNvPr id="577" name="Google Shape;577;p69"/>
          <p:cNvSpPr txBox="1"/>
          <p:nvPr/>
        </p:nvSpPr>
        <p:spPr>
          <a:xfrm>
            <a:off x="311700" y="2283050"/>
            <a:ext cx="1642500" cy="18300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200" b="1">
                <a:latin typeface="Proxima Nova"/>
                <a:ea typeface="Proxima Nova"/>
                <a:cs typeface="Proxima Nova"/>
                <a:sym typeface="Proxima Nova"/>
              </a:rPr>
              <a:t>Matched Incident User Design: </a:t>
            </a:r>
            <a:r>
              <a:rPr lang="en" sz="1200">
                <a:latin typeface="Proxima Nova Semibold"/>
                <a:ea typeface="Proxima Nova Semibold"/>
                <a:cs typeface="Proxima Nova Semibold"/>
                <a:sym typeface="Proxima Nova Semibold"/>
              </a:rPr>
              <a:t>Matching is done on where, when, what, and frequency of people’s food purchasing behavior</a:t>
            </a:r>
            <a:endParaRPr sz="1200" b="1">
              <a:latin typeface="Proxima Nova"/>
              <a:ea typeface="Proxima Nova"/>
              <a:cs typeface="Proxima Nova"/>
              <a:sym typeface="Proxima Nova"/>
            </a:endParaRPr>
          </a:p>
        </p:txBody>
      </p:sp>
      <p:pic>
        <p:nvPicPr>
          <p:cNvPr id="578" name="Google Shape;578;p69"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6782350" flipH="1">
            <a:off x="2080680" y="1235710"/>
            <a:ext cx="432291" cy="1077804"/>
          </a:xfrm>
          <a:prstGeom prst="rect">
            <a:avLst/>
          </a:prstGeom>
          <a:noFill/>
          <a:ln>
            <a:noFill/>
          </a:ln>
        </p:spPr>
      </p:pic>
      <p:sp>
        <p:nvSpPr>
          <p:cNvPr id="579" name="Google Shape;579;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pic>
        <p:nvPicPr>
          <p:cNvPr id="584" name="Google Shape;584;p7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263618" y="0"/>
            <a:ext cx="6616765" cy="5143501"/>
          </a:xfrm>
          <a:prstGeom prst="rect">
            <a:avLst/>
          </a:prstGeom>
          <a:noFill/>
          <a:ln>
            <a:noFill/>
          </a:ln>
        </p:spPr>
      </p:pic>
      <p:sp>
        <p:nvSpPr>
          <p:cNvPr id="585" name="Google Shape;585;p70"/>
          <p:cNvSpPr txBox="1"/>
          <p:nvPr/>
        </p:nvSpPr>
        <p:spPr>
          <a:xfrm>
            <a:off x="311700" y="3571125"/>
            <a:ext cx="3632700" cy="10572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200">
                <a:latin typeface="Proxima Nova Semibold"/>
                <a:ea typeface="Proxima Nova Semibold"/>
                <a:cs typeface="Proxima Nova Semibold"/>
                <a:sym typeface="Proxima Nova Semibold"/>
              </a:rPr>
              <a:t>You are my ‘frequent eating partner’ if we both purchase food within 1 minute of each other with no other customer between us, and this pattern happens at least 10 times</a:t>
            </a:r>
            <a:endParaRPr sz="1200" b="1">
              <a:latin typeface="Proxima Nova"/>
              <a:ea typeface="Proxima Nova"/>
              <a:cs typeface="Proxima Nova"/>
              <a:sym typeface="Proxima Nova"/>
            </a:endParaRPr>
          </a:p>
        </p:txBody>
      </p:sp>
      <p:pic>
        <p:nvPicPr>
          <p:cNvPr id="586" name="Google Shape;586;p70"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7196859">
            <a:off x="4343605" y="3305535"/>
            <a:ext cx="432291" cy="1077804"/>
          </a:xfrm>
          <a:prstGeom prst="rect">
            <a:avLst/>
          </a:prstGeom>
          <a:noFill/>
          <a:ln>
            <a:noFill/>
          </a:ln>
        </p:spPr>
      </p:pic>
      <p:sp>
        <p:nvSpPr>
          <p:cNvPr id="587" name="Google Shape;587;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pic>
        <p:nvPicPr>
          <p:cNvPr id="592" name="Google Shape;592;p7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263618" y="0"/>
            <a:ext cx="6616765" cy="5143501"/>
          </a:xfrm>
          <a:prstGeom prst="rect">
            <a:avLst/>
          </a:prstGeom>
          <a:noFill/>
          <a:ln>
            <a:noFill/>
          </a:ln>
        </p:spPr>
      </p:pic>
      <p:sp>
        <p:nvSpPr>
          <p:cNvPr id="593" name="Google Shape;593;p71"/>
          <p:cNvSpPr txBox="1"/>
          <p:nvPr/>
        </p:nvSpPr>
        <p:spPr>
          <a:xfrm>
            <a:off x="1155625" y="3766550"/>
            <a:ext cx="2220000" cy="10839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200">
                <a:latin typeface="Proxima Nova Semibold"/>
                <a:ea typeface="Proxima Nova Semibold"/>
                <a:cs typeface="Proxima Nova Semibold"/>
                <a:sym typeface="Proxima Nova Semibold"/>
              </a:rPr>
              <a:t>The first occurrence of proximity in the dataset indicates the onset of the co-eating</a:t>
            </a:r>
            <a:endParaRPr sz="1200" b="1">
              <a:latin typeface="Proxima Nova"/>
              <a:ea typeface="Proxima Nova"/>
              <a:cs typeface="Proxima Nova"/>
              <a:sym typeface="Proxima Nova"/>
            </a:endParaRPr>
          </a:p>
        </p:txBody>
      </p:sp>
      <p:pic>
        <p:nvPicPr>
          <p:cNvPr id="594" name="Google Shape;594;p71"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7196859">
            <a:off x="3781005" y="3504727"/>
            <a:ext cx="432291" cy="1077804"/>
          </a:xfrm>
          <a:prstGeom prst="rect">
            <a:avLst/>
          </a:prstGeom>
          <a:noFill/>
          <a:ln>
            <a:noFill/>
          </a:ln>
        </p:spPr>
      </p:pic>
      <p:sp>
        <p:nvSpPr>
          <p:cNvPr id="595" name="Google Shape;595;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Modularity</a:t>
            </a:r>
            <a:endParaRPr sz="2800">
              <a:solidFill>
                <a:srgbClr val="000000"/>
              </a:solidFill>
            </a:endParaRPr>
          </a:p>
        </p:txBody>
      </p:sp>
      <p:sp>
        <p:nvSpPr>
          <p:cNvPr id="93" name="Google Shape;93;p18"/>
          <p:cNvSpPr txBox="1"/>
          <p:nvPr/>
        </p:nvSpPr>
        <p:spPr>
          <a:xfrm>
            <a:off x="311700" y="1309975"/>
            <a:ext cx="6876900" cy="3043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i="1">
                <a:solidFill>
                  <a:schemeClr val="dk1"/>
                </a:solidFill>
                <a:latin typeface="Proxima Nova"/>
                <a:ea typeface="Proxima Nova"/>
                <a:cs typeface="Proxima Nova"/>
                <a:sym typeface="Proxima Nova"/>
              </a:rPr>
              <a:t>Q </a:t>
            </a:r>
            <a:r>
              <a:rPr lang="en" sz="1500">
                <a:solidFill>
                  <a:schemeClr val="dk1"/>
                </a:solidFill>
                <a:latin typeface="Proxima Nova"/>
                <a:ea typeface="Proxima Nova"/>
                <a:cs typeface="Proxima Nova"/>
                <a:sym typeface="Proxima Nova"/>
              </a:rPr>
              <a:t>= (</a:t>
            </a:r>
            <a:r>
              <a:rPr lang="en" sz="1500" b="1">
                <a:solidFill>
                  <a:schemeClr val="dk1"/>
                </a:solidFill>
                <a:latin typeface="Proxima Nova"/>
                <a:ea typeface="Proxima Nova"/>
                <a:cs typeface="Proxima Nova"/>
                <a:sym typeface="Proxima Nova"/>
              </a:rPr>
              <a:t>Fraction</a:t>
            </a:r>
            <a:r>
              <a:rPr lang="en" sz="1500">
                <a:solidFill>
                  <a:schemeClr val="dk1"/>
                </a:solidFill>
                <a:latin typeface="Proxima Nova"/>
                <a:ea typeface="Proxima Nova"/>
                <a:cs typeface="Proxima Nova"/>
                <a:sym typeface="Proxima Nova"/>
              </a:rPr>
              <a:t> of edges between nodes of the same type) -­ (</a:t>
            </a:r>
            <a:r>
              <a:rPr lang="en" sz="1500" b="1">
                <a:solidFill>
                  <a:schemeClr val="dk1"/>
                </a:solidFill>
                <a:latin typeface="Proxima Nova"/>
                <a:ea typeface="Proxima Nova"/>
                <a:cs typeface="Proxima Nova"/>
                <a:sym typeface="Proxima Nova"/>
              </a:rPr>
              <a:t>Expected</a:t>
            </a:r>
            <a:r>
              <a:rPr lang="en" sz="1500">
                <a:solidFill>
                  <a:schemeClr val="dk1"/>
                </a:solidFill>
                <a:latin typeface="Proxima Nova"/>
                <a:ea typeface="Proxima Nova"/>
                <a:cs typeface="Proxima Nova"/>
                <a:sym typeface="Proxima Nova"/>
              </a:rPr>
              <a:t> </a:t>
            </a:r>
            <a:r>
              <a:rPr lang="en" sz="1500" b="1">
                <a:solidFill>
                  <a:schemeClr val="dk1"/>
                </a:solidFill>
                <a:latin typeface="Proxima Nova"/>
                <a:ea typeface="Proxima Nova"/>
                <a:cs typeface="Proxima Nova"/>
                <a:sym typeface="Proxima Nova"/>
              </a:rPr>
              <a:t>fraction</a:t>
            </a:r>
            <a:r>
              <a:rPr lang="en" sz="1500">
                <a:solidFill>
                  <a:schemeClr val="dk1"/>
                </a:solidFill>
                <a:latin typeface="Proxima Nova"/>
                <a:ea typeface="Proxima Nova"/>
                <a:cs typeface="Proxima Nova"/>
                <a:sym typeface="Proxima Nova"/>
              </a:rPr>
              <a:t> of edges between nodes of the same type due to random chance)</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b="1">
                <a:solidFill>
                  <a:schemeClr val="dk1"/>
                </a:solidFill>
                <a:latin typeface="Proxima Nova"/>
                <a:ea typeface="Proxima Nova"/>
                <a:cs typeface="Proxima Nova"/>
                <a:sym typeface="Proxima Nova"/>
              </a:rPr>
              <a:t>Fraction</a:t>
            </a:r>
            <a:r>
              <a:rPr lang="en" sz="1500">
                <a:solidFill>
                  <a:schemeClr val="dk1"/>
                </a:solidFill>
                <a:latin typeface="Proxima Nova"/>
                <a:ea typeface="Proxima Nova"/>
                <a:cs typeface="Proxima Nova"/>
                <a:sym typeface="Proxima Nova"/>
              </a:rPr>
              <a:t> of edges between nodes of the same type</a:t>
            </a:r>
            <a:endParaRPr sz="1500" i="1">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solidFill>
                  <a:schemeClr val="dk1"/>
                </a:solidFill>
                <a:latin typeface="Proxima Nova"/>
                <a:ea typeface="Proxima Nova"/>
                <a:cs typeface="Proxima Nova"/>
                <a:sym typeface="Proxima Nova"/>
              </a:rPr>
              <a:t>= </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solidFill>
                  <a:schemeClr val="dk1"/>
                </a:solidFill>
                <a:latin typeface="Proxima Nova"/>
                <a:ea typeface="Proxima Nova"/>
                <a:cs typeface="Proxima Nova"/>
                <a:sym typeface="Proxima Nova"/>
              </a:rPr>
              <a:t>= </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endParaRPr sz="1500">
              <a:latin typeface="Proxima Nova"/>
              <a:ea typeface="Proxima Nova"/>
              <a:cs typeface="Proxima Nova"/>
              <a:sym typeface="Proxima Nova"/>
            </a:endParaRPr>
          </a:p>
        </p:txBody>
      </p:sp>
      <p:pic>
        <p:nvPicPr>
          <p:cNvPr id="94" name="Google Shape;94;p1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63100" y="2701149"/>
            <a:ext cx="2091800" cy="649500"/>
          </a:xfrm>
          <a:prstGeom prst="rect">
            <a:avLst/>
          </a:prstGeom>
          <a:noFill/>
          <a:ln>
            <a:noFill/>
          </a:ln>
        </p:spPr>
      </p:pic>
      <p:pic>
        <p:nvPicPr>
          <p:cNvPr id="95" name="Google Shape;95;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63100" y="3547125"/>
            <a:ext cx="2167099" cy="611925"/>
          </a:xfrm>
          <a:prstGeom prst="rect">
            <a:avLst/>
          </a:prstGeom>
          <a:noFill/>
          <a:ln>
            <a:noFill/>
          </a:ln>
        </p:spPr>
      </p:pic>
      <p:sp>
        <p:nvSpPr>
          <p:cNvPr id="96" name="Google Shape;96;p18"/>
          <p:cNvSpPr/>
          <p:nvPr/>
        </p:nvSpPr>
        <p:spPr>
          <a:xfrm>
            <a:off x="775425" y="1420119"/>
            <a:ext cx="4314600" cy="228300"/>
          </a:xfrm>
          <a:prstGeom prst="rect">
            <a:avLst/>
          </a:prstGeom>
          <a:solidFill>
            <a:srgbClr val="FFFC00">
              <a:alpha val="360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 name="Google Shape;9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pic>
        <p:nvPicPr>
          <p:cNvPr id="600" name="Google Shape;600;p7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263618" y="0"/>
            <a:ext cx="6616765" cy="5143501"/>
          </a:xfrm>
          <a:prstGeom prst="rect">
            <a:avLst/>
          </a:prstGeom>
          <a:noFill/>
          <a:ln>
            <a:noFill/>
          </a:ln>
        </p:spPr>
      </p:pic>
      <p:sp>
        <p:nvSpPr>
          <p:cNvPr id="601" name="Google Shape;601;p72"/>
          <p:cNvSpPr txBox="1"/>
          <p:nvPr/>
        </p:nvSpPr>
        <p:spPr>
          <a:xfrm>
            <a:off x="1795225" y="2451825"/>
            <a:ext cx="2220000" cy="10839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200">
                <a:latin typeface="Proxima Nova Semibold"/>
                <a:ea typeface="Proxima Nova Semibold"/>
                <a:cs typeface="Proxima Nova Semibold"/>
                <a:sym typeface="Proxima Nova Semibold"/>
              </a:rPr>
              <a:t>∆H1 and ∆H2 are pulled toward opposite directions</a:t>
            </a:r>
            <a:endParaRPr sz="1200" b="1">
              <a:latin typeface="Proxima Nova"/>
              <a:ea typeface="Proxima Nova"/>
              <a:cs typeface="Proxima Nova"/>
              <a:sym typeface="Proxima Nova"/>
            </a:endParaRPr>
          </a:p>
        </p:txBody>
      </p:sp>
      <p:pic>
        <p:nvPicPr>
          <p:cNvPr id="602" name="Google Shape;602;p72"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7196859">
            <a:off x="4420605" y="2190002"/>
            <a:ext cx="432291" cy="1077804"/>
          </a:xfrm>
          <a:prstGeom prst="rect">
            <a:avLst/>
          </a:prstGeom>
          <a:noFill/>
          <a:ln>
            <a:noFill/>
          </a:ln>
        </p:spPr>
      </p:pic>
      <p:sp>
        <p:nvSpPr>
          <p:cNvPr id="603" name="Google Shape;603;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pic>
        <p:nvPicPr>
          <p:cNvPr id="608" name="Google Shape;608;p7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263618" y="0"/>
            <a:ext cx="6616765" cy="5143501"/>
          </a:xfrm>
          <a:prstGeom prst="rect">
            <a:avLst/>
          </a:prstGeom>
          <a:noFill/>
          <a:ln>
            <a:noFill/>
          </a:ln>
        </p:spPr>
      </p:pic>
      <p:sp>
        <p:nvSpPr>
          <p:cNvPr id="609" name="Google Shape;609;p73"/>
          <p:cNvSpPr txBox="1"/>
          <p:nvPr/>
        </p:nvSpPr>
        <p:spPr>
          <a:xfrm>
            <a:off x="7444300" y="1296975"/>
            <a:ext cx="1634400" cy="21321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rgbClr val="000000"/>
              </a:buClr>
              <a:buSzPts val="1100"/>
              <a:buFont typeface="Arial"/>
              <a:buNone/>
            </a:pPr>
            <a:r>
              <a:rPr lang="en" sz="1200">
                <a:latin typeface="Proxima Nova Semibold"/>
                <a:ea typeface="Proxima Nova Semibold"/>
                <a:cs typeface="Proxima Nova Semibold"/>
                <a:sym typeface="Proxima Nova Semibold"/>
              </a:rPr>
              <a:t>(∆H1 - ∆H2) being significantly &gt; 0 would causally prove that having a healthy-eating partner helps improve people’s eating behavior</a:t>
            </a:r>
            <a:endParaRPr sz="1200" b="1">
              <a:latin typeface="Proxima Nova"/>
              <a:ea typeface="Proxima Nova"/>
              <a:cs typeface="Proxima Nova"/>
              <a:sym typeface="Proxima Nova"/>
            </a:endParaRPr>
          </a:p>
        </p:txBody>
      </p:sp>
      <p:pic>
        <p:nvPicPr>
          <p:cNvPr id="610" name="Google Shape;610;p73" descr="Doodles_Arrow_Yellow.png"/>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7196859" flipH="1">
            <a:off x="6579280" y="2032839"/>
            <a:ext cx="432291" cy="1077804"/>
          </a:xfrm>
          <a:prstGeom prst="rect">
            <a:avLst/>
          </a:prstGeom>
          <a:noFill/>
          <a:ln>
            <a:noFill/>
          </a:ln>
        </p:spPr>
      </p:pic>
      <p:sp>
        <p:nvSpPr>
          <p:cNvPr id="611" name="Google Shape;611;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74"/>
          <p:cNvSpPr/>
          <p:nvPr/>
        </p:nvSpPr>
        <p:spPr>
          <a:xfrm>
            <a:off x="0" y="0"/>
            <a:ext cx="3232500" cy="5143500"/>
          </a:xfrm>
          <a:prstGeom prst="rect">
            <a:avLst/>
          </a:prstGeom>
          <a:solidFill>
            <a:srgbClr val="003B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74"/>
          <p:cNvSpPr txBox="1"/>
          <p:nvPr/>
        </p:nvSpPr>
        <p:spPr>
          <a:xfrm>
            <a:off x="425125" y="1250900"/>
            <a:ext cx="2661000" cy="1343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3000">
                <a:solidFill>
                  <a:srgbClr val="FFFFFF"/>
                </a:solidFill>
                <a:latin typeface="Proxima Nova Extrabold"/>
                <a:ea typeface="Proxima Nova Extrabold"/>
                <a:cs typeface="Proxima Nova Extrabold"/>
                <a:sym typeface="Proxima Nova Extrabold"/>
              </a:rPr>
              <a:t>Instrument Variable (IV) Regression</a:t>
            </a:r>
            <a:endParaRPr sz="3000">
              <a:solidFill>
                <a:srgbClr val="FFFFFF"/>
              </a:solidFill>
              <a:latin typeface="Proxima Nova Extrabold"/>
              <a:ea typeface="Proxima Nova Extrabold"/>
              <a:cs typeface="Proxima Nova Extrabold"/>
              <a:sym typeface="Proxima Nova Extrabold"/>
            </a:endParaRPr>
          </a:p>
        </p:txBody>
      </p:sp>
      <p:sp>
        <p:nvSpPr>
          <p:cNvPr id="618" name="Google Shape;618;p74"/>
          <p:cNvSpPr txBox="1"/>
          <p:nvPr/>
        </p:nvSpPr>
        <p:spPr>
          <a:xfrm>
            <a:off x="3640125" y="1250900"/>
            <a:ext cx="4621500" cy="107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a:solidFill>
                  <a:schemeClr val="dk1"/>
                </a:solidFill>
                <a:latin typeface="Proxima Nova"/>
                <a:ea typeface="Proxima Nova"/>
                <a:cs typeface="Proxima Nova"/>
                <a:sym typeface="Proxima Nova"/>
              </a:rPr>
              <a:t>Borrowed from Econometrics</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500">
                <a:solidFill>
                  <a:schemeClr val="dk1"/>
                </a:solidFill>
                <a:latin typeface="Proxima Nova"/>
                <a:ea typeface="Proxima Nova"/>
                <a:cs typeface="Proxima Nova"/>
                <a:sym typeface="Proxima Nova"/>
              </a:rPr>
              <a:t>Uses a 2-stage-least-squares (2SLS) approach to infer causality</a:t>
            </a:r>
            <a:endParaRPr sz="1500">
              <a:solidFill>
                <a:schemeClr val="dk1"/>
              </a:solidFill>
              <a:latin typeface="Proxima Nova"/>
              <a:ea typeface="Proxima Nova"/>
              <a:cs typeface="Proxima Nova"/>
              <a:sym typeface="Proxima Nova"/>
            </a:endParaRPr>
          </a:p>
        </p:txBody>
      </p:sp>
      <p:sp>
        <p:nvSpPr>
          <p:cNvPr id="619" name="Google Shape;619;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pic>
        <p:nvPicPr>
          <p:cNvPr id="625" name="Google Shape;625;p7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250127" y="3770675"/>
            <a:ext cx="495875" cy="924875"/>
          </a:xfrm>
          <a:prstGeom prst="rect">
            <a:avLst/>
          </a:prstGeom>
          <a:noFill/>
          <a:ln>
            <a:noFill/>
          </a:ln>
        </p:spPr>
      </p:pic>
      <p:sp>
        <p:nvSpPr>
          <p:cNvPr id="626" name="Google Shape;626;p75"/>
          <p:cNvSpPr/>
          <p:nvPr/>
        </p:nvSpPr>
        <p:spPr>
          <a:xfrm>
            <a:off x="4250113" y="3169539"/>
            <a:ext cx="601200" cy="601200"/>
          </a:xfrm>
          <a:prstGeom prst="ellipse">
            <a:avLst/>
          </a:prstGeom>
          <a:solidFill>
            <a:srgbClr val="4A7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75"/>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Are exercise behaviors contagious?</a:t>
            </a:r>
            <a:endParaRPr sz="3000">
              <a:latin typeface="Proxima Nova Extrabold"/>
              <a:ea typeface="Proxima Nova Extrabold"/>
              <a:cs typeface="Proxima Nova Extrabold"/>
              <a:sym typeface="Proxima Nova Extrabo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pic>
        <p:nvPicPr>
          <p:cNvPr id="633" name="Google Shape;633;p7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250127" y="3770675"/>
            <a:ext cx="495875" cy="924875"/>
          </a:xfrm>
          <a:prstGeom prst="rect">
            <a:avLst/>
          </a:prstGeom>
          <a:noFill/>
          <a:ln>
            <a:noFill/>
          </a:ln>
        </p:spPr>
      </p:pic>
      <p:sp>
        <p:nvSpPr>
          <p:cNvPr id="634" name="Google Shape;634;p76"/>
          <p:cNvSpPr/>
          <p:nvPr/>
        </p:nvSpPr>
        <p:spPr>
          <a:xfrm>
            <a:off x="4250113" y="3169539"/>
            <a:ext cx="601200" cy="601200"/>
          </a:xfrm>
          <a:prstGeom prst="ellipse">
            <a:avLst/>
          </a:prstGeom>
          <a:solidFill>
            <a:srgbClr val="4A7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76"/>
          <p:cNvSpPr/>
          <p:nvPr/>
        </p:nvSpPr>
        <p:spPr>
          <a:xfrm>
            <a:off x="4893819" y="2020426"/>
            <a:ext cx="601200" cy="601200"/>
          </a:xfrm>
          <a:prstGeom prst="ellipse">
            <a:avLst/>
          </a:prstGeom>
          <a:solidFill>
            <a:srgbClr val="4A7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76"/>
          <p:cNvSpPr/>
          <p:nvPr/>
        </p:nvSpPr>
        <p:spPr>
          <a:xfrm>
            <a:off x="3648978" y="2020426"/>
            <a:ext cx="601200" cy="601200"/>
          </a:xfrm>
          <a:prstGeom prst="ellipse">
            <a:avLst/>
          </a:prstGeom>
          <a:solidFill>
            <a:srgbClr val="4A7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37" name="Google Shape;637;p7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727113" y="1057550"/>
            <a:ext cx="523015" cy="924876"/>
          </a:xfrm>
          <a:prstGeom prst="rect">
            <a:avLst/>
          </a:prstGeom>
          <a:noFill/>
          <a:ln>
            <a:noFill/>
          </a:ln>
        </p:spPr>
      </p:pic>
      <p:pic>
        <p:nvPicPr>
          <p:cNvPr id="638" name="Google Shape;638;p7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969258" y="1057550"/>
            <a:ext cx="523015" cy="924876"/>
          </a:xfrm>
          <a:prstGeom prst="rect">
            <a:avLst/>
          </a:prstGeom>
          <a:noFill/>
          <a:ln>
            <a:noFill/>
          </a:ln>
        </p:spPr>
      </p:pic>
      <p:cxnSp>
        <p:nvCxnSpPr>
          <p:cNvPr id="639" name="Google Shape;639;p76"/>
          <p:cNvCxnSpPr>
            <a:stCxn id="636" idx="4"/>
            <a:endCxn id="634" idx="0"/>
          </p:cNvCxnSpPr>
          <p:nvPr/>
        </p:nvCxnSpPr>
        <p:spPr>
          <a:xfrm>
            <a:off x="3949578" y="2621626"/>
            <a:ext cx="601200" cy="547800"/>
          </a:xfrm>
          <a:prstGeom prst="straightConnector1">
            <a:avLst/>
          </a:prstGeom>
          <a:noFill/>
          <a:ln w="28575" cap="flat" cmpd="sng">
            <a:solidFill>
              <a:schemeClr val="dk2"/>
            </a:solidFill>
            <a:prstDash val="dash"/>
            <a:round/>
            <a:headEnd type="none" w="med" len="med"/>
            <a:tailEnd type="none" w="med" len="med"/>
          </a:ln>
        </p:spPr>
      </p:cxnSp>
      <p:cxnSp>
        <p:nvCxnSpPr>
          <p:cNvPr id="640" name="Google Shape;640;p76"/>
          <p:cNvCxnSpPr>
            <a:stCxn id="634" idx="0"/>
            <a:endCxn id="635" idx="4"/>
          </p:cNvCxnSpPr>
          <p:nvPr/>
        </p:nvCxnSpPr>
        <p:spPr>
          <a:xfrm rot="10800000" flipH="1">
            <a:off x="4550713" y="2621739"/>
            <a:ext cx="643800" cy="547800"/>
          </a:xfrm>
          <a:prstGeom prst="straightConnector1">
            <a:avLst/>
          </a:prstGeom>
          <a:noFill/>
          <a:ln w="28575" cap="flat" cmpd="sng">
            <a:solidFill>
              <a:schemeClr val="dk2"/>
            </a:solidFill>
            <a:prstDash val="dash"/>
            <a:round/>
            <a:headEnd type="none" w="med" len="med"/>
            <a:tailEnd type="none" w="med" len="med"/>
          </a:ln>
        </p:spPr>
      </p:cxnSp>
      <p:sp>
        <p:nvSpPr>
          <p:cNvPr id="641" name="Google Shape;641;p76"/>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Are exercise behaviors contagious?</a:t>
            </a:r>
            <a:endParaRPr sz="3000">
              <a:latin typeface="Proxima Nova Extrabold"/>
              <a:ea typeface="Proxima Nova Extrabold"/>
              <a:cs typeface="Proxima Nova Extrabold"/>
              <a:sym typeface="Proxima Nova Extrabo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pic>
        <p:nvPicPr>
          <p:cNvPr id="647" name="Google Shape;647;p7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250119" y="3770675"/>
            <a:ext cx="1626875" cy="924875"/>
          </a:xfrm>
          <a:prstGeom prst="rect">
            <a:avLst/>
          </a:prstGeom>
          <a:noFill/>
          <a:ln>
            <a:noFill/>
          </a:ln>
        </p:spPr>
      </p:pic>
      <p:sp>
        <p:nvSpPr>
          <p:cNvPr id="648" name="Google Shape;648;p77"/>
          <p:cNvSpPr/>
          <p:nvPr/>
        </p:nvSpPr>
        <p:spPr>
          <a:xfrm>
            <a:off x="4250113" y="3169539"/>
            <a:ext cx="601200" cy="601200"/>
          </a:xfrm>
          <a:prstGeom prst="ellipse">
            <a:avLst/>
          </a:prstGeom>
          <a:solidFill>
            <a:srgbClr val="4A7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77"/>
          <p:cNvSpPr/>
          <p:nvPr/>
        </p:nvSpPr>
        <p:spPr>
          <a:xfrm>
            <a:off x="4893819" y="2020426"/>
            <a:ext cx="601200" cy="601200"/>
          </a:xfrm>
          <a:prstGeom prst="ellipse">
            <a:avLst/>
          </a:prstGeom>
          <a:solidFill>
            <a:srgbClr val="4A7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77"/>
          <p:cNvSpPr/>
          <p:nvPr/>
        </p:nvSpPr>
        <p:spPr>
          <a:xfrm>
            <a:off x="3648978" y="2020426"/>
            <a:ext cx="601200" cy="601200"/>
          </a:xfrm>
          <a:prstGeom prst="ellipse">
            <a:avLst/>
          </a:prstGeom>
          <a:solidFill>
            <a:srgbClr val="4A74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1" name="Google Shape;651;p7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727113" y="1057550"/>
            <a:ext cx="523015" cy="924876"/>
          </a:xfrm>
          <a:prstGeom prst="rect">
            <a:avLst/>
          </a:prstGeom>
          <a:noFill/>
          <a:ln>
            <a:noFill/>
          </a:ln>
        </p:spPr>
      </p:pic>
      <p:pic>
        <p:nvPicPr>
          <p:cNvPr id="652" name="Google Shape;652;p7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969258" y="1057550"/>
            <a:ext cx="523015" cy="924876"/>
          </a:xfrm>
          <a:prstGeom prst="rect">
            <a:avLst/>
          </a:prstGeom>
          <a:noFill/>
          <a:ln>
            <a:noFill/>
          </a:ln>
        </p:spPr>
      </p:pic>
      <p:cxnSp>
        <p:nvCxnSpPr>
          <p:cNvPr id="653" name="Google Shape;653;p77"/>
          <p:cNvCxnSpPr>
            <a:stCxn id="650" idx="4"/>
            <a:endCxn id="648" idx="0"/>
          </p:cNvCxnSpPr>
          <p:nvPr/>
        </p:nvCxnSpPr>
        <p:spPr>
          <a:xfrm>
            <a:off x="3949578" y="2621626"/>
            <a:ext cx="601200" cy="547800"/>
          </a:xfrm>
          <a:prstGeom prst="straightConnector1">
            <a:avLst/>
          </a:prstGeom>
          <a:noFill/>
          <a:ln w="28575" cap="flat" cmpd="sng">
            <a:solidFill>
              <a:srgbClr val="980000"/>
            </a:solidFill>
            <a:prstDash val="solid"/>
            <a:round/>
            <a:headEnd type="none" w="med" len="med"/>
            <a:tailEnd type="triangle" w="med" len="med"/>
          </a:ln>
        </p:spPr>
      </p:cxnSp>
      <p:cxnSp>
        <p:nvCxnSpPr>
          <p:cNvPr id="654" name="Google Shape;654;p77"/>
          <p:cNvCxnSpPr>
            <a:stCxn id="648" idx="0"/>
            <a:endCxn id="649" idx="4"/>
          </p:cNvCxnSpPr>
          <p:nvPr/>
        </p:nvCxnSpPr>
        <p:spPr>
          <a:xfrm rot="10800000" flipH="1">
            <a:off x="4550713" y="2621739"/>
            <a:ext cx="643800" cy="547800"/>
          </a:xfrm>
          <a:prstGeom prst="straightConnector1">
            <a:avLst/>
          </a:prstGeom>
          <a:noFill/>
          <a:ln w="28575" cap="flat" cmpd="sng">
            <a:solidFill>
              <a:srgbClr val="980000"/>
            </a:solidFill>
            <a:prstDash val="solid"/>
            <a:round/>
            <a:headEnd type="triangle" w="med" len="med"/>
            <a:tailEnd type="none" w="med" len="med"/>
          </a:ln>
        </p:spPr>
      </p:cxnSp>
      <p:sp>
        <p:nvSpPr>
          <p:cNvPr id="655" name="Google Shape;655;p77"/>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Are exercise behaviors contagious?</a:t>
            </a:r>
            <a:endParaRPr sz="3000">
              <a:latin typeface="Proxima Nova Extrabold"/>
              <a:ea typeface="Proxima Nova Extrabold"/>
              <a:cs typeface="Proxima Nova Extrabold"/>
              <a:sym typeface="Proxima Nova Extrabo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66</a:t>
            </a:fld>
            <a:endParaRPr/>
          </a:p>
        </p:txBody>
      </p:sp>
      <p:sp>
        <p:nvSpPr>
          <p:cNvPr id="661" name="Google Shape;661;p78"/>
          <p:cNvSpPr txBox="1"/>
          <p:nvPr/>
        </p:nvSpPr>
        <p:spPr>
          <a:xfrm>
            <a:off x="4832675" y="22980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2" name="Google Shape;662;p78"/>
          <p:cNvSpPr txBox="1"/>
          <p:nvPr/>
        </p:nvSpPr>
        <p:spPr>
          <a:xfrm>
            <a:off x="4948450" y="2298025"/>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I run</a:t>
            </a:r>
            <a:endParaRPr sz="1200">
              <a:solidFill>
                <a:srgbClr val="000000"/>
              </a:solidFill>
              <a:latin typeface="Proxima Nova Extrabold"/>
              <a:ea typeface="Proxima Nova Extrabold"/>
              <a:cs typeface="Proxima Nova Extrabold"/>
              <a:sym typeface="Proxima Nova Extrabold"/>
            </a:endParaRPr>
          </a:p>
        </p:txBody>
      </p:sp>
      <p:sp>
        <p:nvSpPr>
          <p:cNvPr id="663" name="Google Shape;663;p78"/>
          <p:cNvSpPr txBox="1"/>
          <p:nvPr/>
        </p:nvSpPr>
        <p:spPr>
          <a:xfrm>
            <a:off x="1884950" y="22980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My friend runs</a:t>
            </a:r>
            <a:endParaRPr sz="1200">
              <a:solidFill>
                <a:srgbClr val="000000"/>
              </a:solidFill>
              <a:latin typeface="Proxima Nova Extrabold"/>
              <a:ea typeface="Proxima Nova Extrabold"/>
              <a:cs typeface="Proxima Nova Extrabold"/>
              <a:sym typeface="Proxima Nova Extrabold"/>
            </a:endParaRPr>
          </a:p>
        </p:txBody>
      </p:sp>
      <p:cxnSp>
        <p:nvCxnSpPr>
          <p:cNvPr id="664" name="Google Shape;664;p78"/>
          <p:cNvCxnSpPr/>
          <p:nvPr/>
        </p:nvCxnSpPr>
        <p:spPr>
          <a:xfrm>
            <a:off x="3883350" y="2625775"/>
            <a:ext cx="944400" cy="0"/>
          </a:xfrm>
          <a:prstGeom prst="straightConnector1">
            <a:avLst/>
          </a:prstGeom>
          <a:noFill/>
          <a:ln w="38100" cap="flat" cmpd="sng">
            <a:solidFill>
              <a:srgbClr val="980000"/>
            </a:solidFill>
            <a:prstDash val="solid"/>
            <a:round/>
            <a:headEnd type="none" w="med" len="med"/>
            <a:tailEnd type="triangle" w="med" len="med"/>
          </a:ln>
        </p:spPr>
      </p:cxnSp>
      <p:sp>
        <p:nvSpPr>
          <p:cNvPr id="665" name="Google Shape;665;p78"/>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solidFill>
                  <a:schemeClr val="dk1"/>
                </a:solidFill>
                <a:latin typeface="Proxima Nova Extrabold"/>
                <a:ea typeface="Proxima Nova Extrabold"/>
                <a:cs typeface="Proxima Nova Extrabold"/>
                <a:sym typeface="Proxima Nova Extrabold"/>
              </a:rPr>
              <a:t>Are exercise behaviors contagious?</a:t>
            </a:r>
            <a:endParaRPr sz="3000">
              <a:latin typeface="Proxima Nova Extrabold"/>
              <a:ea typeface="Proxima Nova Extrabold"/>
              <a:cs typeface="Proxima Nova Extrabold"/>
              <a:sym typeface="Proxima Nova Extrabo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67</a:t>
            </a:fld>
            <a:endParaRPr/>
          </a:p>
        </p:txBody>
      </p:sp>
      <p:sp>
        <p:nvSpPr>
          <p:cNvPr id="671" name="Google Shape;671;p79"/>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Not so fast…</a:t>
            </a:r>
            <a:endParaRPr sz="3000">
              <a:latin typeface="Proxima Nova Extrabold"/>
              <a:ea typeface="Proxima Nova Extrabold"/>
              <a:cs typeface="Proxima Nova Extrabold"/>
              <a:sym typeface="Proxima Nova Extrabold"/>
            </a:endParaRPr>
          </a:p>
        </p:txBody>
      </p:sp>
      <p:sp>
        <p:nvSpPr>
          <p:cNvPr id="672" name="Google Shape;672;p79"/>
          <p:cNvSpPr txBox="1"/>
          <p:nvPr/>
        </p:nvSpPr>
        <p:spPr>
          <a:xfrm>
            <a:off x="4832675" y="22980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3" name="Google Shape;673;p79"/>
          <p:cNvSpPr txBox="1"/>
          <p:nvPr/>
        </p:nvSpPr>
        <p:spPr>
          <a:xfrm>
            <a:off x="4948450" y="2298025"/>
            <a:ext cx="21630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I WANT TO start running</a:t>
            </a:r>
            <a:endParaRPr sz="1200">
              <a:solidFill>
                <a:srgbClr val="000000"/>
              </a:solidFill>
              <a:latin typeface="Proxima Nova Extrabold"/>
              <a:ea typeface="Proxima Nova Extrabold"/>
              <a:cs typeface="Proxima Nova Extrabold"/>
              <a:sym typeface="Proxima Nova Extrabold"/>
            </a:endParaRPr>
          </a:p>
        </p:txBody>
      </p:sp>
      <p:sp>
        <p:nvSpPr>
          <p:cNvPr id="674" name="Google Shape;674;p79"/>
          <p:cNvSpPr txBox="1"/>
          <p:nvPr/>
        </p:nvSpPr>
        <p:spPr>
          <a:xfrm>
            <a:off x="1884950" y="2298025"/>
            <a:ext cx="18777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I befriend a runner</a:t>
            </a:r>
            <a:endParaRPr sz="1200">
              <a:solidFill>
                <a:srgbClr val="000000"/>
              </a:solidFill>
              <a:latin typeface="Proxima Nova Extrabold"/>
              <a:ea typeface="Proxima Nova Extrabold"/>
              <a:cs typeface="Proxima Nova Extrabold"/>
              <a:sym typeface="Proxima Nova Extrabold"/>
            </a:endParaRPr>
          </a:p>
        </p:txBody>
      </p:sp>
      <p:cxnSp>
        <p:nvCxnSpPr>
          <p:cNvPr id="675" name="Google Shape;675;p79"/>
          <p:cNvCxnSpPr/>
          <p:nvPr/>
        </p:nvCxnSpPr>
        <p:spPr>
          <a:xfrm>
            <a:off x="3883350" y="2625775"/>
            <a:ext cx="944400" cy="0"/>
          </a:xfrm>
          <a:prstGeom prst="straightConnector1">
            <a:avLst/>
          </a:prstGeom>
          <a:noFill/>
          <a:ln w="38100" cap="flat" cmpd="sng">
            <a:solidFill>
              <a:srgbClr val="980000"/>
            </a:solidFill>
            <a:prstDash val="solid"/>
            <a:round/>
            <a:headEnd type="triangle" w="med" len="med"/>
            <a:tailEnd type="none" w="med" len="med"/>
          </a:ln>
        </p:spPr>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68</a:t>
            </a:fld>
            <a:endParaRPr/>
          </a:p>
        </p:txBody>
      </p:sp>
      <p:sp>
        <p:nvSpPr>
          <p:cNvPr id="681" name="Google Shape;681;p80"/>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Not so fast…</a:t>
            </a:r>
            <a:endParaRPr sz="3000">
              <a:latin typeface="Proxima Nova Extrabold"/>
              <a:ea typeface="Proxima Nova Extrabold"/>
              <a:cs typeface="Proxima Nova Extrabold"/>
              <a:sym typeface="Proxima Nova Extrabold"/>
            </a:endParaRPr>
          </a:p>
        </p:txBody>
      </p:sp>
      <p:sp>
        <p:nvSpPr>
          <p:cNvPr id="682" name="Google Shape;682;p80"/>
          <p:cNvSpPr txBox="1"/>
          <p:nvPr/>
        </p:nvSpPr>
        <p:spPr>
          <a:xfrm>
            <a:off x="4832675" y="25266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3" name="Google Shape;683;p80"/>
          <p:cNvSpPr txBox="1"/>
          <p:nvPr/>
        </p:nvSpPr>
        <p:spPr>
          <a:xfrm>
            <a:off x="4948450" y="2526625"/>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I run</a:t>
            </a:r>
            <a:endParaRPr sz="1200">
              <a:latin typeface="Proxima Nova Semibold"/>
              <a:ea typeface="Proxima Nova Semibold"/>
              <a:cs typeface="Proxima Nova Semibold"/>
              <a:sym typeface="Proxima Nova Semibold"/>
            </a:endParaRPr>
          </a:p>
        </p:txBody>
      </p:sp>
      <p:sp>
        <p:nvSpPr>
          <p:cNvPr id="684" name="Google Shape;684;p80"/>
          <p:cNvSpPr txBox="1"/>
          <p:nvPr/>
        </p:nvSpPr>
        <p:spPr>
          <a:xfrm>
            <a:off x="1884950" y="2907625"/>
            <a:ext cx="18777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My friend runs</a:t>
            </a:r>
            <a:endParaRPr sz="1200">
              <a:latin typeface="Proxima Nova Semibold"/>
              <a:ea typeface="Proxima Nova Semibold"/>
              <a:cs typeface="Proxima Nova Semibold"/>
              <a:sym typeface="Proxima Nova Semibold"/>
            </a:endParaRPr>
          </a:p>
        </p:txBody>
      </p:sp>
      <p:cxnSp>
        <p:nvCxnSpPr>
          <p:cNvPr id="685" name="Google Shape;685;p80"/>
          <p:cNvCxnSpPr/>
          <p:nvPr/>
        </p:nvCxnSpPr>
        <p:spPr>
          <a:xfrm>
            <a:off x="3892225" y="2344150"/>
            <a:ext cx="956400" cy="489300"/>
          </a:xfrm>
          <a:prstGeom prst="straightConnector1">
            <a:avLst/>
          </a:prstGeom>
          <a:noFill/>
          <a:ln w="38100" cap="flat" cmpd="sng">
            <a:solidFill>
              <a:srgbClr val="980000"/>
            </a:solidFill>
            <a:prstDash val="solid"/>
            <a:round/>
            <a:headEnd type="none" w="med" len="med"/>
            <a:tailEnd type="triangle" w="med" len="med"/>
          </a:ln>
        </p:spPr>
      </p:cxnSp>
      <p:sp>
        <p:nvSpPr>
          <p:cNvPr id="686" name="Google Shape;686;p80"/>
          <p:cNvSpPr txBox="1"/>
          <p:nvPr/>
        </p:nvSpPr>
        <p:spPr>
          <a:xfrm>
            <a:off x="1884950" y="1764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Apple watch introduces a cool feature</a:t>
            </a:r>
            <a:endParaRPr sz="1200">
              <a:solidFill>
                <a:srgbClr val="000000"/>
              </a:solidFill>
              <a:latin typeface="Proxima Nova Extrabold"/>
              <a:ea typeface="Proxima Nova Extrabold"/>
              <a:cs typeface="Proxima Nova Extrabold"/>
              <a:sym typeface="Proxima Nova Extrabold"/>
            </a:endParaRPr>
          </a:p>
        </p:txBody>
      </p:sp>
      <p:cxnSp>
        <p:nvCxnSpPr>
          <p:cNvPr id="687" name="Google Shape;687;p80"/>
          <p:cNvCxnSpPr/>
          <p:nvPr/>
        </p:nvCxnSpPr>
        <p:spPr>
          <a:xfrm>
            <a:off x="2823800" y="2420125"/>
            <a:ext cx="0" cy="487500"/>
          </a:xfrm>
          <a:prstGeom prst="straightConnector1">
            <a:avLst/>
          </a:prstGeom>
          <a:noFill/>
          <a:ln w="38100" cap="flat" cmpd="sng">
            <a:solidFill>
              <a:srgbClr val="980000"/>
            </a:solidFill>
            <a:prstDash val="solid"/>
            <a:round/>
            <a:headEnd type="none" w="med" len="med"/>
            <a:tailEnd type="triangle" w="med" len="med"/>
          </a:ln>
        </p:spPr>
      </p:cxn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69</a:t>
            </a:fld>
            <a:endParaRPr/>
          </a:p>
        </p:txBody>
      </p:sp>
      <p:sp>
        <p:nvSpPr>
          <p:cNvPr id="693" name="Google Shape;693;p81"/>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Not so fast…</a:t>
            </a:r>
            <a:endParaRPr sz="3000">
              <a:latin typeface="Proxima Nova Extrabold"/>
              <a:ea typeface="Proxima Nova Extrabold"/>
              <a:cs typeface="Proxima Nova Extrabold"/>
              <a:sym typeface="Proxima Nova Extrabold"/>
            </a:endParaRPr>
          </a:p>
        </p:txBody>
      </p:sp>
      <p:sp>
        <p:nvSpPr>
          <p:cNvPr id="694" name="Google Shape;694;p81"/>
          <p:cNvSpPr txBox="1"/>
          <p:nvPr/>
        </p:nvSpPr>
        <p:spPr>
          <a:xfrm>
            <a:off x="4832675" y="25266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5" name="Google Shape;695;p81"/>
          <p:cNvSpPr txBox="1"/>
          <p:nvPr/>
        </p:nvSpPr>
        <p:spPr>
          <a:xfrm>
            <a:off x="4948450" y="2526625"/>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I run</a:t>
            </a:r>
            <a:endParaRPr sz="1200">
              <a:latin typeface="Proxima Nova Semibold"/>
              <a:ea typeface="Proxima Nova Semibold"/>
              <a:cs typeface="Proxima Nova Semibold"/>
              <a:sym typeface="Proxima Nova Semibold"/>
            </a:endParaRPr>
          </a:p>
        </p:txBody>
      </p:sp>
      <p:sp>
        <p:nvSpPr>
          <p:cNvPr id="696" name="Google Shape;696;p81"/>
          <p:cNvSpPr txBox="1"/>
          <p:nvPr/>
        </p:nvSpPr>
        <p:spPr>
          <a:xfrm>
            <a:off x="1884950" y="2907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My friend runs</a:t>
            </a:r>
            <a:endParaRPr sz="1200">
              <a:latin typeface="Proxima Nova Semibold"/>
              <a:ea typeface="Proxima Nova Semibold"/>
              <a:cs typeface="Proxima Nova Semibold"/>
              <a:sym typeface="Proxima Nova Semibold"/>
            </a:endParaRPr>
          </a:p>
        </p:txBody>
      </p:sp>
      <p:cxnSp>
        <p:nvCxnSpPr>
          <p:cNvPr id="697" name="Google Shape;697;p81"/>
          <p:cNvCxnSpPr/>
          <p:nvPr/>
        </p:nvCxnSpPr>
        <p:spPr>
          <a:xfrm>
            <a:off x="3892225" y="2344150"/>
            <a:ext cx="956400" cy="489300"/>
          </a:xfrm>
          <a:prstGeom prst="straightConnector1">
            <a:avLst/>
          </a:prstGeom>
          <a:noFill/>
          <a:ln w="38100" cap="flat" cmpd="sng">
            <a:solidFill>
              <a:srgbClr val="980000"/>
            </a:solidFill>
            <a:prstDash val="solid"/>
            <a:round/>
            <a:headEnd type="none" w="med" len="med"/>
            <a:tailEnd type="triangle" w="med" len="med"/>
          </a:ln>
        </p:spPr>
      </p:cxnSp>
      <p:sp>
        <p:nvSpPr>
          <p:cNvPr id="698" name="Google Shape;698;p81"/>
          <p:cNvSpPr txBox="1"/>
          <p:nvPr/>
        </p:nvSpPr>
        <p:spPr>
          <a:xfrm>
            <a:off x="1884950" y="1764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Apple watch introduces a cool feature</a:t>
            </a:r>
            <a:endParaRPr sz="1200">
              <a:solidFill>
                <a:srgbClr val="000000"/>
              </a:solidFill>
              <a:latin typeface="Proxima Nova Extrabold"/>
              <a:ea typeface="Proxima Nova Extrabold"/>
              <a:cs typeface="Proxima Nova Extrabold"/>
              <a:sym typeface="Proxima Nova Extrabold"/>
            </a:endParaRPr>
          </a:p>
        </p:txBody>
      </p:sp>
      <p:cxnSp>
        <p:nvCxnSpPr>
          <p:cNvPr id="699" name="Google Shape;699;p81"/>
          <p:cNvCxnSpPr>
            <a:endCxn id="694" idx="1"/>
          </p:cNvCxnSpPr>
          <p:nvPr/>
        </p:nvCxnSpPr>
        <p:spPr>
          <a:xfrm rot="10800000" flipH="1">
            <a:off x="3916175" y="2959825"/>
            <a:ext cx="916500" cy="384900"/>
          </a:xfrm>
          <a:prstGeom prst="straightConnector1">
            <a:avLst/>
          </a:prstGeom>
          <a:noFill/>
          <a:ln w="38100" cap="flat" cmpd="sng">
            <a:solidFill>
              <a:srgbClr val="980000"/>
            </a:solidFill>
            <a:prstDash val="solid"/>
            <a:round/>
            <a:headEnd type="triangle" w="med" len="med"/>
            <a:tailEnd type="triangle" w="med" len="med"/>
          </a:ln>
        </p:spPr>
      </p:cxnSp>
      <p:cxnSp>
        <p:nvCxnSpPr>
          <p:cNvPr id="700" name="Google Shape;700;p81"/>
          <p:cNvCxnSpPr/>
          <p:nvPr/>
        </p:nvCxnSpPr>
        <p:spPr>
          <a:xfrm>
            <a:off x="2823800" y="2420125"/>
            <a:ext cx="0" cy="487500"/>
          </a:xfrm>
          <a:prstGeom prst="straightConnector1">
            <a:avLst/>
          </a:prstGeom>
          <a:noFill/>
          <a:ln w="38100" cap="flat" cmpd="sng">
            <a:solidFill>
              <a:srgbClr val="980000"/>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Modularity</a:t>
            </a:r>
            <a:endParaRPr sz="2800">
              <a:solidFill>
                <a:srgbClr val="000000"/>
              </a:solidFill>
            </a:endParaRPr>
          </a:p>
        </p:txBody>
      </p:sp>
      <p:sp>
        <p:nvSpPr>
          <p:cNvPr id="103" name="Google Shape;103;p19"/>
          <p:cNvSpPr txBox="1"/>
          <p:nvPr/>
        </p:nvSpPr>
        <p:spPr>
          <a:xfrm>
            <a:off x="311700" y="1309975"/>
            <a:ext cx="7212900" cy="3043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i="1">
                <a:solidFill>
                  <a:schemeClr val="dk1"/>
                </a:solidFill>
                <a:latin typeface="Proxima Nova"/>
                <a:ea typeface="Proxima Nova"/>
                <a:cs typeface="Proxima Nova"/>
                <a:sym typeface="Proxima Nova"/>
              </a:rPr>
              <a:t>Q </a:t>
            </a:r>
            <a:r>
              <a:rPr lang="en" sz="1500">
                <a:solidFill>
                  <a:schemeClr val="dk1"/>
                </a:solidFill>
                <a:latin typeface="Proxima Nova"/>
                <a:ea typeface="Proxima Nova"/>
                <a:cs typeface="Proxima Nova"/>
                <a:sym typeface="Proxima Nova"/>
              </a:rPr>
              <a:t>= (</a:t>
            </a:r>
            <a:r>
              <a:rPr lang="en" sz="1500" b="1">
                <a:solidFill>
                  <a:schemeClr val="dk1"/>
                </a:solidFill>
                <a:latin typeface="Proxima Nova"/>
                <a:ea typeface="Proxima Nova"/>
                <a:cs typeface="Proxima Nova"/>
                <a:sym typeface="Proxima Nova"/>
              </a:rPr>
              <a:t>Fraction</a:t>
            </a:r>
            <a:r>
              <a:rPr lang="en" sz="1500">
                <a:solidFill>
                  <a:schemeClr val="dk1"/>
                </a:solidFill>
                <a:latin typeface="Proxima Nova"/>
                <a:ea typeface="Proxima Nova"/>
                <a:cs typeface="Proxima Nova"/>
                <a:sym typeface="Proxima Nova"/>
              </a:rPr>
              <a:t> of edges between nodes of the same type) -­ (</a:t>
            </a:r>
            <a:r>
              <a:rPr lang="en" sz="1500" b="1">
                <a:solidFill>
                  <a:schemeClr val="dk1"/>
                </a:solidFill>
                <a:latin typeface="Proxima Nova"/>
                <a:ea typeface="Proxima Nova"/>
                <a:cs typeface="Proxima Nova"/>
                <a:sym typeface="Proxima Nova"/>
              </a:rPr>
              <a:t>Expected</a:t>
            </a:r>
            <a:r>
              <a:rPr lang="en" sz="1500">
                <a:solidFill>
                  <a:schemeClr val="dk1"/>
                </a:solidFill>
                <a:latin typeface="Proxima Nova"/>
                <a:ea typeface="Proxima Nova"/>
                <a:cs typeface="Proxima Nova"/>
                <a:sym typeface="Proxima Nova"/>
              </a:rPr>
              <a:t> </a:t>
            </a:r>
            <a:r>
              <a:rPr lang="en" sz="1500" b="1">
                <a:solidFill>
                  <a:schemeClr val="dk1"/>
                </a:solidFill>
                <a:latin typeface="Proxima Nova"/>
                <a:ea typeface="Proxima Nova"/>
                <a:cs typeface="Proxima Nova"/>
                <a:sym typeface="Proxima Nova"/>
              </a:rPr>
              <a:t>fraction</a:t>
            </a:r>
            <a:r>
              <a:rPr lang="en" sz="1500">
                <a:solidFill>
                  <a:schemeClr val="dk1"/>
                </a:solidFill>
                <a:latin typeface="Proxima Nova"/>
                <a:ea typeface="Proxima Nova"/>
                <a:cs typeface="Proxima Nova"/>
                <a:sym typeface="Proxima Nova"/>
              </a:rPr>
              <a:t> of edges between nodes of the same type due to random chance)</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b="1">
                <a:solidFill>
                  <a:schemeClr val="dk1"/>
                </a:solidFill>
                <a:latin typeface="Proxima Nova"/>
                <a:ea typeface="Proxima Nova"/>
                <a:cs typeface="Proxima Nova"/>
                <a:sym typeface="Proxima Nova"/>
              </a:rPr>
              <a:t>Expected</a:t>
            </a:r>
            <a:r>
              <a:rPr lang="en" sz="1500">
                <a:solidFill>
                  <a:schemeClr val="dk1"/>
                </a:solidFill>
                <a:latin typeface="Proxima Nova"/>
                <a:ea typeface="Proxima Nova"/>
                <a:cs typeface="Proxima Nova"/>
                <a:sym typeface="Proxima Nova"/>
              </a:rPr>
              <a:t> </a:t>
            </a:r>
            <a:r>
              <a:rPr lang="en" sz="1500" b="1">
                <a:solidFill>
                  <a:schemeClr val="dk1"/>
                </a:solidFill>
                <a:latin typeface="Proxima Nova"/>
                <a:ea typeface="Proxima Nova"/>
                <a:cs typeface="Proxima Nova"/>
                <a:sym typeface="Proxima Nova"/>
              </a:rPr>
              <a:t>fraction</a:t>
            </a:r>
            <a:r>
              <a:rPr lang="en" sz="1500">
                <a:solidFill>
                  <a:schemeClr val="dk1"/>
                </a:solidFill>
                <a:latin typeface="Proxima Nova"/>
                <a:ea typeface="Proxima Nova"/>
                <a:cs typeface="Proxima Nova"/>
                <a:sym typeface="Proxima Nova"/>
              </a:rPr>
              <a:t> of edges between nodes of the same type due to random chance</a:t>
            </a:r>
            <a:endParaRPr sz="1500" i="1">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solidFill>
                  <a:schemeClr val="dk1"/>
                </a:solidFill>
                <a:latin typeface="Proxima Nova"/>
                <a:ea typeface="Proxima Nova"/>
                <a:cs typeface="Proxima Nova"/>
                <a:sym typeface="Proxima Nova"/>
              </a:rPr>
              <a:t>= </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solidFill>
                  <a:schemeClr val="dk1"/>
                </a:solidFill>
                <a:latin typeface="Proxima Nova"/>
                <a:ea typeface="Proxima Nova"/>
                <a:cs typeface="Proxima Nova"/>
                <a:sym typeface="Proxima Nova"/>
              </a:rPr>
              <a:t> </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endParaRPr sz="1500">
              <a:latin typeface="Proxima Nova"/>
              <a:ea typeface="Proxima Nova"/>
              <a:cs typeface="Proxima Nova"/>
              <a:sym typeface="Proxima Nova"/>
            </a:endParaRPr>
          </a:p>
        </p:txBody>
      </p:sp>
      <p:sp>
        <p:nvSpPr>
          <p:cNvPr id="104" name="Google Shape;104;p19"/>
          <p:cNvSpPr/>
          <p:nvPr/>
        </p:nvSpPr>
        <p:spPr>
          <a:xfrm>
            <a:off x="5343775" y="1427750"/>
            <a:ext cx="1783800" cy="228300"/>
          </a:xfrm>
          <a:prstGeom prst="rect">
            <a:avLst/>
          </a:prstGeom>
          <a:solidFill>
            <a:srgbClr val="FFFC00">
              <a:alpha val="360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 name="Google Shape;105;p19"/>
          <p:cNvSpPr/>
          <p:nvPr/>
        </p:nvSpPr>
        <p:spPr>
          <a:xfrm>
            <a:off x="389224" y="1686875"/>
            <a:ext cx="5260200" cy="228300"/>
          </a:xfrm>
          <a:prstGeom prst="rect">
            <a:avLst/>
          </a:prstGeom>
          <a:solidFill>
            <a:srgbClr val="FFFC00">
              <a:alpha val="360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2025" y="2716750"/>
            <a:ext cx="2198676" cy="614075"/>
          </a:xfrm>
          <a:prstGeom prst="rect">
            <a:avLst/>
          </a:prstGeom>
          <a:noFill/>
          <a:ln>
            <a:noFill/>
          </a:ln>
        </p:spPr>
      </p:pic>
      <p:sp>
        <p:nvSpPr>
          <p:cNvPr id="107" name="Google Shape;107;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70</a:t>
            </a:fld>
            <a:endParaRPr/>
          </a:p>
        </p:txBody>
      </p:sp>
      <p:sp>
        <p:nvSpPr>
          <p:cNvPr id="706" name="Google Shape;706;p82"/>
          <p:cNvSpPr txBox="1"/>
          <p:nvPr/>
        </p:nvSpPr>
        <p:spPr>
          <a:xfrm>
            <a:off x="4832675" y="22980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7" name="Google Shape;707;p82"/>
          <p:cNvSpPr txBox="1"/>
          <p:nvPr/>
        </p:nvSpPr>
        <p:spPr>
          <a:xfrm>
            <a:off x="4948450" y="2298025"/>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My life earning suffers</a:t>
            </a:r>
            <a:endParaRPr sz="1200">
              <a:solidFill>
                <a:srgbClr val="000000"/>
              </a:solidFill>
              <a:latin typeface="Proxima Nova Extrabold"/>
              <a:ea typeface="Proxima Nova Extrabold"/>
              <a:cs typeface="Proxima Nova Extrabold"/>
              <a:sym typeface="Proxima Nova Extrabold"/>
            </a:endParaRPr>
          </a:p>
        </p:txBody>
      </p:sp>
      <p:sp>
        <p:nvSpPr>
          <p:cNvPr id="708" name="Google Shape;708;p82"/>
          <p:cNvSpPr txBox="1"/>
          <p:nvPr/>
        </p:nvSpPr>
        <p:spPr>
          <a:xfrm>
            <a:off x="1884950" y="22980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I go to the Vietnam war</a:t>
            </a:r>
            <a:endParaRPr sz="1200">
              <a:solidFill>
                <a:srgbClr val="000000"/>
              </a:solidFill>
              <a:latin typeface="Proxima Nova Extrabold"/>
              <a:ea typeface="Proxima Nova Extrabold"/>
              <a:cs typeface="Proxima Nova Extrabold"/>
              <a:sym typeface="Proxima Nova Extrabold"/>
            </a:endParaRPr>
          </a:p>
        </p:txBody>
      </p:sp>
      <p:cxnSp>
        <p:nvCxnSpPr>
          <p:cNvPr id="709" name="Google Shape;709;p82"/>
          <p:cNvCxnSpPr/>
          <p:nvPr/>
        </p:nvCxnSpPr>
        <p:spPr>
          <a:xfrm>
            <a:off x="3883350" y="2625775"/>
            <a:ext cx="944400" cy="0"/>
          </a:xfrm>
          <a:prstGeom prst="straightConnector1">
            <a:avLst/>
          </a:prstGeom>
          <a:noFill/>
          <a:ln w="38100" cap="flat" cmpd="sng">
            <a:solidFill>
              <a:srgbClr val="980000"/>
            </a:solidFill>
            <a:prstDash val="solid"/>
            <a:round/>
            <a:headEnd type="none" w="med" len="med"/>
            <a:tailEnd type="triangle" w="med" len="med"/>
          </a:ln>
        </p:spPr>
      </p:cxnSp>
      <p:sp>
        <p:nvSpPr>
          <p:cNvPr id="710" name="Google Shape;710;p82"/>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Are our soldiers paid fairly?</a:t>
            </a:r>
            <a:endParaRPr sz="3000">
              <a:latin typeface="Proxima Nova Extrabold"/>
              <a:ea typeface="Proxima Nova Extrabold"/>
              <a:cs typeface="Proxima Nova Extrabold"/>
              <a:sym typeface="Proxima Nova Extrabol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8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71</a:t>
            </a:fld>
            <a:endParaRPr/>
          </a:p>
        </p:txBody>
      </p:sp>
      <p:sp>
        <p:nvSpPr>
          <p:cNvPr id="716" name="Google Shape;716;p83"/>
          <p:cNvSpPr txBox="1"/>
          <p:nvPr/>
        </p:nvSpPr>
        <p:spPr>
          <a:xfrm>
            <a:off x="4832675" y="25266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7" name="Google Shape;717;p83"/>
          <p:cNvSpPr txBox="1"/>
          <p:nvPr/>
        </p:nvSpPr>
        <p:spPr>
          <a:xfrm>
            <a:off x="4948450" y="2526625"/>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My life earning suffers</a:t>
            </a:r>
            <a:endParaRPr sz="1200">
              <a:solidFill>
                <a:schemeClr val="dk1"/>
              </a:solidFill>
              <a:latin typeface="Proxima Nova Semibold"/>
              <a:ea typeface="Proxima Nova Semibold"/>
              <a:cs typeface="Proxima Nova Semibold"/>
              <a:sym typeface="Proxima Nova Semibold"/>
            </a:endParaRPr>
          </a:p>
        </p:txBody>
      </p:sp>
      <p:sp>
        <p:nvSpPr>
          <p:cNvPr id="718" name="Google Shape;718;p83"/>
          <p:cNvSpPr txBox="1"/>
          <p:nvPr/>
        </p:nvSpPr>
        <p:spPr>
          <a:xfrm>
            <a:off x="1884950" y="2907625"/>
            <a:ext cx="18777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I go to the Vietnam war</a:t>
            </a:r>
            <a:endParaRPr sz="1200">
              <a:solidFill>
                <a:schemeClr val="dk1"/>
              </a:solidFill>
              <a:latin typeface="Proxima Nova Semibold"/>
              <a:ea typeface="Proxima Nova Semibold"/>
              <a:cs typeface="Proxima Nova Semibold"/>
              <a:sym typeface="Proxima Nova Semibold"/>
            </a:endParaRPr>
          </a:p>
        </p:txBody>
      </p:sp>
      <p:cxnSp>
        <p:nvCxnSpPr>
          <p:cNvPr id="719" name="Google Shape;719;p83"/>
          <p:cNvCxnSpPr/>
          <p:nvPr/>
        </p:nvCxnSpPr>
        <p:spPr>
          <a:xfrm>
            <a:off x="3892225" y="2344150"/>
            <a:ext cx="956400" cy="489300"/>
          </a:xfrm>
          <a:prstGeom prst="straightConnector1">
            <a:avLst/>
          </a:prstGeom>
          <a:noFill/>
          <a:ln w="38100" cap="flat" cmpd="sng">
            <a:solidFill>
              <a:srgbClr val="980000"/>
            </a:solidFill>
            <a:prstDash val="solid"/>
            <a:round/>
            <a:headEnd type="none" w="med" len="med"/>
            <a:tailEnd type="triangle" w="med" len="med"/>
          </a:ln>
        </p:spPr>
      </p:cxnSp>
      <p:sp>
        <p:nvSpPr>
          <p:cNvPr id="720" name="Google Shape;720;p83"/>
          <p:cNvSpPr txBox="1"/>
          <p:nvPr/>
        </p:nvSpPr>
        <p:spPr>
          <a:xfrm>
            <a:off x="1884950" y="1764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Limited opportunities for growth</a:t>
            </a:r>
            <a:endParaRPr sz="1200">
              <a:solidFill>
                <a:srgbClr val="000000"/>
              </a:solidFill>
              <a:latin typeface="Proxima Nova Extrabold"/>
              <a:ea typeface="Proxima Nova Extrabold"/>
              <a:cs typeface="Proxima Nova Extrabold"/>
              <a:sym typeface="Proxima Nova Extrabold"/>
            </a:endParaRPr>
          </a:p>
        </p:txBody>
      </p:sp>
      <p:cxnSp>
        <p:nvCxnSpPr>
          <p:cNvPr id="721" name="Google Shape;721;p83"/>
          <p:cNvCxnSpPr/>
          <p:nvPr/>
        </p:nvCxnSpPr>
        <p:spPr>
          <a:xfrm>
            <a:off x="2823800" y="2420125"/>
            <a:ext cx="0" cy="487500"/>
          </a:xfrm>
          <a:prstGeom prst="straightConnector1">
            <a:avLst/>
          </a:prstGeom>
          <a:noFill/>
          <a:ln w="38100" cap="flat" cmpd="sng">
            <a:solidFill>
              <a:srgbClr val="980000"/>
            </a:solidFill>
            <a:prstDash val="solid"/>
            <a:round/>
            <a:headEnd type="none" w="med" len="med"/>
            <a:tailEnd type="triangle" w="med" len="med"/>
          </a:ln>
        </p:spPr>
      </p:cxnSp>
      <p:sp>
        <p:nvSpPr>
          <p:cNvPr id="722" name="Google Shape;722;p83"/>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Are our soldiers paid fairly?</a:t>
            </a:r>
            <a:endParaRPr sz="3000">
              <a:latin typeface="Proxima Nova Extrabold"/>
              <a:ea typeface="Proxima Nova Extrabold"/>
              <a:cs typeface="Proxima Nova Extrabold"/>
              <a:sym typeface="Proxima Nova Extrabol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72</a:t>
            </a:fld>
            <a:endParaRPr/>
          </a:p>
        </p:txBody>
      </p:sp>
      <p:sp>
        <p:nvSpPr>
          <p:cNvPr id="728" name="Google Shape;728;p84"/>
          <p:cNvSpPr txBox="1"/>
          <p:nvPr/>
        </p:nvSpPr>
        <p:spPr>
          <a:xfrm>
            <a:off x="4832675" y="25266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9" name="Google Shape;729;p84"/>
          <p:cNvSpPr txBox="1"/>
          <p:nvPr/>
        </p:nvSpPr>
        <p:spPr>
          <a:xfrm>
            <a:off x="4948450" y="2526625"/>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My life earning suffers</a:t>
            </a:r>
            <a:endParaRPr sz="1200">
              <a:solidFill>
                <a:schemeClr val="dk1"/>
              </a:solidFill>
              <a:latin typeface="Proxima Nova Semibold"/>
              <a:ea typeface="Proxima Nova Semibold"/>
              <a:cs typeface="Proxima Nova Semibold"/>
              <a:sym typeface="Proxima Nova Semibold"/>
            </a:endParaRPr>
          </a:p>
        </p:txBody>
      </p:sp>
      <p:sp>
        <p:nvSpPr>
          <p:cNvPr id="730" name="Google Shape;730;p84"/>
          <p:cNvSpPr txBox="1"/>
          <p:nvPr/>
        </p:nvSpPr>
        <p:spPr>
          <a:xfrm>
            <a:off x="1884950" y="2907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I go to the Vietnam war</a:t>
            </a:r>
            <a:endParaRPr sz="1200">
              <a:solidFill>
                <a:schemeClr val="dk1"/>
              </a:solidFill>
              <a:latin typeface="Proxima Nova Semibold"/>
              <a:ea typeface="Proxima Nova Semibold"/>
              <a:cs typeface="Proxima Nova Semibold"/>
              <a:sym typeface="Proxima Nova Semibold"/>
            </a:endParaRPr>
          </a:p>
        </p:txBody>
      </p:sp>
      <p:cxnSp>
        <p:nvCxnSpPr>
          <p:cNvPr id="731" name="Google Shape;731;p84"/>
          <p:cNvCxnSpPr/>
          <p:nvPr/>
        </p:nvCxnSpPr>
        <p:spPr>
          <a:xfrm>
            <a:off x="3892225" y="2344150"/>
            <a:ext cx="956400" cy="489300"/>
          </a:xfrm>
          <a:prstGeom prst="straightConnector1">
            <a:avLst/>
          </a:prstGeom>
          <a:noFill/>
          <a:ln w="38100" cap="flat" cmpd="sng">
            <a:solidFill>
              <a:srgbClr val="980000"/>
            </a:solidFill>
            <a:prstDash val="solid"/>
            <a:round/>
            <a:headEnd type="none" w="med" len="med"/>
            <a:tailEnd type="triangle" w="med" len="med"/>
          </a:ln>
        </p:spPr>
      </p:cxnSp>
      <p:sp>
        <p:nvSpPr>
          <p:cNvPr id="732" name="Google Shape;732;p84"/>
          <p:cNvSpPr txBox="1"/>
          <p:nvPr/>
        </p:nvSpPr>
        <p:spPr>
          <a:xfrm>
            <a:off x="1884950" y="1764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Limited opportunities for growth</a:t>
            </a:r>
            <a:endParaRPr sz="1200">
              <a:solidFill>
                <a:srgbClr val="000000"/>
              </a:solidFill>
              <a:latin typeface="Proxima Nova Extrabold"/>
              <a:ea typeface="Proxima Nova Extrabold"/>
              <a:cs typeface="Proxima Nova Extrabold"/>
              <a:sym typeface="Proxima Nova Extrabold"/>
            </a:endParaRPr>
          </a:p>
        </p:txBody>
      </p:sp>
      <p:cxnSp>
        <p:nvCxnSpPr>
          <p:cNvPr id="733" name="Google Shape;733;p84"/>
          <p:cNvCxnSpPr/>
          <p:nvPr/>
        </p:nvCxnSpPr>
        <p:spPr>
          <a:xfrm>
            <a:off x="2823800" y="2420125"/>
            <a:ext cx="0" cy="487500"/>
          </a:xfrm>
          <a:prstGeom prst="straightConnector1">
            <a:avLst/>
          </a:prstGeom>
          <a:noFill/>
          <a:ln w="38100" cap="flat" cmpd="sng">
            <a:solidFill>
              <a:srgbClr val="980000"/>
            </a:solidFill>
            <a:prstDash val="solid"/>
            <a:round/>
            <a:headEnd type="none" w="med" len="med"/>
            <a:tailEnd type="triangle" w="med" len="med"/>
          </a:ln>
        </p:spPr>
      </p:cxnSp>
      <p:cxnSp>
        <p:nvCxnSpPr>
          <p:cNvPr id="734" name="Google Shape;734;p84"/>
          <p:cNvCxnSpPr/>
          <p:nvPr/>
        </p:nvCxnSpPr>
        <p:spPr>
          <a:xfrm rot="10800000" flipH="1">
            <a:off x="3916275" y="2959875"/>
            <a:ext cx="916500" cy="384900"/>
          </a:xfrm>
          <a:prstGeom prst="straightConnector1">
            <a:avLst/>
          </a:prstGeom>
          <a:noFill/>
          <a:ln w="38100" cap="flat" cmpd="sng">
            <a:solidFill>
              <a:srgbClr val="980000"/>
            </a:solidFill>
            <a:prstDash val="solid"/>
            <a:round/>
            <a:headEnd type="triangle" w="med" len="med"/>
            <a:tailEnd type="triangle" w="med" len="med"/>
          </a:ln>
        </p:spPr>
      </p:cxnSp>
      <p:sp>
        <p:nvSpPr>
          <p:cNvPr id="735" name="Google Shape;735;p84"/>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Are our soldiers paid fairly?</a:t>
            </a:r>
            <a:endParaRPr sz="3000">
              <a:latin typeface="Proxima Nova Extrabold"/>
              <a:ea typeface="Proxima Nova Extrabold"/>
              <a:cs typeface="Proxima Nova Extrabold"/>
              <a:sym typeface="Proxima Nova Extrabo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85"/>
          <p:cNvSpPr/>
          <p:nvPr/>
        </p:nvSpPr>
        <p:spPr>
          <a:xfrm>
            <a:off x="3316700" y="1383625"/>
            <a:ext cx="5655000" cy="2664900"/>
          </a:xfrm>
          <a:prstGeom prst="roundRect">
            <a:avLst>
              <a:gd name="adj" fmla="val 16667"/>
            </a:avLst>
          </a:prstGeom>
          <a:solidFill>
            <a:srgbClr val="EFEFEF">
              <a:alpha val="32910"/>
            </a:srgbClr>
          </a:solid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1" name="Google Shape;741;p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73</a:t>
            </a:fld>
            <a:endParaRPr/>
          </a:p>
        </p:txBody>
      </p:sp>
      <p:sp>
        <p:nvSpPr>
          <p:cNvPr id="742" name="Google Shape;742;p85"/>
          <p:cNvSpPr txBox="1"/>
          <p:nvPr/>
        </p:nvSpPr>
        <p:spPr>
          <a:xfrm>
            <a:off x="6509075" y="25266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3" name="Google Shape;743;p85"/>
          <p:cNvSpPr txBox="1"/>
          <p:nvPr/>
        </p:nvSpPr>
        <p:spPr>
          <a:xfrm>
            <a:off x="6624850" y="2526625"/>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My life earning suffers</a:t>
            </a:r>
            <a:endParaRPr sz="1200">
              <a:solidFill>
                <a:schemeClr val="dk1"/>
              </a:solidFill>
              <a:latin typeface="Proxima Nova Semibold"/>
              <a:ea typeface="Proxima Nova Semibold"/>
              <a:cs typeface="Proxima Nova Semibold"/>
              <a:sym typeface="Proxima Nova Semibold"/>
            </a:endParaRPr>
          </a:p>
        </p:txBody>
      </p:sp>
      <p:sp>
        <p:nvSpPr>
          <p:cNvPr id="744" name="Google Shape;744;p85"/>
          <p:cNvSpPr txBox="1"/>
          <p:nvPr/>
        </p:nvSpPr>
        <p:spPr>
          <a:xfrm>
            <a:off x="3561350" y="2907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I go to the Vietnam war</a:t>
            </a:r>
            <a:endParaRPr sz="1200">
              <a:solidFill>
                <a:schemeClr val="dk1"/>
              </a:solidFill>
              <a:latin typeface="Proxima Nova Semibold"/>
              <a:ea typeface="Proxima Nova Semibold"/>
              <a:cs typeface="Proxima Nova Semibold"/>
              <a:sym typeface="Proxima Nova Semibold"/>
            </a:endParaRPr>
          </a:p>
        </p:txBody>
      </p:sp>
      <p:cxnSp>
        <p:nvCxnSpPr>
          <p:cNvPr id="745" name="Google Shape;745;p85"/>
          <p:cNvCxnSpPr/>
          <p:nvPr/>
        </p:nvCxnSpPr>
        <p:spPr>
          <a:xfrm>
            <a:off x="5568625" y="2344150"/>
            <a:ext cx="956400" cy="489300"/>
          </a:xfrm>
          <a:prstGeom prst="straightConnector1">
            <a:avLst/>
          </a:prstGeom>
          <a:noFill/>
          <a:ln w="38100" cap="flat" cmpd="sng">
            <a:solidFill>
              <a:srgbClr val="980000"/>
            </a:solidFill>
            <a:prstDash val="solid"/>
            <a:round/>
            <a:headEnd type="none" w="med" len="med"/>
            <a:tailEnd type="triangle" w="med" len="med"/>
          </a:ln>
        </p:spPr>
      </p:cxnSp>
      <p:sp>
        <p:nvSpPr>
          <p:cNvPr id="746" name="Google Shape;746;p85"/>
          <p:cNvSpPr txBox="1"/>
          <p:nvPr/>
        </p:nvSpPr>
        <p:spPr>
          <a:xfrm>
            <a:off x="3561350" y="1764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Limited opportunities for growth</a:t>
            </a:r>
            <a:endParaRPr sz="1200">
              <a:solidFill>
                <a:srgbClr val="000000"/>
              </a:solidFill>
              <a:latin typeface="Proxima Nova Extrabold"/>
              <a:ea typeface="Proxima Nova Extrabold"/>
              <a:cs typeface="Proxima Nova Extrabold"/>
              <a:sym typeface="Proxima Nova Extrabold"/>
            </a:endParaRPr>
          </a:p>
        </p:txBody>
      </p:sp>
      <p:cxnSp>
        <p:nvCxnSpPr>
          <p:cNvPr id="747" name="Google Shape;747;p85"/>
          <p:cNvCxnSpPr/>
          <p:nvPr/>
        </p:nvCxnSpPr>
        <p:spPr>
          <a:xfrm>
            <a:off x="4500200" y="2420125"/>
            <a:ext cx="0" cy="487500"/>
          </a:xfrm>
          <a:prstGeom prst="straightConnector1">
            <a:avLst/>
          </a:prstGeom>
          <a:noFill/>
          <a:ln w="38100" cap="flat" cmpd="sng">
            <a:solidFill>
              <a:srgbClr val="980000"/>
            </a:solidFill>
            <a:prstDash val="solid"/>
            <a:round/>
            <a:headEnd type="none" w="med" len="med"/>
            <a:tailEnd type="triangle" w="med" len="med"/>
          </a:ln>
        </p:spPr>
      </p:cxnSp>
      <p:cxnSp>
        <p:nvCxnSpPr>
          <p:cNvPr id="748" name="Google Shape;748;p85"/>
          <p:cNvCxnSpPr/>
          <p:nvPr/>
        </p:nvCxnSpPr>
        <p:spPr>
          <a:xfrm rot="10800000" flipH="1">
            <a:off x="5592675" y="2959875"/>
            <a:ext cx="916500" cy="384900"/>
          </a:xfrm>
          <a:prstGeom prst="straightConnector1">
            <a:avLst/>
          </a:prstGeom>
          <a:noFill/>
          <a:ln w="38100" cap="flat" cmpd="sng">
            <a:solidFill>
              <a:srgbClr val="980000"/>
            </a:solidFill>
            <a:prstDash val="solid"/>
            <a:round/>
            <a:headEnd type="triangle" w="med" len="med"/>
            <a:tailEnd type="triangle" w="med" len="med"/>
          </a:ln>
        </p:spPr>
      </p:cxnSp>
      <p:sp>
        <p:nvSpPr>
          <p:cNvPr id="749" name="Google Shape;749;p85"/>
          <p:cNvSpPr txBox="1"/>
          <p:nvPr/>
        </p:nvSpPr>
        <p:spPr>
          <a:xfrm>
            <a:off x="346375" y="2526625"/>
            <a:ext cx="2163000" cy="655500"/>
          </a:xfrm>
          <a:prstGeom prst="rect">
            <a:avLst/>
          </a:prstGeom>
          <a:solidFill>
            <a:srgbClr val="00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Draft lottery</a:t>
            </a:r>
            <a:endParaRPr sz="1200">
              <a:solidFill>
                <a:schemeClr val="dk1"/>
              </a:solidFill>
              <a:latin typeface="Proxima Nova Semibold"/>
              <a:ea typeface="Proxima Nova Semibold"/>
              <a:cs typeface="Proxima Nova Semibold"/>
              <a:sym typeface="Proxima Nova Semibold"/>
            </a:endParaRPr>
          </a:p>
        </p:txBody>
      </p:sp>
      <p:sp>
        <p:nvSpPr>
          <p:cNvPr id="750" name="Google Shape;750;p85"/>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Introducing the Instrument Variable</a:t>
            </a:r>
            <a:endParaRPr sz="3000">
              <a:latin typeface="Proxima Nova Extrabold"/>
              <a:ea typeface="Proxima Nova Extrabold"/>
              <a:cs typeface="Proxima Nova Extrabold"/>
              <a:sym typeface="Proxima Nova Extrabo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86"/>
          <p:cNvSpPr/>
          <p:nvPr/>
        </p:nvSpPr>
        <p:spPr>
          <a:xfrm>
            <a:off x="3316700" y="1383625"/>
            <a:ext cx="5655000" cy="2664900"/>
          </a:xfrm>
          <a:prstGeom prst="roundRect">
            <a:avLst>
              <a:gd name="adj" fmla="val 16667"/>
            </a:avLst>
          </a:prstGeom>
          <a:solidFill>
            <a:srgbClr val="EFEFEF">
              <a:alpha val="32910"/>
            </a:srgbClr>
          </a:solid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56" name="Google Shape;756;p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74</a:t>
            </a:fld>
            <a:endParaRPr/>
          </a:p>
        </p:txBody>
      </p:sp>
      <p:sp>
        <p:nvSpPr>
          <p:cNvPr id="757" name="Google Shape;757;p86"/>
          <p:cNvSpPr txBox="1"/>
          <p:nvPr/>
        </p:nvSpPr>
        <p:spPr>
          <a:xfrm>
            <a:off x="6509075" y="25266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8" name="Google Shape;758;p86"/>
          <p:cNvSpPr txBox="1"/>
          <p:nvPr/>
        </p:nvSpPr>
        <p:spPr>
          <a:xfrm>
            <a:off x="6624850" y="2526625"/>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My life earning suffers</a:t>
            </a:r>
            <a:endParaRPr sz="1200">
              <a:solidFill>
                <a:schemeClr val="dk1"/>
              </a:solidFill>
              <a:latin typeface="Proxima Nova Semibold"/>
              <a:ea typeface="Proxima Nova Semibold"/>
              <a:cs typeface="Proxima Nova Semibold"/>
              <a:sym typeface="Proxima Nova Semibold"/>
            </a:endParaRPr>
          </a:p>
        </p:txBody>
      </p:sp>
      <p:sp>
        <p:nvSpPr>
          <p:cNvPr id="759" name="Google Shape;759;p86"/>
          <p:cNvSpPr txBox="1"/>
          <p:nvPr/>
        </p:nvSpPr>
        <p:spPr>
          <a:xfrm>
            <a:off x="3561350" y="2907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I go to the Vietnam war</a:t>
            </a:r>
            <a:endParaRPr sz="1200">
              <a:solidFill>
                <a:schemeClr val="dk1"/>
              </a:solidFill>
              <a:latin typeface="Proxima Nova Semibold"/>
              <a:ea typeface="Proxima Nova Semibold"/>
              <a:cs typeface="Proxima Nova Semibold"/>
              <a:sym typeface="Proxima Nova Semibold"/>
            </a:endParaRPr>
          </a:p>
        </p:txBody>
      </p:sp>
      <p:cxnSp>
        <p:nvCxnSpPr>
          <p:cNvPr id="760" name="Google Shape;760;p86"/>
          <p:cNvCxnSpPr/>
          <p:nvPr/>
        </p:nvCxnSpPr>
        <p:spPr>
          <a:xfrm>
            <a:off x="5568625" y="2344150"/>
            <a:ext cx="956400" cy="489300"/>
          </a:xfrm>
          <a:prstGeom prst="straightConnector1">
            <a:avLst/>
          </a:prstGeom>
          <a:noFill/>
          <a:ln w="38100" cap="flat" cmpd="sng">
            <a:solidFill>
              <a:srgbClr val="B7B7B7"/>
            </a:solidFill>
            <a:prstDash val="solid"/>
            <a:round/>
            <a:headEnd type="none" w="med" len="med"/>
            <a:tailEnd type="triangle" w="med" len="med"/>
          </a:ln>
        </p:spPr>
      </p:cxnSp>
      <p:sp>
        <p:nvSpPr>
          <p:cNvPr id="761" name="Google Shape;761;p86"/>
          <p:cNvSpPr txBox="1"/>
          <p:nvPr/>
        </p:nvSpPr>
        <p:spPr>
          <a:xfrm>
            <a:off x="3561350" y="1764625"/>
            <a:ext cx="1877700" cy="655500"/>
          </a:xfrm>
          <a:prstGeom prst="rect">
            <a:avLst/>
          </a:prstGeom>
          <a:solidFill>
            <a:srgbClr val="CCCCCC"/>
          </a:solid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Limited opportunities for growth</a:t>
            </a:r>
            <a:endParaRPr sz="1200">
              <a:solidFill>
                <a:srgbClr val="000000"/>
              </a:solidFill>
              <a:latin typeface="Proxima Nova Extrabold"/>
              <a:ea typeface="Proxima Nova Extrabold"/>
              <a:cs typeface="Proxima Nova Extrabold"/>
              <a:sym typeface="Proxima Nova Extrabold"/>
            </a:endParaRPr>
          </a:p>
        </p:txBody>
      </p:sp>
      <p:cxnSp>
        <p:nvCxnSpPr>
          <p:cNvPr id="762" name="Google Shape;762;p86"/>
          <p:cNvCxnSpPr/>
          <p:nvPr/>
        </p:nvCxnSpPr>
        <p:spPr>
          <a:xfrm>
            <a:off x="4500200" y="2420125"/>
            <a:ext cx="0" cy="487500"/>
          </a:xfrm>
          <a:prstGeom prst="straightConnector1">
            <a:avLst/>
          </a:prstGeom>
          <a:noFill/>
          <a:ln w="38100" cap="flat" cmpd="sng">
            <a:solidFill>
              <a:srgbClr val="B7B7B7"/>
            </a:solidFill>
            <a:prstDash val="solid"/>
            <a:round/>
            <a:headEnd type="none" w="med" len="med"/>
            <a:tailEnd type="triangle" w="med" len="med"/>
          </a:ln>
        </p:spPr>
      </p:cxnSp>
      <p:cxnSp>
        <p:nvCxnSpPr>
          <p:cNvPr id="763" name="Google Shape;763;p86"/>
          <p:cNvCxnSpPr/>
          <p:nvPr/>
        </p:nvCxnSpPr>
        <p:spPr>
          <a:xfrm rot="10800000" flipH="1">
            <a:off x="5592675" y="2959875"/>
            <a:ext cx="916500" cy="384900"/>
          </a:xfrm>
          <a:prstGeom prst="straightConnector1">
            <a:avLst/>
          </a:prstGeom>
          <a:noFill/>
          <a:ln w="38100" cap="flat" cmpd="sng">
            <a:solidFill>
              <a:srgbClr val="980000"/>
            </a:solidFill>
            <a:prstDash val="solid"/>
            <a:round/>
            <a:headEnd type="none" w="med" len="med"/>
            <a:tailEnd type="triangle" w="med" len="med"/>
          </a:ln>
        </p:spPr>
      </p:cxnSp>
      <p:sp>
        <p:nvSpPr>
          <p:cNvPr id="764" name="Google Shape;764;p86"/>
          <p:cNvSpPr txBox="1"/>
          <p:nvPr/>
        </p:nvSpPr>
        <p:spPr>
          <a:xfrm>
            <a:off x="346375" y="2526625"/>
            <a:ext cx="2163000" cy="655500"/>
          </a:xfrm>
          <a:prstGeom prst="rect">
            <a:avLst/>
          </a:prstGeom>
          <a:solidFill>
            <a:srgbClr val="00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Draft lottery</a:t>
            </a:r>
            <a:endParaRPr sz="1200">
              <a:solidFill>
                <a:schemeClr val="dk1"/>
              </a:solidFill>
              <a:latin typeface="Proxima Nova Semibold"/>
              <a:ea typeface="Proxima Nova Semibold"/>
              <a:cs typeface="Proxima Nova Semibold"/>
              <a:sym typeface="Proxima Nova Semibold"/>
            </a:endParaRPr>
          </a:p>
        </p:txBody>
      </p:sp>
      <p:cxnSp>
        <p:nvCxnSpPr>
          <p:cNvPr id="765" name="Google Shape;765;p86"/>
          <p:cNvCxnSpPr/>
          <p:nvPr/>
        </p:nvCxnSpPr>
        <p:spPr>
          <a:xfrm>
            <a:off x="2557163" y="2833450"/>
            <a:ext cx="956400" cy="489300"/>
          </a:xfrm>
          <a:prstGeom prst="straightConnector1">
            <a:avLst/>
          </a:prstGeom>
          <a:noFill/>
          <a:ln w="38100" cap="flat" cmpd="sng">
            <a:solidFill>
              <a:srgbClr val="980000"/>
            </a:solidFill>
            <a:prstDash val="solid"/>
            <a:round/>
            <a:headEnd type="none" w="med" len="med"/>
            <a:tailEnd type="triangle" w="med" len="med"/>
          </a:ln>
        </p:spPr>
      </p:cxnSp>
      <p:sp>
        <p:nvSpPr>
          <p:cNvPr id="766" name="Google Shape;766;p86"/>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Introducing the Instrument Variable</a:t>
            </a:r>
            <a:endParaRPr sz="3000">
              <a:latin typeface="Proxima Nova Extrabold"/>
              <a:ea typeface="Proxima Nova Extrabold"/>
              <a:cs typeface="Proxima Nova Extrabold"/>
              <a:sym typeface="Proxima Nova Extrabo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87"/>
          <p:cNvSpPr/>
          <p:nvPr/>
        </p:nvSpPr>
        <p:spPr>
          <a:xfrm>
            <a:off x="3316700" y="1383625"/>
            <a:ext cx="5655000" cy="2664900"/>
          </a:xfrm>
          <a:prstGeom prst="roundRect">
            <a:avLst>
              <a:gd name="adj" fmla="val 16667"/>
            </a:avLst>
          </a:prstGeom>
          <a:solidFill>
            <a:srgbClr val="EFEFEF">
              <a:alpha val="32910"/>
            </a:srgbClr>
          </a:solid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72" name="Google Shape;772;p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75</a:t>
            </a:fld>
            <a:endParaRPr/>
          </a:p>
        </p:txBody>
      </p:sp>
      <p:sp>
        <p:nvSpPr>
          <p:cNvPr id="773" name="Google Shape;773;p87"/>
          <p:cNvSpPr txBox="1"/>
          <p:nvPr/>
        </p:nvSpPr>
        <p:spPr>
          <a:xfrm>
            <a:off x="6509075" y="2526625"/>
            <a:ext cx="2616900" cy="86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4" name="Google Shape;774;p87"/>
          <p:cNvSpPr txBox="1"/>
          <p:nvPr/>
        </p:nvSpPr>
        <p:spPr>
          <a:xfrm>
            <a:off x="6624850" y="2526625"/>
            <a:ext cx="2163000" cy="655500"/>
          </a:xfrm>
          <a:prstGeom prst="rect">
            <a:avLst/>
          </a:prstGeom>
          <a:solidFill>
            <a:srgbClr val="FFFC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My life earning suffers</a:t>
            </a:r>
            <a:endParaRPr sz="1200">
              <a:solidFill>
                <a:schemeClr val="dk1"/>
              </a:solidFill>
              <a:latin typeface="Proxima Nova Semibold"/>
              <a:ea typeface="Proxima Nova Semibold"/>
              <a:cs typeface="Proxima Nova Semibold"/>
              <a:sym typeface="Proxima Nova Semibold"/>
            </a:endParaRPr>
          </a:p>
        </p:txBody>
      </p:sp>
      <p:sp>
        <p:nvSpPr>
          <p:cNvPr id="775" name="Google Shape;775;p87"/>
          <p:cNvSpPr txBox="1"/>
          <p:nvPr/>
        </p:nvSpPr>
        <p:spPr>
          <a:xfrm>
            <a:off x="3561350" y="2907625"/>
            <a:ext cx="1877700" cy="655500"/>
          </a:xfrm>
          <a:prstGeom prst="rect">
            <a:avLst/>
          </a:prstGeom>
          <a:solidFill>
            <a:srgbClr val="00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I go to the Vietnam war</a:t>
            </a:r>
            <a:endParaRPr sz="1200">
              <a:solidFill>
                <a:schemeClr val="dk1"/>
              </a:solidFill>
              <a:latin typeface="Proxima Nova Semibold"/>
              <a:ea typeface="Proxima Nova Semibold"/>
              <a:cs typeface="Proxima Nova Semibold"/>
              <a:sym typeface="Proxima Nova Semibold"/>
            </a:endParaRPr>
          </a:p>
        </p:txBody>
      </p:sp>
      <p:cxnSp>
        <p:nvCxnSpPr>
          <p:cNvPr id="776" name="Google Shape;776;p87"/>
          <p:cNvCxnSpPr/>
          <p:nvPr/>
        </p:nvCxnSpPr>
        <p:spPr>
          <a:xfrm>
            <a:off x="5568625" y="2344150"/>
            <a:ext cx="956400" cy="489300"/>
          </a:xfrm>
          <a:prstGeom prst="straightConnector1">
            <a:avLst/>
          </a:prstGeom>
          <a:noFill/>
          <a:ln w="38100" cap="flat" cmpd="sng">
            <a:solidFill>
              <a:srgbClr val="B7B7B7"/>
            </a:solidFill>
            <a:prstDash val="solid"/>
            <a:round/>
            <a:headEnd type="none" w="med" len="med"/>
            <a:tailEnd type="triangle" w="med" len="med"/>
          </a:ln>
        </p:spPr>
      </p:cxnSp>
      <p:sp>
        <p:nvSpPr>
          <p:cNvPr id="777" name="Google Shape;777;p87"/>
          <p:cNvSpPr txBox="1"/>
          <p:nvPr/>
        </p:nvSpPr>
        <p:spPr>
          <a:xfrm>
            <a:off x="3561350" y="1764625"/>
            <a:ext cx="1877700" cy="655500"/>
          </a:xfrm>
          <a:prstGeom prst="rect">
            <a:avLst/>
          </a:prstGeom>
          <a:solidFill>
            <a:srgbClr val="CCCCCC"/>
          </a:solid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200">
                <a:latin typeface="Proxima Nova Semibold"/>
                <a:ea typeface="Proxima Nova Semibold"/>
                <a:cs typeface="Proxima Nova Semibold"/>
                <a:sym typeface="Proxima Nova Semibold"/>
              </a:rPr>
              <a:t>Limited opportunities for growth</a:t>
            </a:r>
            <a:endParaRPr sz="1200">
              <a:solidFill>
                <a:srgbClr val="000000"/>
              </a:solidFill>
              <a:latin typeface="Proxima Nova Extrabold"/>
              <a:ea typeface="Proxima Nova Extrabold"/>
              <a:cs typeface="Proxima Nova Extrabold"/>
              <a:sym typeface="Proxima Nova Extrabold"/>
            </a:endParaRPr>
          </a:p>
        </p:txBody>
      </p:sp>
      <p:cxnSp>
        <p:nvCxnSpPr>
          <p:cNvPr id="778" name="Google Shape;778;p87"/>
          <p:cNvCxnSpPr/>
          <p:nvPr/>
        </p:nvCxnSpPr>
        <p:spPr>
          <a:xfrm>
            <a:off x="4500200" y="2420125"/>
            <a:ext cx="0" cy="487500"/>
          </a:xfrm>
          <a:prstGeom prst="straightConnector1">
            <a:avLst/>
          </a:prstGeom>
          <a:noFill/>
          <a:ln w="38100" cap="flat" cmpd="sng">
            <a:solidFill>
              <a:srgbClr val="B7B7B7"/>
            </a:solidFill>
            <a:prstDash val="solid"/>
            <a:round/>
            <a:headEnd type="none" w="med" len="med"/>
            <a:tailEnd type="triangle" w="med" len="med"/>
          </a:ln>
        </p:spPr>
      </p:cxnSp>
      <p:cxnSp>
        <p:nvCxnSpPr>
          <p:cNvPr id="779" name="Google Shape;779;p87"/>
          <p:cNvCxnSpPr/>
          <p:nvPr/>
        </p:nvCxnSpPr>
        <p:spPr>
          <a:xfrm rot="10800000" flipH="1">
            <a:off x="5592675" y="2959875"/>
            <a:ext cx="916500" cy="384900"/>
          </a:xfrm>
          <a:prstGeom prst="straightConnector1">
            <a:avLst/>
          </a:prstGeom>
          <a:noFill/>
          <a:ln w="38100" cap="flat" cmpd="sng">
            <a:solidFill>
              <a:srgbClr val="980000"/>
            </a:solidFill>
            <a:prstDash val="solid"/>
            <a:round/>
            <a:headEnd type="none" w="med" len="med"/>
            <a:tailEnd type="triangle" w="med" len="med"/>
          </a:ln>
        </p:spPr>
      </p:cxnSp>
      <p:sp>
        <p:nvSpPr>
          <p:cNvPr id="780" name="Google Shape;780;p87"/>
          <p:cNvSpPr txBox="1"/>
          <p:nvPr/>
        </p:nvSpPr>
        <p:spPr>
          <a:xfrm>
            <a:off x="346375" y="2526625"/>
            <a:ext cx="2163000" cy="655500"/>
          </a:xfrm>
          <a:prstGeom prst="rect">
            <a:avLst/>
          </a:prstGeom>
          <a:solidFill>
            <a:srgbClr val="00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200">
                <a:solidFill>
                  <a:schemeClr val="dk1"/>
                </a:solidFill>
                <a:latin typeface="Proxima Nova Semibold"/>
                <a:ea typeface="Proxima Nova Semibold"/>
                <a:cs typeface="Proxima Nova Semibold"/>
                <a:sym typeface="Proxima Nova Semibold"/>
              </a:rPr>
              <a:t>Draft lottery</a:t>
            </a:r>
            <a:endParaRPr sz="1200">
              <a:solidFill>
                <a:schemeClr val="dk1"/>
              </a:solidFill>
              <a:latin typeface="Proxima Nova Semibold"/>
              <a:ea typeface="Proxima Nova Semibold"/>
              <a:cs typeface="Proxima Nova Semibold"/>
              <a:sym typeface="Proxima Nova Semibold"/>
            </a:endParaRPr>
          </a:p>
        </p:txBody>
      </p:sp>
      <p:cxnSp>
        <p:nvCxnSpPr>
          <p:cNvPr id="781" name="Google Shape;781;p87"/>
          <p:cNvCxnSpPr/>
          <p:nvPr/>
        </p:nvCxnSpPr>
        <p:spPr>
          <a:xfrm>
            <a:off x="2557163" y="2833450"/>
            <a:ext cx="956400" cy="489300"/>
          </a:xfrm>
          <a:prstGeom prst="straightConnector1">
            <a:avLst/>
          </a:prstGeom>
          <a:noFill/>
          <a:ln w="38100" cap="flat" cmpd="sng">
            <a:solidFill>
              <a:srgbClr val="980000"/>
            </a:solidFill>
            <a:prstDash val="solid"/>
            <a:round/>
            <a:headEnd type="none" w="med" len="med"/>
            <a:tailEnd type="triangle" w="med" len="med"/>
          </a:ln>
        </p:spPr>
      </p:cxnSp>
      <p:sp>
        <p:nvSpPr>
          <p:cNvPr id="782" name="Google Shape;782;p87"/>
          <p:cNvSpPr txBox="1"/>
          <p:nvPr/>
        </p:nvSpPr>
        <p:spPr>
          <a:xfrm>
            <a:off x="649700" y="3314700"/>
            <a:ext cx="1582200" cy="6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“Instrument variable”</a:t>
            </a:r>
            <a:endParaRPr>
              <a:latin typeface="Proxima Nova"/>
              <a:ea typeface="Proxima Nova"/>
              <a:cs typeface="Proxima Nova"/>
              <a:sym typeface="Proxima Nova"/>
            </a:endParaRPr>
          </a:p>
        </p:txBody>
      </p:sp>
      <p:sp>
        <p:nvSpPr>
          <p:cNvPr id="783" name="Google Shape;783;p87"/>
          <p:cNvSpPr txBox="1"/>
          <p:nvPr/>
        </p:nvSpPr>
        <p:spPr>
          <a:xfrm>
            <a:off x="428625" y="427025"/>
            <a:ext cx="8691300" cy="4935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None/>
            </a:pPr>
            <a:r>
              <a:rPr lang="en" sz="3000">
                <a:latin typeface="Proxima Nova Extrabold"/>
                <a:ea typeface="Proxima Nova Extrabold"/>
                <a:cs typeface="Proxima Nova Extrabold"/>
                <a:sym typeface="Proxima Nova Extrabold"/>
              </a:rPr>
              <a:t>Introducing the Instrument Variable</a:t>
            </a:r>
            <a:endParaRPr sz="3000">
              <a:latin typeface="Proxima Nova Extrabold"/>
              <a:ea typeface="Proxima Nova Extrabold"/>
              <a:cs typeface="Proxima Nova Extrabold"/>
              <a:sym typeface="Proxima Nova Extrabo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76</a:t>
            </a:fld>
            <a:endParaRPr/>
          </a:p>
        </p:txBody>
      </p:sp>
      <p:pic>
        <p:nvPicPr>
          <p:cNvPr id="789" name="Google Shape;789;p8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242263" y="745928"/>
            <a:ext cx="6659476" cy="3651651"/>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89"/>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References</a:t>
            </a:r>
            <a:endParaRPr sz="2800">
              <a:solidFill>
                <a:srgbClr val="000000"/>
              </a:solidFill>
            </a:endParaRPr>
          </a:p>
        </p:txBody>
      </p:sp>
      <p:sp>
        <p:nvSpPr>
          <p:cNvPr id="795" name="Google Shape;795;p89"/>
          <p:cNvSpPr txBox="1"/>
          <p:nvPr/>
        </p:nvSpPr>
        <p:spPr>
          <a:xfrm>
            <a:off x="422350" y="1501425"/>
            <a:ext cx="8345100" cy="29112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1"/>
              </a:buClr>
              <a:buSzPts val="1400"/>
              <a:buFont typeface="Proxima Nova"/>
              <a:buChar char="●"/>
            </a:pPr>
            <a:r>
              <a:rPr lang="en">
                <a:latin typeface="Proxima Nova"/>
                <a:ea typeface="Proxima Nova"/>
                <a:cs typeface="Proxima Nova"/>
                <a:sym typeface="Proxima Nova"/>
              </a:rPr>
              <a:t>Chapter 8 of the textbook</a:t>
            </a:r>
            <a:endParaRPr>
              <a:latin typeface="Proxima Nova"/>
              <a:ea typeface="Proxima Nova"/>
              <a:cs typeface="Proxima Nova"/>
              <a:sym typeface="Proxima Nova"/>
            </a:endParaRPr>
          </a:p>
          <a:p>
            <a:pPr marL="457200" lvl="0" indent="-317500" algn="l" rtl="0">
              <a:lnSpc>
                <a:spcPct val="150000"/>
              </a:lnSpc>
              <a:spcBef>
                <a:spcPts val="0"/>
              </a:spcBef>
              <a:spcAft>
                <a:spcPts val="0"/>
              </a:spcAft>
              <a:buSzPts val="1400"/>
              <a:buFont typeface="Proxima Nova"/>
              <a:buChar char="●"/>
            </a:pPr>
            <a:r>
              <a:rPr lang="en" i="1">
                <a:latin typeface="Proxima Nova"/>
                <a:ea typeface="Proxima Nova"/>
                <a:cs typeface="Proxima Nova"/>
                <a:sym typeface="Proxima Nova"/>
              </a:rPr>
              <a:t>Networks, Crowds, and Markets,</a:t>
            </a:r>
            <a:r>
              <a:rPr lang="en">
                <a:latin typeface="Proxima Nova"/>
                <a:ea typeface="Proxima Nova"/>
                <a:cs typeface="Proxima Nova"/>
                <a:sym typeface="Proxima Nova"/>
              </a:rPr>
              <a:t> David Easley and Jon Kleinberg</a:t>
            </a:r>
            <a:endParaRPr>
              <a:latin typeface="Proxima Nova"/>
              <a:ea typeface="Proxima Nova"/>
              <a:cs typeface="Proxima Nova"/>
              <a:sym typeface="Proxima Nova"/>
            </a:endParaRPr>
          </a:p>
          <a:p>
            <a:pPr marL="457200" lvl="0" indent="-317500" algn="l" rtl="0">
              <a:lnSpc>
                <a:spcPct val="150000"/>
              </a:lnSpc>
              <a:spcBef>
                <a:spcPts val="0"/>
              </a:spcBef>
              <a:spcAft>
                <a:spcPts val="0"/>
              </a:spcAft>
              <a:buSzPts val="1400"/>
              <a:buFont typeface="Proxima Nova"/>
              <a:buChar char="●"/>
            </a:pPr>
            <a:r>
              <a:rPr lang="en" i="1">
                <a:latin typeface="Proxima Nova"/>
                <a:ea typeface="Proxima Nova"/>
                <a:cs typeface="Proxima Nova"/>
                <a:sym typeface="Proxima Nova"/>
              </a:rPr>
              <a:t>Networks: An Introduction</a:t>
            </a:r>
            <a:r>
              <a:rPr lang="en">
                <a:latin typeface="Proxima Nova"/>
                <a:ea typeface="Proxima Nova"/>
                <a:cs typeface="Proxima Nova"/>
                <a:sym typeface="Proxima Nova"/>
              </a:rPr>
              <a:t>, MEJ Newman</a:t>
            </a:r>
            <a:endParaRPr>
              <a:latin typeface="Proxima Nova"/>
              <a:ea typeface="Proxima Nova"/>
              <a:cs typeface="Proxima Nova"/>
              <a:sym typeface="Proxima Nova"/>
            </a:endParaRPr>
          </a:p>
          <a:p>
            <a:pPr marL="457200" lvl="0" indent="-317500" algn="l" rtl="0">
              <a:lnSpc>
                <a:spcPct val="150000"/>
              </a:lnSpc>
              <a:spcBef>
                <a:spcPts val="0"/>
              </a:spcBef>
              <a:spcAft>
                <a:spcPts val="0"/>
              </a:spcAft>
              <a:buSzPts val="1400"/>
              <a:buFont typeface="Proxima Nova"/>
              <a:buChar char="●"/>
            </a:pPr>
            <a:r>
              <a:rPr lang="en" i="1">
                <a:latin typeface="Proxima Nova"/>
                <a:ea typeface="Proxima Nova"/>
                <a:cs typeface="Proxima Nova"/>
                <a:sym typeface="Proxima Nova"/>
              </a:rPr>
              <a:t>Statistical Analysis of Networked Data: Methods and Models</a:t>
            </a:r>
            <a:r>
              <a:rPr lang="en">
                <a:latin typeface="Proxima Nova"/>
                <a:ea typeface="Proxima Nova"/>
                <a:cs typeface="Proxima Nova"/>
                <a:sym typeface="Proxima Nova"/>
              </a:rPr>
              <a:t>, Erik D. Kolaczyk</a:t>
            </a:r>
            <a:endParaRPr>
              <a:latin typeface="Proxima Nova"/>
              <a:ea typeface="Proxima Nova"/>
              <a:cs typeface="Proxima Nova"/>
              <a:sym typeface="Proxima Nova"/>
            </a:endParaRPr>
          </a:p>
          <a:p>
            <a:pPr marL="0" lvl="0" indent="0" algn="l" rtl="0">
              <a:lnSpc>
                <a:spcPct val="150000"/>
              </a:lnSpc>
              <a:spcBef>
                <a:spcPts val="1000"/>
              </a:spcBef>
              <a:spcAft>
                <a:spcPts val="1000"/>
              </a:spcAft>
              <a:buNone/>
            </a:pPr>
            <a:endParaRPr>
              <a:solidFill>
                <a:schemeClr val="dk1"/>
              </a:solidFill>
              <a:latin typeface="Proxima Nova"/>
              <a:ea typeface="Proxima Nova"/>
              <a:cs typeface="Proxima Nova"/>
              <a:sym typeface="Proxima Nova"/>
            </a:endParaRPr>
          </a:p>
        </p:txBody>
      </p:sp>
      <p:sp>
        <p:nvSpPr>
          <p:cNvPr id="796" name="Google Shape;796;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90"/>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Summary</a:t>
            </a:r>
            <a:endParaRPr sz="2800">
              <a:solidFill>
                <a:srgbClr val="000000"/>
              </a:solidFill>
            </a:endParaRPr>
          </a:p>
        </p:txBody>
      </p:sp>
      <p:sp>
        <p:nvSpPr>
          <p:cNvPr id="802" name="Google Shape;802;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78</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Modularity</a:t>
            </a:r>
            <a:endParaRPr sz="2800">
              <a:solidFill>
                <a:srgbClr val="000000"/>
              </a:solidFill>
            </a:endParaRPr>
          </a:p>
        </p:txBody>
      </p:sp>
      <p:sp>
        <p:nvSpPr>
          <p:cNvPr id="113" name="Google Shape;113;p20"/>
          <p:cNvSpPr txBox="1"/>
          <p:nvPr/>
        </p:nvSpPr>
        <p:spPr>
          <a:xfrm>
            <a:off x="311700" y="1309975"/>
            <a:ext cx="7212900" cy="1862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i="1">
                <a:solidFill>
                  <a:schemeClr val="dk1"/>
                </a:solidFill>
                <a:latin typeface="Proxima Nova"/>
                <a:ea typeface="Proxima Nova"/>
                <a:cs typeface="Proxima Nova"/>
                <a:sym typeface="Proxima Nova"/>
              </a:rPr>
              <a:t>Q </a:t>
            </a:r>
            <a:r>
              <a:rPr lang="en" sz="1500">
                <a:solidFill>
                  <a:schemeClr val="dk1"/>
                </a:solidFill>
                <a:latin typeface="Proxima Nova"/>
                <a:ea typeface="Proxima Nova"/>
                <a:cs typeface="Proxima Nova"/>
                <a:sym typeface="Proxima Nova"/>
              </a:rPr>
              <a:t>= (</a:t>
            </a:r>
            <a:r>
              <a:rPr lang="en" sz="1500" b="1">
                <a:solidFill>
                  <a:schemeClr val="dk1"/>
                </a:solidFill>
                <a:latin typeface="Proxima Nova"/>
                <a:ea typeface="Proxima Nova"/>
                <a:cs typeface="Proxima Nova"/>
                <a:sym typeface="Proxima Nova"/>
              </a:rPr>
              <a:t>Fraction</a:t>
            </a:r>
            <a:r>
              <a:rPr lang="en" sz="1500">
                <a:solidFill>
                  <a:schemeClr val="dk1"/>
                </a:solidFill>
                <a:latin typeface="Proxima Nova"/>
                <a:ea typeface="Proxima Nova"/>
                <a:cs typeface="Proxima Nova"/>
                <a:sym typeface="Proxima Nova"/>
              </a:rPr>
              <a:t> of edges between nodes of the same type) -­ (</a:t>
            </a:r>
            <a:r>
              <a:rPr lang="en" sz="1500" b="1">
                <a:solidFill>
                  <a:schemeClr val="dk1"/>
                </a:solidFill>
                <a:latin typeface="Proxima Nova"/>
                <a:ea typeface="Proxima Nova"/>
                <a:cs typeface="Proxima Nova"/>
                <a:sym typeface="Proxima Nova"/>
              </a:rPr>
              <a:t>Expected</a:t>
            </a:r>
            <a:r>
              <a:rPr lang="en" sz="1500">
                <a:solidFill>
                  <a:schemeClr val="dk1"/>
                </a:solidFill>
                <a:latin typeface="Proxima Nova"/>
                <a:ea typeface="Proxima Nova"/>
                <a:cs typeface="Proxima Nova"/>
                <a:sym typeface="Proxima Nova"/>
              </a:rPr>
              <a:t> </a:t>
            </a:r>
            <a:r>
              <a:rPr lang="en" sz="1500" b="1">
                <a:solidFill>
                  <a:schemeClr val="dk1"/>
                </a:solidFill>
                <a:latin typeface="Proxima Nova"/>
                <a:ea typeface="Proxima Nova"/>
                <a:cs typeface="Proxima Nova"/>
                <a:sym typeface="Proxima Nova"/>
              </a:rPr>
              <a:t>fraction</a:t>
            </a:r>
            <a:r>
              <a:rPr lang="en" sz="1500">
                <a:solidFill>
                  <a:schemeClr val="dk1"/>
                </a:solidFill>
                <a:latin typeface="Proxima Nova"/>
                <a:ea typeface="Proxima Nova"/>
                <a:cs typeface="Proxima Nova"/>
                <a:sym typeface="Proxima Nova"/>
              </a:rPr>
              <a:t> of edges between nodes of the same type due to random chance)</a:t>
            </a:r>
            <a:endParaRPr sz="1500" i="1">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r>
              <a:rPr lang="en" sz="1500">
                <a:solidFill>
                  <a:schemeClr val="dk1"/>
                </a:solidFill>
                <a:latin typeface="Proxima Nova"/>
                <a:ea typeface="Proxima Nova"/>
                <a:cs typeface="Proxima Nova"/>
                <a:sym typeface="Proxima Nova"/>
              </a:rPr>
              <a:t>=</a:t>
            </a: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0"/>
              </a:spcAft>
              <a:buNone/>
            </a:pPr>
            <a:endParaRPr sz="1500">
              <a:solidFill>
                <a:schemeClr val="dk1"/>
              </a:solidFill>
              <a:latin typeface="Proxima Nova"/>
              <a:ea typeface="Proxima Nova"/>
              <a:cs typeface="Proxima Nova"/>
              <a:sym typeface="Proxima Nova"/>
            </a:endParaRPr>
          </a:p>
          <a:p>
            <a:pPr marL="0" lvl="0" indent="0" algn="l" rtl="0">
              <a:lnSpc>
                <a:spcPct val="115000"/>
              </a:lnSpc>
              <a:spcBef>
                <a:spcPts val="1000"/>
              </a:spcBef>
              <a:spcAft>
                <a:spcPts val="1000"/>
              </a:spcAft>
              <a:buNone/>
            </a:pPr>
            <a:r>
              <a:rPr lang="en" sz="1500">
                <a:solidFill>
                  <a:schemeClr val="dk1"/>
                </a:solidFill>
                <a:latin typeface="Proxima Nova"/>
                <a:ea typeface="Proxima Nova"/>
                <a:cs typeface="Proxima Nova"/>
                <a:sym typeface="Proxima Nova"/>
              </a:rPr>
              <a:t>= </a:t>
            </a:r>
            <a:endParaRPr sz="1500">
              <a:solidFill>
                <a:schemeClr val="dk1"/>
              </a:solidFill>
              <a:latin typeface="Proxima Nova"/>
              <a:ea typeface="Proxima Nova"/>
              <a:cs typeface="Proxima Nova"/>
              <a:sym typeface="Proxima Nova"/>
            </a:endParaRPr>
          </a:p>
        </p:txBody>
      </p:sp>
      <p:pic>
        <p:nvPicPr>
          <p:cNvPr id="114" name="Google Shape;114;p2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2650" y="1965925"/>
            <a:ext cx="4764129" cy="651325"/>
          </a:xfrm>
          <a:prstGeom prst="rect">
            <a:avLst/>
          </a:prstGeom>
          <a:noFill/>
          <a:ln>
            <a:noFill/>
          </a:ln>
        </p:spPr>
      </p:pic>
      <p:pic>
        <p:nvPicPr>
          <p:cNvPr id="115" name="Google Shape;115;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87376" y="2695350"/>
            <a:ext cx="2968825" cy="619475"/>
          </a:xfrm>
          <a:prstGeom prst="rect">
            <a:avLst/>
          </a:prstGeom>
          <a:noFill/>
          <a:ln>
            <a:noFill/>
          </a:ln>
        </p:spPr>
      </p:pic>
      <p:sp>
        <p:nvSpPr>
          <p:cNvPr id="116" name="Google Shape;116;p20"/>
          <p:cNvSpPr/>
          <p:nvPr/>
        </p:nvSpPr>
        <p:spPr>
          <a:xfrm>
            <a:off x="785550" y="1439725"/>
            <a:ext cx="4296900" cy="201000"/>
          </a:xfrm>
          <a:prstGeom prst="rect">
            <a:avLst/>
          </a:prstGeom>
          <a:solidFill>
            <a:srgbClr val="FFFC00">
              <a:alpha val="360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 name="Google Shape;117;p20"/>
          <p:cNvSpPr/>
          <p:nvPr/>
        </p:nvSpPr>
        <p:spPr>
          <a:xfrm>
            <a:off x="5324577" y="1439725"/>
            <a:ext cx="1780200" cy="201000"/>
          </a:xfrm>
          <a:prstGeom prst="rect">
            <a:avLst/>
          </a:prstGeom>
          <a:solidFill>
            <a:srgbClr val="00FFFF">
              <a:alpha val="234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8" name="Google Shape;118;p20"/>
          <p:cNvSpPr/>
          <p:nvPr/>
        </p:nvSpPr>
        <p:spPr>
          <a:xfrm>
            <a:off x="386871" y="1702825"/>
            <a:ext cx="5382300" cy="201000"/>
          </a:xfrm>
          <a:prstGeom prst="rect">
            <a:avLst/>
          </a:prstGeom>
          <a:solidFill>
            <a:srgbClr val="00FFFF">
              <a:alpha val="234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 name="Google Shape;119;p20"/>
          <p:cNvSpPr/>
          <p:nvPr/>
        </p:nvSpPr>
        <p:spPr>
          <a:xfrm>
            <a:off x="587375" y="1965925"/>
            <a:ext cx="2198100" cy="619500"/>
          </a:xfrm>
          <a:prstGeom prst="rect">
            <a:avLst/>
          </a:prstGeom>
          <a:solidFill>
            <a:srgbClr val="FFFC00">
              <a:alpha val="360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 name="Google Shape;120;p20"/>
          <p:cNvSpPr/>
          <p:nvPr/>
        </p:nvSpPr>
        <p:spPr>
          <a:xfrm>
            <a:off x="3028050" y="1998900"/>
            <a:ext cx="2296500" cy="572700"/>
          </a:xfrm>
          <a:prstGeom prst="rect">
            <a:avLst/>
          </a:prstGeom>
          <a:solidFill>
            <a:srgbClr val="00FFFF">
              <a:alpha val="234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 name="Google Shape;12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p:nvPr/>
        </p:nvSpPr>
        <p:spPr>
          <a:xfrm>
            <a:off x="311700" y="445025"/>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3000">
                <a:latin typeface="Proxima Nova Extrabold"/>
                <a:ea typeface="Proxima Nova Extrabold"/>
                <a:cs typeface="Proxima Nova Extrabold"/>
                <a:sym typeface="Proxima Nova Extrabold"/>
              </a:rPr>
              <a:t>Reminder to self: Attendance</a:t>
            </a:r>
            <a:endParaRPr sz="2800">
              <a:solidFill>
                <a:srgbClr val="000000"/>
              </a:solidFill>
            </a:endParaRPr>
          </a:p>
        </p:txBody>
      </p:sp>
      <p:sp>
        <p:nvSpPr>
          <p:cNvPr id="127" name="Google Shape;127;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2934</Words>
  <Application>Microsoft Office PowerPoint</Application>
  <PresentationFormat>On-screen Show (16:9)</PresentationFormat>
  <Paragraphs>367</Paragraphs>
  <Slides>78</Slides>
  <Notes>78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78</vt:i4>
      </vt:variant>
    </vt:vector>
  </HeadingPairs>
  <TitlesOfParts>
    <vt:vector size="83" baseType="lpstr">
      <vt:lpstr>Proxima Nova Extrabold</vt:lpstr>
      <vt:lpstr>Proxima Nova</vt:lpstr>
      <vt:lpstr>Proxima Nova Semibold</vt:lpstr>
      <vt:lpstr>Arial</vt:lpstr>
      <vt:lpstr>Simple Light</vt:lpstr>
      <vt:lpstr>CAP 6317/4773: Social Media Mining  Lecture 19: Assortativity: Homophily and Influence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Guillermo Garcia Hidalgo</cp:lastModifiedBy>
  <cp:revision>1</cp:revision>
  <dcterms:modified xsi:type="dcterms:W3CDTF">2025-03-06T14:50:27Z</dcterms:modified>
</cp:coreProperties>
</file>