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Proxima Nova" panose="020B0604020202020204" charset="0"/>
      <p:regular r:id="rId45"/>
      <p:bold r:id="rId46"/>
      <p:italic r:id="rId47"/>
      <p:boldItalic r:id="rId48"/>
    </p:embeddedFont>
    <p:embeddedFont>
      <p:font typeface="Proxima Nova Extrabold" panose="020B0604020202020204" charset="0"/>
      <p:bold r:id="rId49"/>
    </p:embeddedFont>
    <p:embeddedFont>
      <p:font typeface="Proxima Nova Semibold" panose="020B0604020202020204" charset="0"/>
      <p:regular r:id="rId50"/>
      <p:bold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e7909c9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e7909c9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story about ideas. To set the stage, I’ll start with this question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e7d107ff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e7d107ff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e7d107ff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e7d107ff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e8115c49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e8115c49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e7d107ff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e7d107ff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e7d107ff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e7d107ff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e7d107ff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e7d107ff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e7d107ff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e7d107ff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e7d107ff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e7d107ff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e7d107ff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e7d107ff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e7d107ff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e7d107ff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e7909c9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e7909c9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e8115c49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e8115c49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e7d107ff6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e7d107ff6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e7d107ff6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e7d107ff6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e7d107ff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e7d107ff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e7d107ff6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e7d107ff6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e8115c4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e8115c4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e8115c49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e8115c49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e8115c49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e8115c49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e8115c49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e8115c49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e8115c49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e8115c49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e7909c91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e7909c91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e7909c91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e7909c91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e7d107ff6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e7d107ff6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e7d107ff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ee7d107ff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e7909c91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ee7909c91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e7d107ff6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ee7d107ff6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e8115c49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ee8115c49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e8115c49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e8115c49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e8115c49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ee8115c49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e8115c49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e8115c49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e8115c49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e8115c49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e7d107ff6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e7d107ff6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ee7d107ff6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ee7d107ff6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e7d107ff6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e7d107ff6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ee8115c49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ee8115c49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7d107ff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e7d107ff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e7d107ff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e7d107ff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e7d107ff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e7d107ff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7d107ff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e7d107ff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e7d107f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e7d107f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400" y="1245525"/>
            <a:ext cx="78012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1: The “Social” and the “Media”</a:t>
            </a:r>
            <a:endParaRPr sz="21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January 9,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Now we have LinkedIn!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877000" y="3203550"/>
            <a:ext cx="21630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Tie strength can be measured!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891088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862513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2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595548" flipH="1">
            <a:off x="2026185" y="2798336"/>
            <a:ext cx="432308" cy="1077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2"/>
          <p:cNvCxnSpPr>
            <a:stCxn id="123" idx="6"/>
            <a:endCxn id="124" idx="2"/>
          </p:cNvCxnSpPr>
          <p:nvPr/>
        </p:nvCxnSpPr>
        <p:spPr>
          <a:xfrm>
            <a:off x="1370488" y="2811454"/>
            <a:ext cx="1491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7" name="Google Shape;127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00" y="2011924"/>
            <a:ext cx="616264" cy="4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325" y="2016150"/>
            <a:ext cx="479400" cy="4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96163" y="2380250"/>
            <a:ext cx="10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mutual friends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Now we have LinkedIn!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891088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2862513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23"/>
          <p:cNvCxnSpPr>
            <a:stCxn id="136" idx="6"/>
            <a:endCxn id="137" idx="2"/>
          </p:cNvCxnSpPr>
          <p:nvPr/>
        </p:nvCxnSpPr>
        <p:spPr>
          <a:xfrm>
            <a:off x="1370488" y="2811454"/>
            <a:ext cx="1491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9" name="Google Shape;139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00" y="2011924"/>
            <a:ext cx="616264" cy="4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325" y="2016150"/>
            <a:ext cx="479400" cy="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5050" y="920525"/>
            <a:ext cx="3822943" cy="391817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596163" y="2380250"/>
            <a:ext cx="10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mutual friends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Now we have LinkedIn!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891088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2862513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4"/>
          <p:cNvCxnSpPr>
            <a:stCxn id="149" idx="6"/>
            <a:endCxn id="150" idx="2"/>
          </p:cNvCxnSpPr>
          <p:nvPr/>
        </p:nvCxnSpPr>
        <p:spPr>
          <a:xfrm>
            <a:off x="1370488" y="2811454"/>
            <a:ext cx="1491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2" name="Google Shape;152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00" y="2011924"/>
            <a:ext cx="616264" cy="4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325" y="2016150"/>
            <a:ext cx="479400" cy="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5050" y="920525"/>
            <a:ext cx="3822943" cy="391817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596163" y="2380250"/>
            <a:ext cx="10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mutual friends</a:t>
            </a:r>
            <a:endParaRPr sz="1200"/>
          </a:p>
        </p:txBody>
      </p:sp>
      <p:sp>
        <p:nvSpPr>
          <p:cNvPr id="156" name="Google Shape;156;p24"/>
          <p:cNvSpPr txBox="1"/>
          <p:nvPr/>
        </p:nvSpPr>
        <p:spPr>
          <a:xfrm>
            <a:off x="7247925" y="2956325"/>
            <a:ext cx="15789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Strong ties appear to work better!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57" name="Google Shape;157;p24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244513">
            <a:off x="8122410" y="1773261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Not so fast…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832675" y="2298025"/>
            <a:ext cx="26169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4948450" y="2298025"/>
            <a:ext cx="21630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join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884950" y="2298025"/>
            <a:ext cx="1877700" cy="6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My ‘weak tie’ friend works at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>
            <a:off x="3883350" y="2625775"/>
            <a:ext cx="9444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Not so fast…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832675" y="2298025"/>
            <a:ext cx="26169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948450" y="2298025"/>
            <a:ext cx="2163000" cy="6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WANT TO JOIN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884950" y="2298025"/>
            <a:ext cx="18777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form a tie with a Google engineer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177" name="Google Shape;177;p26"/>
          <p:cNvCxnSpPr/>
          <p:nvPr/>
        </p:nvCxnSpPr>
        <p:spPr>
          <a:xfrm>
            <a:off x="3883350" y="2625775"/>
            <a:ext cx="9444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Not so fast…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4832675" y="2298025"/>
            <a:ext cx="26169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4948450" y="2298025"/>
            <a:ext cx="21630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join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1884950" y="2298025"/>
            <a:ext cx="18777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My ‘weak tie’ friend works at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>
            <a:off x="3892225" y="1734550"/>
            <a:ext cx="935400" cy="8151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7"/>
          <p:cNvSpPr txBox="1"/>
          <p:nvPr/>
        </p:nvSpPr>
        <p:spPr>
          <a:xfrm>
            <a:off x="1884950" y="1155025"/>
            <a:ext cx="1877700" cy="6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Job market situation changes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189" name="Google Shape;189;p27"/>
          <p:cNvCxnSpPr>
            <a:stCxn id="188" idx="2"/>
            <a:endCxn id="186" idx="0"/>
          </p:cNvCxnSpPr>
          <p:nvPr/>
        </p:nvCxnSpPr>
        <p:spPr>
          <a:xfrm>
            <a:off x="2823800" y="1810525"/>
            <a:ext cx="0" cy="4875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Not so fast…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832675" y="2298025"/>
            <a:ext cx="26169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4948450" y="2298025"/>
            <a:ext cx="21630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join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884950" y="2298025"/>
            <a:ext cx="18777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My ‘weak tie’ friend works at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 rot="10800000" flipH="1">
            <a:off x="3898225" y="2701900"/>
            <a:ext cx="929400" cy="8394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8"/>
          <p:cNvSpPr txBox="1"/>
          <p:nvPr/>
        </p:nvSpPr>
        <p:spPr>
          <a:xfrm>
            <a:off x="1884950" y="3441025"/>
            <a:ext cx="1877700" cy="6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LinkedIn kept recommending us Google opportunities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884950" y="1155025"/>
            <a:ext cx="1877700" cy="6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Job market situation changes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202" name="Google Shape;202;p28"/>
          <p:cNvCxnSpPr/>
          <p:nvPr/>
        </p:nvCxnSpPr>
        <p:spPr>
          <a:xfrm>
            <a:off x="2823800" y="2953525"/>
            <a:ext cx="0" cy="4875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Not so fast… Confounding effects are real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080075" y="2298025"/>
            <a:ext cx="26169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3195850" y="2298025"/>
            <a:ext cx="21630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join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32350" y="2298025"/>
            <a:ext cx="1877700" cy="6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My ‘weak tie’ friend works at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2130750" y="2625775"/>
            <a:ext cx="9444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p29"/>
          <p:cNvSpPr txBox="1"/>
          <p:nvPr/>
        </p:nvSpPr>
        <p:spPr>
          <a:xfrm>
            <a:off x="132350" y="1155025"/>
            <a:ext cx="1877700" cy="6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Job market situation changes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32350" y="3441025"/>
            <a:ext cx="1877700" cy="6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LinkedIn kept recommending me Google opportunities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215" name="Google Shape;215;p29"/>
          <p:cNvCxnSpPr/>
          <p:nvPr/>
        </p:nvCxnSpPr>
        <p:spPr>
          <a:xfrm>
            <a:off x="2139625" y="1734550"/>
            <a:ext cx="935400" cy="8151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9"/>
          <p:cNvCxnSpPr/>
          <p:nvPr/>
        </p:nvCxnSpPr>
        <p:spPr>
          <a:xfrm rot="10800000" flipH="1">
            <a:off x="2145625" y="2701900"/>
            <a:ext cx="929400" cy="8394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549" y="1004575"/>
            <a:ext cx="3163599" cy="324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1934900" y="2115325"/>
            <a:ext cx="98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sz="2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219" name="Google Shape;219;p29"/>
          <p:cNvCxnSpPr/>
          <p:nvPr/>
        </p:nvCxnSpPr>
        <p:spPr>
          <a:xfrm>
            <a:off x="1071200" y="2953525"/>
            <a:ext cx="0" cy="4875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1071200" y="1810525"/>
            <a:ext cx="0" cy="4875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>
            <a:off x="3011900" y="1124950"/>
            <a:ext cx="5655000" cy="3356700"/>
          </a:xfrm>
          <a:prstGeom prst="roundRect">
            <a:avLst>
              <a:gd name="adj" fmla="val 16667"/>
            </a:avLst>
          </a:prstGeom>
          <a:solidFill>
            <a:srgbClr val="EFEFEF">
              <a:alpha val="3291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6244375" y="2472600"/>
            <a:ext cx="26169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6360150" y="2472600"/>
            <a:ext cx="21630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join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3296650" y="2472600"/>
            <a:ext cx="1877700" cy="655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My ‘weak tie’ friend works at Google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230" name="Google Shape;230;p30"/>
          <p:cNvCxnSpPr/>
          <p:nvPr/>
        </p:nvCxnSpPr>
        <p:spPr>
          <a:xfrm>
            <a:off x="5295050" y="2800350"/>
            <a:ext cx="9444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30"/>
          <p:cNvSpPr txBox="1"/>
          <p:nvPr/>
        </p:nvSpPr>
        <p:spPr>
          <a:xfrm>
            <a:off x="3296650" y="1329600"/>
            <a:ext cx="1877700" cy="65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Job market situation changes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3296650" y="3615600"/>
            <a:ext cx="1877700" cy="65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LinkedIn kept recommending me Google opportunities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233" name="Google Shape;233;p30"/>
          <p:cNvCxnSpPr/>
          <p:nvPr/>
        </p:nvCxnSpPr>
        <p:spPr>
          <a:xfrm>
            <a:off x="5303925" y="1909125"/>
            <a:ext cx="935400" cy="8151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0"/>
          <p:cNvCxnSpPr/>
          <p:nvPr/>
        </p:nvCxnSpPr>
        <p:spPr>
          <a:xfrm rot="10800000" flipH="1">
            <a:off x="5309925" y="2876475"/>
            <a:ext cx="929400" cy="839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30"/>
          <p:cNvSpPr txBox="1"/>
          <p:nvPr/>
        </p:nvSpPr>
        <p:spPr>
          <a:xfrm>
            <a:off x="346375" y="2472600"/>
            <a:ext cx="1921500" cy="65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Peer recommendation engine updates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236" name="Google Shape;236;p30"/>
          <p:cNvCxnSpPr/>
          <p:nvPr/>
        </p:nvCxnSpPr>
        <p:spPr>
          <a:xfrm>
            <a:off x="2334125" y="2794350"/>
            <a:ext cx="842100" cy="120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0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causal claim demands fancy data wizardry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300" y="818150"/>
            <a:ext cx="6368727" cy="3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1864900" y="204525"/>
            <a:ext cx="1804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5674900" y="204525"/>
            <a:ext cx="1804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 Regression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264700" y="4830675"/>
            <a:ext cx="68820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Rajkumar, Karthik, et al. "A causal test of the strength of weak ties." </a:t>
            </a:r>
            <a:r>
              <a:rPr lang="en" sz="900" i="1">
                <a:latin typeface="Proxima Nova"/>
                <a:ea typeface="Proxima Nova"/>
                <a:cs typeface="Proxima Nova"/>
                <a:sym typeface="Proxima Nova"/>
              </a:rPr>
              <a:t>Science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 377.6612 (2022): 1304-1310.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0025" y="672450"/>
            <a:ext cx="4332600" cy="3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I’m Dr. </a:t>
            </a:r>
            <a:r>
              <a:rPr lang="en" sz="2100" b="1">
                <a:latin typeface="Proxima Nova"/>
                <a:ea typeface="Proxima Nova"/>
                <a:cs typeface="Proxima Nova"/>
                <a:sym typeface="Proxima Nova"/>
              </a:rPr>
              <a:t>Raiyan 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Abdul Baten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My research is on </a:t>
            </a:r>
            <a:r>
              <a:rPr lang="en" sz="2100" b="1">
                <a:latin typeface="Proxima Nova"/>
                <a:ea typeface="Proxima Nova"/>
                <a:cs typeface="Proxima Nova"/>
                <a:sym typeface="Proxima Nova"/>
              </a:rPr>
              <a:t>soft skills 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" sz="2100" b="1">
                <a:latin typeface="Proxima Nova"/>
                <a:ea typeface="Proxima Nova"/>
                <a:cs typeface="Proxima Nova"/>
                <a:sym typeface="Proxima Nova"/>
              </a:rPr>
              <a:t>social networks</a:t>
            </a:r>
            <a:endParaRPr sz="21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1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I enjoy graphic design, photography, baking, and distance running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300" y="818150"/>
            <a:ext cx="6368727" cy="3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1864900" y="204525"/>
            <a:ext cx="1804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5674900" y="204525"/>
            <a:ext cx="1804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 Regression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264700" y="4830675"/>
            <a:ext cx="68820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Rajkumar, Karthik, et al. "A causal test of the strength of weak ties." </a:t>
            </a:r>
            <a:r>
              <a:rPr lang="en" sz="900" i="1">
                <a:latin typeface="Proxima Nova"/>
                <a:ea typeface="Proxima Nova"/>
                <a:cs typeface="Proxima Nova"/>
                <a:sym typeface="Proxima Nova"/>
              </a:rPr>
              <a:t>Science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 377.6612 (2022): 1304-1310.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6976575" y="818150"/>
            <a:ext cx="15789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strength of weak ties!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57" name="Google Shape;257;p3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003691">
            <a:off x="6138585" y="297212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Takeaways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Two aspects of social media data: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Social: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Who people interact with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Media: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What they do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Large datasets can help test hypotheses never testable before!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Hypotheses are guided by social and computational theories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appropriate tools must be chosen to get meaningful results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/>
        </p:nvSpPr>
        <p:spPr>
          <a:xfrm>
            <a:off x="576925" y="2630700"/>
            <a:ext cx="6688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Drowning in data, but thirsty for knowledge</a:t>
            </a:r>
            <a:endParaRPr sz="5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327" y="2851970"/>
            <a:ext cx="532961" cy="53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75" y="13304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3" y="14490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999" y="19011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359" y="2781343"/>
            <a:ext cx="783707" cy="72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489" y="1855095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334" y="2229076"/>
            <a:ext cx="597943" cy="5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7609" y="1179960"/>
            <a:ext cx="1052518" cy="10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698" y="763677"/>
            <a:ext cx="856652" cy="10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9838" y="1098175"/>
            <a:ext cx="932476" cy="93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7088" y="2961661"/>
            <a:ext cx="811243" cy="8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8346" y="3174955"/>
            <a:ext cx="642788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5456" y="3601319"/>
            <a:ext cx="642793" cy="64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252" y="3656232"/>
            <a:ext cx="532961" cy="5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1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463" y="4119429"/>
            <a:ext cx="1299910" cy="5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6361" y="3706633"/>
            <a:ext cx="2155837" cy="143686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Behavioral data is now abundant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75" y="11018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543" y="12204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799" y="16725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064" y="1220420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909" y="1594401"/>
            <a:ext cx="597943" cy="59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 are interested in ‘social’ + ‘media’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75" y="11018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543" y="12204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799" y="16725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064" y="1220420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909" y="1594401"/>
            <a:ext cx="597943" cy="5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288" y="2733061"/>
            <a:ext cx="811243" cy="8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546" y="2946355"/>
            <a:ext cx="642788" cy="59794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 are interested in ‘social’ + ‘media’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2564525" y="26527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Teams interact virtually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277" y="1773195"/>
            <a:ext cx="532961" cy="53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75" y="11018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543" y="12204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799" y="16725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309" y="1702568"/>
            <a:ext cx="783707" cy="72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064" y="1220420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909" y="1594401"/>
            <a:ext cx="597943" cy="5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288" y="2733061"/>
            <a:ext cx="811243" cy="8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8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546" y="2946355"/>
            <a:ext cx="642788" cy="59794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32" name="Google Shape;332;p38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 are interested in ‘social’ + ‘media’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2564525" y="26527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Teams interact virtually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3862525" y="1285475"/>
            <a:ext cx="1333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exchanged via contacts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277" y="1773195"/>
            <a:ext cx="532961" cy="53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75" y="11018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543" y="12204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799" y="16725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309" y="1702568"/>
            <a:ext cx="783707" cy="72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064" y="1220420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909" y="1594401"/>
            <a:ext cx="597943" cy="5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288" y="2733061"/>
            <a:ext cx="811243" cy="8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9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546" y="2946355"/>
            <a:ext cx="642788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9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781" y="2707382"/>
            <a:ext cx="642793" cy="64279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0" name="Google Shape;350;p39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 are interested in ‘social’ + ‘media’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6612025" y="30082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Editors interact to curate content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2564525" y="26527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Teams interact virtually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862525" y="1285475"/>
            <a:ext cx="1333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exchanged via contacts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277" y="1773195"/>
            <a:ext cx="532961" cy="53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75" y="11018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543" y="12204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799" y="16725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309" y="1702568"/>
            <a:ext cx="783707" cy="72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0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064" y="1220420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0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909" y="1594401"/>
            <a:ext cx="597943" cy="5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288" y="2733061"/>
            <a:ext cx="811243" cy="8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0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546" y="2946355"/>
            <a:ext cx="642788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0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781" y="2707382"/>
            <a:ext cx="642793" cy="64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63" y="3832879"/>
            <a:ext cx="1299910" cy="5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70" name="Google Shape;370;p40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 are interested in ‘social’ + ‘media’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71" name="Google Shape;371;p40"/>
          <p:cNvSpPr txBox="1"/>
          <p:nvPr/>
        </p:nvSpPr>
        <p:spPr>
          <a:xfrm>
            <a:off x="344975" y="4348975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Collaborate on a project, ‘star’ others’ projects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6612025" y="30082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Editors interact to curate content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2564525" y="26527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Teams interact virtually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3862525" y="1285475"/>
            <a:ext cx="1333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exchanged via contacts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277" y="1773195"/>
            <a:ext cx="532961" cy="53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75" y="11018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543" y="12204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799" y="16725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1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309" y="1702568"/>
            <a:ext cx="783707" cy="72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064" y="1220420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1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909" y="1594401"/>
            <a:ext cx="597943" cy="5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1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288" y="2733061"/>
            <a:ext cx="811243" cy="8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1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546" y="2946355"/>
            <a:ext cx="642788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781" y="2707382"/>
            <a:ext cx="642793" cy="64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63" y="3832879"/>
            <a:ext cx="1299910" cy="5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549" y="3350183"/>
            <a:ext cx="2155837" cy="143686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92" name="Google Shape;392;p41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 are interested in ‘social’ + ‘media’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344975" y="4348975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Collaborate on a project, ‘star’ others’ projects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5245975" y="4303575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Write papers together, cite others’ papers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6612025" y="30082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Editors interact to curate content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2564525" y="26527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Teams interact virtually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3862525" y="1285475"/>
            <a:ext cx="1333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exchanged via contacts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625" y="1362075"/>
            <a:ext cx="6860747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/>
          <p:nvPr/>
        </p:nvSpPr>
        <p:spPr>
          <a:xfrm>
            <a:off x="1033975" y="7583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2167275" y="7583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1608675" y="15978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2"/>
          <p:cNvSpPr txBox="1"/>
          <p:nvPr/>
        </p:nvSpPr>
        <p:spPr>
          <a:xfrm>
            <a:off x="112600" y="9750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42"/>
          <p:cNvSpPr txBox="1"/>
          <p:nvPr/>
        </p:nvSpPr>
        <p:spPr>
          <a:xfrm>
            <a:off x="4532200" y="9750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42"/>
          <p:cNvSpPr txBox="1"/>
          <p:nvPr/>
        </p:nvSpPr>
        <p:spPr>
          <a:xfrm>
            <a:off x="2244525" y="43533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2305131" y="20705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10" name="Google Shape;410;p42"/>
          <p:cNvSpPr txBox="1"/>
          <p:nvPr/>
        </p:nvSpPr>
        <p:spPr>
          <a:xfrm>
            <a:off x="6318600" y="1709675"/>
            <a:ext cx="2513700" cy="28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Let us not forget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Computer science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Ethnography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Mathematics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Optimization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And more!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Key 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Challenges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3710800" y="1250900"/>
            <a:ext cx="4717200" cy="3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Enormous size of data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Yet, not much data at an individual level 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Big data paradox)</a:t>
            </a:r>
            <a:endParaRPr sz="12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Extremely noisy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Yet, attempting to remove noise may remove valuable information 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Noise removal fallacy)</a:t>
            </a:r>
            <a:endParaRPr sz="12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Unstructured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need capable representations, data structures, and algorithms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8" name="Google Shape;41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4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Key 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Challenges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25" name="Google Shape;425;p44"/>
          <p:cNvSpPr txBox="1"/>
          <p:nvPr/>
        </p:nvSpPr>
        <p:spPr>
          <a:xfrm>
            <a:off x="3710800" y="1250900"/>
            <a:ext cx="4717200" cy="3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Interdisciplinary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Being the ‘Deep Learning Ninja’ in the team isn’t enough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and computational theories guide your intuition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 dilemma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Ground truths are rare and costly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Getting the data in the first place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APIs are becoming restricted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‘forest’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32" name="Google Shape;43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3612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Graph essentials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measures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models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46"/>
          <p:cNvSpPr txBox="1"/>
          <p:nvPr/>
        </p:nvSpPr>
        <p:spPr>
          <a:xfrm>
            <a:off x="3612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Essentials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45" name="Google Shape;445;p47"/>
          <p:cNvSpPr/>
          <p:nvPr/>
        </p:nvSpPr>
        <p:spPr>
          <a:xfrm>
            <a:off x="3612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Graph essentials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measures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models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3612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Essentials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47"/>
          <p:cNvSpPr/>
          <p:nvPr/>
        </p:nvSpPr>
        <p:spPr>
          <a:xfrm>
            <a:off x="3612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Who are the most important people in the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do people befriend others?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can we find interesting patterns in user-generated content?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53" name="Google Shape;453;p48"/>
          <p:cNvSpPr/>
          <p:nvPr/>
        </p:nvSpPr>
        <p:spPr>
          <a:xfrm>
            <a:off x="3612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Graph essentials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measures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models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Google Shape;454;p48"/>
          <p:cNvSpPr txBox="1"/>
          <p:nvPr/>
        </p:nvSpPr>
        <p:spPr>
          <a:xfrm>
            <a:off x="3612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Essentials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48"/>
          <p:cNvSpPr/>
          <p:nvPr/>
        </p:nvSpPr>
        <p:spPr>
          <a:xfrm>
            <a:off x="31806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Community detection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Information diffusion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48"/>
          <p:cNvSpPr txBox="1"/>
          <p:nvPr/>
        </p:nvSpPr>
        <p:spPr>
          <a:xfrm>
            <a:off x="31806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Communities and Interactions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3612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Who are the most important people in the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do people befriend others?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can we find interesting patterns in user-generated content?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63" name="Google Shape;463;p49"/>
          <p:cNvSpPr/>
          <p:nvPr/>
        </p:nvSpPr>
        <p:spPr>
          <a:xfrm>
            <a:off x="3612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Graph essentials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measures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models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4" name="Google Shape;464;p49"/>
          <p:cNvSpPr txBox="1"/>
          <p:nvPr/>
        </p:nvSpPr>
        <p:spPr>
          <a:xfrm>
            <a:off x="3612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Essentials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5" name="Google Shape;465;p49"/>
          <p:cNvSpPr/>
          <p:nvPr/>
        </p:nvSpPr>
        <p:spPr>
          <a:xfrm>
            <a:off x="31806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Community detection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Information diffusion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49"/>
          <p:cNvSpPr txBox="1"/>
          <p:nvPr/>
        </p:nvSpPr>
        <p:spPr>
          <a:xfrm>
            <a:off x="31806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Communities and Interactions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49"/>
          <p:cNvSpPr/>
          <p:nvPr/>
        </p:nvSpPr>
        <p:spPr>
          <a:xfrm>
            <a:off x="3612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Who are the most important people in the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do people befriend others?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can we find interesting patterns in user-generated content?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49"/>
          <p:cNvSpPr/>
          <p:nvPr/>
        </p:nvSpPr>
        <p:spPr>
          <a:xfrm>
            <a:off x="31806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identify communities in a social network?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far can an article be transmitted in a social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74" name="Google Shape;474;p50"/>
          <p:cNvSpPr/>
          <p:nvPr/>
        </p:nvSpPr>
        <p:spPr>
          <a:xfrm>
            <a:off x="3612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Graph essentials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measures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models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3612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Essentials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50"/>
          <p:cNvSpPr/>
          <p:nvPr/>
        </p:nvSpPr>
        <p:spPr>
          <a:xfrm>
            <a:off x="31806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Community detection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Information diffusion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p50"/>
          <p:cNvSpPr txBox="1"/>
          <p:nvPr/>
        </p:nvSpPr>
        <p:spPr>
          <a:xfrm>
            <a:off x="31806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Communities and Interactions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60000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Social Influence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Recommendation engines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Behavior analysis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60000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50"/>
          <p:cNvSpPr/>
          <p:nvPr/>
        </p:nvSpPr>
        <p:spPr>
          <a:xfrm>
            <a:off x="3612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Who are the most important people in the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do people befriend others?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can we find interesting patterns in user-generated content?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50"/>
          <p:cNvSpPr/>
          <p:nvPr/>
        </p:nvSpPr>
        <p:spPr>
          <a:xfrm>
            <a:off x="31806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identify communities in a social network?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far can an article be transmitted in a social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87" name="Google Shape;487;p51"/>
          <p:cNvSpPr/>
          <p:nvPr/>
        </p:nvSpPr>
        <p:spPr>
          <a:xfrm>
            <a:off x="3612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Graph essentials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measures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models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3612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Essentials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9" name="Google Shape;489;p51"/>
          <p:cNvSpPr/>
          <p:nvPr/>
        </p:nvSpPr>
        <p:spPr>
          <a:xfrm>
            <a:off x="31806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Community detection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Information diffusion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31806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Communities and Interactions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1" name="Google Shape;491;p51"/>
          <p:cNvSpPr/>
          <p:nvPr/>
        </p:nvSpPr>
        <p:spPr>
          <a:xfrm>
            <a:off x="60000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Social Influence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Recommendation engines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Behavior analysis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51"/>
          <p:cNvSpPr txBox="1"/>
          <p:nvPr/>
        </p:nvSpPr>
        <p:spPr>
          <a:xfrm>
            <a:off x="60000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3" name="Google Shape;493;p51"/>
          <p:cNvSpPr/>
          <p:nvPr/>
        </p:nvSpPr>
        <p:spPr>
          <a:xfrm>
            <a:off x="3612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Who are the most important people in the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do people befriend others?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can we find interesting patterns in user-generated content?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51"/>
          <p:cNvSpPr/>
          <p:nvPr/>
        </p:nvSpPr>
        <p:spPr>
          <a:xfrm>
            <a:off x="31806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identify communities in a social network?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far can an article be transmitted in a social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51"/>
          <p:cNvSpPr/>
          <p:nvPr/>
        </p:nvSpPr>
        <p:spPr>
          <a:xfrm>
            <a:off x="60000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measure the influence of individuals in a social network?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recommend content or friends to individuals online?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055"/>
            <a:ext cx="9143999" cy="515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/>
          <p:nvPr/>
        </p:nvSpPr>
        <p:spPr>
          <a:xfrm>
            <a:off x="950400" y="1971450"/>
            <a:ext cx="7243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Graph Essentials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01" name="Google Shape;50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507" name="Google Shape;507;p5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025" y="152400"/>
            <a:ext cx="69421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13" name="Google Shape;513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212200"/>
            <a:ext cx="8839204" cy="2719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How do you test the idea?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1448825"/>
            <a:ext cx="2270244" cy="27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How do you test the idea?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945375" y="1474800"/>
            <a:ext cx="48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Traditional approach: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Ask around!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945375" y="2429275"/>
            <a:ext cx="33096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Proxima Nova"/>
                <a:ea typeface="Proxima Nova"/>
                <a:cs typeface="Proxima Nova"/>
                <a:sym typeface="Proxima Nova"/>
              </a:rPr>
              <a:t>: Hey, how did you learn about this job?</a:t>
            </a:r>
            <a:endParaRPr sz="1100" b="1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: Bob told me.</a:t>
            </a:r>
            <a:endParaRPr sz="11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>
                <a:latin typeface="Proxima Nova"/>
                <a:ea typeface="Proxima Nova"/>
                <a:cs typeface="Proxima Nova"/>
                <a:sym typeface="Proxima Nova"/>
              </a:rPr>
              <a:t>: Would you say Bob is a close friend or an acquaintance? </a:t>
            </a:r>
            <a:endParaRPr sz="1100" b="1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: I’d say acquaintance.</a:t>
            </a:r>
            <a:endParaRPr sz="1100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Now we have LinkedIn!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891088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00" y="2011924"/>
            <a:ext cx="616264" cy="49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Now we have LinkedIn!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891088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862513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00" y="2011924"/>
            <a:ext cx="616264" cy="4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325" y="2016150"/>
            <a:ext cx="479400" cy="4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1057</Words>
  <Application>Microsoft Office PowerPoint</Application>
  <PresentationFormat>On-screen Show (16:9)</PresentationFormat>
  <Paragraphs>231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Proxima Nova Extrabold</vt:lpstr>
      <vt:lpstr>Arial</vt:lpstr>
      <vt:lpstr>Proxima Nova</vt:lpstr>
      <vt:lpstr>Proxima Nova Semibold</vt:lpstr>
      <vt:lpstr>Simple Light</vt:lpstr>
      <vt:lpstr>CAP 6317/4773: Social Media Mining  Lecture 1: The “Social” and the “Media”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2</cp:revision>
  <dcterms:modified xsi:type="dcterms:W3CDTF">2025-03-06T14:21:23Z</dcterms:modified>
</cp:coreProperties>
</file>