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5143500" type="screen16x9"/>
  <p:notesSz cx="6858000" cy="9144000"/>
  <p:embeddedFontLst>
    <p:embeddedFont>
      <p:font typeface="Proxima Nova" panose="020B0604020202020204" charset="0"/>
      <p:regular r:id="rId69"/>
      <p:bold r:id="rId70"/>
      <p:italic r:id="rId71"/>
      <p:boldItalic r:id="rId72"/>
    </p:embeddedFont>
    <p:embeddedFont>
      <p:font typeface="Proxima Nova Extrabold" panose="020B0604020202020204" charset="0"/>
      <p:bold r:id="rId73"/>
    </p:embeddedFont>
    <p:embeddedFont>
      <p:font typeface="Proxima Nova Semibold" panose="020B0604020202020204" charset="0"/>
      <p:regular r:id="rId74"/>
      <p:bold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459A6-F89D-4364-8771-BF305898758B}">
  <a:tblStyle styleId="{5C7459A6-F89D-4364-8771-BF305898758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237B51-9B21-4087-ACE1-829B5344889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c97e8cdf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c97e8cdf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c9856a17be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c9856a17be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c9856a17be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c9856a17be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9856a17be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9856a17be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9856a17be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9856a17be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9856a17be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9856a17be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9856a17be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9856a17be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c9856a17be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c9856a17be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9856a17be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c9856a17be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c9856a17be_0_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c9856a17be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9856a17be_0_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9856a17be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c97e8cdfb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c97e8cdf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c9856a17be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c9856a17be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9856a17be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9856a17be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c9856a17be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c9856a17be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c9856a17be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c9856a17be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c9856a17be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c9856a17be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c9856a17be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c9856a17be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c9856a17be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c9856a17be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Proxima Nova"/>
                <a:ea typeface="Proxima Nova"/>
                <a:cs typeface="Proxima Nova"/>
                <a:sym typeface="Proxima Nova"/>
              </a:rPr>
              <a:t>Low-rank approximations of matrices remove noise by assuming that the matrix is not generated at random and has an underlying structure. </a:t>
            </a:r>
            <a:endParaRPr sz="1400">
              <a:solidFill>
                <a:schemeClr val="dk1"/>
              </a:solidFill>
              <a:latin typeface="Proxima Nova"/>
              <a:ea typeface="Proxima Nova"/>
              <a:cs typeface="Proxima Nova"/>
              <a:sym typeface="Proxima Nova"/>
            </a:endParaRPr>
          </a:p>
          <a:p>
            <a:pPr marL="0" lvl="0" indent="0" algn="l" rtl="0">
              <a:spcBef>
                <a:spcPts val="1000"/>
              </a:spcBef>
              <a:spcAft>
                <a:spcPts val="0"/>
              </a:spcAft>
              <a:buClr>
                <a:schemeClr val="dk1"/>
              </a:buClr>
              <a:buSzPts val="1100"/>
              <a:buFont typeface="Arial"/>
              <a:buNone/>
            </a:pPr>
            <a:endParaRPr sz="1400">
              <a:solidFill>
                <a:schemeClr val="dk1"/>
              </a:solidFill>
              <a:latin typeface="Proxima Nova"/>
              <a:ea typeface="Proxima Nova"/>
              <a:cs typeface="Proxima Nova"/>
              <a:sym typeface="Proxima Nova"/>
            </a:endParaRPr>
          </a:p>
          <a:p>
            <a:pPr marL="0" lvl="0" indent="0" algn="l" rtl="0">
              <a:spcBef>
                <a:spcPts val="1000"/>
              </a:spcBef>
              <a:spcAft>
                <a:spcPts val="1000"/>
              </a:spcAft>
              <a:buNone/>
            </a:pPr>
            <a:r>
              <a:rPr lang="en" sz="1400">
                <a:solidFill>
                  <a:schemeClr val="dk1"/>
                </a:solidFill>
                <a:latin typeface="Proxima Nova"/>
                <a:ea typeface="Proxima Nova"/>
                <a:cs typeface="Proxima Nova"/>
                <a:sym typeface="Proxima Nova"/>
              </a:rPr>
              <a:t>SVD can help remove noise by computing a low-rank approximation of a matrix</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c9856a17be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c9856a17be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c9856a17be_0_7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c9856a17be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c9856a17be_0_7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c9856a17be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https://stats.stackexchange.com/questions/177102/what-is-the-intuition-behind-svd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c9856a17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c9856a17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c9856a17be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c9856a17be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https://stats.stackexchange.com/questions/177102/what-is-the-intuition-behind-svd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c9856a17be_0_7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c9856a17be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https://stats.stackexchange.com/questions/177102/what-is-the-intuition-behind-svd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c9856a17be_0_8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c9856a17be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https://stats.stackexchange.com/questions/177102/what-is-the-intuition-behind-svd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c9856a17be_0_8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c9856a17be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c9856a17be_0_8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c9856a17be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c97e8cdfb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c97e8cdfb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c97e8cdfb6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c97e8cdfb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c9856a17be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c9856a17be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c9856a17be_0_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c9856a17be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c9856a17be_0_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c9856a17be_0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c9856a17be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c9856a17be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c9856a17be_0_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c9856a17be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c9856a17be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c9856a17be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c9856a17be_0_1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c9856a17b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c9856a17be_0_9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c9856a17be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c9856a17be_0_9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c9856a17be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c9856a17be_0_9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c9856a17be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c9856a17be_0_9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c9856a17be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c9856a17be_0_10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c9856a17be_0_1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P(Srand) peaks atSrand≈6, which indicates that,on average, each update of the user’s locationrepresents six bits per hour of new information;that is, a user who chooses randomly his or hernext location could be found on average in any of2Srand≈64 locations.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c9856a17be_0_1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c9856a17be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c9856a17be_0_1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c9856a17be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c9856a17be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c9856a17be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f55aeceba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f55aeceba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c9856a17be_0_1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c9856a17be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c9856a17be_0_1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c9856a17be_0_1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c9856a17be_0_1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c9856a17be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c97e8cdfb6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c97e8cdfb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c97e8cdfb6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c97e8cdfb6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c9856a17be_0_1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c9856a17be_0_1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c9856a17be_0_1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c9856a17be_0_1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c9856a17be_0_1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c9856a17be_0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2c9856a17be_0_1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2c9856a17be_0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9856a17be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9856a17be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c9856a17be_0_1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2c9856a17be_0_1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c9856a17be_0_1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c9856a17be_0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c9856a17be_0_1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2c9856a17be_0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c9856a17be_0_1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c9856a17be_0_1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2c9856a17be_0_1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2c9856a17b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c9856a17be_0_1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c9856a17be_0_1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c9856a17be_0_1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2c9856a17be_0_1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9856a17be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9856a17be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c9856a17b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9856a17b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c9856a17be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c9856a17be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31.jpeg"/><Relationship Id="rId4" Type="http://schemas.openxmlformats.org/officeDocument/2006/relationships/image" Target="../media/image30.jpe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www.ieee.org/content/dam/ieee-org/ieee/web/org/conferences/conference-template-letter.docx" TargetMode="External"/><Relationship Id="rId2" Type="http://schemas.openxmlformats.org/officeDocument/2006/relationships/notesSlide" Target="../notesSlides/notesSlide64.xml"/><Relationship Id="rId1" Type="http://schemas.openxmlformats.org/officeDocument/2006/relationships/slideLayout" Target="../slideLayouts/slideLayout3.xml"/><Relationship Id="rId5" Type="http://schemas.openxmlformats.org/officeDocument/2006/relationships/hyperlink" Target="https://www.overleaf.com/latex/templates/ieee-conference-template/grfzhhncsfqn" TargetMode="External"/><Relationship Id="rId4" Type="http://schemas.openxmlformats.org/officeDocument/2006/relationships/hyperlink" Target="https://www.ieee.org/content/dam/ieee-org/ieee/web/org/pubs/conference-latex-template_10-17-19.zip"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63350" y="1251575"/>
            <a:ext cx="8217300" cy="7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990"/>
              <a:buFont typeface="Arial"/>
              <a:buNone/>
            </a:pPr>
            <a:r>
              <a:rPr lang="en" sz="1900">
                <a:latin typeface="Proxima Nova"/>
                <a:ea typeface="Proxima Nova"/>
                <a:cs typeface="Proxima Nova"/>
                <a:sym typeface="Proxima Nova"/>
              </a:rPr>
              <a:t>CAP 6317/4773: Social Media Mining</a:t>
            </a:r>
            <a:r>
              <a:rPr lang="en" sz="2700">
                <a:latin typeface="Proxima Nova"/>
                <a:ea typeface="Proxima Nova"/>
                <a:cs typeface="Proxima Nova"/>
                <a:sym typeface="Proxima Nova"/>
              </a:rPr>
              <a:t> </a:t>
            </a:r>
            <a:endParaRPr sz="2700">
              <a:latin typeface="Proxima Nova"/>
              <a:ea typeface="Proxima Nova"/>
              <a:cs typeface="Proxima Nova"/>
              <a:sym typeface="Proxima Nova"/>
            </a:endParaRPr>
          </a:p>
          <a:p>
            <a:pPr marL="0" lvl="0" indent="0" algn="ctr" rtl="0">
              <a:lnSpc>
                <a:spcPct val="115000"/>
              </a:lnSpc>
              <a:spcBef>
                <a:spcPts val="0"/>
              </a:spcBef>
              <a:spcAft>
                <a:spcPts val="0"/>
              </a:spcAft>
              <a:buClr>
                <a:schemeClr val="dk1"/>
              </a:buClr>
              <a:buSzPts val="990"/>
              <a:buFont typeface="Arial"/>
              <a:buNone/>
            </a:pPr>
            <a:r>
              <a:rPr lang="en" sz="2700">
                <a:latin typeface="Proxima Nova Extrabold"/>
                <a:ea typeface="Proxima Nova Extrabold"/>
                <a:cs typeface="Proxima Nova Extrabold"/>
                <a:sym typeface="Proxima Nova Extrabold"/>
              </a:rPr>
              <a:t>Lecture 22: Recommendation Engines</a:t>
            </a:r>
            <a:endParaRPr sz="2700">
              <a:latin typeface="Proxima Nova Extrabold"/>
              <a:ea typeface="Proxima Nova Extrabold"/>
              <a:cs typeface="Proxima Nova Extrabold"/>
              <a:sym typeface="Proxima Nova Extrabold"/>
            </a:endParaRPr>
          </a:p>
        </p:txBody>
      </p:sp>
      <p:sp>
        <p:nvSpPr>
          <p:cNvPr id="55" name="Google Shape;55;p13"/>
          <p:cNvSpPr txBox="1"/>
          <p:nvPr/>
        </p:nvSpPr>
        <p:spPr>
          <a:xfrm>
            <a:off x="974100" y="2827150"/>
            <a:ext cx="7195800" cy="8418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600" b="1">
                <a:solidFill>
                  <a:schemeClr val="dk1"/>
                </a:solidFill>
                <a:latin typeface="Proxima Nova"/>
                <a:ea typeface="Proxima Nova"/>
                <a:cs typeface="Proxima Nova"/>
                <a:sym typeface="Proxima Nova"/>
              </a:rPr>
              <a:t>Raiyan Abdul Baten</a:t>
            </a:r>
            <a:r>
              <a:rPr lang="en" sz="1600">
                <a:solidFill>
                  <a:schemeClr val="dk1"/>
                </a:solidFill>
                <a:latin typeface="Proxima Nova"/>
                <a:ea typeface="Proxima Nova"/>
                <a:cs typeface="Proxima Nova"/>
                <a:sym typeface="Proxima Nova"/>
              </a:rPr>
              <a:t>,</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Ph.D.</a:t>
            </a:r>
            <a:endParaRPr sz="1600">
              <a:solidFill>
                <a:schemeClr val="dk1"/>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April 9, 2024</a:t>
            </a:r>
            <a:endParaRPr sz="1600">
              <a:solidFill>
                <a:schemeClr val="dk1"/>
              </a:solidFill>
              <a:latin typeface="Proxima Nova"/>
              <a:ea typeface="Proxima Nova"/>
              <a:cs typeface="Proxima Nova"/>
              <a:sym typeface="Proxima Nova"/>
            </a:endParaRPr>
          </a:p>
        </p:txBody>
      </p:sp>
      <p:pic>
        <p:nvPicPr>
          <p:cNvPr id="56" name="Google Shape;56;p13"/>
          <p:cNvPicPr preferRelativeResize="0"/>
          <p:nvPr/>
        </p:nvPicPr>
        <p:blipFill rotWithShape="1">
          <a:blip r:embed="rId3" cstate="email">
            <a:alphaModFix/>
            <a:extLst>
              <a:ext uri="{28A0092B-C50C-407E-A947-70E740481C1C}">
                <a14:useLocalDpi xmlns:a14="http://schemas.microsoft.com/office/drawing/2010/main"/>
              </a:ext>
            </a:extLst>
          </a:blip>
          <a:srcRect t="33720" b="31704"/>
          <a:stretch/>
        </p:blipFill>
        <p:spPr>
          <a:xfrm>
            <a:off x="3514500" y="4565425"/>
            <a:ext cx="2115012" cy="411600"/>
          </a:xfrm>
          <a:prstGeom prst="rect">
            <a:avLst/>
          </a:prstGeom>
          <a:noFill/>
          <a:ln>
            <a:noFill/>
          </a:ln>
        </p:spPr>
      </p:pic>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How do you learn the Embedding Vectors?</a:t>
            </a:r>
            <a:endParaRPr sz="2800">
              <a:solidFill>
                <a:srgbClr val="000000"/>
              </a:solidFill>
            </a:endParaRPr>
          </a:p>
        </p:txBody>
      </p:sp>
      <p:sp>
        <p:nvSpPr>
          <p:cNvPr id="128" name="Google Shape;128;p22"/>
          <p:cNvSpPr txBox="1"/>
          <p:nvPr/>
        </p:nvSpPr>
        <p:spPr>
          <a:xfrm>
            <a:off x="422350" y="1272825"/>
            <a:ext cx="5654700" cy="12990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Represent each user using an embedding vector, </a:t>
            </a:r>
            <a:r>
              <a:rPr lang="en" b="1">
                <a:latin typeface="Proxima Nova"/>
                <a:ea typeface="Proxima Nova"/>
                <a:cs typeface="Proxima Nova"/>
                <a:sym typeface="Proxima Nova"/>
              </a:rPr>
              <a:t>u</a:t>
            </a:r>
            <a:r>
              <a:rPr lang="en" i="1" baseline="-25000">
                <a:latin typeface="Proxima Nova"/>
                <a:ea typeface="Proxima Nova"/>
                <a:cs typeface="Proxima Nova"/>
                <a:sym typeface="Proxima Nova"/>
              </a:rPr>
              <a:t>i</a:t>
            </a:r>
            <a:endParaRPr i="1" baseline="-25000">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Represent each content using an embedding vector</a:t>
            </a:r>
            <a:r>
              <a:rPr lang="en">
                <a:solidFill>
                  <a:schemeClr val="dk1"/>
                </a:solidFill>
                <a:latin typeface="Proxima Nova"/>
                <a:ea typeface="Proxima Nova"/>
                <a:cs typeface="Proxima Nova"/>
                <a:sym typeface="Proxima Nova"/>
              </a:rPr>
              <a:t>, </a:t>
            </a:r>
            <a:r>
              <a:rPr lang="en" b="1">
                <a:solidFill>
                  <a:schemeClr val="dk1"/>
                </a:solidFill>
                <a:latin typeface="Proxima Nova"/>
                <a:ea typeface="Proxima Nova"/>
                <a:cs typeface="Proxima Nova"/>
                <a:sym typeface="Proxima Nova"/>
              </a:rPr>
              <a:t>c</a:t>
            </a:r>
            <a:r>
              <a:rPr lang="en" i="1" baseline="-25000">
                <a:solidFill>
                  <a:schemeClr val="dk1"/>
                </a:solidFill>
                <a:latin typeface="Proxima Nova"/>
                <a:ea typeface="Proxima Nova"/>
                <a:cs typeface="Proxima Nova"/>
                <a:sym typeface="Proxima Nova"/>
              </a:rPr>
              <a:t>j</a:t>
            </a:r>
            <a:endParaRPr>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Take cosine similarity for every user-content pair: cosine(</a:t>
            </a:r>
            <a:r>
              <a:rPr lang="en" b="1">
                <a:solidFill>
                  <a:schemeClr val="dk1"/>
                </a:solidFill>
                <a:latin typeface="Proxima Nova"/>
                <a:ea typeface="Proxima Nova"/>
                <a:cs typeface="Proxima Nova"/>
                <a:sym typeface="Proxima Nova"/>
              </a:rPr>
              <a:t>u</a:t>
            </a:r>
            <a:r>
              <a:rPr lang="en" i="1" baseline="-25000">
                <a:solidFill>
                  <a:schemeClr val="dk1"/>
                </a:solidFill>
                <a:latin typeface="Proxima Nova"/>
                <a:ea typeface="Proxima Nova"/>
                <a:cs typeface="Proxima Nova"/>
                <a:sym typeface="Proxima Nova"/>
              </a:rPr>
              <a:t>i</a:t>
            </a:r>
            <a:r>
              <a:rPr lang="en">
                <a:solidFill>
                  <a:schemeClr val="dk1"/>
                </a:solidFill>
                <a:latin typeface="Proxima Nova"/>
                <a:ea typeface="Proxima Nova"/>
                <a:cs typeface="Proxima Nova"/>
                <a:sym typeface="Proxima Nova"/>
              </a:rPr>
              <a:t>, </a:t>
            </a:r>
            <a:r>
              <a:rPr lang="en" b="1">
                <a:solidFill>
                  <a:schemeClr val="dk1"/>
                </a:solidFill>
                <a:latin typeface="Proxima Nova"/>
                <a:ea typeface="Proxima Nova"/>
                <a:cs typeface="Proxima Nova"/>
                <a:sym typeface="Proxima Nova"/>
              </a:rPr>
              <a:t>c</a:t>
            </a:r>
            <a:r>
              <a:rPr lang="en" i="1" baseline="-25000">
                <a:solidFill>
                  <a:schemeClr val="dk1"/>
                </a:solidFill>
                <a:latin typeface="Proxima Nova"/>
                <a:ea typeface="Proxima Nova"/>
                <a:cs typeface="Proxima Nova"/>
                <a:sym typeface="Proxima Nova"/>
              </a:rPr>
              <a:t>j</a:t>
            </a:r>
            <a:r>
              <a:rPr lang="en">
                <a:solidFill>
                  <a:schemeClr val="dk1"/>
                </a:solidFill>
                <a:latin typeface="Proxima Nova"/>
                <a:ea typeface="Proxima Nova"/>
                <a:cs typeface="Proxima Nova"/>
                <a:sym typeface="Proxima Nova"/>
              </a:rPr>
              <a:t>)</a:t>
            </a:r>
            <a:endParaRPr>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Return top </a:t>
            </a:r>
            <a:r>
              <a:rPr lang="en" i="1">
                <a:latin typeface="Proxima Nova"/>
                <a:ea typeface="Proxima Nova"/>
                <a:cs typeface="Proxima Nova"/>
                <a:sym typeface="Proxima Nova"/>
              </a:rPr>
              <a:t>r</a:t>
            </a:r>
            <a:r>
              <a:rPr lang="en">
                <a:latin typeface="Proxima Nova"/>
                <a:ea typeface="Proxima Nova"/>
                <a:cs typeface="Proxima Nova"/>
                <a:sym typeface="Proxima Nova"/>
              </a:rPr>
              <a:t> items with the highest similarity</a:t>
            </a:r>
            <a:endParaRPr>
              <a:latin typeface="Proxima Nova"/>
              <a:ea typeface="Proxima Nova"/>
              <a:cs typeface="Proxima Nova"/>
              <a:sym typeface="Proxima Nova"/>
            </a:endParaRPr>
          </a:p>
        </p:txBody>
      </p:sp>
      <p:sp>
        <p:nvSpPr>
          <p:cNvPr id="129" name="Google Shape;129;p22"/>
          <p:cNvSpPr txBox="1"/>
          <p:nvPr/>
        </p:nvSpPr>
        <p:spPr>
          <a:xfrm>
            <a:off x="5886575" y="2219350"/>
            <a:ext cx="3028500" cy="1663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you know </a:t>
            </a:r>
            <a:r>
              <a:rPr lang="en" sz="1200" b="1" i="1">
                <a:latin typeface="Proxima Nova"/>
                <a:ea typeface="Proxima Nova"/>
                <a:cs typeface="Proxima Nova"/>
                <a:sym typeface="Proxima Nova"/>
              </a:rPr>
              <a:t>textual</a:t>
            </a:r>
            <a:r>
              <a:rPr lang="en" sz="1200">
                <a:latin typeface="Proxima Nova Semibold"/>
                <a:ea typeface="Proxima Nova Semibold"/>
                <a:cs typeface="Proxima Nova Semibold"/>
                <a:sym typeface="Proxima Nova Semibold"/>
              </a:rPr>
              <a:t> descriptions of the user’s profile (e.g., LinkedIn profile) and the content (e.g., LinkedIn job posting), you can convert the text descriptions into vectors using NLP, and compute cosine similarities of the vectors to make recommendations</a:t>
            </a:r>
            <a:endParaRPr sz="1200">
              <a:latin typeface="Proxima Nova Semibold"/>
              <a:ea typeface="Proxima Nova Semibold"/>
              <a:cs typeface="Proxima Nova Semibold"/>
              <a:sym typeface="Proxima Nova Semibold"/>
            </a:endParaRPr>
          </a:p>
        </p:txBody>
      </p:sp>
      <p:pic>
        <p:nvPicPr>
          <p:cNvPr id="130" name="Google Shape;130;p22"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7023174">
            <a:off x="5753717" y="1242848"/>
            <a:ext cx="432291" cy="1077804"/>
          </a:xfrm>
          <a:prstGeom prst="rect">
            <a:avLst/>
          </a:prstGeom>
          <a:noFill/>
          <a:ln>
            <a:noFill/>
          </a:ln>
        </p:spPr>
      </p:pic>
      <p:sp>
        <p:nvSpPr>
          <p:cNvPr id="131" name="Google Shape;13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How do you learn the Embedding Vectors?</a:t>
            </a:r>
            <a:endParaRPr sz="2800">
              <a:solidFill>
                <a:srgbClr val="000000"/>
              </a:solidFill>
            </a:endParaRPr>
          </a:p>
        </p:txBody>
      </p:sp>
      <p:pic>
        <p:nvPicPr>
          <p:cNvPr id="137" name="Google Shape;137;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11700" y="2057401"/>
            <a:ext cx="4622249" cy="965025"/>
          </a:xfrm>
          <a:prstGeom prst="rect">
            <a:avLst/>
          </a:prstGeom>
          <a:noFill/>
          <a:ln>
            <a:noFill/>
          </a:ln>
        </p:spPr>
      </p:pic>
      <p:pic>
        <p:nvPicPr>
          <p:cNvPr id="138" name="Google Shape;138;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86349" y="1522550"/>
            <a:ext cx="3905251" cy="1896836"/>
          </a:xfrm>
          <a:prstGeom prst="rect">
            <a:avLst/>
          </a:prstGeom>
          <a:noFill/>
          <a:ln>
            <a:noFill/>
          </a:ln>
        </p:spPr>
      </p:pic>
      <p:sp>
        <p:nvSpPr>
          <p:cNvPr id="139" name="Google Shape;139;p23"/>
          <p:cNvSpPr txBox="1"/>
          <p:nvPr/>
        </p:nvSpPr>
        <p:spPr>
          <a:xfrm>
            <a:off x="919650" y="3524275"/>
            <a:ext cx="4404600" cy="1348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you know the social network of users, (or the bipartite network of users and contents), you can generate embedding vectors for each user/content using graph embedding techniques. The Node2Vec method is popular and easy; there are Graph Neural Methods that perform even better</a:t>
            </a:r>
            <a:endParaRPr sz="1200">
              <a:latin typeface="Proxima Nova Semibold"/>
              <a:ea typeface="Proxima Nova Semibold"/>
              <a:cs typeface="Proxima Nova Semibold"/>
              <a:sym typeface="Proxima Nova Semibold"/>
            </a:endParaRPr>
          </a:p>
        </p:txBody>
      </p:sp>
      <p:pic>
        <p:nvPicPr>
          <p:cNvPr id="140" name="Google Shape;140;p23"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7827671">
            <a:off x="5715617" y="3243098"/>
            <a:ext cx="432291" cy="1077804"/>
          </a:xfrm>
          <a:prstGeom prst="rect">
            <a:avLst/>
          </a:prstGeom>
          <a:noFill/>
          <a:ln>
            <a:noFill/>
          </a:ln>
        </p:spPr>
      </p:pic>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6150" y="333288"/>
            <a:ext cx="8971698" cy="4476925"/>
          </a:xfrm>
          <a:prstGeom prst="rect">
            <a:avLst/>
          </a:prstGeom>
          <a:noFill/>
          <a:ln>
            <a:noFill/>
          </a:ln>
        </p:spPr>
      </p:pic>
      <p:sp>
        <p:nvSpPr>
          <p:cNvPr id="147" name="Google Shape;14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48" name="Google Shape;148;p24"/>
          <p:cNvSpPr txBox="1"/>
          <p:nvPr/>
        </p:nvSpPr>
        <p:spPr>
          <a:xfrm>
            <a:off x="5813525" y="4171300"/>
            <a:ext cx="2518200" cy="701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Paper from Alibaba: Let’s try to predict whether a user will click on a content recommendation</a:t>
            </a:r>
            <a:endParaRPr sz="1200">
              <a:latin typeface="Proxima Nova Semibold"/>
              <a:ea typeface="Proxima Nova Semibold"/>
              <a:cs typeface="Proxima Nova Semibold"/>
              <a:sym typeface="Proxima Nova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506760"/>
            <a:ext cx="9144003" cy="4129982"/>
          </a:xfrm>
          <a:prstGeom prst="rect">
            <a:avLst/>
          </a:prstGeom>
          <a:noFill/>
          <a:ln>
            <a:noFill/>
          </a:ln>
        </p:spPr>
      </p:pic>
      <p:sp>
        <p:nvSpPr>
          <p:cNvPr id="154" name="Google Shape;15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55" name="Google Shape;155;p25"/>
          <p:cNvSpPr txBox="1"/>
          <p:nvPr/>
        </p:nvSpPr>
        <p:spPr>
          <a:xfrm>
            <a:off x="153250" y="109475"/>
            <a:ext cx="3240600" cy="11496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Using all of the features, let us train an end-to-end model that will predict Click Through Rate</a:t>
            </a:r>
            <a:endParaRPr sz="1200">
              <a:latin typeface="Proxima Nova Semibold"/>
              <a:ea typeface="Proxima Nova Semibold"/>
              <a:cs typeface="Proxima Nova Semibold"/>
              <a:sym typeface="Proxima Nova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718575" y="152400"/>
            <a:ext cx="6297657" cy="4838700"/>
          </a:xfrm>
          <a:prstGeom prst="rect">
            <a:avLst/>
          </a:prstGeom>
          <a:noFill/>
          <a:ln>
            <a:noFill/>
          </a:ln>
        </p:spPr>
      </p:pic>
      <p:sp>
        <p:nvSpPr>
          <p:cNvPr id="161" name="Google Shape;16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162" name="Google Shape;162;p26"/>
          <p:cNvSpPr txBox="1"/>
          <p:nvPr/>
        </p:nvSpPr>
        <p:spPr>
          <a:xfrm>
            <a:off x="153250" y="963450"/>
            <a:ext cx="2299200" cy="2671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Embedding vectors learned by the model. Clearly, the embedding vectors are meaningful since similar products are clustered together in the vector space. Interestingly, if we predict click through rates using these embedding vectors, we find that click-through rates are more predictable for dresses than shoes!!</a:t>
            </a:r>
            <a:endParaRPr sz="1200">
              <a:latin typeface="Proxima Nova Semibold"/>
              <a:ea typeface="Proxima Nova Semibold"/>
              <a:cs typeface="Proxima Nova Semibold"/>
              <a:sym typeface="Proxima Nova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Collaborative Filtering</a:t>
            </a:r>
            <a:endParaRPr sz="2800">
              <a:solidFill>
                <a:srgbClr val="000000"/>
              </a:solidFill>
            </a:endParaRPr>
          </a:p>
        </p:txBody>
      </p:sp>
      <p:pic>
        <p:nvPicPr>
          <p:cNvPr id="168" name="Google Shape;168;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176463" y="1143000"/>
            <a:ext cx="4791075" cy="2032725"/>
          </a:xfrm>
          <a:prstGeom prst="rect">
            <a:avLst/>
          </a:prstGeom>
          <a:noFill/>
          <a:ln>
            <a:noFill/>
          </a:ln>
        </p:spPr>
      </p:pic>
      <p:pic>
        <p:nvPicPr>
          <p:cNvPr id="169" name="Google Shape;169;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490788" y="3319950"/>
            <a:ext cx="4162424" cy="827600"/>
          </a:xfrm>
          <a:prstGeom prst="rect">
            <a:avLst/>
          </a:prstGeom>
          <a:noFill/>
          <a:ln>
            <a:noFill/>
          </a:ln>
        </p:spPr>
      </p:pic>
      <p:sp>
        <p:nvSpPr>
          <p:cNvPr id="170" name="Google Shape;17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Collaborative Filtering using Singular Value Decomposition (SVD)</a:t>
            </a:r>
            <a:endParaRPr sz="2800">
              <a:solidFill>
                <a:srgbClr val="000000"/>
              </a:solidFill>
            </a:endParaRPr>
          </a:p>
        </p:txBody>
      </p:sp>
      <p:pic>
        <p:nvPicPr>
          <p:cNvPr id="176" name="Google Shape;176;p2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553075" y="2861375"/>
            <a:ext cx="3019425" cy="1320100"/>
          </a:xfrm>
          <a:prstGeom prst="rect">
            <a:avLst/>
          </a:prstGeom>
          <a:noFill/>
          <a:ln>
            <a:noFill/>
          </a:ln>
        </p:spPr>
      </p:pic>
      <p:pic>
        <p:nvPicPr>
          <p:cNvPr id="177" name="Google Shape;177;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38125" y="1213550"/>
            <a:ext cx="4743450" cy="2082000"/>
          </a:xfrm>
          <a:prstGeom prst="rect">
            <a:avLst/>
          </a:prstGeom>
          <a:noFill/>
          <a:ln>
            <a:noFill/>
          </a:ln>
        </p:spPr>
      </p:pic>
      <p:pic>
        <p:nvPicPr>
          <p:cNvPr id="178" name="Google Shape;178;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06470" y="1777688"/>
            <a:ext cx="3366056" cy="666613"/>
          </a:xfrm>
          <a:prstGeom prst="rect">
            <a:avLst/>
          </a:prstGeom>
          <a:noFill/>
          <a:ln>
            <a:noFill/>
          </a:ln>
        </p:spPr>
      </p:pic>
      <p:sp>
        <p:nvSpPr>
          <p:cNvPr id="179" name="Google Shape;17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180" name="Google Shape;180;p28"/>
          <p:cNvSpPr txBox="1"/>
          <p:nvPr/>
        </p:nvSpPr>
        <p:spPr>
          <a:xfrm>
            <a:off x="189725" y="3536300"/>
            <a:ext cx="4912200" cy="1401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user-item matrix can be extremely large and sparse. Let us find a reduced-sized approximation of the matrix so that we only keep the ‘systematic’ patterns of user-item interaction and get rid of the noise. SVD allows us to achieve that. Using SVD, the user-item matrix is first decomposed into three matrices in a lossless manner (no information is lost yet).</a:t>
            </a:r>
            <a:endParaRPr sz="1200">
              <a:latin typeface="Proxima Nova Semibold"/>
              <a:ea typeface="Proxima Nova Semibold"/>
              <a:cs typeface="Proxima Nova Semibold"/>
              <a:sym typeface="Proxima Nova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186" name="Google Shape;186;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8175" y="159125"/>
            <a:ext cx="8167658" cy="4504107"/>
          </a:xfrm>
          <a:prstGeom prst="rect">
            <a:avLst/>
          </a:prstGeom>
          <a:noFill/>
          <a:ln>
            <a:noFill/>
          </a:ln>
        </p:spPr>
      </p:pic>
      <p:sp>
        <p:nvSpPr>
          <p:cNvPr id="187" name="Google Shape;187;p29"/>
          <p:cNvSpPr txBox="1"/>
          <p:nvPr/>
        </p:nvSpPr>
        <p:spPr>
          <a:xfrm>
            <a:off x="153275" y="4817250"/>
            <a:ext cx="8003100" cy="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Stolen from https://medium.com/@corymaklin/model-based-collaborative-filtering-svd-19859c764cee</a:t>
            </a:r>
            <a:endParaRPr sz="900">
              <a:solidFill>
                <a:schemeClr val="dk1"/>
              </a:solidFill>
              <a:latin typeface="Proxima Nova"/>
              <a:ea typeface="Proxima Nova"/>
              <a:cs typeface="Proxima Nova"/>
              <a:sym typeface="Proxima Nova"/>
            </a:endParaRPr>
          </a:p>
        </p:txBody>
      </p:sp>
      <p:sp>
        <p:nvSpPr>
          <p:cNvPr id="188" name="Google Shape;188;p29"/>
          <p:cNvSpPr/>
          <p:nvPr/>
        </p:nvSpPr>
        <p:spPr>
          <a:xfrm>
            <a:off x="744475" y="1872150"/>
            <a:ext cx="7576200" cy="2704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9"/>
          <p:cNvSpPr/>
          <p:nvPr/>
        </p:nvSpPr>
        <p:spPr>
          <a:xfrm>
            <a:off x="2637650" y="1137725"/>
            <a:ext cx="5834700" cy="2704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29"/>
          <p:cNvSpPr txBox="1"/>
          <p:nvPr/>
        </p:nvSpPr>
        <p:spPr>
          <a:xfrm>
            <a:off x="2762525" y="1633875"/>
            <a:ext cx="1956300" cy="15546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This is our original user-item matrix. We have </a:t>
            </a:r>
            <a:r>
              <a:rPr lang="en" sz="1200" i="1">
                <a:latin typeface="Proxima Nova Semibold"/>
                <a:ea typeface="Proxima Nova Semibold"/>
                <a:cs typeface="Proxima Nova Semibold"/>
                <a:sym typeface="Proxima Nova Semibold"/>
              </a:rPr>
              <a:t>m</a:t>
            </a:r>
            <a:r>
              <a:rPr lang="en" sz="1200">
                <a:latin typeface="Proxima Nova Semibold"/>
                <a:ea typeface="Proxima Nova Semibold"/>
                <a:cs typeface="Proxima Nova Semibold"/>
                <a:sym typeface="Proxima Nova Semibold"/>
              </a:rPr>
              <a:t> users and </a:t>
            </a:r>
            <a:r>
              <a:rPr lang="en" sz="1200" i="1">
                <a:latin typeface="Proxima Nova Semibold"/>
                <a:ea typeface="Proxima Nova Semibold"/>
                <a:cs typeface="Proxima Nova Semibold"/>
                <a:sym typeface="Proxima Nova Semibold"/>
              </a:rPr>
              <a:t>n</a:t>
            </a:r>
            <a:r>
              <a:rPr lang="en" sz="1200">
                <a:latin typeface="Proxima Nova Semibold"/>
                <a:ea typeface="Proxima Nova Semibold"/>
                <a:cs typeface="Proxima Nova Semibold"/>
                <a:sym typeface="Proxima Nova Semibold"/>
              </a:rPr>
              <a:t> items</a:t>
            </a:r>
            <a:endParaRPr sz="1200">
              <a:latin typeface="Proxima Nova Semibold"/>
              <a:ea typeface="Proxima Nova Semibold"/>
              <a:cs typeface="Proxima Nova Semibold"/>
              <a:sym typeface="Proxima Nova Semibold"/>
            </a:endParaRPr>
          </a:p>
        </p:txBody>
      </p:sp>
      <p:pic>
        <p:nvPicPr>
          <p:cNvPr id="191" name="Google Shape;191;p2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916519" flipH="1">
            <a:off x="1832048" y="1776523"/>
            <a:ext cx="432291" cy="10778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197" name="Google Shape;197;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8175" y="159125"/>
            <a:ext cx="8167658" cy="4504107"/>
          </a:xfrm>
          <a:prstGeom prst="rect">
            <a:avLst/>
          </a:prstGeom>
          <a:noFill/>
          <a:ln>
            <a:noFill/>
          </a:ln>
        </p:spPr>
      </p:pic>
      <p:sp>
        <p:nvSpPr>
          <p:cNvPr id="198" name="Google Shape;198;p30"/>
          <p:cNvSpPr txBox="1"/>
          <p:nvPr/>
        </p:nvSpPr>
        <p:spPr>
          <a:xfrm>
            <a:off x="153275" y="4817250"/>
            <a:ext cx="8003100" cy="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Stolen from https://medium.com/@corymaklin/model-based-collaborative-filtering-svd-19859c764cee</a:t>
            </a:r>
            <a:endParaRPr sz="900">
              <a:solidFill>
                <a:schemeClr val="dk1"/>
              </a:solidFill>
              <a:latin typeface="Proxima Nova"/>
              <a:ea typeface="Proxima Nova"/>
              <a:cs typeface="Proxima Nova"/>
              <a:sym typeface="Proxima Nova"/>
            </a:endParaRPr>
          </a:p>
        </p:txBody>
      </p:sp>
      <p:sp>
        <p:nvSpPr>
          <p:cNvPr id="199" name="Google Shape;199;p30"/>
          <p:cNvSpPr/>
          <p:nvPr/>
        </p:nvSpPr>
        <p:spPr>
          <a:xfrm>
            <a:off x="4018025" y="1872150"/>
            <a:ext cx="4302900" cy="2704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30"/>
          <p:cNvSpPr/>
          <p:nvPr/>
        </p:nvSpPr>
        <p:spPr>
          <a:xfrm>
            <a:off x="4773450" y="1137725"/>
            <a:ext cx="3699000" cy="2704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30"/>
          <p:cNvSpPr/>
          <p:nvPr/>
        </p:nvSpPr>
        <p:spPr>
          <a:xfrm>
            <a:off x="3273525" y="2286425"/>
            <a:ext cx="3148200" cy="1994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30"/>
          <p:cNvSpPr txBox="1"/>
          <p:nvPr/>
        </p:nvSpPr>
        <p:spPr>
          <a:xfrm>
            <a:off x="4043500" y="2571750"/>
            <a:ext cx="2974500" cy="224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first decomposed matrix captures latent representations of the rows (users). The SVD operation will actually generate an </a:t>
            </a:r>
            <a:r>
              <a:rPr lang="en" sz="1200" i="1">
                <a:latin typeface="Proxima Nova Semibold"/>
                <a:ea typeface="Proxima Nova Semibold"/>
                <a:cs typeface="Proxima Nova Semibold"/>
                <a:sym typeface="Proxima Nova Semibold"/>
              </a:rPr>
              <a:t>m</a:t>
            </a:r>
            <a:r>
              <a:rPr lang="en" sz="1200">
                <a:latin typeface="Proxima Nova Semibold"/>
                <a:ea typeface="Proxima Nova Semibold"/>
                <a:cs typeface="Proxima Nova Semibold"/>
                <a:sym typeface="Proxima Nova Semibold"/>
              </a:rPr>
              <a:t>x</a:t>
            </a:r>
            <a:r>
              <a:rPr lang="en" sz="1200" i="1">
                <a:latin typeface="Proxima Nova Semibold"/>
                <a:ea typeface="Proxima Nova Semibold"/>
                <a:cs typeface="Proxima Nova Semibold"/>
                <a:sym typeface="Proxima Nova Semibold"/>
              </a:rPr>
              <a:t>m</a:t>
            </a:r>
            <a:r>
              <a:rPr lang="en" sz="1200">
                <a:latin typeface="Proxima Nova Semibold"/>
                <a:ea typeface="Proxima Nova Semibold"/>
                <a:cs typeface="Proxima Nova Semibold"/>
                <a:sym typeface="Proxima Nova Semibold"/>
              </a:rPr>
              <a:t> matrix, but we will crop the matrix to keep the first </a:t>
            </a:r>
            <a:r>
              <a:rPr lang="en" sz="1200" i="1">
                <a:latin typeface="Proxima Nova Semibold"/>
                <a:ea typeface="Proxima Nova Semibold"/>
                <a:cs typeface="Proxima Nova Semibold"/>
                <a:sym typeface="Proxima Nova Semibold"/>
              </a:rPr>
              <a:t>r</a:t>
            </a:r>
            <a:r>
              <a:rPr lang="en" sz="1200">
                <a:latin typeface="Proxima Nova Semibold"/>
                <a:ea typeface="Proxima Nova Semibold"/>
                <a:cs typeface="Proxima Nova Semibold"/>
                <a:sym typeface="Proxima Nova Semibold"/>
              </a:rPr>
              <a:t> columns (we are losing information now). Each of the </a:t>
            </a:r>
            <a:r>
              <a:rPr lang="en" sz="1200" i="1">
                <a:latin typeface="Proxima Nova Semibold"/>
                <a:ea typeface="Proxima Nova Semibold"/>
                <a:cs typeface="Proxima Nova Semibold"/>
                <a:sym typeface="Proxima Nova Semibold"/>
              </a:rPr>
              <a:t>m</a:t>
            </a:r>
            <a:r>
              <a:rPr lang="en" sz="1200">
                <a:latin typeface="Proxima Nova Semibold"/>
                <a:ea typeface="Proxima Nova Semibold"/>
                <a:cs typeface="Proxima Nova Semibold"/>
                <a:sym typeface="Proxima Nova Semibold"/>
              </a:rPr>
              <a:t> users will then be represented with an </a:t>
            </a:r>
            <a:r>
              <a:rPr lang="en" sz="1200" i="1">
                <a:latin typeface="Proxima Nova Semibold"/>
                <a:ea typeface="Proxima Nova Semibold"/>
                <a:cs typeface="Proxima Nova Semibold"/>
                <a:sym typeface="Proxima Nova Semibold"/>
              </a:rPr>
              <a:t>r</a:t>
            </a:r>
            <a:r>
              <a:rPr lang="en" sz="1200">
                <a:latin typeface="Proxima Nova Semibold"/>
                <a:ea typeface="Proxima Nova Semibold"/>
                <a:cs typeface="Proxima Nova Semibold"/>
                <a:sym typeface="Proxima Nova Semibold"/>
              </a:rPr>
              <a:t> dimensional feature vector in this truncated matrix</a:t>
            </a:r>
            <a:endParaRPr sz="1200">
              <a:latin typeface="Proxima Nova Semibold"/>
              <a:ea typeface="Proxima Nova Semibold"/>
              <a:cs typeface="Proxima Nova Semibold"/>
              <a:sym typeface="Proxima Nova Semibold"/>
            </a:endParaRPr>
          </a:p>
        </p:txBody>
      </p:sp>
      <p:pic>
        <p:nvPicPr>
          <p:cNvPr id="203" name="Google Shape;203;p3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916519" flipH="1">
            <a:off x="3113023" y="3339598"/>
            <a:ext cx="432291" cy="10778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209" name="Google Shape;209;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8175" y="159125"/>
            <a:ext cx="8167658" cy="4504107"/>
          </a:xfrm>
          <a:prstGeom prst="rect">
            <a:avLst/>
          </a:prstGeom>
          <a:noFill/>
          <a:ln>
            <a:noFill/>
          </a:ln>
        </p:spPr>
      </p:pic>
      <p:sp>
        <p:nvSpPr>
          <p:cNvPr id="210" name="Google Shape;210;p31"/>
          <p:cNvSpPr txBox="1"/>
          <p:nvPr/>
        </p:nvSpPr>
        <p:spPr>
          <a:xfrm>
            <a:off x="153275" y="4817250"/>
            <a:ext cx="8003100" cy="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Stolen from https://medium.com/@corymaklin/model-based-collaborative-filtering-svd-19859c764cee</a:t>
            </a:r>
            <a:endParaRPr sz="900">
              <a:solidFill>
                <a:schemeClr val="dk1"/>
              </a:solidFill>
              <a:latin typeface="Proxima Nova"/>
              <a:ea typeface="Proxima Nova"/>
              <a:cs typeface="Proxima Nova"/>
              <a:sym typeface="Proxima Nova"/>
            </a:endParaRPr>
          </a:p>
        </p:txBody>
      </p:sp>
      <p:sp>
        <p:nvSpPr>
          <p:cNvPr id="211" name="Google Shape;211;p31"/>
          <p:cNvSpPr/>
          <p:nvPr/>
        </p:nvSpPr>
        <p:spPr>
          <a:xfrm>
            <a:off x="4018025" y="1872150"/>
            <a:ext cx="1620300" cy="2704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31"/>
          <p:cNvSpPr/>
          <p:nvPr/>
        </p:nvSpPr>
        <p:spPr>
          <a:xfrm>
            <a:off x="4773450" y="1137725"/>
            <a:ext cx="416100" cy="2704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31"/>
          <p:cNvSpPr/>
          <p:nvPr/>
        </p:nvSpPr>
        <p:spPr>
          <a:xfrm>
            <a:off x="3273525" y="2496200"/>
            <a:ext cx="3148200" cy="1784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31"/>
          <p:cNvSpPr txBox="1"/>
          <p:nvPr/>
        </p:nvSpPr>
        <p:spPr>
          <a:xfrm>
            <a:off x="3623875" y="2496200"/>
            <a:ext cx="2715300" cy="2244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third decomposed matrix captures latent representations of the columns (items). Once again, the SVD operation will create an </a:t>
            </a:r>
            <a:r>
              <a:rPr lang="en" sz="1200" i="1">
                <a:latin typeface="Proxima Nova Semibold"/>
                <a:ea typeface="Proxima Nova Semibold"/>
                <a:cs typeface="Proxima Nova Semibold"/>
                <a:sym typeface="Proxima Nova Semibold"/>
              </a:rPr>
              <a:t>n</a:t>
            </a:r>
            <a:r>
              <a:rPr lang="en" sz="1200">
                <a:latin typeface="Proxima Nova Semibold"/>
                <a:ea typeface="Proxima Nova Semibold"/>
                <a:cs typeface="Proxima Nova Semibold"/>
                <a:sym typeface="Proxima Nova Semibold"/>
              </a:rPr>
              <a:t>x</a:t>
            </a:r>
            <a:r>
              <a:rPr lang="en" sz="1200" i="1">
                <a:latin typeface="Proxima Nova Semibold"/>
                <a:ea typeface="Proxima Nova Semibold"/>
                <a:cs typeface="Proxima Nova Semibold"/>
                <a:sym typeface="Proxima Nova Semibold"/>
              </a:rPr>
              <a:t>n</a:t>
            </a:r>
            <a:r>
              <a:rPr lang="en" sz="1200">
                <a:latin typeface="Proxima Nova Semibold"/>
                <a:ea typeface="Proxima Nova Semibold"/>
                <a:cs typeface="Proxima Nova Semibold"/>
                <a:sym typeface="Proxima Nova Semibold"/>
              </a:rPr>
              <a:t> matrix, but we will crop the matrix to keep the first </a:t>
            </a:r>
            <a:r>
              <a:rPr lang="en" sz="1200" i="1">
                <a:latin typeface="Proxima Nova Semibold"/>
                <a:ea typeface="Proxima Nova Semibold"/>
                <a:cs typeface="Proxima Nova Semibold"/>
                <a:sym typeface="Proxima Nova Semibold"/>
              </a:rPr>
              <a:t>r</a:t>
            </a:r>
            <a:r>
              <a:rPr lang="en" sz="1200">
                <a:latin typeface="Proxima Nova Semibold"/>
                <a:ea typeface="Proxima Nova Semibold"/>
                <a:cs typeface="Proxima Nova Semibold"/>
                <a:sym typeface="Proxima Nova Semibold"/>
              </a:rPr>
              <a:t> rows. Each of the </a:t>
            </a:r>
            <a:r>
              <a:rPr lang="en" sz="1200" i="1">
                <a:latin typeface="Proxima Nova Semibold"/>
                <a:ea typeface="Proxima Nova Semibold"/>
                <a:cs typeface="Proxima Nova Semibold"/>
                <a:sym typeface="Proxima Nova Semibold"/>
              </a:rPr>
              <a:t>n</a:t>
            </a:r>
            <a:r>
              <a:rPr lang="en" sz="1200">
                <a:latin typeface="Proxima Nova Semibold"/>
                <a:ea typeface="Proxima Nova Semibold"/>
                <a:cs typeface="Proxima Nova Semibold"/>
                <a:sym typeface="Proxima Nova Semibold"/>
              </a:rPr>
              <a:t> items will then be represented with a </a:t>
            </a:r>
            <a:r>
              <a:rPr lang="en" sz="1200" i="1">
                <a:latin typeface="Proxima Nova Semibold"/>
                <a:ea typeface="Proxima Nova Semibold"/>
                <a:cs typeface="Proxima Nova Semibold"/>
                <a:sym typeface="Proxima Nova Semibold"/>
              </a:rPr>
              <a:t>r</a:t>
            </a:r>
            <a:r>
              <a:rPr lang="en" sz="1200">
                <a:latin typeface="Proxima Nova Semibold"/>
                <a:ea typeface="Proxima Nova Semibold"/>
                <a:cs typeface="Proxima Nova Semibold"/>
                <a:sym typeface="Proxima Nova Semibold"/>
              </a:rPr>
              <a:t> dimensional feature vector (along the columns) in this matrix</a:t>
            </a:r>
            <a:endParaRPr sz="1200">
              <a:latin typeface="Proxima Nova Semibold"/>
              <a:ea typeface="Proxima Nova Semibold"/>
              <a:cs typeface="Proxima Nova Semibold"/>
              <a:sym typeface="Proxima Nova Semibold"/>
            </a:endParaRPr>
          </a:p>
        </p:txBody>
      </p:sp>
      <p:pic>
        <p:nvPicPr>
          <p:cNvPr id="215" name="Google Shape;215;p31"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916519">
            <a:off x="6802598" y="3179023"/>
            <a:ext cx="432291" cy="10778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61"/>
        <p:cNvGrpSpPr/>
        <p:nvPr/>
      </p:nvGrpSpPr>
      <p:grpSpPr>
        <a:xfrm>
          <a:off x="0" y="0"/>
          <a:ext cx="0" cy="0"/>
          <a:chOff x="0" y="0"/>
          <a:chExt cx="0" cy="0"/>
        </a:xfrm>
      </p:grpSpPr>
      <p:sp>
        <p:nvSpPr>
          <p:cNvPr id="62" name="Google Shape;62;p14"/>
          <p:cNvSpPr txBox="1"/>
          <p:nvPr/>
        </p:nvSpPr>
        <p:spPr>
          <a:xfrm>
            <a:off x="660500" y="2987575"/>
            <a:ext cx="46902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Recap</a:t>
            </a:r>
            <a:endParaRPr sz="6600">
              <a:solidFill>
                <a:schemeClr val="lt1"/>
              </a:solidFill>
              <a:latin typeface="Proxima Nova Extrabold"/>
              <a:ea typeface="Proxima Nova Extrabold"/>
              <a:cs typeface="Proxima Nova Extrabold"/>
              <a:sym typeface="Proxima Nova Extrabold"/>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221" name="Google Shape;221;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8175" y="159125"/>
            <a:ext cx="8167658" cy="4504107"/>
          </a:xfrm>
          <a:prstGeom prst="rect">
            <a:avLst/>
          </a:prstGeom>
          <a:noFill/>
          <a:ln>
            <a:noFill/>
          </a:ln>
        </p:spPr>
      </p:pic>
      <p:sp>
        <p:nvSpPr>
          <p:cNvPr id="222" name="Google Shape;222;p32"/>
          <p:cNvSpPr txBox="1"/>
          <p:nvPr/>
        </p:nvSpPr>
        <p:spPr>
          <a:xfrm>
            <a:off x="153275" y="4817250"/>
            <a:ext cx="8003100" cy="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Stolen from https://medium.com/@corymaklin/model-based-collaborative-filtering-svd-19859c764cee</a:t>
            </a:r>
            <a:endParaRPr sz="900">
              <a:solidFill>
                <a:schemeClr val="dk1"/>
              </a:solidFill>
              <a:latin typeface="Proxima Nova"/>
              <a:ea typeface="Proxima Nova"/>
              <a:cs typeface="Proxima Nova"/>
              <a:sym typeface="Proxima Nova"/>
            </a:endParaRPr>
          </a:p>
        </p:txBody>
      </p:sp>
      <p:sp>
        <p:nvSpPr>
          <p:cNvPr id="223" name="Google Shape;223;p32"/>
          <p:cNvSpPr txBox="1"/>
          <p:nvPr/>
        </p:nvSpPr>
        <p:spPr>
          <a:xfrm>
            <a:off x="153275" y="3459650"/>
            <a:ext cx="3021600" cy="1356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absolute values in the diagonal matrix Sigma represent how important the associated dimensions are in terms of expressing the original ratings matrix.</a:t>
            </a:r>
            <a:endParaRPr sz="1200">
              <a:latin typeface="Proxima Nova Semibold"/>
              <a:ea typeface="Proxima Nova Semibold"/>
              <a:cs typeface="Proxima Nova Semibold"/>
              <a:sym typeface="Proxima Nova Semibold"/>
            </a:endParaRPr>
          </a:p>
        </p:txBody>
      </p:sp>
      <p:pic>
        <p:nvPicPr>
          <p:cNvPr id="224" name="Google Shape;224;p32"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6699936">
            <a:off x="3775224" y="3593973"/>
            <a:ext cx="432291" cy="10778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230" name="Google Shape;230;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8175" y="159125"/>
            <a:ext cx="8167658" cy="4504107"/>
          </a:xfrm>
          <a:prstGeom prst="rect">
            <a:avLst/>
          </a:prstGeom>
          <a:noFill/>
          <a:ln>
            <a:noFill/>
          </a:ln>
        </p:spPr>
      </p:pic>
      <p:sp>
        <p:nvSpPr>
          <p:cNvPr id="231" name="Google Shape;231;p33"/>
          <p:cNvSpPr txBox="1"/>
          <p:nvPr/>
        </p:nvSpPr>
        <p:spPr>
          <a:xfrm>
            <a:off x="153275" y="4817250"/>
            <a:ext cx="8003100" cy="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Stolen from https://medium.com/@corymaklin/model-based-collaborative-filtering-svd-19859c764cee</a:t>
            </a:r>
            <a:endParaRPr sz="900">
              <a:solidFill>
                <a:schemeClr val="dk1"/>
              </a:solidFill>
              <a:latin typeface="Proxima Nova"/>
              <a:ea typeface="Proxima Nova"/>
              <a:cs typeface="Proxima Nova"/>
              <a:sym typeface="Proxima Nova"/>
            </a:endParaRPr>
          </a:p>
        </p:txBody>
      </p:sp>
      <p:sp>
        <p:nvSpPr>
          <p:cNvPr id="232" name="Google Shape;232;p33"/>
          <p:cNvSpPr txBox="1"/>
          <p:nvPr/>
        </p:nvSpPr>
        <p:spPr>
          <a:xfrm>
            <a:off x="6076075" y="3372025"/>
            <a:ext cx="2857500" cy="1684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we sort those values in descending order and exclude all but the top </a:t>
            </a:r>
            <a:r>
              <a:rPr lang="en" sz="1200" i="1">
                <a:latin typeface="Proxima Nova Semibold"/>
                <a:ea typeface="Proxima Nova Semibold"/>
                <a:cs typeface="Proxima Nova Semibold"/>
                <a:sym typeface="Proxima Nova Semibold"/>
              </a:rPr>
              <a:t>r</a:t>
            </a:r>
            <a:r>
              <a:rPr lang="en" sz="1200">
                <a:latin typeface="Proxima Nova Semibold"/>
                <a:ea typeface="Proxima Nova Semibold"/>
                <a:cs typeface="Proxima Nova Semibold"/>
                <a:sym typeface="Proxima Nova Semibold"/>
              </a:rPr>
              <a:t> (user defined) features, we can obtain the best approximation of the user-item matrix by multiplying the truncated matrices back together.</a:t>
            </a:r>
            <a:endParaRPr sz="1200">
              <a:latin typeface="Proxima Nova Semibold"/>
              <a:ea typeface="Proxima Nova Semibold"/>
              <a:cs typeface="Proxima Nova Semibold"/>
              <a:sym typeface="Proxima Nova Semibold"/>
            </a:endParaRPr>
          </a:p>
        </p:txBody>
      </p:sp>
      <p:pic>
        <p:nvPicPr>
          <p:cNvPr id="233" name="Google Shape;233;p33"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6104347" flipH="1">
            <a:off x="5288324" y="3496073"/>
            <a:ext cx="432291" cy="10778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95950" y="1873600"/>
            <a:ext cx="3181200" cy="1396300"/>
          </a:xfrm>
          <a:prstGeom prst="rect">
            <a:avLst/>
          </a:prstGeom>
          <a:noFill/>
          <a:ln>
            <a:noFill/>
          </a:ln>
        </p:spPr>
      </p:pic>
      <p:pic>
        <p:nvPicPr>
          <p:cNvPr id="239" name="Google Shape;239;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33375" y="1354000"/>
            <a:ext cx="4676775" cy="3245949"/>
          </a:xfrm>
          <a:prstGeom prst="rect">
            <a:avLst/>
          </a:prstGeom>
          <a:noFill/>
          <a:ln>
            <a:noFill/>
          </a:ln>
        </p:spPr>
      </p:pic>
      <p:sp>
        <p:nvSpPr>
          <p:cNvPr id="240" name="Google Shape;240;p3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Collaborative Filtering using SVD</a:t>
            </a:r>
            <a:endParaRPr sz="2800">
              <a:solidFill>
                <a:srgbClr val="000000"/>
              </a:solidFill>
            </a:endParaRPr>
          </a:p>
        </p:txBody>
      </p:sp>
      <p:sp>
        <p:nvSpPr>
          <p:cNvPr id="241" name="Google Shape;24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95950" y="1873600"/>
            <a:ext cx="3181200" cy="1396300"/>
          </a:xfrm>
          <a:prstGeom prst="rect">
            <a:avLst/>
          </a:prstGeom>
          <a:noFill/>
          <a:ln>
            <a:noFill/>
          </a:ln>
        </p:spPr>
      </p:pic>
      <p:pic>
        <p:nvPicPr>
          <p:cNvPr id="247" name="Google Shape;247;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33375" y="1354000"/>
            <a:ext cx="4676775" cy="3245949"/>
          </a:xfrm>
          <a:prstGeom prst="rect">
            <a:avLst/>
          </a:prstGeom>
          <a:noFill/>
          <a:ln>
            <a:noFill/>
          </a:ln>
        </p:spPr>
      </p:pic>
      <p:sp>
        <p:nvSpPr>
          <p:cNvPr id="248" name="Google Shape;248;p3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Collaborative Filtering using SVD</a:t>
            </a:r>
            <a:endParaRPr sz="2800">
              <a:solidFill>
                <a:srgbClr val="000000"/>
              </a:solidFill>
            </a:endParaRPr>
          </a:p>
        </p:txBody>
      </p:sp>
      <p:sp>
        <p:nvSpPr>
          <p:cNvPr id="249" name="Google Shape;24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250" name="Google Shape;250;p35"/>
          <p:cNvSpPr txBox="1"/>
          <p:nvPr/>
        </p:nvSpPr>
        <p:spPr>
          <a:xfrm>
            <a:off x="4572000" y="3558175"/>
            <a:ext cx="3181200" cy="1161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Original decomposed matrix before truncation. Each of the 4 users has their feature representation along the rows of </a:t>
            </a:r>
            <a:r>
              <a:rPr lang="en" sz="1200" i="1">
                <a:latin typeface="Proxima Nova Semibold"/>
                <a:ea typeface="Proxima Nova Semibold"/>
                <a:cs typeface="Proxima Nova Semibold"/>
                <a:sym typeface="Proxima Nova Semibold"/>
              </a:rPr>
              <a:t>U</a:t>
            </a:r>
            <a:endParaRPr sz="1200" i="1">
              <a:latin typeface="Proxima Nova Semibold"/>
              <a:ea typeface="Proxima Nova Semibold"/>
              <a:cs typeface="Proxima Nova Semibold"/>
              <a:sym typeface="Proxima Nova Semibold"/>
            </a:endParaRPr>
          </a:p>
        </p:txBody>
      </p:sp>
      <p:pic>
        <p:nvPicPr>
          <p:cNvPr id="251" name="Google Shape;251;p35"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9553600">
            <a:off x="5095598" y="2164223"/>
            <a:ext cx="432291" cy="10778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95950" y="1873600"/>
            <a:ext cx="3181200" cy="1396300"/>
          </a:xfrm>
          <a:prstGeom prst="rect">
            <a:avLst/>
          </a:prstGeom>
          <a:noFill/>
          <a:ln>
            <a:noFill/>
          </a:ln>
        </p:spPr>
      </p:pic>
      <p:pic>
        <p:nvPicPr>
          <p:cNvPr id="257" name="Google Shape;257;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33375" y="1354000"/>
            <a:ext cx="4676775" cy="3245949"/>
          </a:xfrm>
          <a:prstGeom prst="rect">
            <a:avLst/>
          </a:prstGeom>
          <a:noFill/>
          <a:ln>
            <a:noFill/>
          </a:ln>
        </p:spPr>
      </p:pic>
      <p:sp>
        <p:nvSpPr>
          <p:cNvPr id="258" name="Google Shape;258;p36"/>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Collaborative Filtering using SVD</a:t>
            </a:r>
            <a:endParaRPr sz="2800">
              <a:solidFill>
                <a:srgbClr val="000000"/>
              </a:solidFill>
            </a:endParaRPr>
          </a:p>
        </p:txBody>
      </p:sp>
      <p:sp>
        <p:nvSpPr>
          <p:cNvPr id="259" name="Google Shape;25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260" name="Google Shape;260;p36"/>
          <p:cNvSpPr txBox="1"/>
          <p:nvPr/>
        </p:nvSpPr>
        <p:spPr>
          <a:xfrm>
            <a:off x="4918500" y="3558175"/>
            <a:ext cx="3402300" cy="1105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Similarly, each of the 3 movies has their untruncated feature representation along the columns of </a:t>
            </a:r>
            <a:r>
              <a:rPr lang="en" sz="1200" i="1">
                <a:latin typeface="Proxima Nova Semibold"/>
                <a:ea typeface="Proxima Nova Semibold"/>
                <a:cs typeface="Proxima Nova Semibold"/>
                <a:sym typeface="Proxima Nova Semibold"/>
              </a:rPr>
              <a:t>V</a:t>
            </a:r>
            <a:r>
              <a:rPr lang="en" sz="1200" i="1" baseline="30000">
                <a:latin typeface="Proxima Nova Semibold"/>
                <a:ea typeface="Proxima Nova Semibold"/>
                <a:cs typeface="Proxima Nova Semibold"/>
                <a:sym typeface="Proxima Nova Semibold"/>
              </a:rPr>
              <a:t>T</a:t>
            </a:r>
            <a:endParaRPr sz="1200" i="1" baseline="30000">
              <a:latin typeface="Proxima Nova Semibold"/>
              <a:ea typeface="Proxima Nova Semibold"/>
              <a:cs typeface="Proxima Nova Semibold"/>
              <a:sym typeface="Proxima Nova Semibold"/>
            </a:endParaRPr>
          </a:p>
        </p:txBody>
      </p:sp>
      <p:pic>
        <p:nvPicPr>
          <p:cNvPr id="261" name="Google Shape;261;p36"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833143" flipH="1">
            <a:off x="4044598" y="4235773"/>
            <a:ext cx="432291" cy="10778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95950" y="1873600"/>
            <a:ext cx="3181200" cy="1396300"/>
          </a:xfrm>
          <a:prstGeom prst="rect">
            <a:avLst/>
          </a:prstGeom>
          <a:noFill/>
          <a:ln>
            <a:noFill/>
          </a:ln>
        </p:spPr>
      </p:pic>
      <p:pic>
        <p:nvPicPr>
          <p:cNvPr id="267" name="Google Shape;267;p3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33375" y="1354000"/>
            <a:ext cx="4676775" cy="3245949"/>
          </a:xfrm>
          <a:prstGeom prst="rect">
            <a:avLst/>
          </a:prstGeom>
          <a:noFill/>
          <a:ln>
            <a:noFill/>
          </a:ln>
        </p:spPr>
      </p:pic>
      <p:sp>
        <p:nvSpPr>
          <p:cNvPr id="268" name="Google Shape;268;p3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Collaborative Filtering using SVD</a:t>
            </a:r>
            <a:endParaRPr sz="2800">
              <a:solidFill>
                <a:srgbClr val="000000"/>
              </a:solidFill>
            </a:endParaRPr>
          </a:p>
        </p:txBody>
      </p:sp>
      <p:sp>
        <p:nvSpPr>
          <p:cNvPr id="269" name="Google Shape;26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0" name="Google Shape;270;p37"/>
          <p:cNvSpPr txBox="1"/>
          <p:nvPr/>
        </p:nvSpPr>
        <p:spPr>
          <a:xfrm>
            <a:off x="4217800" y="3816650"/>
            <a:ext cx="4409400" cy="1105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Notice how the diagonal values are sorted in a descending order. The absolutes values here denote the importance of each feature dimension. We would like to keep only the most important dimensions</a:t>
            </a:r>
            <a:endParaRPr sz="1200" i="1" baseline="30000">
              <a:latin typeface="Proxima Nova Semibold"/>
              <a:ea typeface="Proxima Nova Semibold"/>
              <a:cs typeface="Proxima Nova Semibold"/>
              <a:sym typeface="Proxima Nova Semibold"/>
            </a:endParaRPr>
          </a:p>
        </p:txBody>
      </p:sp>
      <p:pic>
        <p:nvPicPr>
          <p:cNvPr id="271" name="Google Shape;271;p37"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7284043">
            <a:off x="3783248" y="2812473"/>
            <a:ext cx="432291" cy="1077805"/>
          </a:xfrm>
          <a:prstGeom prst="rect">
            <a:avLst/>
          </a:prstGeom>
          <a:noFill/>
          <a:ln>
            <a:noFill/>
          </a:ln>
        </p:spPr>
      </p:pic>
      <p:sp>
        <p:nvSpPr>
          <p:cNvPr id="272" name="Google Shape;272;p37"/>
          <p:cNvSpPr/>
          <p:nvPr/>
        </p:nvSpPr>
        <p:spPr>
          <a:xfrm>
            <a:off x="1146875" y="2571750"/>
            <a:ext cx="659700" cy="259500"/>
          </a:xfrm>
          <a:prstGeom prst="rect">
            <a:avLst/>
          </a:prstGeom>
          <a:solidFill>
            <a:srgbClr val="FFFC00">
              <a:alpha val="411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7"/>
          <p:cNvSpPr/>
          <p:nvPr/>
        </p:nvSpPr>
        <p:spPr>
          <a:xfrm>
            <a:off x="1978050" y="2831250"/>
            <a:ext cx="659700" cy="259500"/>
          </a:xfrm>
          <a:prstGeom prst="rect">
            <a:avLst/>
          </a:prstGeom>
          <a:solidFill>
            <a:srgbClr val="FFFC00">
              <a:alpha val="411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37"/>
          <p:cNvSpPr/>
          <p:nvPr/>
        </p:nvSpPr>
        <p:spPr>
          <a:xfrm>
            <a:off x="2767100" y="3090750"/>
            <a:ext cx="659700" cy="259500"/>
          </a:xfrm>
          <a:prstGeom prst="rect">
            <a:avLst/>
          </a:prstGeom>
          <a:solidFill>
            <a:srgbClr val="FFFC00">
              <a:alpha val="411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3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95950" y="1873600"/>
            <a:ext cx="3181200" cy="1396300"/>
          </a:xfrm>
          <a:prstGeom prst="rect">
            <a:avLst/>
          </a:prstGeom>
          <a:noFill/>
          <a:ln>
            <a:noFill/>
          </a:ln>
        </p:spPr>
      </p:pic>
      <p:pic>
        <p:nvPicPr>
          <p:cNvPr id="280" name="Google Shape;280;p3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33375" y="1354000"/>
            <a:ext cx="4676775" cy="3245949"/>
          </a:xfrm>
          <a:prstGeom prst="rect">
            <a:avLst/>
          </a:prstGeom>
          <a:noFill/>
          <a:ln>
            <a:noFill/>
          </a:ln>
        </p:spPr>
      </p:pic>
      <p:sp>
        <p:nvSpPr>
          <p:cNvPr id="281" name="Google Shape;281;p3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Collaborative Filtering using SVD</a:t>
            </a:r>
            <a:endParaRPr sz="2800">
              <a:solidFill>
                <a:srgbClr val="000000"/>
              </a:solidFill>
            </a:endParaRPr>
          </a:p>
        </p:txBody>
      </p:sp>
      <p:sp>
        <p:nvSpPr>
          <p:cNvPr id="282" name="Google Shape;282;p38"/>
          <p:cNvSpPr/>
          <p:nvPr/>
        </p:nvSpPr>
        <p:spPr>
          <a:xfrm>
            <a:off x="1162050" y="1352550"/>
            <a:ext cx="1800300" cy="1076400"/>
          </a:xfrm>
          <a:prstGeom prst="rect">
            <a:avLst/>
          </a:prstGeom>
          <a:solidFill>
            <a:srgbClr val="FFFC00">
              <a:alpha val="411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8"/>
          <p:cNvSpPr/>
          <p:nvPr/>
        </p:nvSpPr>
        <p:spPr>
          <a:xfrm>
            <a:off x="1162050" y="3752850"/>
            <a:ext cx="2771700" cy="504900"/>
          </a:xfrm>
          <a:prstGeom prst="rect">
            <a:avLst/>
          </a:prstGeom>
          <a:solidFill>
            <a:srgbClr val="FFFC00">
              <a:alpha val="411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38"/>
          <p:cNvSpPr/>
          <p:nvPr/>
        </p:nvSpPr>
        <p:spPr>
          <a:xfrm>
            <a:off x="1162050" y="2571750"/>
            <a:ext cx="1495500" cy="504900"/>
          </a:xfrm>
          <a:prstGeom prst="rect">
            <a:avLst/>
          </a:prstGeom>
          <a:solidFill>
            <a:srgbClr val="FFFC00">
              <a:alpha val="411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 name="Google Shape;28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6" name="Google Shape;286;p38"/>
          <p:cNvSpPr txBox="1"/>
          <p:nvPr/>
        </p:nvSpPr>
        <p:spPr>
          <a:xfrm>
            <a:off x="4467750" y="3558025"/>
            <a:ext cx="4409400" cy="1105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Let’s truncate the matrices so that we retain the best two dimensions, i.e., choose </a:t>
            </a:r>
            <a:r>
              <a:rPr lang="en" sz="1200" i="1">
                <a:latin typeface="Proxima Nova Semibold"/>
                <a:ea typeface="Proxima Nova Semibold"/>
                <a:cs typeface="Proxima Nova Semibold"/>
                <a:sym typeface="Proxima Nova Semibold"/>
              </a:rPr>
              <a:t>r=2. </a:t>
            </a:r>
            <a:r>
              <a:rPr lang="en" sz="1200">
                <a:latin typeface="Proxima Nova Semibold"/>
                <a:ea typeface="Proxima Nova Semibold"/>
                <a:cs typeface="Proxima Nova Semibold"/>
                <a:sym typeface="Proxima Nova Semibold"/>
              </a:rPr>
              <a:t>Here,</a:t>
            </a:r>
            <a:r>
              <a:rPr lang="en" sz="1200" i="1">
                <a:latin typeface="Proxima Nova Semibold"/>
                <a:ea typeface="Proxima Nova Semibold"/>
                <a:cs typeface="Proxima Nova Semibold"/>
                <a:sym typeface="Proxima Nova Semibold"/>
              </a:rPr>
              <a:t> r</a:t>
            </a:r>
            <a:r>
              <a:rPr lang="en" sz="1200">
                <a:latin typeface="Proxima Nova Semibold"/>
                <a:ea typeface="Proxima Nova Semibold"/>
                <a:cs typeface="Proxima Nova Semibold"/>
                <a:sym typeface="Proxima Nova Semibold"/>
              </a:rPr>
              <a:t> is the number of latent features we choose. If </a:t>
            </a:r>
            <a:r>
              <a:rPr lang="en" sz="1200" i="1">
                <a:latin typeface="Proxima Nova Semibold"/>
                <a:ea typeface="Proxima Nova Semibold"/>
                <a:cs typeface="Proxima Nova Semibold"/>
                <a:sym typeface="Proxima Nova Semibold"/>
              </a:rPr>
              <a:t>r</a:t>
            </a:r>
            <a:r>
              <a:rPr lang="en" sz="1200">
                <a:latin typeface="Proxima Nova Semibold"/>
                <a:ea typeface="Proxima Nova Semibold"/>
                <a:cs typeface="Proxima Nova Semibold"/>
                <a:sym typeface="Proxima Nova Semibold"/>
              </a:rPr>
              <a:t> is too small, we will lose too much information. If </a:t>
            </a:r>
            <a:r>
              <a:rPr lang="en" sz="1200" i="1">
                <a:latin typeface="Proxima Nova Semibold"/>
                <a:ea typeface="Proxima Nova Semibold"/>
                <a:cs typeface="Proxima Nova Semibold"/>
                <a:sym typeface="Proxima Nova Semibold"/>
              </a:rPr>
              <a:t>r</a:t>
            </a:r>
            <a:r>
              <a:rPr lang="en" sz="1200">
                <a:latin typeface="Proxima Nova Semibold"/>
                <a:ea typeface="Proxima Nova Semibold"/>
                <a:cs typeface="Proxima Nova Semibold"/>
                <a:sym typeface="Proxima Nova Semibold"/>
              </a:rPr>
              <a:t> is too high, we’ll be back to the original sparsity problem</a:t>
            </a:r>
            <a:endParaRPr sz="1200" baseline="30000">
              <a:latin typeface="Proxima Nova Semibold"/>
              <a:ea typeface="Proxima Nova Semibold"/>
              <a:cs typeface="Proxima Nova Semibold"/>
              <a:sym typeface="Proxima Nova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3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95950" y="1873600"/>
            <a:ext cx="3181200" cy="1396300"/>
          </a:xfrm>
          <a:prstGeom prst="rect">
            <a:avLst/>
          </a:prstGeom>
          <a:noFill/>
          <a:ln>
            <a:noFill/>
          </a:ln>
        </p:spPr>
      </p:pic>
      <p:sp>
        <p:nvSpPr>
          <p:cNvPr id="292" name="Google Shape;292;p3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Collaborative Filtering using SVD</a:t>
            </a:r>
            <a:endParaRPr sz="2800">
              <a:solidFill>
                <a:srgbClr val="000000"/>
              </a:solidFill>
            </a:endParaRPr>
          </a:p>
        </p:txBody>
      </p:sp>
      <p:pic>
        <p:nvPicPr>
          <p:cNvPr id="293" name="Google Shape;293;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8650" y="1540525"/>
            <a:ext cx="3524250" cy="2425375"/>
          </a:xfrm>
          <a:prstGeom prst="rect">
            <a:avLst/>
          </a:prstGeom>
          <a:noFill/>
          <a:ln>
            <a:noFill/>
          </a:ln>
        </p:spPr>
      </p:pic>
      <p:sp>
        <p:nvSpPr>
          <p:cNvPr id="294" name="Google Shape;29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95" name="Google Shape;295;p39"/>
          <p:cNvSpPr txBox="1"/>
          <p:nvPr/>
        </p:nvSpPr>
        <p:spPr>
          <a:xfrm>
            <a:off x="4467750" y="3558025"/>
            <a:ext cx="4409400" cy="1105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Truncated matrices. Multiplying them back together will give us a lower-rank approximation of the original user-item matrix. Running the collaborative filtering algorithm on this reduced matrix will make prediction-generation a lot easier.</a:t>
            </a:r>
            <a:endParaRPr sz="1200" baseline="30000">
              <a:latin typeface="Proxima Nova Semibold"/>
              <a:ea typeface="Proxima Nova Semibold"/>
              <a:cs typeface="Proxima Nova Semibold"/>
              <a:sym typeface="Proxima Nova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4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732800"/>
            <a:ext cx="5515525" cy="2305676"/>
          </a:xfrm>
          <a:prstGeom prst="rect">
            <a:avLst/>
          </a:prstGeom>
          <a:noFill/>
          <a:ln>
            <a:noFill/>
          </a:ln>
        </p:spPr>
      </p:pic>
      <p:pic>
        <p:nvPicPr>
          <p:cNvPr id="301" name="Google Shape;301;p4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57875" y="682975"/>
            <a:ext cx="3181200" cy="1396300"/>
          </a:xfrm>
          <a:prstGeom prst="rect">
            <a:avLst/>
          </a:prstGeom>
          <a:noFill/>
          <a:ln>
            <a:noFill/>
          </a:ln>
        </p:spPr>
      </p:pic>
      <p:pic>
        <p:nvPicPr>
          <p:cNvPr id="302" name="Google Shape;302;p4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42425" y="2197750"/>
            <a:ext cx="2882499" cy="1983724"/>
          </a:xfrm>
          <a:prstGeom prst="rect">
            <a:avLst/>
          </a:prstGeom>
          <a:noFill/>
          <a:ln>
            <a:noFill/>
          </a:ln>
        </p:spPr>
      </p:pic>
      <p:sp>
        <p:nvSpPr>
          <p:cNvPr id="303" name="Google Shape;30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304" name="Google Shape;304;p40"/>
          <p:cNvSpPr txBox="1"/>
          <p:nvPr/>
        </p:nvSpPr>
        <p:spPr>
          <a:xfrm>
            <a:off x="705463" y="3678450"/>
            <a:ext cx="4409400" cy="1105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Notice how the first row in truncated </a:t>
            </a:r>
            <a:r>
              <a:rPr lang="en" sz="1200" i="1">
                <a:latin typeface="Proxima Nova Semibold"/>
                <a:ea typeface="Proxima Nova Semibold"/>
                <a:cs typeface="Proxima Nova Semibold"/>
                <a:sym typeface="Proxima Nova Semibold"/>
              </a:rPr>
              <a:t>U</a:t>
            </a:r>
            <a:r>
              <a:rPr lang="en" sz="1200">
                <a:latin typeface="Proxima Nova Semibold"/>
                <a:ea typeface="Proxima Nova Semibold"/>
                <a:cs typeface="Proxima Nova Semibold"/>
                <a:sym typeface="Proxima Nova Semibold"/>
              </a:rPr>
              <a:t> denotes John’s representation in the 2D space (since </a:t>
            </a:r>
            <a:r>
              <a:rPr lang="en" sz="1200" i="1">
                <a:latin typeface="Proxima Nova Semibold"/>
                <a:ea typeface="Proxima Nova Semibold"/>
                <a:cs typeface="Proxima Nova Semibold"/>
                <a:sym typeface="Proxima Nova Semibold"/>
              </a:rPr>
              <a:t>r</a:t>
            </a:r>
            <a:r>
              <a:rPr lang="en" sz="1200">
                <a:latin typeface="Proxima Nova Semibold"/>
                <a:ea typeface="Proxima Nova Semibold"/>
                <a:cs typeface="Proxima Nova Semibold"/>
                <a:sym typeface="Proxima Nova Semibold"/>
              </a:rPr>
              <a:t>=2). Just eyeballing this plot, we know that John is the most similar user to Jill! </a:t>
            </a:r>
            <a:endParaRPr sz="1200" baseline="30000">
              <a:latin typeface="Proxima Nova Semibold"/>
              <a:ea typeface="Proxima Nova Semibold"/>
              <a:cs typeface="Proxima Nova Semibold"/>
              <a:sym typeface="Proxima Nova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4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19075" y="57150"/>
            <a:ext cx="4838700" cy="4838700"/>
          </a:xfrm>
          <a:prstGeom prst="rect">
            <a:avLst/>
          </a:prstGeom>
          <a:noFill/>
          <a:ln>
            <a:noFill/>
          </a:ln>
        </p:spPr>
      </p:pic>
      <p:pic>
        <p:nvPicPr>
          <p:cNvPr id="310" name="Google Shape;310;p4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572125" y="921100"/>
            <a:ext cx="3019425" cy="1320100"/>
          </a:xfrm>
          <a:prstGeom prst="rect">
            <a:avLst/>
          </a:prstGeom>
          <a:noFill/>
          <a:ln>
            <a:noFill/>
          </a:ln>
        </p:spPr>
      </p:pic>
      <p:sp>
        <p:nvSpPr>
          <p:cNvPr id="311" name="Google Shape;311;p41"/>
          <p:cNvSpPr txBox="1"/>
          <p:nvPr/>
        </p:nvSpPr>
        <p:spPr>
          <a:xfrm>
            <a:off x="5572125" y="2533650"/>
            <a:ext cx="3133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000"/>
              </a:spcAft>
              <a:buNone/>
            </a:pPr>
            <a:r>
              <a:rPr lang="en">
                <a:latin typeface="Proxima Nova"/>
                <a:ea typeface="Proxima Nova"/>
                <a:cs typeface="Proxima Nova"/>
                <a:sym typeface="Proxima Nova"/>
              </a:rPr>
              <a:t>Using SVD, a 512 x 512 image (where the matrix entries represent pixel brightness) can be decomposed into superpositions of 512 single images of horizontal and vertical stripes</a:t>
            </a:r>
            <a:endParaRPr>
              <a:latin typeface="Proxima Nova"/>
              <a:ea typeface="Proxima Nova"/>
              <a:cs typeface="Proxima Nova"/>
              <a:sym typeface="Proxima Nova"/>
            </a:endParaRPr>
          </a:p>
        </p:txBody>
      </p:sp>
      <p:sp>
        <p:nvSpPr>
          <p:cNvPr id="312" name="Google Shape;312;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13" name="Google Shape;313;p41"/>
          <p:cNvSpPr txBox="1"/>
          <p:nvPr/>
        </p:nvSpPr>
        <p:spPr>
          <a:xfrm>
            <a:off x="5089350" y="4490125"/>
            <a:ext cx="3383100" cy="5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chemeClr val="dk1"/>
                </a:solidFill>
              </a:rPr>
              <a:t>Stolen from https://stats.stackexchange.com/questions/177102/what-is-the-intuition-behind-svd</a:t>
            </a:r>
            <a:endParaRPr sz="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Recommendation vs Search</a:t>
            </a:r>
            <a:endParaRPr sz="2800">
              <a:solidFill>
                <a:srgbClr val="000000"/>
              </a:solidFill>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70" name="Google Shape;70;p15"/>
          <p:cNvSpPr txBox="1"/>
          <p:nvPr/>
        </p:nvSpPr>
        <p:spPr>
          <a:xfrm>
            <a:off x="428625" y="1225325"/>
            <a:ext cx="8187600" cy="2457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The key is </a:t>
            </a:r>
            <a:r>
              <a:rPr lang="en" i="1">
                <a:latin typeface="Proxima Nova"/>
                <a:ea typeface="Proxima Nova"/>
                <a:cs typeface="Proxima Nova"/>
                <a:sym typeface="Proxima Nova"/>
              </a:rPr>
              <a:t>personalization</a:t>
            </a:r>
            <a:endParaRPr i="1">
              <a:latin typeface="Proxima Nova"/>
              <a:ea typeface="Proxima Nova"/>
              <a:cs typeface="Proxima Nova"/>
              <a:sym typeface="Proxima Nova"/>
            </a:endParaRPr>
          </a:p>
          <a:p>
            <a:pPr marL="914400" lvl="1" indent="-317500" algn="l" rtl="0">
              <a:lnSpc>
                <a:spcPct val="115000"/>
              </a:lnSpc>
              <a:spcBef>
                <a:spcPts val="1000"/>
              </a:spcBef>
              <a:spcAft>
                <a:spcPts val="0"/>
              </a:spcAft>
              <a:buSzPts val="1400"/>
              <a:buFont typeface="Proxima Nova"/>
              <a:buChar char="○"/>
            </a:pPr>
            <a:r>
              <a:rPr lang="en">
                <a:latin typeface="Proxima Nova"/>
                <a:ea typeface="Proxima Nova"/>
                <a:cs typeface="Proxima Nova"/>
                <a:sym typeface="Proxima Nova"/>
              </a:rPr>
              <a:t>“Best 2024 movie to watch” should give user-tailored results in a Recommendation setting</a:t>
            </a:r>
            <a:endParaRPr>
              <a:latin typeface="Proxima Nova"/>
              <a:ea typeface="Proxima Nova"/>
              <a:cs typeface="Proxima Nova"/>
              <a:sym typeface="Proxima Nova"/>
            </a:endParaRPr>
          </a:p>
          <a:p>
            <a:pPr marL="457200" lvl="0" indent="-317500" algn="l" rtl="0">
              <a:lnSpc>
                <a:spcPct val="115000"/>
              </a:lnSpc>
              <a:spcBef>
                <a:spcPts val="1000"/>
              </a:spcBef>
              <a:spcAft>
                <a:spcPts val="1000"/>
              </a:spcAft>
              <a:buSzPts val="1400"/>
              <a:buFont typeface="Proxima Nova"/>
              <a:buChar char="●"/>
            </a:pPr>
            <a:r>
              <a:rPr lang="en">
                <a:latin typeface="Proxima Nova"/>
                <a:ea typeface="Proxima Nova"/>
                <a:cs typeface="Proxima Nova"/>
                <a:sym typeface="Proxima Nova"/>
              </a:rPr>
              <a:t>We’re trying to guess what you </a:t>
            </a:r>
            <a:r>
              <a:rPr lang="en" i="1">
                <a:latin typeface="Proxima Nova"/>
                <a:ea typeface="Proxima Nova"/>
                <a:cs typeface="Proxima Nova"/>
                <a:sym typeface="Proxima Nova"/>
              </a:rPr>
              <a:t>might</a:t>
            </a:r>
            <a:r>
              <a:rPr lang="en">
                <a:latin typeface="Proxima Nova"/>
                <a:ea typeface="Proxima Nova"/>
                <a:cs typeface="Proxima Nova"/>
                <a:sym typeface="Proxima Nova"/>
              </a:rPr>
              <a:t> like in the </a:t>
            </a:r>
            <a:r>
              <a:rPr lang="en" i="1">
                <a:latin typeface="Proxima Nova"/>
                <a:ea typeface="Proxima Nova"/>
                <a:cs typeface="Proxima Nova"/>
                <a:sym typeface="Proxima Nova"/>
              </a:rPr>
              <a:t>future</a:t>
            </a:r>
            <a:endParaRPr i="1">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4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19075" y="57150"/>
            <a:ext cx="4838700" cy="4838700"/>
          </a:xfrm>
          <a:prstGeom prst="rect">
            <a:avLst/>
          </a:prstGeom>
          <a:noFill/>
          <a:ln>
            <a:noFill/>
          </a:ln>
        </p:spPr>
      </p:pic>
      <p:pic>
        <p:nvPicPr>
          <p:cNvPr id="319" name="Google Shape;319;p4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334125" y="538163"/>
            <a:ext cx="1539949" cy="1552575"/>
          </a:xfrm>
          <a:prstGeom prst="rect">
            <a:avLst/>
          </a:prstGeom>
          <a:noFill/>
          <a:ln>
            <a:noFill/>
          </a:ln>
        </p:spPr>
      </p:pic>
      <p:sp>
        <p:nvSpPr>
          <p:cNvPr id="320" name="Google Shape;32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21" name="Google Shape;321;p42"/>
          <p:cNvSpPr txBox="1"/>
          <p:nvPr/>
        </p:nvSpPr>
        <p:spPr>
          <a:xfrm>
            <a:off x="5126500" y="2726125"/>
            <a:ext cx="3752700" cy="2047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Rank-1 approximation of the original image </a:t>
            </a:r>
            <a:r>
              <a:rPr lang="en" sz="1200">
                <a:solidFill>
                  <a:schemeClr val="dk1"/>
                </a:solidFill>
                <a:latin typeface="Proxima Nova Semibold"/>
                <a:ea typeface="Proxima Nova Semibold"/>
                <a:cs typeface="Proxima Nova Semibold"/>
                <a:sym typeface="Proxima Nova Semibold"/>
              </a:rPr>
              <a:t>(i.e., decomposed, truncated using </a:t>
            </a:r>
            <a:r>
              <a:rPr lang="en" sz="1200" i="1">
                <a:solidFill>
                  <a:schemeClr val="dk1"/>
                </a:solidFill>
                <a:latin typeface="Proxima Nova Semibold"/>
                <a:ea typeface="Proxima Nova Semibold"/>
                <a:cs typeface="Proxima Nova Semibold"/>
                <a:sym typeface="Proxima Nova Semibold"/>
              </a:rPr>
              <a:t>r</a:t>
            </a:r>
            <a:r>
              <a:rPr lang="en" sz="1200">
                <a:solidFill>
                  <a:schemeClr val="dk1"/>
                </a:solidFill>
                <a:latin typeface="Proxima Nova Semibold"/>
                <a:ea typeface="Proxima Nova Semibold"/>
                <a:cs typeface="Proxima Nova Semibold"/>
                <a:sym typeface="Proxima Nova Semibold"/>
              </a:rPr>
              <a:t>=1, and multiplied back together)</a:t>
            </a:r>
            <a:r>
              <a:rPr lang="en" sz="1200">
                <a:latin typeface="Proxima Nova Semibold"/>
                <a:ea typeface="Proxima Nova Semibold"/>
                <a:cs typeface="Proxima Nova Semibold"/>
                <a:sym typeface="Proxima Nova Semibold"/>
              </a:rPr>
              <a:t>. Since we’ve only kept 1-dimensional features, we’ve lost too much information and cannot recreate the original matrix reasonably by multiplying back the decomposed and truncated (with </a:t>
            </a:r>
            <a:r>
              <a:rPr lang="en" sz="1200" i="1">
                <a:latin typeface="Proxima Nova Semibold"/>
                <a:ea typeface="Proxima Nova Semibold"/>
                <a:cs typeface="Proxima Nova Semibold"/>
                <a:sym typeface="Proxima Nova Semibold"/>
              </a:rPr>
              <a:t>r</a:t>
            </a:r>
            <a:r>
              <a:rPr lang="en" sz="1200">
                <a:latin typeface="Proxima Nova Semibold"/>
                <a:ea typeface="Proxima Nova Semibold"/>
                <a:cs typeface="Proxima Nova Semibold"/>
                <a:sym typeface="Proxima Nova Semibold"/>
              </a:rPr>
              <a:t>=1) matrices. Still, you can sense the darker and brighter parts of the original image being retained in this approximation!</a:t>
            </a:r>
            <a:endParaRPr sz="1200" i="1" baseline="30000">
              <a:latin typeface="Proxima Nova Semibold"/>
              <a:ea typeface="Proxima Nova Semibold"/>
              <a:cs typeface="Proxima Nova Semibold"/>
              <a:sym typeface="Proxima Nova Semibold"/>
            </a:endParaRPr>
          </a:p>
        </p:txBody>
      </p:sp>
      <p:pic>
        <p:nvPicPr>
          <p:cNvPr id="322" name="Google Shape;322;p42"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9062865" flipH="1">
            <a:off x="5785399" y="1543423"/>
            <a:ext cx="432291" cy="10778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4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19075" y="57150"/>
            <a:ext cx="4838700" cy="4838700"/>
          </a:xfrm>
          <a:prstGeom prst="rect">
            <a:avLst/>
          </a:prstGeom>
          <a:noFill/>
          <a:ln>
            <a:noFill/>
          </a:ln>
        </p:spPr>
      </p:pic>
      <p:pic>
        <p:nvPicPr>
          <p:cNvPr id="328" name="Google Shape;328;p4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10175" y="595325"/>
            <a:ext cx="1771650" cy="1786175"/>
          </a:xfrm>
          <a:prstGeom prst="rect">
            <a:avLst/>
          </a:prstGeom>
          <a:noFill/>
          <a:ln>
            <a:noFill/>
          </a:ln>
        </p:spPr>
      </p:pic>
      <p:sp>
        <p:nvSpPr>
          <p:cNvPr id="329" name="Google Shape;32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330" name="Google Shape;330;p43"/>
          <p:cNvSpPr txBox="1"/>
          <p:nvPr/>
        </p:nvSpPr>
        <p:spPr>
          <a:xfrm>
            <a:off x="5126500" y="3443700"/>
            <a:ext cx="3752700" cy="1219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Rank-20 approximation of the original image (i.e., decomposed, truncated using </a:t>
            </a:r>
            <a:r>
              <a:rPr lang="en" sz="1200" i="1">
                <a:latin typeface="Proxima Nova Semibold"/>
                <a:ea typeface="Proxima Nova Semibold"/>
                <a:cs typeface="Proxima Nova Semibold"/>
                <a:sym typeface="Proxima Nova Semibold"/>
              </a:rPr>
              <a:t>r</a:t>
            </a:r>
            <a:r>
              <a:rPr lang="en" sz="1200">
                <a:latin typeface="Proxima Nova Semibold"/>
                <a:ea typeface="Proxima Nova Semibold"/>
                <a:cs typeface="Proxima Nova Semibold"/>
                <a:sym typeface="Proxima Nova Semibold"/>
              </a:rPr>
              <a:t>=20, and multiplied back together). Now we’ve lost less information and can visually see an approximation the original image</a:t>
            </a:r>
            <a:endParaRPr sz="1200" i="1" baseline="30000">
              <a:latin typeface="Proxima Nova Semibold"/>
              <a:ea typeface="Proxima Nova Semibold"/>
              <a:cs typeface="Proxima Nova Semibold"/>
              <a:sym typeface="Proxima Nova Semibold"/>
            </a:endParaRPr>
          </a:p>
        </p:txBody>
      </p:sp>
      <p:pic>
        <p:nvPicPr>
          <p:cNvPr id="331" name="Google Shape;331;p43"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9548983" flipH="1">
            <a:off x="5106599" y="2324248"/>
            <a:ext cx="432291" cy="107780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4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19075" y="57150"/>
            <a:ext cx="4838700" cy="4838700"/>
          </a:xfrm>
          <a:prstGeom prst="rect">
            <a:avLst/>
          </a:prstGeom>
          <a:noFill/>
          <a:ln>
            <a:noFill/>
          </a:ln>
        </p:spPr>
      </p:pic>
      <p:pic>
        <p:nvPicPr>
          <p:cNvPr id="337" name="Google Shape;337;p4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10175" y="595325"/>
            <a:ext cx="1771650" cy="1786175"/>
          </a:xfrm>
          <a:prstGeom prst="rect">
            <a:avLst/>
          </a:prstGeom>
          <a:noFill/>
          <a:ln>
            <a:noFill/>
          </a:ln>
        </p:spPr>
      </p:pic>
      <p:pic>
        <p:nvPicPr>
          <p:cNvPr id="338" name="Google Shape;338;p4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134225" y="638175"/>
            <a:ext cx="1733550" cy="1724784"/>
          </a:xfrm>
          <a:prstGeom prst="rect">
            <a:avLst/>
          </a:prstGeom>
          <a:noFill/>
          <a:ln>
            <a:noFill/>
          </a:ln>
        </p:spPr>
      </p:pic>
      <p:sp>
        <p:nvSpPr>
          <p:cNvPr id="339" name="Google Shape;339;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40" name="Google Shape;340;p44"/>
          <p:cNvSpPr txBox="1"/>
          <p:nvPr/>
        </p:nvSpPr>
        <p:spPr>
          <a:xfrm>
            <a:off x="5126500" y="3021725"/>
            <a:ext cx="3894600" cy="1974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Residual image after the rank-20 approximation (i.e., the part </a:t>
            </a:r>
            <a:r>
              <a:rPr lang="en" sz="1200" i="1">
                <a:latin typeface="Proxima Nova Semibold"/>
                <a:ea typeface="Proxima Nova Semibold"/>
                <a:cs typeface="Proxima Nova Semibold"/>
                <a:sym typeface="Proxima Nova Semibold"/>
              </a:rPr>
              <a:t>not</a:t>
            </a:r>
            <a:r>
              <a:rPr lang="en" sz="1200">
                <a:latin typeface="Proxima Nova Semibold"/>
                <a:ea typeface="Proxima Nova Semibold"/>
                <a:cs typeface="Proxima Nova Semibold"/>
                <a:sym typeface="Proxima Nova Semibold"/>
              </a:rPr>
              <a:t> captured by the lower rank approximation). You can see that areas that are difficult to represent as superposition of vertical/horizontal lines (e.g., around the eyes and nose) have lost the most information. We’re essentially treating the complex parts of the image as noise and only capturing the systematic patterns in the row-column interactions of the original matrix. </a:t>
            </a:r>
            <a:endParaRPr sz="1200" i="1" baseline="30000">
              <a:latin typeface="Proxima Nova Semibold"/>
              <a:ea typeface="Proxima Nova Semibold"/>
              <a:cs typeface="Proxima Nova Semibold"/>
              <a:sym typeface="Proxima Nova Semibold"/>
            </a:endParaRPr>
          </a:p>
        </p:txBody>
      </p:sp>
      <p:pic>
        <p:nvPicPr>
          <p:cNvPr id="341" name="Google Shape;341;p44" descr="Doodles_Arrow_Yellow.png"/>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9062865">
            <a:off x="8477849" y="1937598"/>
            <a:ext cx="432291" cy="107780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5"/>
          <p:cNvSpPr txBox="1"/>
          <p:nvPr/>
        </p:nvSpPr>
        <p:spPr>
          <a:xfrm>
            <a:off x="1143000" y="13525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000"/>
              </a:spcAft>
              <a:buNone/>
            </a:pPr>
            <a:endParaRPr>
              <a:latin typeface="Proxima Nova"/>
              <a:ea typeface="Proxima Nova"/>
              <a:cs typeface="Proxima Nova"/>
              <a:sym typeface="Proxima Nova"/>
            </a:endParaRPr>
          </a:p>
        </p:txBody>
      </p:sp>
      <p:pic>
        <p:nvPicPr>
          <p:cNvPr id="347" name="Google Shape;347;p4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43000" y="803775"/>
            <a:ext cx="6857999" cy="3535950"/>
          </a:xfrm>
          <a:prstGeom prst="rect">
            <a:avLst/>
          </a:prstGeom>
          <a:noFill/>
          <a:ln>
            <a:noFill/>
          </a:ln>
        </p:spPr>
      </p:pic>
      <p:sp>
        <p:nvSpPr>
          <p:cNvPr id="348" name="Google Shape;348;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4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7350" y="152400"/>
            <a:ext cx="7949292" cy="4838699"/>
          </a:xfrm>
          <a:prstGeom prst="rect">
            <a:avLst/>
          </a:prstGeom>
          <a:noFill/>
          <a:ln>
            <a:noFill/>
          </a:ln>
        </p:spPr>
      </p:pic>
      <p:sp>
        <p:nvSpPr>
          <p:cNvPr id="354" name="Google Shape;35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Reminder to self: Attendance</a:t>
            </a:r>
            <a:endParaRPr sz="2800">
              <a:solidFill>
                <a:srgbClr val="000000"/>
              </a:solidFill>
            </a:endParaRPr>
          </a:p>
        </p:txBody>
      </p:sp>
      <p:sp>
        <p:nvSpPr>
          <p:cNvPr id="360" name="Google Shape;360;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364"/>
        <p:cNvGrpSpPr/>
        <p:nvPr/>
      </p:nvGrpSpPr>
      <p:grpSpPr>
        <a:xfrm>
          <a:off x="0" y="0"/>
          <a:ext cx="0" cy="0"/>
          <a:chOff x="0" y="0"/>
          <a:chExt cx="0" cy="0"/>
        </a:xfrm>
      </p:grpSpPr>
      <p:sp>
        <p:nvSpPr>
          <p:cNvPr id="365" name="Google Shape;365;p48"/>
          <p:cNvSpPr txBox="1"/>
          <p:nvPr/>
        </p:nvSpPr>
        <p:spPr>
          <a:xfrm>
            <a:off x="511850" y="1484875"/>
            <a:ext cx="80733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User Modeling and Recommendation Engines</a:t>
            </a:r>
            <a:endParaRPr sz="6600">
              <a:solidFill>
                <a:schemeClr val="lt1"/>
              </a:solidFill>
              <a:latin typeface="Proxima Nova Extrabold"/>
              <a:ea typeface="Proxima Nova Extrabold"/>
              <a:cs typeface="Proxima Nova Extrabold"/>
              <a:sym typeface="Proxima Nova Extrabold"/>
            </a:endParaRPr>
          </a:p>
        </p:txBody>
      </p:sp>
      <p:sp>
        <p:nvSpPr>
          <p:cNvPr id="366" name="Google Shape;36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Considering Temporal Dynamics</a:t>
            </a:r>
            <a:endParaRPr sz="2800">
              <a:solidFill>
                <a:srgbClr val="000000"/>
              </a:solidFill>
            </a:endParaRPr>
          </a:p>
        </p:txBody>
      </p:sp>
      <p:pic>
        <p:nvPicPr>
          <p:cNvPr id="372" name="Google Shape;372;p4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4300" y="2162176"/>
            <a:ext cx="5438175" cy="1708100"/>
          </a:xfrm>
          <a:prstGeom prst="rect">
            <a:avLst/>
          </a:prstGeom>
          <a:noFill/>
          <a:ln>
            <a:noFill/>
          </a:ln>
        </p:spPr>
      </p:pic>
      <p:pic>
        <p:nvPicPr>
          <p:cNvPr id="373" name="Google Shape;373;p4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04875" y="1348000"/>
            <a:ext cx="3286727" cy="3336450"/>
          </a:xfrm>
          <a:prstGeom prst="rect">
            <a:avLst/>
          </a:prstGeom>
          <a:noFill/>
          <a:ln>
            <a:noFill/>
          </a:ln>
        </p:spPr>
      </p:pic>
      <p:sp>
        <p:nvSpPr>
          <p:cNvPr id="374" name="Google Shape;374;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5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141588" y="152400"/>
            <a:ext cx="4860827" cy="4838699"/>
          </a:xfrm>
          <a:prstGeom prst="rect">
            <a:avLst/>
          </a:prstGeom>
          <a:noFill/>
          <a:ln>
            <a:noFill/>
          </a:ln>
        </p:spPr>
      </p:pic>
      <p:sp>
        <p:nvSpPr>
          <p:cNvPr id="380" name="Google Shape;38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1"/>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In-app vs External User Activities/Interests</a:t>
            </a:r>
            <a:endParaRPr sz="2800">
              <a:solidFill>
                <a:srgbClr val="000000"/>
              </a:solidFill>
            </a:endParaRPr>
          </a:p>
        </p:txBody>
      </p:sp>
      <p:pic>
        <p:nvPicPr>
          <p:cNvPr id="386" name="Google Shape;386;p5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071688" y="1576874"/>
            <a:ext cx="5000624" cy="2662275"/>
          </a:xfrm>
          <a:prstGeom prst="rect">
            <a:avLst/>
          </a:prstGeom>
          <a:noFill/>
          <a:ln>
            <a:noFill/>
          </a:ln>
        </p:spPr>
      </p:pic>
      <p:sp>
        <p:nvSpPr>
          <p:cNvPr id="387" name="Google Shape;38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Person Recommendation</a:t>
            </a:r>
            <a:endParaRPr sz="2800">
              <a:solidFill>
                <a:srgbClr val="000000"/>
              </a:solidFill>
            </a:endParaRPr>
          </a:p>
        </p:txBody>
      </p:sp>
      <p:sp>
        <p:nvSpPr>
          <p:cNvPr id="76" name="Google Shape;76;p16"/>
          <p:cNvSpPr txBox="1"/>
          <p:nvPr/>
        </p:nvSpPr>
        <p:spPr>
          <a:xfrm>
            <a:off x="422350" y="1272825"/>
            <a:ext cx="8345100" cy="1177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Proxima Nova"/>
                <a:ea typeface="Proxima Nova"/>
                <a:cs typeface="Proxima Nova"/>
                <a:sym typeface="Proxima Nova"/>
              </a:rPr>
              <a:t>Network characteristics are natural choices for making peer recommendations</a:t>
            </a:r>
            <a:endParaRPr>
              <a:latin typeface="Proxima Nova"/>
              <a:ea typeface="Proxima Nova"/>
              <a:cs typeface="Proxima Nova"/>
              <a:sym typeface="Proxima Nova"/>
            </a:endParaRPr>
          </a:p>
          <a:p>
            <a:pPr marL="457200" lvl="0" indent="-317500" algn="l" rtl="0">
              <a:lnSpc>
                <a:spcPct val="150000"/>
              </a:lnSpc>
              <a:spcBef>
                <a:spcPts val="1000"/>
              </a:spcBef>
              <a:spcAft>
                <a:spcPts val="0"/>
              </a:spcAft>
              <a:buSzPts val="1400"/>
              <a:buFont typeface="Proxima Nova"/>
              <a:buChar char="●"/>
            </a:pPr>
            <a:r>
              <a:rPr lang="en" b="1">
                <a:latin typeface="Proxima Nova"/>
                <a:ea typeface="Proxima Nova"/>
                <a:cs typeface="Proxima Nova"/>
                <a:sym typeface="Proxima Nova"/>
              </a:rPr>
              <a:t>Transitive Linking: Triadic closure</a:t>
            </a:r>
            <a:endParaRPr b="1">
              <a:latin typeface="Proxima Nova"/>
              <a:ea typeface="Proxima Nova"/>
              <a:cs typeface="Proxima Nova"/>
              <a:sym typeface="Proxima Nova"/>
            </a:endParaRPr>
          </a:p>
          <a:p>
            <a:pPr marL="914400" lvl="1"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Close the triangles: Recommend peers with </a:t>
            </a:r>
            <a:r>
              <a:rPr lang="en" b="1">
                <a:latin typeface="Proxima Nova"/>
                <a:ea typeface="Proxima Nova"/>
                <a:cs typeface="Proxima Nova"/>
                <a:sym typeface="Proxima Nova"/>
              </a:rPr>
              <a:t>high mutual friend counts</a:t>
            </a:r>
            <a:endParaRPr>
              <a:latin typeface="Proxima Nova"/>
              <a:ea typeface="Proxima Nova"/>
              <a:cs typeface="Proxima Nova"/>
              <a:sym typeface="Proxima Nova"/>
            </a:endParaRPr>
          </a:p>
          <a:p>
            <a:pPr marL="457200" lvl="0" indent="0" algn="l" rtl="0">
              <a:lnSpc>
                <a:spcPct val="150000"/>
              </a:lnSpc>
              <a:spcBef>
                <a:spcPts val="1000"/>
              </a:spcBef>
              <a:spcAft>
                <a:spcPts val="1000"/>
              </a:spcAft>
              <a:buNone/>
            </a:pPr>
            <a:endParaRPr>
              <a:latin typeface="Proxima Nova"/>
              <a:ea typeface="Proxima Nova"/>
              <a:cs typeface="Proxima Nova"/>
              <a:sym typeface="Proxima Nova"/>
            </a:endParaRPr>
          </a:p>
        </p:txBody>
      </p:sp>
      <p:pic>
        <p:nvPicPr>
          <p:cNvPr id="77" name="Google Shape;77;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181600" y="2705725"/>
            <a:ext cx="4780800" cy="2114944"/>
          </a:xfrm>
          <a:prstGeom prst="rect">
            <a:avLst/>
          </a:prstGeom>
          <a:noFill/>
          <a:ln>
            <a:noFill/>
          </a:ln>
        </p:spPr>
      </p:pic>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5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28538" y="834288"/>
            <a:ext cx="6686924" cy="3474925"/>
          </a:xfrm>
          <a:prstGeom prst="rect">
            <a:avLst/>
          </a:prstGeom>
          <a:noFill/>
          <a:ln>
            <a:noFill/>
          </a:ln>
        </p:spPr>
      </p:pic>
      <p:sp>
        <p:nvSpPr>
          <p:cNvPr id="393" name="Google Shape;393;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394" name="Google Shape;394;p52"/>
          <p:cNvSpPr/>
          <p:nvPr/>
        </p:nvSpPr>
        <p:spPr>
          <a:xfrm>
            <a:off x="1228550" y="3195725"/>
            <a:ext cx="6687000" cy="593400"/>
          </a:xfrm>
          <a:prstGeom prst="rect">
            <a:avLst/>
          </a:prstGeom>
          <a:solidFill>
            <a:srgbClr val="FFFC00">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5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0"/>
            <a:ext cx="4061051" cy="5143501"/>
          </a:xfrm>
          <a:prstGeom prst="rect">
            <a:avLst/>
          </a:prstGeom>
          <a:noFill/>
          <a:ln>
            <a:noFill/>
          </a:ln>
        </p:spPr>
      </p:pic>
      <p:pic>
        <p:nvPicPr>
          <p:cNvPr id="400" name="Google Shape;400;p53"/>
          <p:cNvPicPr preferRelativeResize="0"/>
          <p:nvPr/>
        </p:nvPicPr>
        <p:blipFill rotWithShape="1">
          <a:blip r:embed="rId4" cstate="email">
            <a:alphaModFix/>
            <a:extLst>
              <a:ext uri="{28A0092B-C50C-407E-A947-70E740481C1C}">
                <a14:useLocalDpi xmlns:a14="http://schemas.microsoft.com/office/drawing/2010/main"/>
              </a:ext>
            </a:extLst>
          </a:blip>
          <a:srcRect l="7922" t="1395" r="1840" b="10257"/>
          <a:stretch/>
        </p:blipFill>
        <p:spPr>
          <a:xfrm>
            <a:off x="5604788" y="2749249"/>
            <a:ext cx="2413325" cy="1968125"/>
          </a:xfrm>
          <a:prstGeom prst="rect">
            <a:avLst/>
          </a:prstGeom>
          <a:noFill/>
          <a:ln>
            <a:noFill/>
          </a:ln>
        </p:spPr>
      </p:pic>
      <p:pic>
        <p:nvPicPr>
          <p:cNvPr id="401" name="Google Shape;401;p5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36113" y="196775"/>
            <a:ext cx="2171650" cy="807575"/>
          </a:xfrm>
          <a:prstGeom prst="rect">
            <a:avLst/>
          </a:prstGeom>
          <a:noFill/>
          <a:ln>
            <a:noFill/>
          </a:ln>
        </p:spPr>
      </p:pic>
      <p:sp>
        <p:nvSpPr>
          <p:cNvPr id="402" name="Google Shape;402;p53"/>
          <p:cNvSpPr txBox="1"/>
          <p:nvPr/>
        </p:nvSpPr>
        <p:spPr>
          <a:xfrm>
            <a:off x="5953175" y="4717375"/>
            <a:ext cx="188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latin typeface="Proxima Nova"/>
                <a:ea typeface="Proxima Nova"/>
                <a:cs typeface="Proxima Nova"/>
                <a:sym typeface="Proxima Nova"/>
              </a:rPr>
              <a:t>p(X=heads)</a:t>
            </a:r>
            <a:endParaRPr i="1">
              <a:latin typeface="Proxima Nova"/>
              <a:ea typeface="Proxima Nova"/>
              <a:cs typeface="Proxima Nova"/>
              <a:sym typeface="Proxima Nova"/>
            </a:endParaRPr>
          </a:p>
        </p:txBody>
      </p:sp>
      <p:sp>
        <p:nvSpPr>
          <p:cNvPr id="403" name="Google Shape;403;p53"/>
          <p:cNvSpPr txBox="1"/>
          <p:nvPr/>
        </p:nvSpPr>
        <p:spPr>
          <a:xfrm rot="-5400000">
            <a:off x="4414275" y="3518413"/>
            <a:ext cx="188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latin typeface="Proxima Nova"/>
                <a:ea typeface="Proxima Nova"/>
                <a:cs typeface="Proxima Nova"/>
                <a:sym typeface="Proxima Nova"/>
              </a:rPr>
              <a:t>S</a:t>
            </a:r>
            <a:endParaRPr i="1">
              <a:latin typeface="Proxima Nova"/>
              <a:ea typeface="Proxima Nova"/>
              <a:cs typeface="Proxima Nova"/>
              <a:sym typeface="Proxima Nova"/>
            </a:endParaRPr>
          </a:p>
        </p:txBody>
      </p:sp>
      <p:sp>
        <p:nvSpPr>
          <p:cNvPr id="404" name="Google Shape;404;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405" name="Google Shape;405;p53"/>
          <p:cNvSpPr txBox="1"/>
          <p:nvPr/>
        </p:nvSpPr>
        <p:spPr>
          <a:xfrm>
            <a:off x="5870875" y="1482425"/>
            <a:ext cx="2277300" cy="15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Proxima Nova"/>
                <a:ea typeface="Proxima Nova"/>
                <a:cs typeface="Proxima Nova"/>
                <a:sym typeface="Proxima Nova"/>
              </a:rPr>
              <a:t>= - 2* ( ½ * log</a:t>
            </a:r>
            <a:r>
              <a:rPr lang="en" sz="1500" baseline="-25000">
                <a:solidFill>
                  <a:schemeClr val="dk1"/>
                </a:solidFill>
                <a:latin typeface="Proxima Nova"/>
                <a:ea typeface="Proxima Nova"/>
                <a:cs typeface="Proxima Nova"/>
                <a:sym typeface="Proxima Nova"/>
              </a:rPr>
              <a:t>2</a:t>
            </a:r>
            <a:r>
              <a:rPr lang="en" sz="1500">
                <a:solidFill>
                  <a:schemeClr val="dk1"/>
                </a:solidFill>
                <a:latin typeface="Proxima Nova"/>
                <a:ea typeface="Proxima Nova"/>
                <a:cs typeface="Proxima Nova"/>
                <a:sym typeface="Proxima Nova"/>
              </a:rPr>
              <a:t> (½) )</a:t>
            </a:r>
            <a:endParaRPr sz="1500">
              <a:solidFill>
                <a:schemeClr val="dk1"/>
              </a:solidFill>
              <a:latin typeface="Proxima Nova"/>
              <a:ea typeface="Proxima Nova"/>
              <a:cs typeface="Proxima Nova"/>
              <a:sym typeface="Proxima Nova"/>
            </a:endParaRPr>
          </a:p>
          <a:p>
            <a:pPr marL="0" lvl="0" indent="0" algn="l" rtl="0">
              <a:spcBef>
                <a:spcPts val="1000"/>
              </a:spcBef>
              <a:spcAft>
                <a:spcPts val="0"/>
              </a:spcAft>
              <a:buNone/>
            </a:pPr>
            <a:r>
              <a:rPr lang="en" sz="1500">
                <a:solidFill>
                  <a:schemeClr val="dk1"/>
                </a:solidFill>
                <a:latin typeface="Proxima Nova"/>
                <a:ea typeface="Proxima Nova"/>
                <a:cs typeface="Proxima Nova"/>
                <a:sym typeface="Proxima Nova"/>
              </a:rPr>
              <a:t>= - log</a:t>
            </a:r>
            <a:r>
              <a:rPr lang="en" sz="1500" baseline="-25000">
                <a:solidFill>
                  <a:schemeClr val="dk1"/>
                </a:solidFill>
                <a:latin typeface="Proxima Nova"/>
                <a:ea typeface="Proxima Nova"/>
                <a:cs typeface="Proxima Nova"/>
                <a:sym typeface="Proxima Nova"/>
              </a:rPr>
              <a:t>2</a:t>
            </a:r>
            <a:r>
              <a:rPr lang="en" sz="1500">
                <a:solidFill>
                  <a:schemeClr val="dk1"/>
                </a:solidFill>
                <a:latin typeface="Proxima Nova"/>
                <a:ea typeface="Proxima Nova"/>
                <a:cs typeface="Proxima Nova"/>
                <a:sym typeface="Proxima Nova"/>
              </a:rPr>
              <a:t> (½)</a:t>
            </a:r>
            <a:endParaRPr sz="1500">
              <a:solidFill>
                <a:schemeClr val="dk1"/>
              </a:solidFill>
              <a:latin typeface="Proxima Nova"/>
              <a:ea typeface="Proxima Nova"/>
              <a:cs typeface="Proxima Nova"/>
              <a:sym typeface="Proxima Nova"/>
            </a:endParaRPr>
          </a:p>
          <a:p>
            <a:pPr marL="0" lvl="0" indent="0" algn="l" rtl="0">
              <a:spcBef>
                <a:spcPts val="1000"/>
              </a:spcBef>
              <a:spcAft>
                <a:spcPts val="1000"/>
              </a:spcAft>
              <a:buNone/>
            </a:pPr>
            <a:r>
              <a:rPr lang="en" sz="1500">
                <a:solidFill>
                  <a:schemeClr val="dk1"/>
                </a:solidFill>
                <a:latin typeface="Proxima Nova"/>
                <a:ea typeface="Proxima Nova"/>
                <a:cs typeface="Proxima Nova"/>
                <a:sym typeface="Proxima Nova"/>
              </a:rPr>
              <a:t>= log</a:t>
            </a:r>
            <a:r>
              <a:rPr lang="en" sz="1500" baseline="-25000">
                <a:solidFill>
                  <a:schemeClr val="dk1"/>
                </a:solidFill>
                <a:latin typeface="Proxima Nova"/>
                <a:ea typeface="Proxima Nova"/>
                <a:cs typeface="Proxima Nova"/>
                <a:sym typeface="Proxima Nova"/>
              </a:rPr>
              <a:t>2</a:t>
            </a:r>
            <a:r>
              <a:rPr lang="en" sz="1500">
                <a:solidFill>
                  <a:schemeClr val="dk1"/>
                </a:solidFill>
                <a:latin typeface="Proxima Nova"/>
                <a:ea typeface="Proxima Nova"/>
                <a:cs typeface="Proxima Nova"/>
                <a:sym typeface="Proxima Nova"/>
              </a:rPr>
              <a:t> 2 = 1</a:t>
            </a:r>
            <a:endParaRPr sz="1500">
              <a:solidFill>
                <a:schemeClr val="dk1"/>
              </a:solidFill>
              <a:latin typeface="Proxima Nova"/>
              <a:ea typeface="Proxima Nova"/>
              <a:cs typeface="Proxima Nova"/>
              <a:sym typeface="Proxima Nova"/>
            </a:endParaRPr>
          </a:p>
        </p:txBody>
      </p:sp>
      <p:sp>
        <p:nvSpPr>
          <p:cNvPr id="406" name="Google Shape;406;p53"/>
          <p:cNvSpPr txBox="1"/>
          <p:nvPr/>
        </p:nvSpPr>
        <p:spPr>
          <a:xfrm>
            <a:off x="5230100" y="1134350"/>
            <a:ext cx="3099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roxima Nova"/>
                <a:ea typeface="Proxima Nova"/>
                <a:cs typeface="Proxima Nova"/>
                <a:sym typeface="Proxima Nova"/>
              </a:rPr>
              <a:t>Entropy if both sides are equally likely:</a:t>
            </a:r>
            <a:endParaRPr sz="1300">
              <a:solidFill>
                <a:schemeClr val="dk1"/>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5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88063" y="1332300"/>
            <a:ext cx="2171650" cy="807575"/>
          </a:xfrm>
          <a:prstGeom prst="rect">
            <a:avLst/>
          </a:prstGeom>
          <a:noFill/>
          <a:ln>
            <a:noFill/>
          </a:ln>
        </p:spPr>
      </p:pic>
      <p:sp>
        <p:nvSpPr>
          <p:cNvPr id="412" name="Google Shape;412;p54"/>
          <p:cNvSpPr txBox="1"/>
          <p:nvPr/>
        </p:nvSpPr>
        <p:spPr>
          <a:xfrm rot="-5400000">
            <a:off x="4101400" y="2884463"/>
            <a:ext cx="188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latin typeface="Proxima Nova"/>
                <a:ea typeface="Proxima Nova"/>
                <a:cs typeface="Proxima Nova"/>
                <a:sym typeface="Proxima Nova"/>
              </a:rPr>
              <a:t>S</a:t>
            </a:r>
            <a:endParaRPr i="1">
              <a:latin typeface="Proxima Nova"/>
              <a:ea typeface="Proxima Nova"/>
              <a:cs typeface="Proxima Nova"/>
              <a:sym typeface="Proxima Nova"/>
            </a:endParaRPr>
          </a:p>
        </p:txBody>
      </p:sp>
      <p:sp>
        <p:nvSpPr>
          <p:cNvPr id="413" name="Google Shape;413;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pic>
        <p:nvPicPr>
          <p:cNvPr id="414" name="Google Shape;414;p5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0" y="0"/>
            <a:ext cx="5143501" cy="5143501"/>
          </a:xfrm>
          <a:prstGeom prst="rect">
            <a:avLst/>
          </a:prstGeom>
          <a:noFill/>
          <a:ln>
            <a:noFill/>
          </a:ln>
        </p:spPr>
      </p:pic>
      <p:sp>
        <p:nvSpPr>
          <p:cNvPr id="415" name="Google Shape;415;p54"/>
          <p:cNvSpPr txBox="1"/>
          <p:nvPr/>
        </p:nvSpPr>
        <p:spPr>
          <a:xfrm>
            <a:off x="6251875" y="2701625"/>
            <a:ext cx="2277300" cy="15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Proxima Nova"/>
                <a:ea typeface="Proxima Nova"/>
                <a:cs typeface="Proxima Nova"/>
                <a:sym typeface="Proxima Nova"/>
              </a:rPr>
              <a:t>= - 6* ( ⅙ * log</a:t>
            </a:r>
            <a:r>
              <a:rPr lang="en" sz="1500" baseline="-25000">
                <a:solidFill>
                  <a:schemeClr val="dk1"/>
                </a:solidFill>
                <a:latin typeface="Proxima Nova"/>
                <a:ea typeface="Proxima Nova"/>
                <a:cs typeface="Proxima Nova"/>
                <a:sym typeface="Proxima Nova"/>
              </a:rPr>
              <a:t>2</a:t>
            </a:r>
            <a:r>
              <a:rPr lang="en" sz="1500">
                <a:solidFill>
                  <a:schemeClr val="dk1"/>
                </a:solidFill>
                <a:latin typeface="Proxima Nova"/>
                <a:ea typeface="Proxima Nova"/>
                <a:cs typeface="Proxima Nova"/>
                <a:sym typeface="Proxima Nova"/>
              </a:rPr>
              <a:t> (⅙) )</a:t>
            </a:r>
            <a:endParaRPr sz="1500">
              <a:solidFill>
                <a:schemeClr val="dk1"/>
              </a:solidFill>
              <a:latin typeface="Proxima Nova"/>
              <a:ea typeface="Proxima Nova"/>
              <a:cs typeface="Proxima Nova"/>
              <a:sym typeface="Proxima Nova"/>
            </a:endParaRPr>
          </a:p>
          <a:p>
            <a:pPr marL="0" lvl="0" indent="0" algn="l" rtl="0">
              <a:spcBef>
                <a:spcPts val="1000"/>
              </a:spcBef>
              <a:spcAft>
                <a:spcPts val="0"/>
              </a:spcAft>
              <a:buNone/>
            </a:pPr>
            <a:r>
              <a:rPr lang="en" sz="1500">
                <a:solidFill>
                  <a:schemeClr val="dk1"/>
                </a:solidFill>
                <a:latin typeface="Proxima Nova"/>
                <a:ea typeface="Proxima Nova"/>
                <a:cs typeface="Proxima Nova"/>
                <a:sym typeface="Proxima Nova"/>
              </a:rPr>
              <a:t>= - log</a:t>
            </a:r>
            <a:r>
              <a:rPr lang="en" sz="1500" baseline="-25000">
                <a:solidFill>
                  <a:schemeClr val="dk1"/>
                </a:solidFill>
                <a:latin typeface="Proxima Nova"/>
                <a:ea typeface="Proxima Nova"/>
                <a:cs typeface="Proxima Nova"/>
                <a:sym typeface="Proxima Nova"/>
              </a:rPr>
              <a:t>2</a:t>
            </a:r>
            <a:r>
              <a:rPr lang="en" sz="1500">
                <a:solidFill>
                  <a:schemeClr val="dk1"/>
                </a:solidFill>
                <a:latin typeface="Proxima Nova"/>
                <a:ea typeface="Proxima Nova"/>
                <a:cs typeface="Proxima Nova"/>
                <a:sym typeface="Proxima Nova"/>
              </a:rPr>
              <a:t> (⅙)</a:t>
            </a:r>
            <a:endParaRPr sz="1500">
              <a:solidFill>
                <a:schemeClr val="dk1"/>
              </a:solidFill>
              <a:latin typeface="Proxima Nova"/>
              <a:ea typeface="Proxima Nova"/>
              <a:cs typeface="Proxima Nova"/>
              <a:sym typeface="Proxima Nova"/>
            </a:endParaRPr>
          </a:p>
          <a:p>
            <a:pPr marL="0" lvl="0" indent="0" algn="l" rtl="0">
              <a:spcBef>
                <a:spcPts val="1000"/>
              </a:spcBef>
              <a:spcAft>
                <a:spcPts val="1000"/>
              </a:spcAft>
              <a:buNone/>
            </a:pPr>
            <a:r>
              <a:rPr lang="en" sz="1500">
                <a:solidFill>
                  <a:schemeClr val="dk1"/>
                </a:solidFill>
                <a:latin typeface="Proxima Nova"/>
                <a:ea typeface="Proxima Nova"/>
                <a:cs typeface="Proxima Nova"/>
                <a:sym typeface="Proxima Nova"/>
              </a:rPr>
              <a:t>= log</a:t>
            </a:r>
            <a:r>
              <a:rPr lang="en" sz="1500" baseline="-25000">
                <a:solidFill>
                  <a:schemeClr val="dk1"/>
                </a:solidFill>
                <a:latin typeface="Proxima Nova"/>
                <a:ea typeface="Proxima Nova"/>
                <a:cs typeface="Proxima Nova"/>
                <a:sym typeface="Proxima Nova"/>
              </a:rPr>
              <a:t>2</a:t>
            </a:r>
            <a:r>
              <a:rPr lang="en" sz="1500">
                <a:solidFill>
                  <a:schemeClr val="dk1"/>
                </a:solidFill>
                <a:latin typeface="Proxima Nova"/>
                <a:ea typeface="Proxima Nova"/>
                <a:cs typeface="Proxima Nova"/>
                <a:sym typeface="Proxima Nova"/>
              </a:rPr>
              <a:t> 6</a:t>
            </a:r>
            <a:endParaRPr sz="1500">
              <a:solidFill>
                <a:schemeClr val="dk1"/>
              </a:solidFill>
              <a:latin typeface="Proxima Nova"/>
              <a:ea typeface="Proxima Nova"/>
              <a:cs typeface="Proxima Nova"/>
              <a:sym typeface="Proxima Nova"/>
            </a:endParaRPr>
          </a:p>
        </p:txBody>
      </p:sp>
      <p:sp>
        <p:nvSpPr>
          <p:cNvPr id="416" name="Google Shape;416;p54"/>
          <p:cNvSpPr txBox="1"/>
          <p:nvPr/>
        </p:nvSpPr>
        <p:spPr>
          <a:xfrm>
            <a:off x="5611100" y="2277350"/>
            <a:ext cx="3099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roxima Nova"/>
                <a:ea typeface="Proxima Nova"/>
                <a:cs typeface="Proxima Nova"/>
                <a:sym typeface="Proxima Nova"/>
              </a:rPr>
              <a:t>Entropy if all 6 sides are equally likely:</a:t>
            </a:r>
            <a:endParaRPr sz="1300">
              <a:solidFill>
                <a:schemeClr val="dk1"/>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5"/>
          <p:cNvSpPr/>
          <p:nvPr/>
        </p:nvSpPr>
        <p:spPr>
          <a:xfrm>
            <a:off x="2120074"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5"/>
          <p:cNvSpPr/>
          <p:nvPr/>
        </p:nvSpPr>
        <p:spPr>
          <a:xfrm>
            <a:off x="2524910"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5"/>
          <p:cNvSpPr/>
          <p:nvPr/>
        </p:nvSpPr>
        <p:spPr>
          <a:xfrm>
            <a:off x="2929745"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5"/>
          <p:cNvSpPr/>
          <p:nvPr/>
        </p:nvSpPr>
        <p:spPr>
          <a:xfrm>
            <a:off x="2120082"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5"/>
          <p:cNvSpPr/>
          <p:nvPr/>
        </p:nvSpPr>
        <p:spPr>
          <a:xfrm>
            <a:off x="2524918"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5"/>
          <p:cNvSpPr/>
          <p:nvPr/>
        </p:nvSpPr>
        <p:spPr>
          <a:xfrm>
            <a:off x="2929753"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5"/>
          <p:cNvSpPr txBox="1"/>
          <p:nvPr/>
        </p:nvSpPr>
        <p:spPr>
          <a:xfrm>
            <a:off x="1866861" y="1218235"/>
            <a:ext cx="1513800" cy="7257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1000"/>
              </a:spcBef>
              <a:spcAft>
                <a:spcPts val="0"/>
              </a:spcAft>
              <a:buNone/>
            </a:pPr>
            <a:r>
              <a:rPr lang="en" sz="1300">
                <a:solidFill>
                  <a:srgbClr val="000000"/>
                </a:solidFill>
                <a:latin typeface="Proxima Nova"/>
                <a:ea typeface="Proxima Nova"/>
                <a:cs typeface="Proxima Nova"/>
                <a:sym typeface="Proxima Nova"/>
              </a:rPr>
              <a:t>Visit </a:t>
            </a:r>
            <a:r>
              <a:rPr lang="en" sz="1300" i="1">
                <a:solidFill>
                  <a:srgbClr val="000000"/>
                </a:solidFill>
                <a:latin typeface="Proxima Nova"/>
                <a:ea typeface="Proxima Nova"/>
                <a:cs typeface="Proxima Nova"/>
                <a:sym typeface="Proxima Nova"/>
              </a:rPr>
              <a:t>N</a:t>
            </a:r>
            <a:r>
              <a:rPr lang="en" sz="1300">
                <a:solidFill>
                  <a:srgbClr val="000000"/>
                </a:solidFill>
                <a:latin typeface="Proxima Nova"/>
                <a:ea typeface="Proxima Nova"/>
                <a:cs typeface="Proxima Nova"/>
                <a:sym typeface="Proxima Nova"/>
              </a:rPr>
              <a:t> locations equally, </a:t>
            </a:r>
            <a:r>
              <a:rPr lang="en" sz="1300" i="1">
                <a:solidFill>
                  <a:srgbClr val="000000"/>
                </a:solidFill>
                <a:latin typeface="Proxima Nova"/>
                <a:ea typeface="Proxima Nova"/>
                <a:cs typeface="Proxima Nova"/>
                <a:sym typeface="Proxima Nova"/>
              </a:rPr>
              <a:t>S</a:t>
            </a:r>
            <a:r>
              <a:rPr lang="en" sz="1300" i="1" baseline="30000">
                <a:solidFill>
                  <a:srgbClr val="000000"/>
                </a:solidFill>
                <a:latin typeface="Proxima Nova"/>
                <a:ea typeface="Proxima Nova"/>
                <a:cs typeface="Proxima Nova"/>
                <a:sym typeface="Proxima Nova"/>
              </a:rPr>
              <a:t>rand</a:t>
            </a:r>
            <a:r>
              <a:rPr lang="en" sz="1300" i="1">
                <a:solidFill>
                  <a:srgbClr val="000000"/>
                </a:solidFill>
                <a:latin typeface="Proxima Nova"/>
                <a:ea typeface="Proxima Nova"/>
                <a:cs typeface="Proxima Nova"/>
                <a:sym typeface="Proxima Nova"/>
              </a:rPr>
              <a:t> </a:t>
            </a:r>
            <a:r>
              <a:rPr lang="en" sz="1300">
                <a:solidFill>
                  <a:srgbClr val="000000"/>
                </a:solidFill>
                <a:latin typeface="Proxima Nova"/>
                <a:ea typeface="Proxima Nova"/>
                <a:cs typeface="Proxima Nova"/>
                <a:sym typeface="Proxima Nova"/>
              </a:rPr>
              <a:t>= log</a:t>
            </a:r>
            <a:r>
              <a:rPr lang="en" sz="1300" baseline="-25000">
                <a:solidFill>
                  <a:srgbClr val="000000"/>
                </a:solidFill>
                <a:latin typeface="Proxima Nova"/>
                <a:ea typeface="Proxima Nova"/>
                <a:cs typeface="Proxima Nova"/>
                <a:sym typeface="Proxima Nova"/>
              </a:rPr>
              <a:t>2</a:t>
            </a:r>
            <a:r>
              <a:rPr lang="en" sz="1300" i="1">
                <a:solidFill>
                  <a:srgbClr val="000000"/>
                </a:solidFill>
                <a:latin typeface="Proxima Nova"/>
                <a:ea typeface="Proxima Nova"/>
                <a:cs typeface="Proxima Nova"/>
                <a:sym typeface="Proxima Nova"/>
              </a:rPr>
              <a:t>N</a:t>
            </a:r>
            <a:endParaRPr sz="1300" i="1">
              <a:solidFill>
                <a:srgbClr val="000000"/>
              </a:solidFill>
              <a:latin typeface="Proxima Nova"/>
              <a:ea typeface="Proxima Nova"/>
              <a:cs typeface="Proxima Nova"/>
              <a:sym typeface="Proxima Nova"/>
            </a:endParaRPr>
          </a:p>
        </p:txBody>
      </p:sp>
      <p:sp>
        <p:nvSpPr>
          <p:cNvPr id="428" name="Google Shape;428;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6"/>
          <p:cNvSpPr/>
          <p:nvPr/>
        </p:nvSpPr>
        <p:spPr>
          <a:xfrm>
            <a:off x="2120074"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6"/>
          <p:cNvSpPr/>
          <p:nvPr/>
        </p:nvSpPr>
        <p:spPr>
          <a:xfrm>
            <a:off x="2524910"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6"/>
          <p:cNvSpPr/>
          <p:nvPr/>
        </p:nvSpPr>
        <p:spPr>
          <a:xfrm>
            <a:off x="2929745"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6"/>
          <p:cNvSpPr/>
          <p:nvPr/>
        </p:nvSpPr>
        <p:spPr>
          <a:xfrm>
            <a:off x="4093647"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6"/>
          <p:cNvSpPr/>
          <p:nvPr/>
        </p:nvSpPr>
        <p:spPr>
          <a:xfrm>
            <a:off x="4498482"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6"/>
          <p:cNvSpPr/>
          <p:nvPr/>
        </p:nvSpPr>
        <p:spPr>
          <a:xfrm>
            <a:off x="4903318"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6"/>
          <p:cNvSpPr/>
          <p:nvPr/>
        </p:nvSpPr>
        <p:spPr>
          <a:xfrm>
            <a:off x="2120082"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6"/>
          <p:cNvSpPr/>
          <p:nvPr/>
        </p:nvSpPr>
        <p:spPr>
          <a:xfrm>
            <a:off x="2524918"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6"/>
          <p:cNvSpPr/>
          <p:nvPr/>
        </p:nvSpPr>
        <p:spPr>
          <a:xfrm>
            <a:off x="2929753"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6"/>
          <p:cNvSpPr/>
          <p:nvPr/>
        </p:nvSpPr>
        <p:spPr>
          <a:xfrm>
            <a:off x="4093655" y="174668"/>
            <a:ext cx="197700" cy="617400"/>
          </a:xfrm>
          <a:prstGeom prst="roundRect">
            <a:avLst>
              <a:gd name="adj" fmla="val 50000"/>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6"/>
          <p:cNvSpPr/>
          <p:nvPr/>
        </p:nvSpPr>
        <p:spPr>
          <a:xfrm>
            <a:off x="4498490" y="507514"/>
            <a:ext cx="197700" cy="2847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6"/>
          <p:cNvSpPr/>
          <p:nvPr/>
        </p:nvSpPr>
        <p:spPr>
          <a:xfrm>
            <a:off x="4903325" y="594379"/>
            <a:ext cx="197700" cy="197700"/>
          </a:xfrm>
          <a:prstGeom prst="roundRect">
            <a:avLst>
              <a:gd name="adj" fmla="val 50000"/>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6"/>
          <p:cNvSpPr txBox="1"/>
          <p:nvPr/>
        </p:nvSpPr>
        <p:spPr>
          <a:xfrm>
            <a:off x="1866861" y="1218235"/>
            <a:ext cx="1513800" cy="7257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1000"/>
              </a:spcBef>
              <a:spcAft>
                <a:spcPts val="0"/>
              </a:spcAft>
              <a:buNone/>
            </a:pPr>
            <a:r>
              <a:rPr lang="en" sz="1300">
                <a:solidFill>
                  <a:srgbClr val="000000"/>
                </a:solidFill>
                <a:latin typeface="Proxima Nova"/>
                <a:ea typeface="Proxima Nova"/>
                <a:cs typeface="Proxima Nova"/>
                <a:sym typeface="Proxima Nova"/>
              </a:rPr>
              <a:t>Visit </a:t>
            </a:r>
            <a:r>
              <a:rPr lang="en" sz="1300" i="1">
                <a:solidFill>
                  <a:srgbClr val="000000"/>
                </a:solidFill>
                <a:latin typeface="Proxima Nova"/>
                <a:ea typeface="Proxima Nova"/>
                <a:cs typeface="Proxima Nova"/>
                <a:sym typeface="Proxima Nova"/>
              </a:rPr>
              <a:t>N</a:t>
            </a:r>
            <a:r>
              <a:rPr lang="en" sz="1300">
                <a:solidFill>
                  <a:srgbClr val="000000"/>
                </a:solidFill>
                <a:latin typeface="Proxima Nova"/>
                <a:ea typeface="Proxima Nova"/>
                <a:cs typeface="Proxima Nova"/>
                <a:sym typeface="Proxima Nova"/>
              </a:rPr>
              <a:t> locations equally, </a:t>
            </a:r>
            <a:r>
              <a:rPr lang="en" sz="1300" i="1">
                <a:solidFill>
                  <a:srgbClr val="000000"/>
                </a:solidFill>
                <a:latin typeface="Proxima Nova"/>
                <a:ea typeface="Proxima Nova"/>
                <a:cs typeface="Proxima Nova"/>
                <a:sym typeface="Proxima Nova"/>
              </a:rPr>
              <a:t>S</a:t>
            </a:r>
            <a:r>
              <a:rPr lang="en" sz="1300" i="1" baseline="30000">
                <a:solidFill>
                  <a:srgbClr val="000000"/>
                </a:solidFill>
                <a:latin typeface="Proxima Nova"/>
                <a:ea typeface="Proxima Nova"/>
                <a:cs typeface="Proxima Nova"/>
                <a:sym typeface="Proxima Nova"/>
              </a:rPr>
              <a:t>rand</a:t>
            </a:r>
            <a:r>
              <a:rPr lang="en" sz="1300" i="1">
                <a:solidFill>
                  <a:srgbClr val="000000"/>
                </a:solidFill>
                <a:latin typeface="Proxima Nova"/>
                <a:ea typeface="Proxima Nova"/>
                <a:cs typeface="Proxima Nova"/>
                <a:sym typeface="Proxima Nova"/>
              </a:rPr>
              <a:t> </a:t>
            </a:r>
            <a:r>
              <a:rPr lang="en" sz="1300">
                <a:solidFill>
                  <a:srgbClr val="000000"/>
                </a:solidFill>
                <a:latin typeface="Proxima Nova"/>
                <a:ea typeface="Proxima Nova"/>
                <a:cs typeface="Proxima Nova"/>
                <a:sym typeface="Proxima Nova"/>
              </a:rPr>
              <a:t>= log</a:t>
            </a:r>
            <a:r>
              <a:rPr lang="en" sz="1300" baseline="-25000">
                <a:solidFill>
                  <a:srgbClr val="000000"/>
                </a:solidFill>
                <a:latin typeface="Proxima Nova"/>
                <a:ea typeface="Proxima Nova"/>
                <a:cs typeface="Proxima Nova"/>
                <a:sym typeface="Proxima Nova"/>
              </a:rPr>
              <a:t>2</a:t>
            </a:r>
            <a:r>
              <a:rPr lang="en" sz="1300" i="1">
                <a:solidFill>
                  <a:srgbClr val="000000"/>
                </a:solidFill>
                <a:latin typeface="Proxima Nova"/>
                <a:ea typeface="Proxima Nova"/>
                <a:cs typeface="Proxima Nova"/>
                <a:sym typeface="Proxima Nova"/>
              </a:rPr>
              <a:t>N</a:t>
            </a:r>
            <a:endParaRPr sz="1300" i="1">
              <a:solidFill>
                <a:srgbClr val="000000"/>
              </a:solidFill>
              <a:latin typeface="Proxima Nova"/>
              <a:ea typeface="Proxima Nova"/>
              <a:cs typeface="Proxima Nova"/>
              <a:sym typeface="Proxima Nova"/>
            </a:endParaRPr>
          </a:p>
        </p:txBody>
      </p:sp>
      <p:sp>
        <p:nvSpPr>
          <p:cNvPr id="446" name="Google Shape;446;p56"/>
          <p:cNvSpPr txBox="1"/>
          <p:nvPr/>
        </p:nvSpPr>
        <p:spPr>
          <a:xfrm>
            <a:off x="3840433" y="1218235"/>
            <a:ext cx="1513800" cy="7257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1000"/>
              </a:spcBef>
              <a:spcAft>
                <a:spcPts val="0"/>
              </a:spcAft>
              <a:buNone/>
            </a:pPr>
            <a:r>
              <a:rPr lang="en" sz="1300">
                <a:solidFill>
                  <a:srgbClr val="000000"/>
                </a:solidFill>
                <a:latin typeface="Proxima Nova"/>
                <a:ea typeface="Proxima Nova"/>
                <a:cs typeface="Proxima Nova"/>
                <a:sym typeface="Proxima Nova"/>
              </a:rPr>
              <a:t>Real frequencies of location visits, </a:t>
            </a:r>
            <a:r>
              <a:rPr lang="en" sz="1300" i="1">
                <a:solidFill>
                  <a:srgbClr val="000000"/>
                </a:solidFill>
                <a:latin typeface="Proxima Nova"/>
                <a:ea typeface="Proxima Nova"/>
                <a:cs typeface="Proxima Nova"/>
                <a:sym typeface="Proxima Nova"/>
              </a:rPr>
              <a:t>S</a:t>
            </a:r>
            <a:r>
              <a:rPr lang="en" sz="1300" i="1" baseline="30000">
                <a:solidFill>
                  <a:srgbClr val="000000"/>
                </a:solidFill>
                <a:latin typeface="Proxima Nova"/>
                <a:ea typeface="Proxima Nova"/>
                <a:cs typeface="Proxima Nova"/>
                <a:sym typeface="Proxima Nova"/>
              </a:rPr>
              <a:t>unc</a:t>
            </a:r>
            <a:r>
              <a:rPr lang="en" sz="1300" i="1">
                <a:solidFill>
                  <a:srgbClr val="000000"/>
                </a:solidFill>
                <a:latin typeface="Proxima Nova"/>
                <a:ea typeface="Proxima Nova"/>
                <a:cs typeface="Proxima Nova"/>
                <a:sym typeface="Proxima Nova"/>
              </a:rPr>
              <a:t> </a:t>
            </a:r>
            <a:r>
              <a:rPr lang="en" sz="1300">
                <a:solidFill>
                  <a:srgbClr val="000000"/>
                </a:solidFill>
                <a:latin typeface="Proxima Nova"/>
                <a:ea typeface="Proxima Nova"/>
                <a:cs typeface="Proxima Nova"/>
                <a:sym typeface="Proxima Nova"/>
              </a:rPr>
              <a:t>= - Σ </a:t>
            </a:r>
            <a:r>
              <a:rPr lang="en" sz="1300" i="1">
                <a:solidFill>
                  <a:srgbClr val="000000"/>
                </a:solidFill>
                <a:latin typeface="Proxima Nova"/>
                <a:ea typeface="Proxima Nova"/>
                <a:cs typeface="Proxima Nova"/>
                <a:sym typeface="Proxima Nova"/>
              </a:rPr>
              <a:t>p</a:t>
            </a:r>
            <a:r>
              <a:rPr lang="en" sz="1300" i="1" baseline="-25000">
                <a:solidFill>
                  <a:srgbClr val="000000"/>
                </a:solidFill>
                <a:latin typeface="Proxima Nova"/>
                <a:ea typeface="Proxima Nova"/>
                <a:cs typeface="Proxima Nova"/>
                <a:sym typeface="Proxima Nova"/>
              </a:rPr>
              <a:t>i</a:t>
            </a:r>
            <a:r>
              <a:rPr lang="en" sz="1300">
                <a:solidFill>
                  <a:srgbClr val="000000"/>
                </a:solidFill>
                <a:latin typeface="Proxima Nova"/>
                <a:ea typeface="Proxima Nova"/>
                <a:cs typeface="Proxima Nova"/>
                <a:sym typeface="Proxima Nova"/>
              </a:rPr>
              <a:t> log</a:t>
            </a:r>
            <a:r>
              <a:rPr lang="en" sz="1300" baseline="-25000">
                <a:solidFill>
                  <a:srgbClr val="000000"/>
                </a:solidFill>
                <a:latin typeface="Proxima Nova"/>
                <a:ea typeface="Proxima Nova"/>
                <a:cs typeface="Proxima Nova"/>
                <a:sym typeface="Proxima Nova"/>
              </a:rPr>
              <a:t>2 </a:t>
            </a:r>
            <a:r>
              <a:rPr lang="en" sz="1300" i="1">
                <a:solidFill>
                  <a:srgbClr val="000000"/>
                </a:solidFill>
                <a:latin typeface="Proxima Nova"/>
                <a:ea typeface="Proxima Nova"/>
                <a:cs typeface="Proxima Nova"/>
                <a:sym typeface="Proxima Nova"/>
              </a:rPr>
              <a:t>p</a:t>
            </a:r>
            <a:r>
              <a:rPr lang="en" sz="1300" i="1" baseline="-25000">
                <a:solidFill>
                  <a:srgbClr val="000000"/>
                </a:solidFill>
                <a:latin typeface="Proxima Nova"/>
                <a:ea typeface="Proxima Nova"/>
                <a:cs typeface="Proxima Nova"/>
                <a:sym typeface="Proxima Nova"/>
              </a:rPr>
              <a:t>i</a:t>
            </a:r>
            <a:endParaRPr sz="1300" i="1" baseline="-25000">
              <a:solidFill>
                <a:srgbClr val="000000"/>
              </a:solidFill>
              <a:latin typeface="Proxima Nova"/>
              <a:ea typeface="Proxima Nova"/>
              <a:cs typeface="Proxima Nova"/>
              <a:sym typeface="Proxima Nova"/>
            </a:endParaRPr>
          </a:p>
        </p:txBody>
      </p:sp>
      <p:sp>
        <p:nvSpPr>
          <p:cNvPr id="447" name="Google Shape;447;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7"/>
          <p:cNvSpPr/>
          <p:nvPr/>
        </p:nvSpPr>
        <p:spPr>
          <a:xfrm>
            <a:off x="2120074"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7"/>
          <p:cNvSpPr/>
          <p:nvPr/>
        </p:nvSpPr>
        <p:spPr>
          <a:xfrm>
            <a:off x="2524910"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7"/>
          <p:cNvSpPr/>
          <p:nvPr/>
        </p:nvSpPr>
        <p:spPr>
          <a:xfrm>
            <a:off x="2929745"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7"/>
          <p:cNvSpPr/>
          <p:nvPr/>
        </p:nvSpPr>
        <p:spPr>
          <a:xfrm>
            <a:off x="4093647"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7"/>
          <p:cNvSpPr/>
          <p:nvPr/>
        </p:nvSpPr>
        <p:spPr>
          <a:xfrm>
            <a:off x="4498482"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7"/>
          <p:cNvSpPr/>
          <p:nvPr/>
        </p:nvSpPr>
        <p:spPr>
          <a:xfrm>
            <a:off x="4903318"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7"/>
          <p:cNvSpPr/>
          <p:nvPr/>
        </p:nvSpPr>
        <p:spPr>
          <a:xfrm>
            <a:off x="6016615"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7"/>
          <p:cNvSpPr/>
          <p:nvPr/>
        </p:nvSpPr>
        <p:spPr>
          <a:xfrm>
            <a:off x="6421450"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7"/>
          <p:cNvSpPr/>
          <p:nvPr/>
        </p:nvSpPr>
        <p:spPr>
          <a:xfrm>
            <a:off x="6826286"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7"/>
          <p:cNvSpPr/>
          <p:nvPr/>
        </p:nvSpPr>
        <p:spPr>
          <a:xfrm>
            <a:off x="2120082"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7"/>
          <p:cNvSpPr/>
          <p:nvPr/>
        </p:nvSpPr>
        <p:spPr>
          <a:xfrm>
            <a:off x="2524918"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7"/>
          <p:cNvSpPr/>
          <p:nvPr/>
        </p:nvSpPr>
        <p:spPr>
          <a:xfrm>
            <a:off x="2929753"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7"/>
          <p:cNvSpPr/>
          <p:nvPr/>
        </p:nvSpPr>
        <p:spPr>
          <a:xfrm>
            <a:off x="4093655" y="174668"/>
            <a:ext cx="197700" cy="617400"/>
          </a:xfrm>
          <a:prstGeom prst="roundRect">
            <a:avLst>
              <a:gd name="adj" fmla="val 50000"/>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7"/>
          <p:cNvSpPr/>
          <p:nvPr/>
        </p:nvSpPr>
        <p:spPr>
          <a:xfrm>
            <a:off x="4498490" y="507514"/>
            <a:ext cx="197700" cy="2847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7"/>
          <p:cNvSpPr/>
          <p:nvPr/>
        </p:nvSpPr>
        <p:spPr>
          <a:xfrm>
            <a:off x="4903325" y="594379"/>
            <a:ext cx="197700" cy="197700"/>
          </a:xfrm>
          <a:prstGeom prst="roundRect">
            <a:avLst>
              <a:gd name="adj" fmla="val 50000"/>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7"/>
          <p:cNvSpPr/>
          <p:nvPr/>
        </p:nvSpPr>
        <p:spPr>
          <a:xfrm>
            <a:off x="6016623" y="174668"/>
            <a:ext cx="197700" cy="617400"/>
          </a:xfrm>
          <a:prstGeom prst="roundRect">
            <a:avLst>
              <a:gd name="adj" fmla="val 50000"/>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7"/>
          <p:cNvSpPr/>
          <p:nvPr/>
        </p:nvSpPr>
        <p:spPr>
          <a:xfrm>
            <a:off x="6421458" y="507514"/>
            <a:ext cx="197700" cy="2847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7"/>
          <p:cNvSpPr/>
          <p:nvPr/>
        </p:nvSpPr>
        <p:spPr>
          <a:xfrm>
            <a:off x="6826293" y="594379"/>
            <a:ext cx="197700" cy="197700"/>
          </a:xfrm>
          <a:prstGeom prst="roundRect">
            <a:avLst>
              <a:gd name="adj" fmla="val 50000"/>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0" name="Google Shape;470;p57"/>
          <p:cNvCxnSpPr>
            <a:stCxn id="458" idx="6"/>
            <a:endCxn id="459" idx="2"/>
          </p:cNvCxnSpPr>
          <p:nvPr/>
        </p:nvCxnSpPr>
        <p:spPr>
          <a:xfrm>
            <a:off x="6214315" y="971848"/>
            <a:ext cx="207000" cy="0"/>
          </a:xfrm>
          <a:prstGeom prst="straightConnector1">
            <a:avLst/>
          </a:prstGeom>
          <a:noFill/>
          <a:ln w="19050" cap="flat" cmpd="sng">
            <a:solidFill>
              <a:srgbClr val="C82506"/>
            </a:solidFill>
            <a:prstDash val="solid"/>
            <a:round/>
            <a:headEnd type="none" w="med" len="med"/>
            <a:tailEnd type="triangle" w="med" len="med"/>
          </a:ln>
        </p:spPr>
      </p:cxnSp>
      <p:cxnSp>
        <p:nvCxnSpPr>
          <p:cNvPr id="471" name="Google Shape;471;p57"/>
          <p:cNvCxnSpPr/>
          <p:nvPr/>
        </p:nvCxnSpPr>
        <p:spPr>
          <a:xfrm>
            <a:off x="6619086" y="971816"/>
            <a:ext cx="207300" cy="0"/>
          </a:xfrm>
          <a:prstGeom prst="straightConnector1">
            <a:avLst/>
          </a:prstGeom>
          <a:noFill/>
          <a:ln w="19050" cap="flat" cmpd="sng">
            <a:solidFill>
              <a:srgbClr val="C82506"/>
            </a:solidFill>
            <a:prstDash val="solid"/>
            <a:round/>
            <a:headEnd type="none" w="med" len="med"/>
            <a:tailEnd type="triangle" w="med" len="med"/>
          </a:ln>
        </p:spPr>
      </p:cxnSp>
      <p:sp>
        <p:nvSpPr>
          <p:cNvPr id="472" name="Google Shape;472;p57"/>
          <p:cNvSpPr txBox="1"/>
          <p:nvPr/>
        </p:nvSpPr>
        <p:spPr>
          <a:xfrm>
            <a:off x="1866861" y="1218235"/>
            <a:ext cx="1513800" cy="7257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1000"/>
              </a:spcBef>
              <a:spcAft>
                <a:spcPts val="0"/>
              </a:spcAft>
              <a:buNone/>
            </a:pPr>
            <a:r>
              <a:rPr lang="en" sz="1300">
                <a:solidFill>
                  <a:srgbClr val="000000"/>
                </a:solidFill>
                <a:latin typeface="Proxima Nova"/>
                <a:ea typeface="Proxima Nova"/>
                <a:cs typeface="Proxima Nova"/>
                <a:sym typeface="Proxima Nova"/>
              </a:rPr>
              <a:t>Visit </a:t>
            </a:r>
            <a:r>
              <a:rPr lang="en" sz="1300" i="1">
                <a:solidFill>
                  <a:srgbClr val="000000"/>
                </a:solidFill>
                <a:latin typeface="Proxima Nova"/>
                <a:ea typeface="Proxima Nova"/>
                <a:cs typeface="Proxima Nova"/>
                <a:sym typeface="Proxima Nova"/>
              </a:rPr>
              <a:t>N</a:t>
            </a:r>
            <a:r>
              <a:rPr lang="en" sz="1300">
                <a:solidFill>
                  <a:srgbClr val="000000"/>
                </a:solidFill>
                <a:latin typeface="Proxima Nova"/>
                <a:ea typeface="Proxima Nova"/>
                <a:cs typeface="Proxima Nova"/>
                <a:sym typeface="Proxima Nova"/>
              </a:rPr>
              <a:t> locations equally, </a:t>
            </a:r>
            <a:r>
              <a:rPr lang="en" sz="1300" i="1">
                <a:solidFill>
                  <a:srgbClr val="000000"/>
                </a:solidFill>
                <a:latin typeface="Proxima Nova"/>
                <a:ea typeface="Proxima Nova"/>
                <a:cs typeface="Proxima Nova"/>
                <a:sym typeface="Proxima Nova"/>
              </a:rPr>
              <a:t>S</a:t>
            </a:r>
            <a:r>
              <a:rPr lang="en" sz="1300" i="1" baseline="30000">
                <a:solidFill>
                  <a:srgbClr val="000000"/>
                </a:solidFill>
                <a:latin typeface="Proxima Nova"/>
                <a:ea typeface="Proxima Nova"/>
                <a:cs typeface="Proxima Nova"/>
                <a:sym typeface="Proxima Nova"/>
              </a:rPr>
              <a:t>rand</a:t>
            </a:r>
            <a:r>
              <a:rPr lang="en" sz="1300" i="1">
                <a:solidFill>
                  <a:srgbClr val="000000"/>
                </a:solidFill>
                <a:latin typeface="Proxima Nova"/>
                <a:ea typeface="Proxima Nova"/>
                <a:cs typeface="Proxima Nova"/>
                <a:sym typeface="Proxima Nova"/>
              </a:rPr>
              <a:t> </a:t>
            </a:r>
            <a:r>
              <a:rPr lang="en" sz="1300">
                <a:solidFill>
                  <a:srgbClr val="000000"/>
                </a:solidFill>
                <a:latin typeface="Proxima Nova"/>
                <a:ea typeface="Proxima Nova"/>
                <a:cs typeface="Proxima Nova"/>
                <a:sym typeface="Proxima Nova"/>
              </a:rPr>
              <a:t>= log</a:t>
            </a:r>
            <a:r>
              <a:rPr lang="en" sz="1300" baseline="-25000">
                <a:solidFill>
                  <a:srgbClr val="000000"/>
                </a:solidFill>
                <a:latin typeface="Proxima Nova"/>
                <a:ea typeface="Proxima Nova"/>
                <a:cs typeface="Proxima Nova"/>
                <a:sym typeface="Proxima Nova"/>
              </a:rPr>
              <a:t>2</a:t>
            </a:r>
            <a:r>
              <a:rPr lang="en" sz="1300" i="1">
                <a:solidFill>
                  <a:srgbClr val="000000"/>
                </a:solidFill>
                <a:latin typeface="Proxima Nova"/>
                <a:ea typeface="Proxima Nova"/>
                <a:cs typeface="Proxima Nova"/>
                <a:sym typeface="Proxima Nova"/>
              </a:rPr>
              <a:t>N</a:t>
            </a:r>
            <a:endParaRPr sz="1300" i="1">
              <a:solidFill>
                <a:srgbClr val="000000"/>
              </a:solidFill>
              <a:latin typeface="Proxima Nova"/>
              <a:ea typeface="Proxima Nova"/>
              <a:cs typeface="Proxima Nova"/>
              <a:sym typeface="Proxima Nova"/>
            </a:endParaRPr>
          </a:p>
        </p:txBody>
      </p:sp>
      <p:sp>
        <p:nvSpPr>
          <p:cNvPr id="473" name="Google Shape;473;p57"/>
          <p:cNvSpPr txBox="1"/>
          <p:nvPr/>
        </p:nvSpPr>
        <p:spPr>
          <a:xfrm>
            <a:off x="3840433" y="1218235"/>
            <a:ext cx="1513800" cy="7257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1000"/>
              </a:spcBef>
              <a:spcAft>
                <a:spcPts val="0"/>
              </a:spcAft>
              <a:buNone/>
            </a:pPr>
            <a:r>
              <a:rPr lang="en" sz="1300">
                <a:solidFill>
                  <a:srgbClr val="000000"/>
                </a:solidFill>
                <a:latin typeface="Proxima Nova"/>
                <a:ea typeface="Proxima Nova"/>
                <a:cs typeface="Proxima Nova"/>
                <a:sym typeface="Proxima Nova"/>
              </a:rPr>
              <a:t>Real frequencies of location visits, </a:t>
            </a:r>
            <a:r>
              <a:rPr lang="en" sz="1300" i="1">
                <a:solidFill>
                  <a:srgbClr val="000000"/>
                </a:solidFill>
                <a:latin typeface="Proxima Nova"/>
                <a:ea typeface="Proxima Nova"/>
                <a:cs typeface="Proxima Nova"/>
                <a:sym typeface="Proxima Nova"/>
              </a:rPr>
              <a:t>S</a:t>
            </a:r>
            <a:r>
              <a:rPr lang="en" sz="1300" i="1" baseline="30000">
                <a:solidFill>
                  <a:srgbClr val="000000"/>
                </a:solidFill>
                <a:latin typeface="Proxima Nova"/>
                <a:ea typeface="Proxima Nova"/>
                <a:cs typeface="Proxima Nova"/>
                <a:sym typeface="Proxima Nova"/>
              </a:rPr>
              <a:t>unc</a:t>
            </a:r>
            <a:r>
              <a:rPr lang="en" sz="1300" i="1">
                <a:solidFill>
                  <a:srgbClr val="000000"/>
                </a:solidFill>
                <a:latin typeface="Proxima Nova"/>
                <a:ea typeface="Proxima Nova"/>
                <a:cs typeface="Proxima Nova"/>
                <a:sym typeface="Proxima Nova"/>
              </a:rPr>
              <a:t> </a:t>
            </a:r>
            <a:r>
              <a:rPr lang="en" sz="1300">
                <a:solidFill>
                  <a:srgbClr val="000000"/>
                </a:solidFill>
                <a:latin typeface="Proxima Nova"/>
                <a:ea typeface="Proxima Nova"/>
                <a:cs typeface="Proxima Nova"/>
                <a:sym typeface="Proxima Nova"/>
              </a:rPr>
              <a:t>= - Σ </a:t>
            </a:r>
            <a:r>
              <a:rPr lang="en" sz="1300" i="1">
                <a:solidFill>
                  <a:srgbClr val="000000"/>
                </a:solidFill>
                <a:latin typeface="Proxima Nova"/>
                <a:ea typeface="Proxima Nova"/>
                <a:cs typeface="Proxima Nova"/>
                <a:sym typeface="Proxima Nova"/>
              </a:rPr>
              <a:t>p</a:t>
            </a:r>
            <a:r>
              <a:rPr lang="en" sz="1300" i="1" baseline="-25000">
                <a:solidFill>
                  <a:srgbClr val="000000"/>
                </a:solidFill>
                <a:latin typeface="Proxima Nova"/>
                <a:ea typeface="Proxima Nova"/>
                <a:cs typeface="Proxima Nova"/>
                <a:sym typeface="Proxima Nova"/>
              </a:rPr>
              <a:t>i</a:t>
            </a:r>
            <a:r>
              <a:rPr lang="en" sz="1300">
                <a:solidFill>
                  <a:srgbClr val="000000"/>
                </a:solidFill>
                <a:latin typeface="Proxima Nova"/>
                <a:ea typeface="Proxima Nova"/>
                <a:cs typeface="Proxima Nova"/>
                <a:sym typeface="Proxima Nova"/>
              </a:rPr>
              <a:t> log</a:t>
            </a:r>
            <a:r>
              <a:rPr lang="en" sz="1300" baseline="-25000">
                <a:solidFill>
                  <a:srgbClr val="000000"/>
                </a:solidFill>
                <a:latin typeface="Proxima Nova"/>
                <a:ea typeface="Proxima Nova"/>
                <a:cs typeface="Proxima Nova"/>
                <a:sym typeface="Proxima Nova"/>
              </a:rPr>
              <a:t>2 </a:t>
            </a:r>
            <a:r>
              <a:rPr lang="en" sz="1300" i="1">
                <a:solidFill>
                  <a:srgbClr val="000000"/>
                </a:solidFill>
                <a:latin typeface="Proxima Nova"/>
                <a:ea typeface="Proxima Nova"/>
                <a:cs typeface="Proxima Nova"/>
                <a:sym typeface="Proxima Nova"/>
              </a:rPr>
              <a:t>p</a:t>
            </a:r>
            <a:r>
              <a:rPr lang="en" sz="1300" i="1" baseline="-25000">
                <a:solidFill>
                  <a:srgbClr val="000000"/>
                </a:solidFill>
                <a:latin typeface="Proxima Nova"/>
                <a:ea typeface="Proxima Nova"/>
                <a:cs typeface="Proxima Nova"/>
                <a:sym typeface="Proxima Nova"/>
              </a:rPr>
              <a:t>i</a:t>
            </a:r>
            <a:endParaRPr sz="1300" i="1" baseline="-25000">
              <a:solidFill>
                <a:srgbClr val="000000"/>
              </a:solidFill>
              <a:latin typeface="Proxima Nova"/>
              <a:ea typeface="Proxima Nova"/>
              <a:cs typeface="Proxima Nova"/>
              <a:sym typeface="Proxima Nova"/>
            </a:endParaRPr>
          </a:p>
        </p:txBody>
      </p:sp>
      <p:sp>
        <p:nvSpPr>
          <p:cNvPr id="474" name="Google Shape;474;p57"/>
          <p:cNvSpPr txBox="1"/>
          <p:nvPr/>
        </p:nvSpPr>
        <p:spPr>
          <a:xfrm>
            <a:off x="5710425" y="1218225"/>
            <a:ext cx="1659900" cy="7257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1000"/>
              </a:spcBef>
              <a:spcAft>
                <a:spcPts val="0"/>
              </a:spcAft>
              <a:buNone/>
            </a:pPr>
            <a:r>
              <a:rPr lang="en" sz="1300">
                <a:solidFill>
                  <a:srgbClr val="000000"/>
                </a:solidFill>
                <a:latin typeface="Proxima Nova"/>
                <a:ea typeface="Proxima Nova"/>
                <a:cs typeface="Proxima Nova"/>
                <a:sym typeface="Proxima Nova"/>
              </a:rPr>
              <a:t>Incorporate visiting </a:t>
            </a:r>
            <a:r>
              <a:rPr lang="en" sz="1300" b="1">
                <a:solidFill>
                  <a:srgbClr val="000000"/>
                </a:solidFill>
                <a:latin typeface="Proxima Nova"/>
                <a:ea typeface="Proxima Nova"/>
                <a:cs typeface="Proxima Nova"/>
                <a:sym typeface="Proxima Nova"/>
              </a:rPr>
              <a:t>sequence</a:t>
            </a:r>
            <a:r>
              <a:rPr lang="en" sz="1300">
                <a:solidFill>
                  <a:srgbClr val="000000"/>
                </a:solidFill>
                <a:latin typeface="Proxima Nova"/>
                <a:ea typeface="Proxima Nova"/>
                <a:cs typeface="Proxima Nova"/>
                <a:sym typeface="Proxima Nova"/>
              </a:rPr>
              <a:t>, Lempel-Ziv entropy, </a:t>
            </a:r>
            <a:r>
              <a:rPr lang="en" sz="1300" i="1">
                <a:solidFill>
                  <a:srgbClr val="000000"/>
                </a:solidFill>
                <a:latin typeface="Proxima Nova"/>
                <a:ea typeface="Proxima Nova"/>
                <a:cs typeface="Proxima Nova"/>
                <a:sym typeface="Proxima Nova"/>
              </a:rPr>
              <a:t>S</a:t>
            </a:r>
            <a:endParaRPr sz="1300">
              <a:solidFill>
                <a:srgbClr val="000000"/>
              </a:solidFill>
              <a:latin typeface="Proxima Nova"/>
              <a:ea typeface="Proxima Nova"/>
              <a:cs typeface="Proxima Nova"/>
              <a:sym typeface="Proxima Nova"/>
            </a:endParaRPr>
          </a:p>
        </p:txBody>
      </p:sp>
      <p:sp>
        <p:nvSpPr>
          <p:cNvPr id="475" name="Google Shape;475;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5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714388" y="2208350"/>
            <a:ext cx="3715223" cy="2601966"/>
          </a:xfrm>
          <a:prstGeom prst="rect">
            <a:avLst/>
          </a:prstGeom>
          <a:noFill/>
          <a:ln>
            <a:noFill/>
          </a:ln>
        </p:spPr>
      </p:pic>
      <p:sp>
        <p:nvSpPr>
          <p:cNvPr id="481" name="Google Shape;481;p58"/>
          <p:cNvSpPr/>
          <p:nvPr/>
        </p:nvSpPr>
        <p:spPr>
          <a:xfrm>
            <a:off x="2120074"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8"/>
          <p:cNvSpPr/>
          <p:nvPr/>
        </p:nvSpPr>
        <p:spPr>
          <a:xfrm>
            <a:off x="2524910"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8"/>
          <p:cNvSpPr/>
          <p:nvPr/>
        </p:nvSpPr>
        <p:spPr>
          <a:xfrm>
            <a:off x="2929745"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8"/>
          <p:cNvSpPr/>
          <p:nvPr/>
        </p:nvSpPr>
        <p:spPr>
          <a:xfrm>
            <a:off x="4093647"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8"/>
          <p:cNvSpPr/>
          <p:nvPr/>
        </p:nvSpPr>
        <p:spPr>
          <a:xfrm>
            <a:off x="4498482"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8"/>
          <p:cNvSpPr/>
          <p:nvPr/>
        </p:nvSpPr>
        <p:spPr>
          <a:xfrm>
            <a:off x="4903318"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8"/>
          <p:cNvSpPr/>
          <p:nvPr/>
        </p:nvSpPr>
        <p:spPr>
          <a:xfrm>
            <a:off x="6016615"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8"/>
          <p:cNvSpPr/>
          <p:nvPr/>
        </p:nvSpPr>
        <p:spPr>
          <a:xfrm>
            <a:off x="6421450"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8"/>
          <p:cNvSpPr/>
          <p:nvPr/>
        </p:nvSpPr>
        <p:spPr>
          <a:xfrm>
            <a:off x="6826286" y="872998"/>
            <a:ext cx="197700" cy="1977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8"/>
          <p:cNvSpPr/>
          <p:nvPr/>
        </p:nvSpPr>
        <p:spPr>
          <a:xfrm>
            <a:off x="2120082"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8"/>
          <p:cNvSpPr/>
          <p:nvPr/>
        </p:nvSpPr>
        <p:spPr>
          <a:xfrm>
            <a:off x="2524918"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8"/>
          <p:cNvSpPr/>
          <p:nvPr/>
        </p:nvSpPr>
        <p:spPr>
          <a:xfrm>
            <a:off x="2929753" y="414752"/>
            <a:ext cx="197700" cy="3774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8"/>
          <p:cNvSpPr/>
          <p:nvPr/>
        </p:nvSpPr>
        <p:spPr>
          <a:xfrm>
            <a:off x="4093655" y="174668"/>
            <a:ext cx="197700" cy="617400"/>
          </a:xfrm>
          <a:prstGeom prst="roundRect">
            <a:avLst>
              <a:gd name="adj" fmla="val 50000"/>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8"/>
          <p:cNvSpPr/>
          <p:nvPr/>
        </p:nvSpPr>
        <p:spPr>
          <a:xfrm>
            <a:off x="4498490" y="507514"/>
            <a:ext cx="197700" cy="2847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8"/>
          <p:cNvSpPr/>
          <p:nvPr/>
        </p:nvSpPr>
        <p:spPr>
          <a:xfrm>
            <a:off x="4903325" y="594379"/>
            <a:ext cx="197700" cy="197700"/>
          </a:xfrm>
          <a:prstGeom prst="roundRect">
            <a:avLst>
              <a:gd name="adj" fmla="val 50000"/>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8"/>
          <p:cNvSpPr/>
          <p:nvPr/>
        </p:nvSpPr>
        <p:spPr>
          <a:xfrm>
            <a:off x="6016623" y="174668"/>
            <a:ext cx="197700" cy="617400"/>
          </a:xfrm>
          <a:prstGeom prst="roundRect">
            <a:avLst>
              <a:gd name="adj" fmla="val 50000"/>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8"/>
          <p:cNvSpPr/>
          <p:nvPr/>
        </p:nvSpPr>
        <p:spPr>
          <a:xfrm>
            <a:off x="6421458" y="507514"/>
            <a:ext cx="197700" cy="284700"/>
          </a:xfrm>
          <a:prstGeom prst="roundRect">
            <a:avLst>
              <a:gd name="adj" fmla="val 48631"/>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8"/>
          <p:cNvSpPr/>
          <p:nvPr/>
        </p:nvSpPr>
        <p:spPr>
          <a:xfrm>
            <a:off x="6826293" y="594379"/>
            <a:ext cx="197700" cy="197700"/>
          </a:xfrm>
          <a:prstGeom prst="roundRect">
            <a:avLst>
              <a:gd name="adj" fmla="val 50000"/>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58"/>
          <p:cNvCxnSpPr>
            <a:stCxn id="487" idx="6"/>
            <a:endCxn id="488" idx="2"/>
          </p:cNvCxnSpPr>
          <p:nvPr/>
        </p:nvCxnSpPr>
        <p:spPr>
          <a:xfrm>
            <a:off x="6214315" y="971848"/>
            <a:ext cx="207000" cy="0"/>
          </a:xfrm>
          <a:prstGeom prst="straightConnector1">
            <a:avLst/>
          </a:prstGeom>
          <a:noFill/>
          <a:ln w="19050" cap="flat" cmpd="sng">
            <a:solidFill>
              <a:srgbClr val="C82506"/>
            </a:solidFill>
            <a:prstDash val="solid"/>
            <a:round/>
            <a:headEnd type="none" w="med" len="med"/>
            <a:tailEnd type="triangle" w="med" len="med"/>
          </a:ln>
        </p:spPr>
      </p:cxnSp>
      <p:cxnSp>
        <p:nvCxnSpPr>
          <p:cNvPr id="500" name="Google Shape;500;p58"/>
          <p:cNvCxnSpPr/>
          <p:nvPr/>
        </p:nvCxnSpPr>
        <p:spPr>
          <a:xfrm>
            <a:off x="6619086" y="971816"/>
            <a:ext cx="207300" cy="0"/>
          </a:xfrm>
          <a:prstGeom prst="straightConnector1">
            <a:avLst/>
          </a:prstGeom>
          <a:noFill/>
          <a:ln w="19050" cap="flat" cmpd="sng">
            <a:solidFill>
              <a:srgbClr val="C82506"/>
            </a:solidFill>
            <a:prstDash val="solid"/>
            <a:round/>
            <a:headEnd type="none" w="med" len="med"/>
            <a:tailEnd type="triangle" w="med" len="med"/>
          </a:ln>
        </p:spPr>
      </p:cxnSp>
      <p:sp>
        <p:nvSpPr>
          <p:cNvPr id="501" name="Google Shape;501;p58"/>
          <p:cNvSpPr txBox="1"/>
          <p:nvPr/>
        </p:nvSpPr>
        <p:spPr>
          <a:xfrm>
            <a:off x="1866861" y="1218235"/>
            <a:ext cx="1513800" cy="7257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1000"/>
              </a:spcBef>
              <a:spcAft>
                <a:spcPts val="0"/>
              </a:spcAft>
              <a:buNone/>
            </a:pPr>
            <a:r>
              <a:rPr lang="en" sz="1300">
                <a:solidFill>
                  <a:srgbClr val="000000"/>
                </a:solidFill>
                <a:latin typeface="Proxima Nova"/>
                <a:ea typeface="Proxima Nova"/>
                <a:cs typeface="Proxima Nova"/>
                <a:sym typeface="Proxima Nova"/>
              </a:rPr>
              <a:t>Visit </a:t>
            </a:r>
            <a:r>
              <a:rPr lang="en" sz="1300" i="1">
                <a:solidFill>
                  <a:srgbClr val="000000"/>
                </a:solidFill>
                <a:latin typeface="Proxima Nova"/>
                <a:ea typeface="Proxima Nova"/>
                <a:cs typeface="Proxima Nova"/>
                <a:sym typeface="Proxima Nova"/>
              </a:rPr>
              <a:t>N</a:t>
            </a:r>
            <a:r>
              <a:rPr lang="en" sz="1300">
                <a:solidFill>
                  <a:srgbClr val="000000"/>
                </a:solidFill>
                <a:latin typeface="Proxima Nova"/>
                <a:ea typeface="Proxima Nova"/>
                <a:cs typeface="Proxima Nova"/>
                <a:sym typeface="Proxima Nova"/>
              </a:rPr>
              <a:t> locations equally, </a:t>
            </a:r>
            <a:r>
              <a:rPr lang="en" sz="1300" i="1">
                <a:solidFill>
                  <a:srgbClr val="000000"/>
                </a:solidFill>
                <a:latin typeface="Proxima Nova"/>
                <a:ea typeface="Proxima Nova"/>
                <a:cs typeface="Proxima Nova"/>
                <a:sym typeface="Proxima Nova"/>
              </a:rPr>
              <a:t>S</a:t>
            </a:r>
            <a:r>
              <a:rPr lang="en" sz="1300" i="1" baseline="30000">
                <a:solidFill>
                  <a:srgbClr val="000000"/>
                </a:solidFill>
                <a:latin typeface="Proxima Nova"/>
                <a:ea typeface="Proxima Nova"/>
                <a:cs typeface="Proxima Nova"/>
                <a:sym typeface="Proxima Nova"/>
              </a:rPr>
              <a:t>rand</a:t>
            </a:r>
            <a:r>
              <a:rPr lang="en" sz="1300" i="1">
                <a:solidFill>
                  <a:srgbClr val="000000"/>
                </a:solidFill>
                <a:latin typeface="Proxima Nova"/>
                <a:ea typeface="Proxima Nova"/>
                <a:cs typeface="Proxima Nova"/>
                <a:sym typeface="Proxima Nova"/>
              </a:rPr>
              <a:t> </a:t>
            </a:r>
            <a:r>
              <a:rPr lang="en" sz="1300">
                <a:solidFill>
                  <a:srgbClr val="000000"/>
                </a:solidFill>
                <a:latin typeface="Proxima Nova"/>
                <a:ea typeface="Proxima Nova"/>
                <a:cs typeface="Proxima Nova"/>
                <a:sym typeface="Proxima Nova"/>
              </a:rPr>
              <a:t>= log</a:t>
            </a:r>
            <a:r>
              <a:rPr lang="en" sz="1300" baseline="-25000">
                <a:solidFill>
                  <a:srgbClr val="000000"/>
                </a:solidFill>
                <a:latin typeface="Proxima Nova"/>
                <a:ea typeface="Proxima Nova"/>
                <a:cs typeface="Proxima Nova"/>
                <a:sym typeface="Proxima Nova"/>
              </a:rPr>
              <a:t>2</a:t>
            </a:r>
            <a:r>
              <a:rPr lang="en" sz="1300" i="1">
                <a:solidFill>
                  <a:srgbClr val="000000"/>
                </a:solidFill>
                <a:latin typeface="Proxima Nova"/>
                <a:ea typeface="Proxima Nova"/>
                <a:cs typeface="Proxima Nova"/>
                <a:sym typeface="Proxima Nova"/>
              </a:rPr>
              <a:t>N</a:t>
            </a:r>
            <a:endParaRPr sz="1300" i="1">
              <a:solidFill>
                <a:srgbClr val="000000"/>
              </a:solidFill>
              <a:latin typeface="Proxima Nova"/>
              <a:ea typeface="Proxima Nova"/>
              <a:cs typeface="Proxima Nova"/>
              <a:sym typeface="Proxima Nova"/>
            </a:endParaRPr>
          </a:p>
        </p:txBody>
      </p:sp>
      <p:sp>
        <p:nvSpPr>
          <p:cNvPr id="502" name="Google Shape;502;p58"/>
          <p:cNvSpPr txBox="1"/>
          <p:nvPr/>
        </p:nvSpPr>
        <p:spPr>
          <a:xfrm>
            <a:off x="3840433" y="1218235"/>
            <a:ext cx="1513800" cy="7257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1000"/>
              </a:spcBef>
              <a:spcAft>
                <a:spcPts val="0"/>
              </a:spcAft>
              <a:buNone/>
            </a:pPr>
            <a:r>
              <a:rPr lang="en" sz="1300">
                <a:solidFill>
                  <a:srgbClr val="000000"/>
                </a:solidFill>
                <a:latin typeface="Proxima Nova"/>
                <a:ea typeface="Proxima Nova"/>
                <a:cs typeface="Proxima Nova"/>
                <a:sym typeface="Proxima Nova"/>
              </a:rPr>
              <a:t>Real frequencies of location visits, </a:t>
            </a:r>
            <a:r>
              <a:rPr lang="en" sz="1300" i="1">
                <a:solidFill>
                  <a:srgbClr val="000000"/>
                </a:solidFill>
                <a:latin typeface="Proxima Nova"/>
                <a:ea typeface="Proxima Nova"/>
                <a:cs typeface="Proxima Nova"/>
                <a:sym typeface="Proxima Nova"/>
              </a:rPr>
              <a:t>S</a:t>
            </a:r>
            <a:r>
              <a:rPr lang="en" sz="1300" i="1" baseline="30000">
                <a:solidFill>
                  <a:srgbClr val="000000"/>
                </a:solidFill>
                <a:latin typeface="Proxima Nova"/>
                <a:ea typeface="Proxima Nova"/>
                <a:cs typeface="Proxima Nova"/>
                <a:sym typeface="Proxima Nova"/>
              </a:rPr>
              <a:t>unc</a:t>
            </a:r>
            <a:r>
              <a:rPr lang="en" sz="1300" i="1">
                <a:solidFill>
                  <a:srgbClr val="000000"/>
                </a:solidFill>
                <a:latin typeface="Proxima Nova"/>
                <a:ea typeface="Proxima Nova"/>
                <a:cs typeface="Proxima Nova"/>
                <a:sym typeface="Proxima Nova"/>
              </a:rPr>
              <a:t> </a:t>
            </a:r>
            <a:r>
              <a:rPr lang="en" sz="1300">
                <a:solidFill>
                  <a:srgbClr val="000000"/>
                </a:solidFill>
                <a:latin typeface="Proxima Nova"/>
                <a:ea typeface="Proxima Nova"/>
                <a:cs typeface="Proxima Nova"/>
                <a:sym typeface="Proxima Nova"/>
              </a:rPr>
              <a:t>= - Σ </a:t>
            </a:r>
            <a:r>
              <a:rPr lang="en" sz="1300" i="1">
                <a:solidFill>
                  <a:srgbClr val="000000"/>
                </a:solidFill>
                <a:latin typeface="Proxima Nova"/>
                <a:ea typeface="Proxima Nova"/>
                <a:cs typeface="Proxima Nova"/>
                <a:sym typeface="Proxima Nova"/>
              </a:rPr>
              <a:t>p</a:t>
            </a:r>
            <a:r>
              <a:rPr lang="en" sz="1300" i="1" baseline="-25000">
                <a:solidFill>
                  <a:srgbClr val="000000"/>
                </a:solidFill>
                <a:latin typeface="Proxima Nova"/>
                <a:ea typeface="Proxima Nova"/>
                <a:cs typeface="Proxima Nova"/>
                <a:sym typeface="Proxima Nova"/>
              </a:rPr>
              <a:t>i</a:t>
            </a:r>
            <a:r>
              <a:rPr lang="en" sz="1300">
                <a:solidFill>
                  <a:srgbClr val="000000"/>
                </a:solidFill>
                <a:latin typeface="Proxima Nova"/>
                <a:ea typeface="Proxima Nova"/>
                <a:cs typeface="Proxima Nova"/>
                <a:sym typeface="Proxima Nova"/>
              </a:rPr>
              <a:t> log</a:t>
            </a:r>
            <a:r>
              <a:rPr lang="en" sz="1300" baseline="-25000">
                <a:solidFill>
                  <a:srgbClr val="000000"/>
                </a:solidFill>
                <a:latin typeface="Proxima Nova"/>
                <a:ea typeface="Proxima Nova"/>
                <a:cs typeface="Proxima Nova"/>
                <a:sym typeface="Proxima Nova"/>
              </a:rPr>
              <a:t>2 </a:t>
            </a:r>
            <a:r>
              <a:rPr lang="en" sz="1300" i="1">
                <a:solidFill>
                  <a:srgbClr val="000000"/>
                </a:solidFill>
                <a:latin typeface="Proxima Nova"/>
                <a:ea typeface="Proxima Nova"/>
                <a:cs typeface="Proxima Nova"/>
                <a:sym typeface="Proxima Nova"/>
              </a:rPr>
              <a:t>p</a:t>
            </a:r>
            <a:r>
              <a:rPr lang="en" sz="1300" i="1" baseline="-25000">
                <a:solidFill>
                  <a:srgbClr val="000000"/>
                </a:solidFill>
                <a:latin typeface="Proxima Nova"/>
                <a:ea typeface="Proxima Nova"/>
                <a:cs typeface="Proxima Nova"/>
                <a:sym typeface="Proxima Nova"/>
              </a:rPr>
              <a:t>i</a:t>
            </a:r>
            <a:endParaRPr sz="1300" i="1" baseline="-25000">
              <a:solidFill>
                <a:srgbClr val="000000"/>
              </a:solidFill>
              <a:latin typeface="Proxima Nova"/>
              <a:ea typeface="Proxima Nova"/>
              <a:cs typeface="Proxima Nova"/>
              <a:sym typeface="Proxima Nova"/>
            </a:endParaRPr>
          </a:p>
        </p:txBody>
      </p:sp>
      <p:sp>
        <p:nvSpPr>
          <p:cNvPr id="503" name="Google Shape;503;p58"/>
          <p:cNvSpPr txBox="1"/>
          <p:nvPr/>
        </p:nvSpPr>
        <p:spPr>
          <a:xfrm>
            <a:off x="5710425" y="1218225"/>
            <a:ext cx="1659900" cy="7257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1000"/>
              </a:spcBef>
              <a:spcAft>
                <a:spcPts val="0"/>
              </a:spcAft>
              <a:buNone/>
            </a:pPr>
            <a:r>
              <a:rPr lang="en" sz="1300">
                <a:solidFill>
                  <a:srgbClr val="000000"/>
                </a:solidFill>
                <a:latin typeface="Proxima Nova"/>
                <a:ea typeface="Proxima Nova"/>
                <a:cs typeface="Proxima Nova"/>
                <a:sym typeface="Proxima Nova"/>
              </a:rPr>
              <a:t>Incorporate visiting </a:t>
            </a:r>
            <a:r>
              <a:rPr lang="en" sz="1300" b="1">
                <a:solidFill>
                  <a:srgbClr val="000000"/>
                </a:solidFill>
                <a:latin typeface="Proxima Nova"/>
                <a:ea typeface="Proxima Nova"/>
                <a:cs typeface="Proxima Nova"/>
                <a:sym typeface="Proxima Nova"/>
              </a:rPr>
              <a:t>sequence</a:t>
            </a:r>
            <a:r>
              <a:rPr lang="en" sz="1300">
                <a:solidFill>
                  <a:srgbClr val="000000"/>
                </a:solidFill>
                <a:latin typeface="Proxima Nova"/>
                <a:ea typeface="Proxima Nova"/>
                <a:cs typeface="Proxima Nova"/>
                <a:sym typeface="Proxima Nova"/>
              </a:rPr>
              <a:t>, Lempel-Ziv entropy, </a:t>
            </a:r>
            <a:r>
              <a:rPr lang="en" sz="1300" i="1">
                <a:solidFill>
                  <a:srgbClr val="000000"/>
                </a:solidFill>
                <a:latin typeface="Proxima Nova"/>
                <a:ea typeface="Proxima Nova"/>
                <a:cs typeface="Proxima Nova"/>
                <a:sym typeface="Proxima Nova"/>
              </a:rPr>
              <a:t>S</a:t>
            </a:r>
            <a:endParaRPr sz="1300">
              <a:solidFill>
                <a:srgbClr val="000000"/>
              </a:solidFill>
              <a:latin typeface="Proxima Nova"/>
              <a:ea typeface="Proxima Nova"/>
              <a:cs typeface="Proxima Nova"/>
              <a:sym typeface="Proxima Nova"/>
            </a:endParaRPr>
          </a:p>
        </p:txBody>
      </p:sp>
      <p:sp>
        <p:nvSpPr>
          <p:cNvPr id="504" name="Google Shape;50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Google Shape;509;p5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70438" y="322313"/>
            <a:ext cx="6803124" cy="2670074"/>
          </a:xfrm>
          <a:prstGeom prst="rect">
            <a:avLst/>
          </a:prstGeom>
          <a:noFill/>
          <a:ln>
            <a:noFill/>
          </a:ln>
        </p:spPr>
      </p:pic>
      <p:sp>
        <p:nvSpPr>
          <p:cNvPr id="510" name="Google Shape;51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515" name="Google Shape;515;p6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70438" y="322313"/>
            <a:ext cx="6803124" cy="2670074"/>
          </a:xfrm>
          <a:prstGeom prst="rect">
            <a:avLst/>
          </a:prstGeom>
          <a:noFill/>
          <a:ln>
            <a:noFill/>
          </a:ln>
        </p:spPr>
      </p:pic>
      <p:sp>
        <p:nvSpPr>
          <p:cNvPr id="516" name="Google Shape;516;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
        <p:nvSpPr>
          <p:cNvPr id="517" name="Google Shape;517;p60"/>
          <p:cNvSpPr txBox="1"/>
          <p:nvPr/>
        </p:nvSpPr>
        <p:spPr>
          <a:xfrm>
            <a:off x="162600" y="2992375"/>
            <a:ext cx="2557800" cy="20646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i="1">
                <a:latin typeface="Proxima Nova Semibold"/>
                <a:ea typeface="Proxima Nova Semibold"/>
                <a:cs typeface="Proxima Nova Semibold"/>
                <a:sym typeface="Proxima Nova Semibold"/>
              </a:rPr>
              <a:t>P</a:t>
            </a:r>
            <a:r>
              <a:rPr lang="en" sz="1200">
                <a:latin typeface="Proxima Nova Semibold"/>
                <a:ea typeface="Proxima Nova Semibold"/>
                <a:cs typeface="Proxima Nova Semibold"/>
                <a:sym typeface="Proxima Nova Semibold"/>
              </a:rPr>
              <a:t>(</a:t>
            </a:r>
            <a:r>
              <a:rPr lang="en" sz="1200" i="1">
                <a:latin typeface="Proxima Nova Semibold"/>
                <a:ea typeface="Proxima Nova Semibold"/>
                <a:cs typeface="Proxima Nova Semibold"/>
                <a:sym typeface="Proxima Nova Semibold"/>
              </a:rPr>
              <a:t>S</a:t>
            </a:r>
            <a:r>
              <a:rPr lang="en" sz="1200" baseline="30000">
                <a:latin typeface="Proxima Nova Semibold"/>
                <a:ea typeface="Proxima Nova Semibold"/>
                <a:cs typeface="Proxima Nova Semibold"/>
                <a:sym typeface="Proxima Nova Semibold"/>
              </a:rPr>
              <a:t>rand</a:t>
            </a:r>
            <a:r>
              <a:rPr lang="en" sz="1200">
                <a:latin typeface="Proxima Nova Semibold"/>
                <a:ea typeface="Proxima Nova Semibold"/>
                <a:cs typeface="Proxima Nova Semibold"/>
                <a:sym typeface="Proxima Nova Semibold"/>
              </a:rPr>
              <a:t>) peaks at </a:t>
            </a:r>
            <a:r>
              <a:rPr lang="en" sz="1200" i="1">
                <a:latin typeface="Proxima Nova Semibold"/>
                <a:ea typeface="Proxima Nova Semibold"/>
                <a:cs typeface="Proxima Nova Semibold"/>
                <a:sym typeface="Proxima Nova Semibold"/>
              </a:rPr>
              <a:t>S</a:t>
            </a:r>
            <a:r>
              <a:rPr lang="en" sz="1200" baseline="30000">
                <a:latin typeface="Proxima Nova Semibold"/>
                <a:ea typeface="Proxima Nova Semibold"/>
                <a:cs typeface="Proxima Nova Semibold"/>
                <a:sym typeface="Proxima Nova Semibold"/>
              </a:rPr>
              <a:t>rand </a:t>
            </a:r>
            <a:r>
              <a:rPr lang="en" sz="1200">
                <a:latin typeface="Proxima Nova Semibold"/>
                <a:ea typeface="Proxima Nova Semibold"/>
                <a:cs typeface="Proxima Nova Semibold"/>
                <a:sym typeface="Proxima Nova Semibold"/>
              </a:rPr>
              <a:t>≈ 6, which indicates that, on average, a user who chooses randomly his or her next location can be found on average in any of 2</a:t>
            </a:r>
            <a:r>
              <a:rPr lang="en" sz="1200" baseline="30000">
                <a:latin typeface="Proxima Nova Semibold"/>
                <a:ea typeface="Proxima Nova Semibold"/>
                <a:cs typeface="Proxima Nova Semibold"/>
                <a:sym typeface="Proxima Nova Semibold"/>
              </a:rPr>
              <a:t>S_rand </a:t>
            </a:r>
            <a:r>
              <a:rPr lang="en" sz="1200">
                <a:latin typeface="Proxima Nova Semibold"/>
                <a:ea typeface="Proxima Nova Semibold"/>
                <a:cs typeface="Proxima Nova Semibold"/>
                <a:sym typeface="Proxima Nova Semibold"/>
              </a:rPr>
              <a:t>≈ 64 locations in the next hour. </a:t>
            </a:r>
            <a:endParaRPr sz="1200">
              <a:latin typeface="Proxima Nova Semibold"/>
              <a:ea typeface="Proxima Nova Semibold"/>
              <a:cs typeface="Proxima Nova Semibold"/>
              <a:sym typeface="Proxima Nova Semibold"/>
            </a:endParaRPr>
          </a:p>
        </p:txBody>
      </p:sp>
      <p:pic>
        <p:nvPicPr>
          <p:cNvPr id="518" name="Google Shape;518;p6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902039">
            <a:off x="2971019" y="2766161"/>
            <a:ext cx="432291" cy="107780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6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70438" y="322313"/>
            <a:ext cx="6803124" cy="2670074"/>
          </a:xfrm>
          <a:prstGeom prst="rect">
            <a:avLst/>
          </a:prstGeom>
          <a:noFill/>
          <a:ln>
            <a:noFill/>
          </a:ln>
        </p:spPr>
      </p:pic>
      <p:sp>
        <p:nvSpPr>
          <p:cNvPr id="524" name="Google Shape;524;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525" name="Google Shape;525;p61"/>
          <p:cNvSpPr txBox="1"/>
          <p:nvPr/>
        </p:nvSpPr>
        <p:spPr>
          <a:xfrm>
            <a:off x="3366350" y="3203875"/>
            <a:ext cx="3900300" cy="1459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i="1">
                <a:latin typeface="Proxima Nova Semibold"/>
                <a:ea typeface="Proxima Nova Semibold"/>
                <a:cs typeface="Proxima Nova Semibold"/>
                <a:sym typeface="Proxima Nova Semibold"/>
              </a:rPr>
              <a:t>P</a:t>
            </a:r>
            <a:r>
              <a:rPr lang="en" sz="1200">
                <a:latin typeface="Proxima Nova Semibold"/>
                <a:ea typeface="Proxima Nova Semibold"/>
                <a:cs typeface="Proxima Nova Semibold"/>
                <a:sym typeface="Proxima Nova Semibold"/>
              </a:rPr>
              <a:t>(</a:t>
            </a:r>
            <a:r>
              <a:rPr lang="en" sz="1200" i="1">
                <a:solidFill>
                  <a:schemeClr val="dk1"/>
                </a:solidFill>
                <a:latin typeface="Proxima Nova Semibold"/>
                <a:ea typeface="Proxima Nova Semibold"/>
                <a:cs typeface="Proxima Nova Semibold"/>
                <a:sym typeface="Proxima Nova Semibold"/>
              </a:rPr>
              <a:t>S</a:t>
            </a:r>
            <a:r>
              <a:rPr lang="en" sz="1200" baseline="30000">
                <a:solidFill>
                  <a:schemeClr val="dk1"/>
                </a:solidFill>
                <a:latin typeface="Proxima Nova Semibold"/>
                <a:ea typeface="Proxima Nova Semibold"/>
                <a:cs typeface="Proxima Nova Semibold"/>
                <a:sym typeface="Proxima Nova Semibold"/>
              </a:rPr>
              <a:t>unc</a:t>
            </a:r>
            <a:r>
              <a:rPr lang="en" sz="1200">
                <a:latin typeface="Proxima Nova Semibold"/>
                <a:ea typeface="Proxima Nova Semibold"/>
                <a:cs typeface="Proxima Nova Semibold"/>
                <a:sym typeface="Proxima Nova Semibold"/>
              </a:rPr>
              <a:t>) peaks at </a:t>
            </a:r>
            <a:r>
              <a:rPr lang="en" sz="1200" i="1">
                <a:latin typeface="Proxima Nova Semibold"/>
                <a:ea typeface="Proxima Nova Semibold"/>
                <a:cs typeface="Proxima Nova Semibold"/>
                <a:sym typeface="Proxima Nova Semibold"/>
              </a:rPr>
              <a:t>S</a:t>
            </a:r>
            <a:r>
              <a:rPr lang="en" sz="1200" baseline="30000">
                <a:latin typeface="Proxima Nova Semibold"/>
                <a:ea typeface="Proxima Nova Semibold"/>
                <a:cs typeface="Proxima Nova Semibold"/>
                <a:sym typeface="Proxima Nova Semibold"/>
              </a:rPr>
              <a:t> </a:t>
            </a:r>
            <a:r>
              <a:rPr lang="en" sz="1200">
                <a:latin typeface="Proxima Nova Semibold"/>
                <a:ea typeface="Proxima Nova Semibold"/>
                <a:cs typeface="Proxima Nova Semibold"/>
                <a:sym typeface="Proxima Nova Semibold"/>
              </a:rPr>
              <a:t>≈ 3, which indicates that the user can be found on average in any of 2</a:t>
            </a:r>
            <a:r>
              <a:rPr lang="en" sz="1200" baseline="30000">
                <a:latin typeface="Proxima Nova Semibold"/>
                <a:ea typeface="Proxima Nova Semibold"/>
                <a:cs typeface="Proxima Nova Semibold"/>
                <a:sym typeface="Proxima Nova Semibold"/>
              </a:rPr>
              <a:t>3 </a:t>
            </a:r>
            <a:r>
              <a:rPr lang="en" sz="1200">
                <a:latin typeface="Proxima Nova Semibold"/>
                <a:ea typeface="Proxima Nova Semibold"/>
                <a:cs typeface="Proxima Nova Semibold"/>
                <a:sym typeface="Proxima Nova Semibold"/>
              </a:rPr>
              <a:t>≈ 8 locations in the next hour when the algorithm has access to the location visitation frequencies of each user</a:t>
            </a:r>
            <a:endParaRPr sz="1200">
              <a:latin typeface="Proxima Nova Semibold"/>
              <a:ea typeface="Proxima Nova Semibold"/>
              <a:cs typeface="Proxima Nova Semibold"/>
              <a:sym typeface="Proxima Nova Semibold"/>
            </a:endParaRPr>
          </a:p>
        </p:txBody>
      </p:sp>
      <p:pic>
        <p:nvPicPr>
          <p:cNvPr id="526" name="Google Shape;526;p61"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902039" flipH="1">
            <a:off x="2683544" y="2689961"/>
            <a:ext cx="432291" cy="10778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Person Recommendation</a:t>
            </a:r>
            <a:endParaRPr sz="2800">
              <a:solidFill>
                <a:srgbClr val="000000"/>
              </a:solidFill>
            </a:endParaRPr>
          </a:p>
        </p:txBody>
      </p:sp>
      <p:sp>
        <p:nvSpPr>
          <p:cNvPr id="84" name="Google Shape;84;p17"/>
          <p:cNvSpPr txBox="1"/>
          <p:nvPr/>
        </p:nvSpPr>
        <p:spPr>
          <a:xfrm>
            <a:off x="422350" y="1272825"/>
            <a:ext cx="5482800" cy="3445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chemeClr val="dk1"/>
                </a:solidFill>
                <a:latin typeface="Proxima Nova"/>
                <a:ea typeface="Proxima Nova"/>
                <a:cs typeface="Proxima Nova"/>
                <a:sym typeface="Proxima Nova"/>
              </a:rPr>
              <a:t>Network characteristics are natural choices for making peer recommendations</a:t>
            </a:r>
            <a:endParaRPr>
              <a:latin typeface="Proxima Nova"/>
              <a:ea typeface="Proxima Nova"/>
              <a:cs typeface="Proxima Nova"/>
              <a:sym typeface="Proxima Nova"/>
            </a:endParaRPr>
          </a:p>
          <a:p>
            <a:pPr marL="457200" lvl="0" indent="-317500" algn="l" rtl="0">
              <a:lnSpc>
                <a:spcPct val="150000"/>
              </a:lnSpc>
              <a:spcBef>
                <a:spcPts val="1000"/>
              </a:spcBef>
              <a:spcAft>
                <a:spcPts val="0"/>
              </a:spcAft>
              <a:buSzPts val="1400"/>
              <a:buFont typeface="Proxima Nova"/>
              <a:buChar char="●"/>
            </a:pPr>
            <a:r>
              <a:rPr lang="en" b="1">
                <a:latin typeface="Proxima Nova"/>
                <a:ea typeface="Proxima Nova"/>
                <a:cs typeface="Proxima Nova"/>
                <a:sym typeface="Proxima Nova"/>
              </a:rPr>
              <a:t>Assortativity</a:t>
            </a:r>
            <a:endParaRPr b="1">
              <a:latin typeface="Proxima Nova"/>
              <a:ea typeface="Proxima Nova"/>
              <a:cs typeface="Proxima Nova"/>
              <a:sym typeface="Proxima Nova"/>
            </a:endParaRPr>
          </a:p>
          <a:p>
            <a:pPr marL="914400" lvl="1"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Now we’re considering node </a:t>
            </a:r>
            <a:r>
              <a:rPr lang="en" i="1">
                <a:latin typeface="Proxima Nova"/>
                <a:ea typeface="Proxima Nova"/>
                <a:cs typeface="Proxima Nova"/>
                <a:sym typeface="Proxima Nova"/>
              </a:rPr>
              <a:t>attributes</a:t>
            </a:r>
            <a:r>
              <a:rPr lang="en">
                <a:latin typeface="Proxima Nova"/>
                <a:ea typeface="Proxima Nova"/>
                <a:cs typeface="Proxima Nova"/>
                <a:sym typeface="Proxima Nova"/>
              </a:rPr>
              <a:t> on top of the network </a:t>
            </a:r>
            <a:r>
              <a:rPr lang="en" i="1">
                <a:latin typeface="Proxima Nova"/>
                <a:ea typeface="Proxima Nova"/>
                <a:cs typeface="Proxima Nova"/>
                <a:sym typeface="Proxima Nova"/>
              </a:rPr>
              <a:t>structure</a:t>
            </a:r>
            <a:endParaRPr i="1">
              <a:latin typeface="Proxima Nova"/>
              <a:ea typeface="Proxima Nova"/>
              <a:cs typeface="Proxima Nova"/>
              <a:sym typeface="Proxima Nova"/>
            </a:endParaRPr>
          </a:p>
          <a:p>
            <a:pPr marL="914400" lvl="1"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Pick the assortativity dimension you care about: Demographic attributes (Facebook)? Career attributes (Linkedin)? Interest attributes (Reddit, Pinterest)?</a:t>
            </a:r>
            <a:endParaRPr>
              <a:latin typeface="Proxima Nova"/>
              <a:ea typeface="Proxima Nova"/>
              <a:cs typeface="Proxima Nova"/>
              <a:sym typeface="Proxima Nova"/>
            </a:endParaRPr>
          </a:p>
          <a:p>
            <a:pPr marL="914400" lvl="1"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Recommend peers so that assortativity increases/decreases along the desired dimension</a:t>
            </a:r>
            <a:endParaRPr>
              <a:latin typeface="Proxima Nova"/>
              <a:ea typeface="Proxima Nova"/>
              <a:cs typeface="Proxima Nova"/>
              <a:sym typeface="Proxima Nova"/>
            </a:endParaRPr>
          </a:p>
        </p:txBody>
      </p:sp>
      <p:pic>
        <p:nvPicPr>
          <p:cNvPr id="85" name="Google Shape;85;p1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905125" y="1519225"/>
            <a:ext cx="2927177" cy="2038974"/>
          </a:xfrm>
          <a:prstGeom prst="rect">
            <a:avLst/>
          </a:prstGeom>
          <a:noFill/>
          <a:ln>
            <a:noFill/>
          </a:ln>
        </p:spPr>
      </p:pic>
      <p:sp>
        <p:nvSpPr>
          <p:cNvPr id="86" name="Google Shape;8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531" name="Google Shape;531;p6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70438" y="322313"/>
            <a:ext cx="6803124" cy="2670074"/>
          </a:xfrm>
          <a:prstGeom prst="rect">
            <a:avLst/>
          </a:prstGeom>
          <a:noFill/>
          <a:ln>
            <a:noFill/>
          </a:ln>
        </p:spPr>
      </p:pic>
      <p:sp>
        <p:nvSpPr>
          <p:cNvPr id="532" name="Google Shape;532;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533" name="Google Shape;533;p62"/>
          <p:cNvSpPr txBox="1"/>
          <p:nvPr/>
        </p:nvSpPr>
        <p:spPr>
          <a:xfrm>
            <a:off x="2680550" y="3203875"/>
            <a:ext cx="3900300" cy="1459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i="1">
                <a:latin typeface="Proxima Nova Semibold"/>
                <a:ea typeface="Proxima Nova Semibold"/>
                <a:cs typeface="Proxima Nova Semibold"/>
                <a:sym typeface="Proxima Nova Semibold"/>
              </a:rPr>
              <a:t>P</a:t>
            </a:r>
            <a:r>
              <a:rPr lang="en" sz="1200">
                <a:latin typeface="Proxima Nova Semibold"/>
                <a:ea typeface="Proxima Nova Semibold"/>
                <a:cs typeface="Proxima Nova Semibold"/>
                <a:sym typeface="Proxima Nova Semibold"/>
              </a:rPr>
              <a:t>(</a:t>
            </a:r>
            <a:r>
              <a:rPr lang="en" sz="1200" i="1">
                <a:latin typeface="Proxima Nova Semibold"/>
                <a:ea typeface="Proxima Nova Semibold"/>
                <a:cs typeface="Proxima Nova Semibold"/>
                <a:sym typeface="Proxima Nova Semibold"/>
              </a:rPr>
              <a:t>S</a:t>
            </a:r>
            <a:r>
              <a:rPr lang="en" sz="1200">
                <a:latin typeface="Proxima Nova Semibold"/>
                <a:ea typeface="Proxima Nova Semibold"/>
                <a:cs typeface="Proxima Nova Semibold"/>
                <a:sym typeface="Proxima Nova Semibold"/>
              </a:rPr>
              <a:t>) peaks at </a:t>
            </a:r>
            <a:r>
              <a:rPr lang="en" sz="1200" i="1">
                <a:latin typeface="Proxima Nova Semibold"/>
                <a:ea typeface="Proxima Nova Semibold"/>
                <a:cs typeface="Proxima Nova Semibold"/>
                <a:sym typeface="Proxima Nova Semibold"/>
              </a:rPr>
              <a:t>S</a:t>
            </a:r>
            <a:r>
              <a:rPr lang="en" sz="1200" baseline="30000">
                <a:latin typeface="Proxima Nova Semibold"/>
                <a:ea typeface="Proxima Nova Semibold"/>
                <a:cs typeface="Proxima Nova Semibold"/>
                <a:sym typeface="Proxima Nova Semibold"/>
              </a:rPr>
              <a:t> </a:t>
            </a:r>
            <a:r>
              <a:rPr lang="en" sz="1200">
                <a:latin typeface="Proxima Nova Semibold"/>
                <a:ea typeface="Proxima Nova Semibold"/>
                <a:cs typeface="Proxima Nova Semibold"/>
                <a:sym typeface="Proxima Nova Semibold"/>
              </a:rPr>
              <a:t>≈ 0.8, which indicates that the user can </a:t>
            </a:r>
            <a:r>
              <a:rPr lang="en" sz="1200" i="1">
                <a:latin typeface="Proxima Nova Semibold"/>
                <a:ea typeface="Proxima Nova Semibold"/>
                <a:cs typeface="Proxima Nova Semibold"/>
                <a:sym typeface="Proxima Nova Semibold"/>
              </a:rPr>
              <a:t>actually </a:t>
            </a:r>
            <a:r>
              <a:rPr lang="en" sz="1200">
                <a:latin typeface="Proxima Nova Semibold"/>
                <a:ea typeface="Proxima Nova Semibold"/>
                <a:cs typeface="Proxima Nova Semibold"/>
                <a:sym typeface="Proxima Nova Semibold"/>
              </a:rPr>
              <a:t>be found on average in any of 2</a:t>
            </a:r>
            <a:r>
              <a:rPr lang="en" sz="1200" baseline="30000">
                <a:latin typeface="Proxima Nova Semibold"/>
                <a:ea typeface="Proxima Nova Semibold"/>
                <a:cs typeface="Proxima Nova Semibold"/>
                <a:sym typeface="Proxima Nova Semibold"/>
              </a:rPr>
              <a:t>0.8 </a:t>
            </a:r>
            <a:r>
              <a:rPr lang="en" sz="1200">
                <a:latin typeface="Proxima Nova Semibold"/>
                <a:ea typeface="Proxima Nova Semibold"/>
                <a:cs typeface="Proxima Nova Semibold"/>
                <a:sym typeface="Proxima Nova Semibold"/>
              </a:rPr>
              <a:t>≈ 1.74 locations in the next hour (when the algorithm has access to both location visitation frequency and sequence information from the user) – less than 2 locations!! Human mobility is </a:t>
            </a:r>
            <a:r>
              <a:rPr lang="en" sz="1200" i="1">
                <a:latin typeface="Proxima Nova Semibold"/>
                <a:ea typeface="Proxima Nova Semibold"/>
                <a:cs typeface="Proxima Nova Semibold"/>
                <a:sym typeface="Proxima Nova Semibold"/>
              </a:rPr>
              <a:t>highly</a:t>
            </a:r>
            <a:r>
              <a:rPr lang="en" sz="1200">
                <a:latin typeface="Proxima Nova Semibold"/>
                <a:ea typeface="Proxima Nova Semibold"/>
                <a:cs typeface="Proxima Nova Semibold"/>
                <a:sym typeface="Proxima Nova Semibold"/>
              </a:rPr>
              <a:t> predictable.</a:t>
            </a:r>
            <a:endParaRPr sz="1200">
              <a:latin typeface="Proxima Nova Semibold"/>
              <a:ea typeface="Proxima Nova Semibold"/>
              <a:cs typeface="Proxima Nova Semibold"/>
              <a:sym typeface="Proxima Nova Semibold"/>
            </a:endParaRPr>
          </a:p>
        </p:txBody>
      </p:sp>
      <p:pic>
        <p:nvPicPr>
          <p:cNvPr id="534" name="Google Shape;534;p62"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902039" flipH="1">
            <a:off x="1997744" y="2689961"/>
            <a:ext cx="432291" cy="107780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pic>
        <p:nvPicPr>
          <p:cNvPr id="539" name="Google Shape;539;p6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70438" y="322313"/>
            <a:ext cx="6803124" cy="2670074"/>
          </a:xfrm>
          <a:prstGeom prst="rect">
            <a:avLst/>
          </a:prstGeom>
          <a:noFill/>
          <a:ln>
            <a:noFill/>
          </a:ln>
        </p:spPr>
      </p:pic>
      <p:sp>
        <p:nvSpPr>
          <p:cNvPr id="540" name="Google Shape;540;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541" name="Google Shape;541;p63"/>
          <p:cNvSpPr txBox="1"/>
          <p:nvPr/>
        </p:nvSpPr>
        <p:spPr>
          <a:xfrm>
            <a:off x="2190750" y="3203875"/>
            <a:ext cx="4542600" cy="1402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In fact, a perfect algorithm can predict upto 93% of a user’s future-hour locations when the algorithm has access to location-wise visitation frequency and visitation sequence information from the user. Insane! Notice that random chance (blue curve) leads to a prediction upper limit of roughly &lt;10%.</a:t>
            </a:r>
            <a:endParaRPr sz="1200">
              <a:latin typeface="Proxima Nova Semibold"/>
              <a:ea typeface="Proxima Nova Semibold"/>
              <a:cs typeface="Proxima Nova Semibold"/>
              <a:sym typeface="Proxima Nova Semibold"/>
            </a:endParaRPr>
          </a:p>
        </p:txBody>
      </p:sp>
      <p:pic>
        <p:nvPicPr>
          <p:cNvPr id="542" name="Google Shape;542;p63"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902039">
            <a:off x="7071969" y="2698611"/>
            <a:ext cx="432291" cy="107780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Ethics, Privacy, and Human Factors</a:t>
            </a:r>
            <a:endParaRPr sz="2800">
              <a:solidFill>
                <a:srgbClr val="000000"/>
              </a:solidFill>
            </a:endParaRPr>
          </a:p>
        </p:txBody>
      </p:sp>
      <p:pic>
        <p:nvPicPr>
          <p:cNvPr id="548" name="Google Shape;548;p6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400663" y="1082550"/>
            <a:ext cx="6342680" cy="3820976"/>
          </a:xfrm>
          <a:prstGeom prst="rect">
            <a:avLst/>
          </a:prstGeom>
          <a:noFill/>
          <a:ln>
            <a:noFill/>
          </a:ln>
        </p:spPr>
      </p:pic>
      <p:sp>
        <p:nvSpPr>
          <p:cNvPr id="549" name="Google Shape;549;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pic>
        <p:nvPicPr>
          <p:cNvPr id="554" name="Google Shape;554;p6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52400"/>
            <a:ext cx="8839204" cy="4467078"/>
          </a:xfrm>
          <a:prstGeom prst="rect">
            <a:avLst/>
          </a:prstGeom>
          <a:noFill/>
          <a:ln>
            <a:noFill/>
          </a:ln>
        </p:spPr>
      </p:pic>
      <p:sp>
        <p:nvSpPr>
          <p:cNvPr id="555" name="Google Shape;55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559"/>
        <p:cNvGrpSpPr/>
        <p:nvPr/>
      </p:nvGrpSpPr>
      <p:grpSpPr>
        <a:xfrm>
          <a:off x="0" y="0"/>
          <a:ext cx="0" cy="0"/>
          <a:chOff x="0" y="0"/>
          <a:chExt cx="0" cy="0"/>
        </a:xfrm>
      </p:grpSpPr>
      <p:sp>
        <p:nvSpPr>
          <p:cNvPr id="560" name="Google Shape;560;p66"/>
          <p:cNvSpPr txBox="1"/>
          <p:nvPr/>
        </p:nvSpPr>
        <p:spPr>
          <a:xfrm>
            <a:off x="511850" y="3278150"/>
            <a:ext cx="72999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Questions?</a:t>
            </a:r>
            <a:endParaRPr sz="6600">
              <a:solidFill>
                <a:schemeClr val="lt1"/>
              </a:solidFill>
              <a:latin typeface="Proxima Nova Extrabold"/>
              <a:ea typeface="Proxima Nova Extrabold"/>
              <a:cs typeface="Proxima Nova Extrabold"/>
              <a:sym typeface="Proxima Nova Extrabold"/>
            </a:endParaRPr>
          </a:p>
        </p:txBody>
      </p:sp>
      <p:sp>
        <p:nvSpPr>
          <p:cNvPr id="561" name="Google Shape;561;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565"/>
        <p:cNvGrpSpPr/>
        <p:nvPr/>
      </p:nvGrpSpPr>
      <p:grpSpPr>
        <a:xfrm>
          <a:off x="0" y="0"/>
          <a:ext cx="0" cy="0"/>
          <a:chOff x="0" y="0"/>
          <a:chExt cx="0" cy="0"/>
        </a:xfrm>
      </p:grpSpPr>
      <p:sp>
        <p:nvSpPr>
          <p:cNvPr id="566" name="Google Shape;566;p67"/>
          <p:cNvSpPr txBox="1"/>
          <p:nvPr/>
        </p:nvSpPr>
        <p:spPr>
          <a:xfrm>
            <a:off x="511850" y="3278150"/>
            <a:ext cx="72999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Pop Quiz</a:t>
            </a:r>
            <a:endParaRPr sz="6600">
              <a:solidFill>
                <a:schemeClr val="lt1"/>
              </a:solidFill>
              <a:latin typeface="Proxima Nova Extrabold"/>
              <a:ea typeface="Proxima Nova Extrabold"/>
              <a:cs typeface="Proxima Nova Extrabold"/>
              <a:sym typeface="Proxima Nova Extrabold"/>
            </a:endParaRPr>
          </a:p>
        </p:txBody>
      </p:sp>
      <p:sp>
        <p:nvSpPr>
          <p:cNvPr id="567" name="Google Shape;567;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pic>
        <p:nvPicPr>
          <p:cNvPr id="573" name="Google Shape;573;p6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720938" y="639038"/>
            <a:ext cx="5702126" cy="38654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pic>
        <p:nvPicPr>
          <p:cNvPr id="579" name="Google Shape;579;p6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674438" y="1346487"/>
            <a:ext cx="5795126" cy="1396677"/>
          </a:xfrm>
          <a:prstGeom prst="rect">
            <a:avLst/>
          </a:prstGeom>
          <a:noFill/>
          <a:ln>
            <a:noFill/>
          </a:ln>
        </p:spPr>
      </p:pic>
      <p:pic>
        <p:nvPicPr>
          <p:cNvPr id="580" name="Google Shape;580;p6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674437" y="2743164"/>
            <a:ext cx="4145108" cy="105384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586" name="Google Shape;586;p7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194888" y="152400"/>
            <a:ext cx="4754233" cy="483869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590"/>
        <p:cNvGrpSpPr/>
        <p:nvPr/>
      </p:nvGrpSpPr>
      <p:grpSpPr>
        <a:xfrm>
          <a:off x="0" y="0"/>
          <a:ext cx="0" cy="0"/>
          <a:chOff x="0" y="0"/>
          <a:chExt cx="0" cy="0"/>
        </a:xfrm>
      </p:grpSpPr>
      <p:sp>
        <p:nvSpPr>
          <p:cNvPr id="591" name="Google Shape;591;p71"/>
          <p:cNvSpPr txBox="1"/>
          <p:nvPr/>
        </p:nvSpPr>
        <p:spPr>
          <a:xfrm>
            <a:off x="511850" y="3207675"/>
            <a:ext cx="72999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Group Project</a:t>
            </a:r>
            <a:endParaRPr sz="6600">
              <a:solidFill>
                <a:schemeClr val="lt1"/>
              </a:solidFill>
              <a:latin typeface="Proxima Nova Extrabold"/>
              <a:ea typeface="Proxima Nova Extrabold"/>
              <a:cs typeface="Proxima Nova Extrabold"/>
              <a:sym typeface="Proxima Nova Extrabold"/>
            </a:endParaRPr>
          </a:p>
        </p:txBody>
      </p:sp>
      <p:sp>
        <p:nvSpPr>
          <p:cNvPr id="592" name="Google Shape;592;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Person Recommendation</a:t>
            </a:r>
            <a:endParaRPr sz="2800">
              <a:solidFill>
                <a:srgbClr val="000000"/>
              </a:solidFill>
            </a:endParaRPr>
          </a:p>
        </p:txBody>
      </p:sp>
      <p:sp>
        <p:nvSpPr>
          <p:cNvPr id="92" name="Google Shape;92;p18"/>
          <p:cNvSpPr txBox="1"/>
          <p:nvPr/>
        </p:nvSpPr>
        <p:spPr>
          <a:xfrm>
            <a:off x="422350" y="1272825"/>
            <a:ext cx="5533500" cy="3033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chemeClr val="dk1"/>
                </a:solidFill>
                <a:latin typeface="Proxima Nova"/>
                <a:ea typeface="Proxima Nova"/>
                <a:cs typeface="Proxima Nova"/>
                <a:sym typeface="Proxima Nova"/>
              </a:rPr>
              <a:t>Network characteristics are natural choices for making peer recommendations</a:t>
            </a:r>
            <a:endParaRPr>
              <a:latin typeface="Proxima Nova"/>
              <a:ea typeface="Proxima Nova"/>
              <a:cs typeface="Proxima Nova"/>
              <a:sym typeface="Proxima Nova"/>
            </a:endParaRPr>
          </a:p>
          <a:p>
            <a:pPr marL="457200" lvl="0" indent="-317500" algn="l" rtl="0">
              <a:lnSpc>
                <a:spcPct val="150000"/>
              </a:lnSpc>
              <a:spcBef>
                <a:spcPts val="1000"/>
              </a:spcBef>
              <a:spcAft>
                <a:spcPts val="0"/>
              </a:spcAft>
              <a:buSzPts val="1400"/>
              <a:buFont typeface="Proxima Nova"/>
              <a:buChar char="●"/>
            </a:pPr>
            <a:r>
              <a:rPr lang="en" b="1">
                <a:latin typeface="Proxima Nova"/>
                <a:ea typeface="Proxima Nova"/>
                <a:cs typeface="Proxima Nova"/>
                <a:sym typeface="Proxima Nova"/>
              </a:rPr>
              <a:t>Community Detection</a:t>
            </a:r>
            <a:endParaRPr b="1">
              <a:latin typeface="Proxima Nova"/>
              <a:ea typeface="Proxima Nova"/>
              <a:cs typeface="Proxima Nova"/>
              <a:sym typeface="Proxima Nova"/>
            </a:endParaRPr>
          </a:p>
          <a:p>
            <a:pPr marL="914400" lvl="1"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Find and recommend others in the same community</a:t>
            </a:r>
            <a:endParaRPr>
              <a:latin typeface="Proxima Nova"/>
              <a:ea typeface="Proxima Nova"/>
              <a:cs typeface="Proxima Nova"/>
              <a:sym typeface="Proxima Nova"/>
            </a:endParaRPr>
          </a:p>
          <a:p>
            <a:pPr marL="1371600" lvl="2"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“Oh I see you’re a football fan, here’s another football fan you can befriend”</a:t>
            </a:r>
            <a:endParaRPr>
              <a:latin typeface="Proxima Nova"/>
              <a:ea typeface="Proxima Nova"/>
              <a:cs typeface="Proxima Nova"/>
              <a:sym typeface="Proxima Nova"/>
            </a:endParaRPr>
          </a:p>
          <a:p>
            <a:pPr marL="914400" lvl="1"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Slippery slope: can lead to polarization and extremity</a:t>
            </a:r>
            <a:endParaRPr>
              <a:latin typeface="Proxima Nova"/>
              <a:ea typeface="Proxima Nova"/>
              <a:cs typeface="Proxima Nova"/>
              <a:sym typeface="Proxima Nova"/>
            </a:endParaRPr>
          </a:p>
          <a:p>
            <a:pPr marL="1371600" lvl="2"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Echo chambers from like-minded people can fuel confirmation bias</a:t>
            </a:r>
            <a:endParaRPr>
              <a:latin typeface="Proxima Nova"/>
              <a:ea typeface="Proxima Nova"/>
              <a:cs typeface="Proxima Nova"/>
              <a:sym typeface="Proxima Nova"/>
            </a:endParaRPr>
          </a:p>
        </p:txBody>
      </p:sp>
      <p:pic>
        <p:nvPicPr>
          <p:cNvPr id="93" name="Google Shape;93;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25125" y="1856073"/>
            <a:ext cx="2996024" cy="2063401"/>
          </a:xfrm>
          <a:prstGeom prst="rect">
            <a:avLst/>
          </a:prstGeom>
          <a:noFill/>
          <a:ln>
            <a:noFill/>
          </a:ln>
        </p:spPr>
      </p:pic>
      <p:sp>
        <p:nvSpPr>
          <p:cNvPr id="94" name="Google Shape;9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2"/>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2"/>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Extrabold"/>
                <a:ea typeface="Proxima Nova Extrabold"/>
                <a:cs typeface="Proxima Nova Extrabold"/>
                <a:sym typeface="Proxima Nova Extrabold"/>
              </a:rPr>
              <a:t>Deliverables and Timeline</a:t>
            </a:r>
            <a:endParaRPr sz="3000">
              <a:solidFill>
                <a:schemeClr val="lt1"/>
              </a:solidFill>
              <a:latin typeface="Proxima Nova Extrabold"/>
              <a:ea typeface="Proxima Nova Extrabold"/>
              <a:cs typeface="Proxima Nova Extrabold"/>
              <a:sym typeface="Proxima Nova Extrabold"/>
            </a:endParaRPr>
          </a:p>
        </p:txBody>
      </p:sp>
      <p:sp>
        <p:nvSpPr>
          <p:cNvPr id="599" name="Google Shape;599;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graphicFrame>
        <p:nvGraphicFramePr>
          <p:cNvPr id="600" name="Google Shape;600;p72"/>
          <p:cNvGraphicFramePr/>
          <p:nvPr/>
        </p:nvGraphicFramePr>
        <p:xfrm>
          <a:off x="3376214" y="1329312"/>
          <a:ext cx="3000000" cy="3000000"/>
        </p:xfrm>
        <a:graphic>
          <a:graphicData uri="http://schemas.openxmlformats.org/drawingml/2006/table">
            <a:tbl>
              <a:tblPr>
                <a:noFill/>
                <a:tableStyleId>{5C7459A6-F89D-4364-8771-BF305898758B}</a:tableStyleId>
              </a:tblPr>
              <a:tblGrid>
                <a:gridCol w="1030600">
                  <a:extLst>
                    <a:ext uri="{9D8B030D-6E8A-4147-A177-3AD203B41FA5}">
                      <a16:colId xmlns:a16="http://schemas.microsoft.com/office/drawing/2014/main" val="20000"/>
                    </a:ext>
                  </a:extLst>
                </a:gridCol>
                <a:gridCol w="521100">
                  <a:extLst>
                    <a:ext uri="{9D8B030D-6E8A-4147-A177-3AD203B41FA5}">
                      <a16:colId xmlns:a16="http://schemas.microsoft.com/office/drawing/2014/main" val="20001"/>
                    </a:ext>
                  </a:extLst>
                </a:gridCol>
                <a:gridCol w="1669825">
                  <a:extLst>
                    <a:ext uri="{9D8B030D-6E8A-4147-A177-3AD203B41FA5}">
                      <a16:colId xmlns:a16="http://schemas.microsoft.com/office/drawing/2014/main" val="20002"/>
                    </a:ext>
                  </a:extLst>
                </a:gridCol>
                <a:gridCol w="2409350">
                  <a:extLst>
                    <a:ext uri="{9D8B030D-6E8A-4147-A177-3AD203B41FA5}">
                      <a16:colId xmlns:a16="http://schemas.microsoft.com/office/drawing/2014/main" val="20003"/>
                    </a:ext>
                  </a:extLst>
                </a:gridCol>
              </a:tblGrid>
              <a:tr h="266700">
                <a:tc rowSpan="2">
                  <a:txBody>
                    <a:bodyPr/>
                    <a:lstStyle/>
                    <a:p>
                      <a:pPr marL="0" lvl="0" indent="0" algn="l" rtl="0">
                        <a:spcBef>
                          <a:spcPts val="0"/>
                        </a:spcBef>
                        <a:spcAft>
                          <a:spcPts val="0"/>
                        </a:spcAft>
                        <a:buNone/>
                      </a:pPr>
                      <a:r>
                        <a:rPr lang="en" sz="1000">
                          <a:latin typeface="Proxima Nova"/>
                          <a:ea typeface="Proxima Nova"/>
                          <a:cs typeface="Proxima Nova"/>
                          <a:sym typeface="Proxima Nova"/>
                        </a:rPr>
                        <a:t>Week 15</a:t>
                      </a:r>
                      <a:endParaRPr sz="1000">
                        <a:latin typeface="Proxima Nova"/>
                        <a:ea typeface="Proxima Nova"/>
                        <a:cs typeface="Proxima Nova"/>
                        <a:sym typeface="Proxima Nova"/>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l" rtl="0">
                        <a:lnSpc>
                          <a:spcPct val="115000"/>
                        </a:lnSpc>
                        <a:spcBef>
                          <a:spcPts val="0"/>
                        </a:spcBef>
                        <a:spcAft>
                          <a:spcPts val="0"/>
                        </a:spcAft>
                        <a:buNone/>
                      </a:pPr>
                      <a:r>
                        <a:rPr lang="en" sz="1000" b="1">
                          <a:latin typeface="Proxima Nova"/>
                          <a:ea typeface="Proxima Nova"/>
                          <a:cs typeface="Proxima Nova"/>
                          <a:sym typeface="Proxima Nova"/>
                        </a:rPr>
                        <a:t>4/16</a:t>
                      </a:r>
                      <a:endParaRPr sz="1000" b="1">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00FFFF"/>
                    </a:solidFill>
                  </a:tcPr>
                </a:tc>
                <a:tc gridSpan="2">
                  <a:txBody>
                    <a:bodyPr/>
                    <a:lstStyle/>
                    <a:p>
                      <a:pPr marL="0" lvl="0" indent="0" algn="l" rtl="0">
                        <a:lnSpc>
                          <a:spcPct val="115000"/>
                        </a:lnSpc>
                        <a:spcBef>
                          <a:spcPts val="0"/>
                        </a:spcBef>
                        <a:spcAft>
                          <a:spcPts val="0"/>
                        </a:spcAft>
                        <a:buNone/>
                      </a:pPr>
                      <a:r>
                        <a:rPr lang="en" sz="1000">
                          <a:latin typeface="Proxima Nova"/>
                          <a:ea typeface="Proxima Nova"/>
                          <a:cs typeface="Proxima Nova"/>
                          <a:sym typeface="Proxima Nova"/>
                        </a:rPr>
                        <a:t>Final Presentations (Groups 1, 2, 3); slides due at midnight</a:t>
                      </a:r>
                      <a:endParaRPr sz="1000">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solidFill>
                      <a:srgbClr val="00FFFF"/>
                    </a:solidFill>
                  </a:tcPr>
                </a:tc>
                <a:tc hMerge="1">
                  <a:txBody>
                    <a:bodyPr/>
                    <a:lstStyle/>
                    <a:p>
                      <a:endParaRPr lang="en-US"/>
                    </a:p>
                  </a:txBody>
                  <a:tcPr/>
                </a:tc>
                <a:extLst>
                  <a:ext uri="{0D108BD9-81ED-4DB2-BD59-A6C34878D82A}">
                    <a16:rowId xmlns:a16="http://schemas.microsoft.com/office/drawing/2014/main" val="10000"/>
                  </a:ext>
                </a:extLst>
              </a:tr>
              <a:tr h="266700">
                <a:tc vMerge="1">
                  <a:txBody>
                    <a:bodyPr/>
                    <a:lstStyle/>
                    <a:p>
                      <a:endParaRPr lang="en-US"/>
                    </a:p>
                  </a:txBody>
                  <a:tcPr/>
                </a:tc>
                <a:tc>
                  <a:txBody>
                    <a:bodyPr/>
                    <a:lstStyle/>
                    <a:p>
                      <a:pPr marL="0" lvl="0" indent="0" algn="l" rtl="0">
                        <a:lnSpc>
                          <a:spcPct val="115000"/>
                        </a:lnSpc>
                        <a:spcBef>
                          <a:spcPts val="0"/>
                        </a:spcBef>
                        <a:spcAft>
                          <a:spcPts val="0"/>
                        </a:spcAft>
                        <a:buNone/>
                      </a:pPr>
                      <a:r>
                        <a:rPr lang="en" sz="1000" b="1">
                          <a:latin typeface="Proxima Nova"/>
                          <a:ea typeface="Proxima Nova"/>
                          <a:cs typeface="Proxima Nova"/>
                          <a:sym typeface="Proxima Nova"/>
                        </a:rPr>
                        <a:t>4/18</a:t>
                      </a:r>
                      <a:endParaRPr sz="1000" b="1">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00FFFF"/>
                    </a:solidFill>
                  </a:tcPr>
                </a:tc>
                <a:tc gridSpan="2">
                  <a:txBody>
                    <a:bodyPr/>
                    <a:lstStyle/>
                    <a:p>
                      <a:pPr marL="0" lvl="0" indent="0" algn="l" rtl="0">
                        <a:lnSpc>
                          <a:spcPct val="115000"/>
                        </a:lnSpc>
                        <a:spcBef>
                          <a:spcPts val="0"/>
                        </a:spcBef>
                        <a:spcAft>
                          <a:spcPts val="0"/>
                        </a:spcAft>
                        <a:buNone/>
                      </a:pPr>
                      <a:r>
                        <a:rPr lang="en" sz="1000">
                          <a:latin typeface="Proxima Nova"/>
                          <a:ea typeface="Proxima Nova"/>
                          <a:cs typeface="Proxima Nova"/>
                          <a:sym typeface="Proxima Nova"/>
                        </a:rPr>
                        <a:t>Final Presentations (Groups 4, 5, 6); slides due at </a:t>
                      </a:r>
                      <a:r>
                        <a:rPr lang="en" sz="1000">
                          <a:solidFill>
                            <a:schemeClr val="dk1"/>
                          </a:solidFill>
                          <a:latin typeface="Proxima Nova"/>
                          <a:ea typeface="Proxima Nova"/>
                          <a:cs typeface="Proxima Nova"/>
                          <a:sym typeface="Proxima Nova"/>
                        </a:rPr>
                        <a:t>midnight</a:t>
                      </a:r>
                      <a:endParaRPr sz="1000">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solidFill>
                      <a:srgbClr val="00FFFF"/>
                    </a:solidFill>
                  </a:tcPr>
                </a:tc>
                <a:tc hMerge="1">
                  <a:txBody>
                    <a:bodyPr/>
                    <a:lstStyle/>
                    <a:p>
                      <a:endParaRPr lang="en-US"/>
                    </a:p>
                  </a:txBody>
                  <a:tcPr/>
                </a:tc>
                <a:extLst>
                  <a:ext uri="{0D108BD9-81ED-4DB2-BD59-A6C34878D82A}">
                    <a16:rowId xmlns:a16="http://schemas.microsoft.com/office/drawing/2014/main" val="10001"/>
                  </a:ext>
                </a:extLst>
              </a:tr>
              <a:tr h="254000">
                <a:tc rowSpan="2">
                  <a:txBody>
                    <a:bodyPr/>
                    <a:lstStyle/>
                    <a:p>
                      <a:pPr marL="0" lvl="0" indent="0" algn="l" rtl="0">
                        <a:spcBef>
                          <a:spcPts val="0"/>
                        </a:spcBef>
                        <a:spcAft>
                          <a:spcPts val="0"/>
                        </a:spcAft>
                        <a:buNone/>
                      </a:pPr>
                      <a:r>
                        <a:rPr lang="en" sz="1000">
                          <a:latin typeface="Proxima Nova"/>
                          <a:ea typeface="Proxima Nova"/>
                          <a:cs typeface="Proxima Nova"/>
                          <a:sym typeface="Proxima Nova"/>
                        </a:rPr>
                        <a:t>Test free week (4/20 - 4/26)</a:t>
                      </a:r>
                      <a:endParaRPr sz="1000">
                        <a:latin typeface="Proxima Nova"/>
                        <a:ea typeface="Proxima Nova"/>
                        <a:cs typeface="Proxima Nova"/>
                        <a:sym typeface="Proxima Nova"/>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l" rtl="0">
                        <a:lnSpc>
                          <a:spcPct val="115000"/>
                        </a:lnSpc>
                        <a:spcBef>
                          <a:spcPts val="0"/>
                        </a:spcBef>
                        <a:spcAft>
                          <a:spcPts val="0"/>
                        </a:spcAft>
                        <a:buNone/>
                      </a:pPr>
                      <a:r>
                        <a:rPr lang="en" sz="1000" b="1">
                          <a:latin typeface="Proxima Nova"/>
                          <a:ea typeface="Proxima Nova"/>
                          <a:cs typeface="Proxima Nova"/>
                          <a:sym typeface="Proxima Nova"/>
                        </a:rPr>
                        <a:t>4/23</a:t>
                      </a:r>
                      <a:endParaRPr sz="1000" b="1">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00FFFF"/>
                    </a:solidFill>
                  </a:tcPr>
                </a:tc>
                <a:tc gridSpan="2">
                  <a:txBody>
                    <a:bodyPr/>
                    <a:lstStyle/>
                    <a:p>
                      <a:pPr marL="0" lvl="0" indent="0" algn="l" rtl="0">
                        <a:lnSpc>
                          <a:spcPct val="115000"/>
                        </a:lnSpc>
                        <a:spcBef>
                          <a:spcPts val="0"/>
                        </a:spcBef>
                        <a:spcAft>
                          <a:spcPts val="0"/>
                        </a:spcAft>
                        <a:buNone/>
                      </a:pPr>
                      <a:r>
                        <a:rPr lang="en" sz="1000">
                          <a:latin typeface="Proxima Nova"/>
                          <a:ea typeface="Proxima Nova"/>
                          <a:cs typeface="Proxima Nova"/>
                          <a:sym typeface="Proxima Nova"/>
                        </a:rPr>
                        <a:t>Final Presentations (Groups 7, 8, 9); slides due at </a:t>
                      </a:r>
                      <a:r>
                        <a:rPr lang="en" sz="1000">
                          <a:solidFill>
                            <a:schemeClr val="dk1"/>
                          </a:solidFill>
                          <a:latin typeface="Proxima Nova"/>
                          <a:ea typeface="Proxima Nova"/>
                          <a:cs typeface="Proxima Nova"/>
                          <a:sym typeface="Proxima Nova"/>
                        </a:rPr>
                        <a:t>midnight</a:t>
                      </a:r>
                      <a:endParaRPr sz="1000">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00FFFF"/>
                    </a:solidFill>
                  </a:tcPr>
                </a:tc>
                <a:tc hMerge="1">
                  <a:txBody>
                    <a:bodyPr/>
                    <a:lstStyle/>
                    <a:p>
                      <a:endParaRPr lang="en-US"/>
                    </a:p>
                  </a:txBody>
                  <a:tcPr/>
                </a:tc>
                <a:extLst>
                  <a:ext uri="{0D108BD9-81ED-4DB2-BD59-A6C34878D82A}">
                    <a16:rowId xmlns:a16="http://schemas.microsoft.com/office/drawing/2014/main" val="10002"/>
                  </a:ext>
                </a:extLst>
              </a:tr>
              <a:tr h="254000">
                <a:tc vMerge="1">
                  <a:txBody>
                    <a:bodyPr/>
                    <a:lstStyle/>
                    <a:p>
                      <a:endParaRPr lang="en-US"/>
                    </a:p>
                  </a:txBody>
                  <a:tcPr/>
                </a:tc>
                <a:tc>
                  <a:txBody>
                    <a:bodyPr/>
                    <a:lstStyle/>
                    <a:p>
                      <a:pPr marL="0" lvl="0" indent="0" algn="l" rtl="0">
                        <a:lnSpc>
                          <a:spcPct val="115000"/>
                        </a:lnSpc>
                        <a:spcBef>
                          <a:spcPts val="0"/>
                        </a:spcBef>
                        <a:spcAft>
                          <a:spcPts val="0"/>
                        </a:spcAft>
                        <a:buNone/>
                      </a:pPr>
                      <a:r>
                        <a:rPr lang="en" sz="1000" b="1">
                          <a:latin typeface="Proxima Nova"/>
                          <a:ea typeface="Proxima Nova"/>
                          <a:cs typeface="Proxima Nova"/>
                          <a:sym typeface="Proxima Nova"/>
                        </a:rPr>
                        <a:t>4/25</a:t>
                      </a:r>
                      <a:endParaRPr sz="1000" b="1">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00FFFF"/>
                    </a:solidFill>
                  </a:tcPr>
                </a:tc>
                <a:tc gridSpan="2">
                  <a:txBody>
                    <a:bodyPr/>
                    <a:lstStyle/>
                    <a:p>
                      <a:pPr marL="0" lvl="0" indent="0" algn="l" rtl="0">
                        <a:lnSpc>
                          <a:spcPct val="115000"/>
                        </a:lnSpc>
                        <a:spcBef>
                          <a:spcPts val="0"/>
                        </a:spcBef>
                        <a:spcAft>
                          <a:spcPts val="0"/>
                        </a:spcAft>
                        <a:buNone/>
                      </a:pPr>
                      <a:r>
                        <a:rPr lang="en" sz="1000">
                          <a:latin typeface="Proxima Nova"/>
                          <a:ea typeface="Proxima Nova"/>
                          <a:cs typeface="Proxima Nova"/>
                          <a:sym typeface="Proxima Nova"/>
                        </a:rPr>
                        <a:t>Final Presentations (Groups 10, 11); slides due at </a:t>
                      </a:r>
                      <a:r>
                        <a:rPr lang="en" sz="1000">
                          <a:solidFill>
                            <a:schemeClr val="dk1"/>
                          </a:solidFill>
                          <a:latin typeface="Proxima Nova"/>
                          <a:ea typeface="Proxima Nova"/>
                          <a:cs typeface="Proxima Nova"/>
                          <a:sym typeface="Proxima Nova"/>
                        </a:rPr>
                        <a:t>midnight</a:t>
                      </a:r>
                      <a:endParaRPr sz="1000">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00FFFF"/>
                    </a:solidFill>
                  </a:tcPr>
                </a:tc>
                <a:tc hMerge="1">
                  <a:txBody>
                    <a:bodyPr/>
                    <a:lstStyle/>
                    <a:p>
                      <a:endParaRPr lang="en-US"/>
                    </a:p>
                  </a:txBody>
                  <a:tcPr/>
                </a:tc>
                <a:extLst>
                  <a:ext uri="{0D108BD9-81ED-4DB2-BD59-A6C34878D82A}">
                    <a16:rowId xmlns:a16="http://schemas.microsoft.com/office/drawing/2014/main" val="10003"/>
                  </a:ext>
                </a:extLst>
              </a:tr>
              <a:tr h="254000">
                <a:tc>
                  <a:txBody>
                    <a:bodyPr/>
                    <a:lstStyle/>
                    <a:p>
                      <a:pPr marL="0" lvl="0" indent="0" algn="l" rtl="0">
                        <a:spcBef>
                          <a:spcPts val="0"/>
                        </a:spcBef>
                        <a:spcAft>
                          <a:spcPts val="0"/>
                        </a:spcAft>
                        <a:buNone/>
                      </a:pPr>
                      <a:r>
                        <a:rPr lang="en" sz="1000">
                          <a:latin typeface="Proxima Nova"/>
                          <a:ea typeface="Proxima Nova"/>
                          <a:cs typeface="Proxima Nova"/>
                          <a:sym typeface="Proxima Nova"/>
                        </a:rPr>
                        <a:t>Exams week (4/27 - 5/2) </a:t>
                      </a:r>
                      <a:endParaRPr sz="1000">
                        <a:latin typeface="Proxima Nova"/>
                        <a:ea typeface="Proxima Nova"/>
                        <a:cs typeface="Proxima Nova"/>
                        <a:sym typeface="Proxima Nova"/>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l" rtl="0">
                        <a:lnSpc>
                          <a:spcPct val="115000"/>
                        </a:lnSpc>
                        <a:spcBef>
                          <a:spcPts val="0"/>
                        </a:spcBef>
                        <a:spcAft>
                          <a:spcPts val="0"/>
                        </a:spcAft>
                        <a:buNone/>
                      </a:pPr>
                      <a:r>
                        <a:rPr lang="en" sz="1000" b="1">
                          <a:latin typeface="Proxima Nova"/>
                          <a:ea typeface="Proxima Nova"/>
                          <a:cs typeface="Proxima Nova"/>
                          <a:sym typeface="Proxima Nova"/>
                        </a:rPr>
                        <a:t>4/29</a:t>
                      </a:r>
                      <a:endParaRPr sz="1000" b="1">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00FFFF"/>
                    </a:solidFill>
                  </a:tcPr>
                </a:tc>
                <a:tc gridSpan="2">
                  <a:txBody>
                    <a:bodyPr/>
                    <a:lstStyle/>
                    <a:p>
                      <a:pPr marL="0" lvl="0" indent="0" algn="l" rtl="0">
                        <a:lnSpc>
                          <a:spcPct val="115000"/>
                        </a:lnSpc>
                        <a:spcBef>
                          <a:spcPts val="0"/>
                        </a:spcBef>
                        <a:spcAft>
                          <a:spcPts val="0"/>
                        </a:spcAft>
                        <a:buNone/>
                      </a:pPr>
                      <a:r>
                        <a:rPr lang="en" sz="1000">
                          <a:latin typeface="Proxima Nova"/>
                          <a:ea typeface="Proxima Nova"/>
                          <a:cs typeface="Proxima Nova"/>
                          <a:sym typeface="Proxima Nova"/>
                        </a:rPr>
                        <a:t>Final Project Report due (9 am on Mon, April 29, 2024)</a:t>
                      </a:r>
                      <a:endParaRPr sz="1000">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00FFFF"/>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73"/>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3"/>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Extrabold"/>
                <a:ea typeface="Proxima Nova Extrabold"/>
                <a:cs typeface="Proxima Nova Extrabold"/>
                <a:sym typeface="Proxima Nova Extrabold"/>
              </a:rPr>
              <a:t>Final Presentation</a:t>
            </a:r>
            <a:endParaRPr sz="3000">
              <a:solidFill>
                <a:schemeClr val="lt1"/>
              </a:solidFill>
              <a:latin typeface="Proxima Nova Extrabold"/>
              <a:ea typeface="Proxima Nova Extrabold"/>
              <a:cs typeface="Proxima Nova Extrabold"/>
              <a:sym typeface="Proxima Nova Extrabold"/>
            </a:endParaRPr>
          </a:p>
        </p:txBody>
      </p:sp>
      <p:sp>
        <p:nvSpPr>
          <p:cNvPr id="607" name="Google Shape;607;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
        <p:nvSpPr>
          <p:cNvPr id="608" name="Google Shape;608;p73"/>
          <p:cNvSpPr txBox="1"/>
          <p:nvPr/>
        </p:nvSpPr>
        <p:spPr>
          <a:xfrm>
            <a:off x="3418175" y="2170725"/>
            <a:ext cx="5467800" cy="2505900"/>
          </a:xfrm>
          <a:prstGeom prst="rect">
            <a:avLst/>
          </a:prstGeom>
          <a:noFill/>
          <a:ln>
            <a:noFill/>
          </a:ln>
        </p:spPr>
        <p:txBody>
          <a:bodyPr spcFirstLastPara="1" wrap="square" lIns="0" tIns="0" rIns="0" bIns="0" anchor="t" anchorCtr="0">
            <a:noAutofit/>
          </a:bodyPr>
          <a:lstStyle/>
          <a:p>
            <a:pPr marL="457200" lvl="0"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Each team gets </a:t>
            </a:r>
            <a:r>
              <a:rPr lang="en" sz="1200" b="1">
                <a:solidFill>
                  <a:schemeClr val="dk1"/>
                </a:solidFill>
                <a:latin typeface="Proxima Nova"/>
                <a:ea typeface="Proxima Nova"/>
                <a:cs typeface="Proxima Nova"/>
                <a:sym typeface="Proxima Nova"/>
              </a:rPr>
              <a:t>15-18 minutes</a:t>
            </a:r>
            <a:r>
              <a:rPr lang="en" sz="1200">
                <a:solidFill>
                  <a:schemeClr val="dk1"/>
                </a:solidFill>
                <a:latin typeface="Proxima Nova"/>
                <a:ea typeface="Proxima Nova"/>
                <a:cs typeface="Proxima Nova"/>
                <a:sym typeface="Proxima Nova"/>
              </a:rPr>
              <a:t> to present, each member must participate</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Must include the following items:</a:t>
            </a:r>
            <a:endParaRPr sz="1200">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Motivation and RQs </a:t>
            </a:r>
            <a:r>
              <a:rPr lang="en" sz="1200">
                <a:solidFill>
                  <a:schemeClr val="dk1"/>
                </a:solidFill>
                <a:latin typeface="Proxima Nova"/>
                <a:ea typeface="Proxima Nova"/>
                <a:cs typeface="Proxima Nova"/>
                <a:sym typeface="Proxima Nova"/>
              </a:rPr>
              <a:t>(1% common grade weight)</a:t>
            </a:r>
            <a:endParaRPr sz="1200">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Literature review </a:t>
            </a:r>
            <a:r>
              <a:rPr lang="en" sz="1200">
                <a:solidFill>
                  <a:schemeClr val="dk1"/>
                </a:solidFill>
                <a:latin typeface="Proxima Nova"/>
                <a:ea typeface="Proxima Nova"/>
                <a:cs typeface="Proxima Nova"/>
                <a:sym typeface="Proxima Nova"/>
              </a:rPr>
              <a:t>(1% common grade weight)</a:t>
            </a:r>
            <a:endParaRPr sz="1200">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Data </a:t>
            </a:r>
            <a:r>
              <a:rPr lang="en" sz="1200">
                <a:solidFill>
                  <a:schemeClr val="dk1"/>
                </a:solidFill>
                <a:latin typeface="Proxima Nova"/>
                <a:ea typeface="Proxima Nova"/>
                <a:cs typeface="Proxima Nova"/>
                <a:sym typeface="Proxima Nova"/>
              </a:rPr>
              <a:t>(2% common grade weight)</a:t>
            </a:r>
            <a:endParaRPr sz="1200">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Method </a:t>
            </a:r>
            <a:r>
              <a:rPr lang="en" sz="1200">
                <a:solidFill>
                  <a:schemeClr val="dk1"/>
                </a:solidFill>
                <a:latin typeface="Proxima Nova"/>
                <a:ea typeface="Proxima Nova"/>
                <a:cs typeface="Proxima Nova"/>
                <a:sym typeface="Proxima Nova"/>
              </a:rPr>
              <a:t>(3% common grade weight)</a:t>
            </a:r>
            <a:endParaRPr sz="1200">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Results </a:t>
            </a:r>
            <a:r>
              <a:rPr lang="en" sz="1200">
                <a:solidFill>
                  <a:schemeClr val="dk1"/>
                </a:solidFill>
                <a:latin typeface="Proxima Nova"/>
                <a:ea typeface="Proxima Nova"/>
                <a:cs typeface="Proxima Nova"/>
                <a:sym typeface="Proxima Nova"/>
              </a:rPr>
              <a:t>(2% common grade weight)</a:t>
            </a:r>
            <a:endParaRPr sz="1200">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Discussion </a:t>
            </a:r>
            <a:r>
              <a:rPr lang="en" sz="1200">
                <a:solidFill>
                  <a:schemeClr val="dk1"/>
                </a:solidFill>
                <a:latin typeface="Proxima Nova"/>
                <a:ea typeface="Proxima Nova"/>
                <a:cs typeface="Proxima Nova"/>
                <a:sym typeface="Proxima Nova"/>
              </a:rPr>
              <a:t>(1% common grade weight)</a:t>
            </a:r>
            <a:endParaRPr sz="1200" b="1">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Contribution of each team member</a:t>
            </a:r>
            <a:endParaRPr sz="1200" b="1">
              <a:solidFill>
                <a:schemeClr val="dk1"/>
              </a:solidFill>
              <a:latin typeface="Proxima Nova"/>
              <a:ea typeface="Proxima Nova"/>
              <a:cs typeface="Proxima Nova"/>
              <a:sym typeface="Proxima Nova"/>
            </a:endParaRPr>
          </a:p>
        </p:txBody>
      </p:sp>
      <p:graphicFrame>
        <p:nvGraphicFramePr>
          <p:cNvPr id="609" name="Google Shape;609;p73"/>
          <p:cNvGraphicFramePr/>
          <p:nvPr/>
        </p:nvGraphicFramePr>
        <p:xfrm>
          <a:off x="3381050" y="1275900"/>
          <a:ext cx="3000000" cy="3000000"/>
        </p:xfrm>
        <a:graphic>
          <a:graphicData uri="http://schemas.openxmlformats.org/drawingml/2006/table">
            <a:tbl>
              <a:tblPr>
                <a:noFill/>
                <a:tableStyleId>{AF237B51-9B21-4087-ACE1-829B5344889A}</a:tableStyleId>
              </a:tblPr>
              <a:tblGrid>
                <a:gridCol w="2488825">
                  <a:extLst>
                    <a:ext uri="{9D8B030D-6E8A-4147-A177-3AD203B41FA5}">
                      <a16:colId xmlns:a16="http://schemas.microsoft.com/office/drawing/2014/main" val="20000"/>
                    </a:ext>
                  </a:extLst>
                </a:gridCol>
                <a:gridCol w="1645325">
                  <a:extLst>
                    <a:ext uri="{9D8B030D-6E8A-4147-A177-3AD203B41FA5}">
                      <a16:colId xmlns:a16="http://schemas.microsoft.com/office/drawing/2014/main" val="20001"/>
                    </a:ext>
                  </a:extLst>
                </a:gridCol>
                <a:gridCol w="1496675">
                  <a:extLst>
                    <a:ext uri="{9D8B030D-6E8A-4147-A177-3AD203B41FA5}">
                      <a16:colId xmlns:a16="http://schemas.microsoft.com/office/drawing/2014/main" val="20002"/>
                    </a:ext>
                  </a:extLst>
                </a:gridCol>
              </a:tblGrid>
              <a:tr h="327725">
                <a:tc>
                  <a:txBody>
                    <a:bodyPr/>
                    <a:lstStyle/>
                    <a:p>
                      <a:pPr marL="0" lvl="0" indent="0" algn="l" rtl="0">
                        <a:spcBef>
                          <a:spcPts val="0"/>
                        </a:spcBef>
                        <a:spcAft>
                          <a:spcPts val="0"/>
                        </a:spcAft>
                        <a:buNone/>
                      </a:pPr>
                      <a:endParaRPr sz="1000"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Common grade</a:t>
                      </a:r>
                      <a:endParaRPr sz="1000"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Individual grade</a:t>
                      </a:r>
                      <a:endParaRPr sz="1000"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20975">
                <a:tc>
                  <a:txBody>
                    <a:bodyPr/>
                    <a:lstStyle/>
                    <a:p>
                      <a:pPr marL="0" lvl="0" indent="0" algn="l" rtl="0">
                        <a:spcBef>
                          <a:spcPts val="0"/>
                        </a:spcBef>
                        <a:spcAft>
                          <a:spcPts val="0"/>
                        </a:spcAft>
                        <a:buNone/>
                      </a:pPr>
                      <a:r>
                        <a:rPr lang="en" sz="1000">
                          <a:latin typeface="Proxima Nova"/>
                          <a:ea typeface="Proxima Nova"/>
                          <a:cs typeface="Proxima Nova"/>
                          <a:sym typeface="Proxima Nova"/>
                        </a:rPr>
                        <a:t>Final Presentation</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10%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74"/>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4"/>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Extrabold"/>
                <a:ea typeface="Proxima Nova Extrabold"/>
                <a:cs typeface="Proxima Nova Extrabold"/>
                <a:sym typeface="Proxima Nova Extrabold"/>
              </a:rPr>
              <a:t>Final Presentation</a:t>
            </a:r>
            <a:endParaRPr sz="3000">
              <a:solidFill>
                <a:schemeClr val="lt1"/>
              </a:solidFill>
              <a:latin typeface="Proxima Nova Extrabold"/>
              <a:ea typeface="Proxima Nova Extrabold"/>
              <a:cs typeface="Proxima Nova Extrabold"/>
              <a:sym typeface="Proxima Nova Extrabold"/>
            </a:endParaRPr>
          </a:p>
        </p:txBody>
      </p:sp>
      <p:sp>
        <p:nvSpPr>
          <p:cNvPr id="616" name="Google Shape;616;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617" name="Google Shape;617;p74"/>
          <p:cNvSpPr txBox="1"/>
          <p:nvPr/>
        </p:nvSpPr>
        <p:spPr>
          <a:xfrm>
            <a:off x="3710800" y="1290100"/>
            <a:ext cx="4897200" cy="2723400"/>
          </a:xfrm>
          <a:prstGeom prst="rect">
            <a:avLst/>
          </a:prstGeom>
          <a:noFill/>
          <a:ln>
            <a:noFill/>
          </a:ln>
        </p:spPr>
        <p:txBody>
          <a:bodyPr spcFirstLastPara="1" wrap="square" lIns="0" tIns="0" rIns="0" bIns="0" anchor="t" anchorCtr="0">
            <a:noAutofit/>
          </a:bodyPr>
          <a:lstStyle/>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Motivation and Research Question(s) </a:t>
            </a:r>
            <a:endParaRPr sz="1200" b="1">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What did you probe and why?</a:t>
            </a:r>
            <a:endParaRPr sz="1200">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State the specific research hypotheses you tested </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Literature Review</a:t>
            </a:r>
            <a:endParaRPr sz="1200" b="1">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Briefly summarize relevant works in literature. Explain how your work is different than theirs.</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Data</a:t>
            </a:r>
            <a:endParaRPr sz="1200" b="1">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Where did you acquire the data from? </a:t>
            </a:r>
            <a:endParaRPr sz="1200">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How exactly did you pre-process the data?</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75"/>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5"/>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Extrabold"/>
                <a:ea typeface="Proxima Nova Extrabold"/>
                <a:cs typeface="Proxima Nova Extrabold"/>
                <a:sym typeface="Proxima Nova Extrabold"/>
              </a:rPr>
              <a:t>Final Presentation</a:t>
            </a:r>
            <a:endParaRPr sz="3000">
              <a:solidFill>
                <a:schemeClr val="lt1"/>
              </a:solidFill>
              <a:latin typeface="Proxima Nova Extrabold"/>
              <a:ea typeface="Proxima Nova Extrabold"/>
              <a:cs typeface="Proxima Nova Extrabold"/>
              <a:sym typeface="Proxima Nova Extrabold"/>
            </a:endParaRPr>
          </a:p>
        </p:txBody>
      </p:sp>
      <p:sp>
        <p:nvSpPr>
          <p:cNvPr id="624" name="Google Shape;624;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625" name="Google Shape;625;p75"/>
          <p:cNvSpPr txBox="1"/>
          <p:nvPr/>
        </p:nvSpPr>
        <p:spPr>
          <a:xfrm>
            <a:off x="3710800" y="1290100"/>
            <a:ext cx="4897200" cy="3373200"/>
          </a:xfrm>
          <a:prstGeom prst="rect">
            <a:avLst/>
          </a:prstGeom>
          <a:noFill/>
          <a:ln>
            <a:noFill/>
          </a:ln>
        </p:spPr>
        <p:txBody>
          <a:bodyPr spcFirstLastPara="1" wrap="square" lIns="0" tIns="0" rIns="0" bIns="0" anchor="t" anchorCtr="0">
            <a:noAutofit/>
          </a:bodyPr>
          <a:lstStyle/>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Method</a:t>
            </a:r>
            <a:endParaRPr sz="1200" b="1">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What analysis method did you use? </a:t>
            </a:r>
            <a:endParaRPr sz="1200">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What software library did you use?</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Results</a:t>
            </a:r>
            <a:endParaRPr sz="1200" b="1">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Did you find support for your hypotheses? Your claims should be backed by quantitative evidence.</a:t>
            </a:r>
            <a:endParaRPr sz="1200">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Include figure(s) or table(s) describing your results</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Discussion</a:t>
            </a:r>
            <a:endParaRPr sz="1200" b="1">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Do your results agree/disagree with prior results? Do your results </a:t>
            </a:r>
            <a:r>
              <a:rPr lang="en" sz="1200" i="1">
                <a:solidFill>
                  <a:schemeClr val="dk1"/>
                </a:solidFill>
                <a:latin typeface="Proxima Nova"/>
                <a:ea typeface="Proxima Nova"/>
                <a:cs typeface="Proxima Nova"/>
                <a:sym typeface="Proxima Nova"/>
              </a:rPr>
              <a:t>extend</a:t>
            </a:r>
            <a:r>
              <a:rPr lang="en" sz="1200">
                <a:solidFill>
                  <a:schemeClr val="dk1"/>
                </a:solidFill>
                <a:latin typeface="Proxima Nova"/>
                <a:ea typeface="Proxima Nova"/>
                <a:cs typeface="Proxima Nova"/>
                <a:sym typeface="Proxima Nova"/>
              </a:rPr>
              <a:t> prior knowledge? Were you expecting these results? What are the limitations? What can be done next?</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Contribution of each team member</a:t>
            </a:r>
            <a:endParaRPr sz="1200" b="1">
              <a:solidFill>
                <a:schemeClr val="dk1"/>
              </a:solidFill>
              <a:latin typeface="Proxima Nova"/>
              <a:ea typeface="Proxima Nova"/>
              <a:cs typeface="Proxima Nova"/>
              <a:sym typeface="Proxima Nov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6"/>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6"/>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Extrabold"/>
                <a:ea typeface="Proxima Nova Extrabold"/>
                <a:cs typeface="Proxima Nova Extrabold"/>
                <a:sym typeface="Proxima Nova Extrabold"/>
              </a:rPr>
              <a:t>Final Written Report</a:t>
            </a:r>
            <a:endParaRPr sz="3000">
              <a:solidFill>
                <a:schemeClr val="lt1"/>
              </a:solidFill>
              <a:latin typeface="Proxima Nova Extrabold"/>
              <a:ea typeface="Proxima Nova Extrabold"/>
              <a:cs typeface="Proxima Nova Extrabold"/>
              <a:sym typeface="Proxima Nova Extrabold"/>
            </a:endParaRPr>
          </a:p>
        </p:txBody>
      </p:sp>
      <p:sp>
        <p:nvSpPr>
          <p:cNvPr id="632" name="Google Shape;632;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graphicFrame>
        <p:nvGraphicFramePr>
          <p:cNvPr id="633" name="Google Shape;633;p76"/>
          <p:cNvGraphicFramePr/>
          <p:nvPr/>
        </p:nvGraphicFramePr>
        <p:xfrm>
          <a:off x="3376214" y="1294962"/>
          <a:ext cx="3000000" cy="3000000"/>
        </p:xfrm>
        <a:graphic>
          <a:graphicData uri="http://schemas.openxmlformats.org/drawingml/2006/table">
            <a:tbl>
              <a:tblPr>
                <a:noFill/>
                <a:tableStyleId>{5C7459A6-F89D-4364-8771-BF305898758B}</a:tableStyleId>
              </a:tblPr>
              <a:tblGrid>
                <a:gridCol w="1030600">
                  <a:extLst>
                    <a:ext uri="{9D8B030D-6E8A-4147-A177-3AD203B41FA5}">
                      <a16:colId xmlns:a16="http://schemas.microsoft.com/office/drawing/2014/main" val="20000"/>
                    </a:ext>
                  </a:extLst>
                </a:gridCol>
                <a:gridCol w="521100">
                  <a:extLst>
                    <a:ext uri="{9D8B030D-6E8A-4147-A177-3AD203B41FA5}">
                      <a16:colId xmlns:a16="http://schemas.microsoft.com/office/drawing/2014/main" val="20001"/>
                    </a:ext>
                  </a:extLst>
                </a:gridCol>
                <a:gridCol w="1669800">
                  <a:extLst>
                    <a:ext uri="{9D8B030D-6E8A-4147-A177-3AD203B41FA5}">
                      <a16:colId xmlns:a16="http://schemas.microsoft.com/office/drawing/2014/main" val="20002"/>
                    </a:ext>
                  </a:extLst>
                </a:gridCol>
                <a:gridCol w="2409350">
                  <a:extLst>
                    <a:ext uri="{9D8B030D-6E8A-4147-A177-3AD203B41FA5}">
                      <a16:colId xmlns:a16="http://schemas.microsoft.com/office/drawing/2014/main" val="20003"/>
                    </a:ext>
                  </a:extLst>
                </a:gridCol>
              </a:tblGrid>
              <a:tr h="266700">
                <a:tc>
                  <a:txBody>
                    <a:bodyPr/>
                    <a:lstStyle/>
                    <a:p>
                      <a:pPr marL="0" lvl="0" indent="0" algn="l" rtl="0">
                        <a:spcBef>
                          <a:spcPts val="0"/>
                        </a:spcBef>
                        <a:spcAft>
                          <a:spcPts val="0"/>
                        </a:spcAft>
                        <a:buNone/>
                      </a:pPr>
                      <a:r>
                        <a:rPr lang="en" sz="1000">
                          <a:latin typeface="Proxima Nova"/>
                          <a:ea typeface="Proxima Nova"/>
                          <a:cs typeface="Proxima Nova"/>
                          <a:sym typeface="Proxima Nova"/>
                        </a:rPr>
                        <a:t>Exams week (4/27 - 5/2) </a:t>
                      </a:r>
                      <a:endParaRPr sz="1000">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b="1">
                          <a:latin typeface="Proxima Nova"/>
                          <a:ea typeface="Proxima Nova"/>
                          <a:cs typeface="Proxima Nova"/>
                          <a:sym typeface="Proxima Nova"/>
                        </a:rPr>
                        <a:t>4/29</a:t>
                      </a:r>
                      <a:endParaRPr sz="1000" b="1">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FFFF"/>
                    </a:solidFill>
                  </a:tcPr>
                </a:tc>
                <a:tc gridSpan="2">
                  <a:txBody>
                    <a:bodyPr/>
                    <a:lstStyle/>
                    <a:p>
                      <a:pPr marL="0" lvl="0" indent="0" algn="l" rtl="0">
                        <a:lnSpc>
                          <a:spcPct val="115000"/>
                        </a:lnSpc>
                        <a:spcBef>
                          <a:spcPts val="0"/>
                        </a:spcBef>
                        <a:spcAft>
                          <a:spcPts val="0"/>
                        </a:spcAft>
                        <a:buNone/>
                      </a:pPr>
                      <a:r>
                        <a:rPr lang="en" sz="1000">
                          <a:latin typeface="Proxima Nova"/>
                          <a:ea typeface="Proxima Nova"/>
                          <a:cs typeface="Proxima Nova"/>
                          <a:sym typeface="Proxima Nova"/>
                        </a:rPr>
                        <a:t>Final Project Report due (9 am on Mon, April 29, 2024)</a:t>
                      </a:r>
                      <a:endParaRPr sz="1000">
                        <a:latin typeface="Proxima Nova"/>
                        <a:ea typeface="Proxima Nova"/>
                        <a:cs typeface="Proxima Nova"/>
                        <a:sym typeface="Proxima Nov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FFFF"/>
                    </a:solidFill>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634" name="Google Shape;634;p76"/>
          <p:cNvSpPr txBox="1"/>
          <p:nvPr/>
        </p:nvSpPr>
        <p:spPr>
          <a:xfrm>
            <a:off x="3710800" y="3195100"/>
            <a:ext cx="5338200" cy="1710300"/>
          </a:xfrm>
          <a:prstGeom prst="rect">
            <a:avLst/>
          </a:prstGeom>
          <a:noFill/>
          <a:ln>
            <a:noFill/>
          </a:ln>
        </p:spPr>
        <p:txBody>
          <a:bodyPr spcFirstLastPara="1" wrap="square" lIns="0" tIns="0" rIns="0" bIns="0" anchor="t" anchorCtr="0">
            <a:noAutofit/>
          </a:bodyPr>
          <a:lstStyle/>
          <a:p>
            <a:pPr marL="457200" lvl="0"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3-4 pages + 1 page for reference and contributions of each member</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IEEE conference format</a:t>
            </a:r>
            <a:endParaRPr sz="1200">
              <a:solidFill>
                <a:schemeClr val="dk1"/>
              </a:solidFill>
              <a:latin typeface="Proxima Nova"/>
              <a:ea typeface="Proxima Nova"/>
              <a:cs typeface="Proxima Nova"/>
              <a:sym typeface="Proxima Nova"/>
            </a:endParaRPr>
          </a:p>
          <a:p>
            <a:pPr marL="914400" lvl="1" indent="-304800" algn="l" rtl="0">
              <a:lnSpc>
                <a:spcPct val="150000"/>
              </a:lnSpc>
              <a:spcBef>
                <a:spcPts val="0"/>
              </a:spcBef>
              <a:spcAft>
                <a:spcPts val="0"/>
              </a:spcAft>
              <a:buClr>
                <a:schemeClr val="dk1"/>
              </a:buClr>
              <a:buSzPts val="1200"/>
              <a:buFont typeface="Proxima Nova"/>
              <a:buChar char="○"/>
            </a:pPr>
            <a:r>
              <a:rPr lang="en" sz="1200" u="sng">
                <a:solidFill>
                  <a:schemeClr val="hlink"/>
                </a:solidFill>
                <a:latin typeface="Proxima Nova"/>
                <a:ea typeface="Proxima Nova"/>
                <a:cs typeface="Proxima Nova"/>
                <a:sym typeface="Proxima Nova"/>
                <a:hlinkClick r:id="rId3"/>
              </a:rPr>
              <a:t>Word</a:t>
            </a:r>
            <a:r>
              <a:rPr lang="en" sz="1200">
                <a:solidFill>
                  <a:schemeClr val="dk1"/>
                </a:solidFill>
                <a:latin typeface="Proxima Nova"/>
                <a:ea typeface="Proxima Nova"/>
                <a:cs typeface="Proxima Nova"/>
                <a:sym typeface="Proxima Nova"/>
              </a:rPr>
              <a:t>, </a:t>
            </a:r>
            <a:r>
              <a:rPr lang="en" sz="1200" u="sng">
                <a:solidFill>
                  <a:schemeClr val="hlink"/>
                </a:solidFill>
                <a:latin typeface="Proxima Nova"/>
                <a:ea typeface="Proxima Nova"/>
                <a:cs typeface="Proxima Nova"/>
                <a:sym typeface="Proxima Nova"/>
                <a:hlinkClick r:id="rId4"/>
              </a:rPr>
              <a:t>LaTeX</a:t>
            </a:r>
            <a:r>
              <a:rPr lang="en" sz="1200">
                <a:solidFill>
                  <a:schemeClr val="dk1"/>
                </a:solidFill>
                <a:latin typeface="Proxima Nova"/>
                <a:ea typeface="Proxima Nova"/>
                <a:cs typeface="Proxima Nova"/>
                <a:sym typeface="Proxima Nova"/>
              </a:rPr>
              <a:t>, and </a:t>
            </a:r>
            <a:r>
              <a:rPr lang="en" sz="1200" u="sng">
                <a:solidFill>
                  <a:schemeClr val="hlink"/>
                </a:solidFill>
                <a:latin typeface="Proxima Nova"/>
                <a:ea typeface="Proxima Nova"/>
                <a:cs typeface="Proxima Nova"/>
                <a:sym typeface="Proxima Nova"/>
                <a:hlinkClick r:id="rId5"/>
              </a:rPr>
              <a:t>Overleaf</a:t>
            </a:r>
            <a:r>
              <a:rPr lang="en" sz="1200">
                <a:solidFill>
                  <a:schemeClr val="dk1"/>
                </a:solidFill>
                <a:latin typeface="Proxima Nova"/>
                <a:ea typeface="Proxima Nova"/>
                <a:cs typeface="Proxima Nova"/>
                <a:sym typeface="Proxima Nova"/>
              </a:rPr>
              <a:t> templates</a:t>
            </a:r>
            <a:endParaRPr sz="1200">
              <a:solidFill>
                <a:schemeClr val="dk1"/>
              </a:solidFill>
              <a:latin typeface="Proxima Nova"/>
              <a:ea typeface="Proxima Nova"/>
              <a:cs typeface="Proxima Nova"/>
              <a:sym typeface="Proxima Nova"/>
            </a:endParaRPr>
          </a:p>
          <a:p>
            <a:pPr marL="0" lvl="0" indent="0" algn="l" rtl="0">
              <a:lnSpc>
                <a:spcPct val="150000"/>
              </a:lnSpc>
              <a:spcBef>
                <a:spcPts val="1000"/>
              </a:spcBef>
              <a:spcAft>
                <a:spcPts val="1000"/>
              </a:spcAft>
              <a:buNone/>
            </a:pPr>
            <a:endParaRPr sz="1200">
              <a:solidFill>
                <a:schemeClr val="dk1"/>
              </a:solidFill>
              <a:latin typeface="Proxima Nova"/>
              <a:ea typeface="Proxima Nova"/>
              <a:cs typeface="Proxima Nova"/>
              <a:sym typeface="Proxima Nova"/>
            </a:endParaRPr>
          </a:p>
        </p:txBody>
      </p:sp>
      <p:graphicFrame>
        <p:nvGraphicFramePr>
          <p:cNvPr id="635" name="Google Shape;635;p76"/>
          <p:cNvGraphicFramePr/>
          <p:nvPr/>
        </p:nvGraphicFramePr>
        <p:xfrm>
          <a:off x="3381050" y="2037900"/>
          <a:ext cx="3000000" cy="3000000"/>
        </p:xfrm>
        <a:graphic>
          <a:graphicData uri="http://schemas.openxmlformats.org/drawingml/2006/table">
            <a:tbl>
              <a:tblPr>
                <a:noFill/>
                <a:tableStyleId>{AF237B51-9B21-4087-ACE1-829B5344889A}</a:tableStyleId>
              </a:tblPr>
              <a:tblGrid>
                <a:gridCol w="2488825">
                  <a:extLst>
                    <a:ext uri="{9D8B030D-6E8A-4147-A177-3AD203B41FA5}">
                      <a16:colId xmlns:a16="http://schemas.microsoft.com/office/drawing/2014/main" val="20000"/>
                    </a:ext>
                  </a:extLst>
                </a:gridCol>
                <a:gridCol w="1645325">
                  <a:extLst>
                    <a:ext uri="{9D8B030D-6E8A-4147-A177-3AD203B41FA5}">
                      <a16:colId xmlns:a16="http://schemas.microsoft.com/office/drawing/2014/main" val="20001"/>
                    </a:ext>
                  </a:extLst>
                </a:gridCol>
                <a:gridCol w="1496675">
                  <a:extLst>
                    <a:ext uri="{9D8B030D-6E8A-4147-A177-3AD203B41FA5}">
                      <a16:colId xmlns:a16="http://schemas.microsoft.com/office/drawing/2014/main" val="20002"/>
                    </a:ext>
                  </a:extLst>
                </a:gridCol>
              </a:tblGrid>
              <a:tr h="327725">
                <a:tc>
                  <a:txBody>
                    <a:bodyPr/>
                    <a:lstStyle/>
                    <a:p>
                      <a:pPr marL="0" lvl="0" indent="0" algn="l" rtl="0">
                        <a:spcBef>
                          <a:spcPts val="0"/>
                        </a:spcBef>
                        <a:spcAft>
                          <a:spcPts val="0"/>
                        </a:spcAft>
                        <a:buNone/>
                      </a:pPr>
                      <a:endParaRPr sz="10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Common grade</a:t>
                      </a:r>
                      <a:endParaRPr sz="10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Individual grade</a:t>
                      </a:r>
                      <a:endParaRPr sz="1000"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320975">
                <a:tc>
                  <a:txBody>
                    <a:bodyPr/>
                    <a:lstStyle/>
                    <a:p>
                      <a:pPr marL="0" lvl="0" indent="0" algn="l" rtl="0">
                        <a:spcBef>
                          <a:spcPts val="0"/>
                        </a:spcBef>
                        <a:spcAft>
                          <a:spcPts val="0"/>
                        </a:spcAft>
                        <a:buNone/>
                      </a:pPr>
                      <a:r>
                        <a:rPr lang="en" sz="1000">
                          <a:latin typeface="Proxima Nova"/>
                          <a:ea typeface="Proxima Nova"/>
                          <a:cs typeface="Proxima Nova"/>
                          <a:sym typeface="Proxima Nova"/>
                        </a:rPr>
                        <a:t>Written Report</a:t>
                      </a:r>
                      <a:endParaRPr sz="1000">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1000">
                          <a:latin typeface="Proxima Nova"/>
                          <a:ea typeface="Proxima Nova"/>
                          <a:cs typeface="Proxima Nova"/>
                          <a:sym typeface="Proxima Nova"/>
                        </a:rPr>
                        <a:t>10%</a:t>
                      </a:r>
                      <a:endParaRPr sz="1000">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1000">
                          <a:latin typeface="Proxima Nova"/>
                          <a:ea typeface="Proxima Nova"/>
                          <a:cs typeface="Proxima Nova"/>
                          <a:sym typeface="Proxima Nova"/>
                        </a:rPr>
                        <a:t>5%</a:t>
                      </a:r>
                      <a:endParaRPr sz="10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77"/>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7"/>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Extrabold"/>
                <a:ea typeface="Proxima Nova Extrabold"/>
                <a:cs typeface="Proxima Nova Extrabold"/>
                <a:sym typeface="Proxima Nova Extrabold"/>
              </a:rPr>
              <a:t>Final Written Report</a:t>
            </a:r>
            <a:endParaRPr sz="3000">
              <a:solidFill>
                <a:schemeClr val="lt1"/>
              </a:solidFill>
              <a:latin typeface="Proxima Nova Extrabold"/>
              <a:ea typeface="Proxima Nova Extrabold"/>
              <a:cs typeface="Proxima Nova Extrabold"/>
              <a:sym typeface="Proxima Nova Extrabold"/>
            </a:endParaRPr>
          </a:p>
          <a:p>
            <a:pPr marL="0" lvl="0" indent="0" algn="l" rtl="0">
              <a:lnSpc>
                <a:spcPct val="80000"/>
              </a:lnSpc>
              <a:spcBef>
                <a:spcPts val="0"/>
              </a:spcBef>
              <a:spcAft>
                <a:spcPts val="0"/>
              </a:spcAft>
              <a:buNone/>
            </a:pPr>
            <a:endParaRPr sz="3000">
              <a:solidFill>
                <a:schemeClr val="lt1"/>
              </a:solidFill>
              <a:latin typeface="Proxima Nova Extrabold"/>
              <a:ea typeface="Proxima Nova Extrabold"/>
              <a:cs typeface="Proxima Nova Extrabold"/>
              <a:sym typeface="Proxima Nova Extrabold"/>
            </a:endParaRPr>
          </a:p>
        </p:txBody>
      </p:sp>
      <p:sp>
        <p:nvSpPr>
          <p:cNvPr id="642" name="Google Shape;642;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
        <p:nvSpPr>
          <p:cNvPr id="643" name="Google Shape;643;p77"/>
          <p:cNvSpPr txBox="1"/>
          <p:nvPr/>
        </p:nvSpPr>
        <p:spPr>
          <a:xfrm>
            <a:off x="3710800" y="1290100"/>
            <a:ext cx="4897200" cy="3373200"/>
          </a:xfrm>
          <a:prstGeom prst="rect">
            <a:avLst/>
          </a:prstGeom>
          <a:noFill/>
          <a:ln>
            <a:noFill/>
          </a:ln>
        </p:spPr>
        <p:txBody>
          <a:bodyPr spcFirstLastPara="1" wrap="square" lIns="0" tIns="0" rIns="0" bIns="0" anchor="t" anchorCtr="0">
            <a:noAutofit/>
          </a:bodyPr>
          <a:lstStyle/>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Abstract </a:t>
            </a:r>
            <a:r>
              <a:rPr lang="en" sz="1200">
                <a:solidFill>
                  <a:schemeClr val="dk1"/>
                </a:solidFill>
                <a:latin typeface="Proxima Nova"/>
                <a:ea typeface="Proxima Nova"/>
                <a:cs typeface="Proxima Nova"/>
                <a:sym typeface="Proxima Nova"/>
              </a:rPr>
              <a:t>(0.5% common grade weight)</a:t>
            </a:r>
            <a:endParaRPr sz="1200" b="1">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Motivation and RQs </a:t>
            </a:r>
            <a:r>
              <a:rPr lang="en" sz="1200">
                <a:solidFill>
                  <a:schemeClr val="dk1"/>
                </a:solidFill>
                <a:latin typeface="Proxima Nova"/>
                <a:ea typeface="Proxima Nova"/>
                <a:cs typeface="Proxima Nova"/>
                <a:sym typeface="Proxima Nova"/>
              </a:rPr>
              <a:t>(1% common grade weight)</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Literature review </a:t>
            </a:r>
            <a:r>
              <a:rPr lang="en" sz="1200">
                <a:solidFill>
                  <a:schemeClr val="dk1"/>
                </a:solidFill>
                <a:latin typeface="Proxima Nova"/>
                <a:ea typeface="Proxima Nova"/>
                <a:cs typeface="Proxima Nova"/>
                <a:sym typeface="Proxima Nova"/>
              </a:rPr>
              <a:t>(0.5% common grade weight)</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Data </a:t>
            </a:r>
            <a:r>
              <a:rPr lang="en" sz="1200">
                <a:solidFill>
                  <a:schemeClr val="dk1"/>
                </a:solidFill>
                <a:latin typeface="Proxima Nova"/>
                <a:ea typeface="Proxima Nova"/>
                <a:cs typeface="Proxima Nova"/>
                <a:sym typeface="Proxima Nova"/>
              </a:rPr>
              <a:t>(2% common grade weight)</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Method </a:t>
            </a:r>
            <a:r>
              <a:rPr lang="en" sz="1200">
                <a:solidFill>
                  <a:schemeClr val="dk1"/>
                </a:solidFill>
                <a:latin typeface="Proxima Nova"/>
                <a:ea typeface="Proxima Nova"/>
                <a:cs typeface="Proxima Nova"/>
                <a:sym typeface="Proxima Nova"/>
              </a:rPr>
              <a:t>(3% common grade weight)</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Results </a:t>
            </a:r>
            <a:r>
              <a:rPr lang="en" sz="1200">
                <a:solidFill>
                  <a:schemeClr val="dk1"/>
                </a:solidFill>
                <a:latin typeface="Proxima Nova"/>
                <a:ea typeface="Proxima Nova"/>
                <a:cs typeface="Proxima Nova"/>
                <a:sym typeface="Proxima Nova"/>
              </a:rPr>
              <a:t>(2% common grade weight)</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Discussion </a:t>
            </a:r>
            <a:r>
              <a:rPr lang="en" sz="1200">
                <a:solidFill>
                  <a:schemeClr val="dk1"/>
                </a:solidFill>
                <a:latin typeface="Proxima Nova"/>
                <a:ea typeface="Proxima Nova"/>
                <a:cs typeface="Proxima Nova"/>
                <a:sym typeface="Proxima Nova"/>
              </a:rPr>
              <a:t>(0.5% common grade weight)</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References</a:t>
            </a:r>
            <a:r>
              <a:rPr lang="en" sz="1200">
                <a:solidFill>
                  <a:schemeClr val="dk1"/>
                </a:solidFill>
                <a:latin typeface="Proxima Nova"/>
                <a:ea typeface="Proxima Nova"/>
                <a:cs typeface="Proxima Nova"/>
                <a:sym typeface="Proxima Nova"/>
              </a:rPr>
              <a:t> (0.5% common grade weight)</a:t>
            </a:r>
            <a:endParaRPr sz="1200">
              <a:solidFill>
                <a:schemeClr val="dk1"/>
              </a:solidFill>
              <a:latin typeface="Proxima Nova"/>
              <a:ea typeface="Proxima Nova"/>
              <a:cs typeface="Proxima Nova"/>
              <a:sym typeface="Proxima Nova"/>
            </a:endParaRPr>
          </a:p>
          <a:p>
            <a:pPr marL="457200" lvl="0" indent="-304800" algn="l" rtl="0">
              <a:lnSpc>
                <a:spcPct val="150000"/>
              </a:lnSpc>
              <a:spcBef>
                <a:spcPts val="0"/>
              </a:spcBef>
              <a:spcAft>
                <a:spcPts val="0"/>
              </a:spcAft>
              <a:buClr>
                <a:schemeClr val="dk1"/>
              </a:buClr>
              <a:buSzPts val="1200"/>
              <a:buFont typeface="Proxima Nova"/>
              <a:buChar char="●"/>
            </a:pPr>
            <a:r>
              <a:rPr lang="en" sz="1200" b="1">
                <a:solidFill>
                  <a:schemeClr val="dk1"/>
                </a:solidFill>
                <a:latin typeface="Proxima Nova"/>
                <a:ea typeface="Proxima Nova"/>
                <a:cs typeface="Proxima Nova"/>
                <a:sym typeface="Proxima Nova"/>
              </a:rPr>
              <a:t>Contribution of each team member</a:t>
            </a:r>
            <a:endParaRPr sz="1200" b="1">
              <a:solidFill>
                <a:schemeClr val="dk1"/>
              </a:solidFill>
              <a:latin typeface="Proxima Nova"/>
              <a:ea typeface="Proxima Nova"/>
              <a:cs typeface="Proxima Nova"/>
              <a:sym typeface="Proxima Nova"/>
            </a:endParaRPr>
          </a:p>
          <a:p>
            <a:pPr marL="0" lvl="0" indent="0" algn="l" rtl="0">
              <a:lnSpc>
                <a:spcPct val="150000"/>
              </a:lnSpc>
              <a:spcBef>
                <a:spcPts val="1000"/>
              </a:spcBef>
              <a:spcAft>
                <a:spcPts val="1000"/>
              </a:spcAft>
              <a:buNone/>
            </a:pPr>
            <a:r>
              <a:rPr lang="en" sz="1200">
                <a:solidFill>
                  <a:schemeClr val="dk1"/>
                </a:solidFill>
                <a:latin typeface="Proxima Nova"/>
                <a:ea typeface="Proxima Nova"/>
                <a:cs typeface="Proxima Nova"/>
                <a:sym typeface="Proxima Nova"/>
              </a:rPr>
              <a:t>Provide sufficient details for someone to replicate your work. Include a link to a public Github repository with all your code.</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647"/>
        <p:cNvGrpSpPr/>
        <p:nvPr/>
      </p:nvGrpSpPr>
      <p:grpSpPr>
        <a:xfrm>
          <a:off x="0" y="0"/>
          <a:ext cx="0" cy="0"/>
          <a:chOff x="0" y="0"/>
          <a:chExt cx="0" cy="0"/>
        </a:xfrm>
      </p:grpSpPr>
      <p:sp>
        <p:nvSpPr>
          <p:cNvPr id="648" name="Google Shape;648;p78"/>
          <p:cNvSpPr txBox="1"/>
          <p:nvPr/>
        </p:nvSpPr>
        <p:spPr>
          <a:xfrm>
            <a:off x="1247875" y="3130950"/>
            <a:ext cx="7299900" cy="1200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Thank you!</a:t>
            </a:r>
            <a:endParaRPr sz="6600">
              <a:solidFill>
                <a:schemeClr val="lt1"/>
              </a:solidFill>
              <a:latin typeface="Proxima Nova Extrabold"/>
              <a:ea typeface="Proxima Nova Extrabold"/>
              <a:cs typeface="Proxima Nova Extrabold"/>
              <a:sym typeface="Proxima Nova Extrabold"/>
            </a:endParaRPr>
          </a:p>
        </p:txBody>
      </p:sp>
      <p:sp>
        <p:nvSpPr>
          <p:cNvPr id="649" name="Google Shape;649;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Content Recommendation</a:t>
            </a:r>
            <a:endParaRPr sz="2800">
              <a:solidFill>
                <a:srgbClr val="000000"/>
              </a:solidFill>
            </a:endParaRPr>
          </a:p>
        </p:txBody>
      </p:sp>
      <p:sp>
        <p:nvSpPr>
          <p:cNvPr id="100" name="Google Shape;100;p19"/>
          <p:cNvSpPr txBox="1"/>
          <p:nvPr/>
        </p:nvSpPr>
        <p:spPr>
          <a:xfrm>
            <a:off x="422350" y="1272825"/>
            <a:ext cx="2552700" cy="291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Proxima Nova"/>
                <a:ea typeface="Proxima Nova"/>
                <a:cs typeface="Proxima Nova"/>
                <a:sym typeface="Proxima Nova"/>
              </a:rPr>
              <a:t>Good peer recommendation sustains your platform, good content recommendation makes you money</a:t>
            </a:r>
            <a:endParaRPr>
              <a:latin typeface="Proxima Nova"/>
              <a:ea typeface="Proxima Nova"/>
              <a:cs typeface="Proxima Nova"/>
              <a:sym typeface="Proxima Nova"/>
            </a:endParaRPr>
          </a:p>
          <a:p>
            <a:pPr marL="0" lvl="0" indent="0" algn="l" rtl="0">
              <a:lnSpc>
                <a:spcPct val="150000"/>
              </a:lnSpc>
              <a:spcBef>
                <a:spcPts val="1000"/>
              </a:spcBef>
              <a:spcAft>
                <a:spcPts val="1000"/>
              </a:spcAft>
              <a:buNone/>
            </a:pPr>
            <a:r>
              <a:rPr lang="en" b="1">
                <a:latin typeface="Proxima Nova"/>
                <a:ea typeface="Proxima Nova"/>
                <a:cs typeface="Proxima Nova"/>
                <a:sym typeface="Proxima Nova"/>
              </a:rPr>
              <a:t>Optimizing Click-through Rates (CTR) is the money-making no-brainer</a:t>
            </a:r>
            <a:endParaRPr b="1">
              <a:latin typeface="Proxima Nova"/>
              <a:ea typeface="Proxima Nova"/>
              <a:cs typeface="Proxima Nova"/>
              <a:sym typeface="Proxima Nova"/>
            </a:endParaRPr>
          </a:p>
        </p:txBody>
      </p:sp>
      <p:pic>
        <p:nvPicPr>
          <p:cNvPr id="101" name="Google Shape;101;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625050" y="1017725"/>
            <a:ext cx="5207252" cy="3999124"/>
          </a:xfrm>
          <a:prstGeom prst="rect">
            <a:avLst/>
          </a:prstGeom>
          <a:noFill/>
          <a:ln>
            <a:noFill/>
          </a:ln>
        </p:spPr>
      </p:pic>
      <p:sp>
        <p:nvSpPr>
          <p:cNvPr id="102" name="Google Shape;10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Simple Idea: Cosine Similarity</a:t>
            </a:r>
            <a:endParaRPr sz="2800">
              <a:solidFill>
                <a:srgbClr val="000000"/>
              </a:solidFill>
            </a:endParaRPr>
          </a:p>
        </p:txBody>
      </p:sp>
      <p:sp>
        <p:nvSpPr>
          <p:cNvPr id="108" name="Google Shape;108;p20"/>
          <p:cNvSpPr txBox="1"/>
          <p:nvPr/>
        </p:nvSpPr>
        <p:spPr>
          <a:xfrm>
            <a:off x="422350" y="1272825"/>
            <a:ext cx="6967800" cy="12990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Represent each user </a:t>
            </a:r>
            <a:r>
              <a:rPr lang="en" i="1">
                <a:latin typeface="Proxima Nova"/>
                <a:ea typeface="Proxima Nova"/>
                <a:cs typeface="Proxima Nova"/>
                <a:sym typeface="Proxima Nova"/>
              </a:rPr>
              <a:t>i</a:t>
            </a:r>
            <a:r>
              <a:rPr lang="en">
                <a:latin typeface="Proxima Nova"/>
                <a:ea typeface="Proxima Nova"/>
                <a:cs typeface="Proxima Nova"/>
                <a:sym typeface="Proxima Nova"/>
              </a:rPr>
              <a:t> using an embedding vector, </a:t>
            </a:r>
            <a:r>
              <a:rPr lang="en" b="1">
                <a:latin typeface="Proxima Nova"/>
                <a:ea typeface="Proxima Nova"/>
                <a:cs typeface="Proxima Nova"/>
                <a:sym typeface="Proxima Nova"/>
              </a:rPr>
              <a:t>u</a:t>
            </a:r>
            <a:r>
              <a:rPr lang="en" i="1" baseline="-25000">
                <a:latin typeface="Proxima Nova"/>
                <a:ea typeface="Proxima Nova"/>
                <a:cs typeface="Proxima Nova"/>
                <a:sym typeface="Proxima Nova"/>
              </a:rPr>
              <a:t>i</a:t>
            </a:r>
            <a:endParaRPr i="1" baseline="-25000">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Represent each content </a:t>
            </a:r>
            <a:r>
              <a:rPr lang="en" i="1">
                <a:latin typeface="Proxima Nova"/>
                <a:ea typeface="Proxima Nova"/>
                <a:cs typeface="Proxima Nova"/>
                <a:sym typeface="Proxima Nova"/>
              </a:rPr>
              <a:t>j</a:t>
            </a:r>
            <a:r>
              <a:rPr lang="en">
                <a:latin typeface="Proxima Nova"/>
                <a:ea typeface="Proxima Nova"/>
                <a:cs typeface="Proxima Nova"/>
                <a:sym typeface="Proxima Nova"/>
              </a:rPr>
              <a:t> using an embedding vector</a:t>
            </a:r>
            <a:r>
              <a:rPr lang="en">
                <a:solidFill>
                  <a:schemeClr val="dk1"/>
                </a:solidFill>
                <a:latin typeface="Proxima Nova"/>
                <a:ea typeface="Proxima Nova"/>
                <a:cs typeface="Proxima Nova"/>
                <a:sym typeface="Proxima Nova"/>
              </a:rPr>
              <a:t>, </a:t>
            </a:r>
            <a:r>
              <a:rPr lang="en" b="1">
                <a:solidFill>
                  <a:schemeClr val="dk1"/>
                </a:solidFill>
                <a:latin typeface="Proxima Nova"/>
                <a:ea typeface="Proxima Nova"/>
                <a:cs typeface="Proxima Nova"/>
                <a:sym typeface="Proxima Nova"/>
              </a:rPr>
              <a:t>c</a:t>
            </a:r>
            <a:r>
              <a:rPr lang="en" i="1" baseline="-25000">
                <a:solidFill>
                  <a:schemeClr val="dk1"/>
                </a:solidFill>
                <a:latin typeface="Proxima Nova"/>
                <a:ea typeface="Proxima Nova"/>
                <a:cs typeface="Proxima Nova"/>
                <a:sym typeface="Proxima Nova"/>
              </a:rPr>
              <a:t>j</a:t>
            </a:r>
            <a:endParaRPr>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Loop over </a:t>
            </a:r>
            <a:r>
              <a:rPr lang="en" i="1">
                <a:latin typeface="Proxima Nova"/>
                <a:ea typeface="Proxima Nova"/>
                <a:cs typeface="Proxima Nova"/>
                <a:sym typeface="Proxima Nova"/>
              </a:rPr>
              <a:t>j</a:t>
            </a:r>
            <a:r>
              <a:rPr lang="en">
                <a:latin typeface="Proxima Nova"/>
                <a:ea typeface="Proxima Nova"/>
                <a:cs typeface="Proxima Nova"/>
                <a:sym typeface="Proxima Nova"/>
              </a:rPr>
              <a:t>:</a:t>
            </a:r>
            <a:r>
              <a:rPr lang="en" i="1">
                <a:latin typeface="Proxima Nova"/>
                <a:ea typeface="Proxima Nova"/>
                <a:cs typeface="Proxima Nova"/>
                <a:sym typeface="Proxima Nova"/>
              </a:rPr>
              <a:t> </a:t>
            </a:r>
            <a:r>
              <a:rPr lang="en">
                <a:latin typeface="Proxima Nova"/>
                <a:ea typeface="Proxima Nova"/>
                <a:cs typeface="Proxima Nova"/>
                <a:sym typeface="Proxima Nova"/>
              </a:rPr>
              <a:t>Take cosine similarity for every user-content pair: cosine(</a:t>
            </a:r>
            <a:r>
              <a:rPr lang="en" b="1">
                <a:solidFill>
                  <a:schemeClr val="dk1"/>
                </a:solidFill>
                <a:latin typeface="Proxima Nova"/>
                <a:ea typeface="Proxima Nova"/>
                <a:cs typeface="Proxima Nova"/>
                <a:sym typeface="Proxima Nova"/>
              </a:rPr>
              <a:t>u</a:t>
            </a:r>
            <a:r>
              <a:rPr lang="en" i="1" baseline="-25000">
                <a:solidFill>
                  <a:schemeClr val="dk1"/>
                </a:solidFill>
                <a:latin typeface="Proxima Nova"/>
                <a:ea typeface="Proxima Nova"/>
                <a:cs typeface="Proxima Nova"/>
                <a:sym typeface="Proxima Nova"/>
              </a:rPr>
              <a:t>i</a:t>
            </a:r>
            <a:r>
              <a:rPr lang="en">
                <a:solidFill>
                  <a:schemeClr val="dk1"/>
                </a:solidFill>
                <a:latin typeface="Proxima Nova"/>
                <a:ea typeface="Proxima Nova"/>
                <a:cs typeface="Proxima Nova"/>
                <a:sym typeface="Proxima Nova"/>
              </a:rPr>
              <a:t>, </a:t>
            </a:r>
            <a:r>
              <a:rPr lang="en" b="1">
                <a:solidFill>
                  <a:schemeClr val="dk1"/>
                </a:solidFill>
                <a:latin typeface="Proxima Nova"/>
                <a:ea typeface="Proxima Nova"/>
                <a:cs typeface="Proxima Nova"/>
                <a:sym typeface="Proxima Nova"/>
              </a:rPr>
              <a:t>c</a:t>
            </a:r>
            <a:r>
              <a:rPr lang="en" i="1" baseline="-25000">
                <a:solidFill>
                  <a:schemeClr val="dk1"/>
                </a:solidFill>
                <a:latin typeface="Proxima Nova"/>
                <a:ea typeface="Proxima Nova"/>
                <a:cs typeface="Proxima Nova"/>
                <a:sym typeface="Proxima Nova"/>
              </a:rPr>
              <a:t>j</a:t>
            </a:r>
            <a:r>
              <a:rPr lang="en">
                <a:solidFill>
                  <a:schemeClr val="dk1"/>
                </a:solidFill>
                <a:latin typeface="Proxima Nova"/>
                <a:ea typeface="Proxima Nova"/>
                <a:cs typeface="Proxima Nova"/>
                <a:sym typeface="Proxima Nova"/>
              </a:rPr>
              <a:t>)</a:t>
            </a:r>
            <a:endParaRPr>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Return top </a:t>
            </a:r>
            <a:r>
              <a:rPr lang="en" i="1">
                <a:latin typeface="Proxima Nova"/>
                <a:ea typeface="Proxima Nova"/>
                <a:cs typeface="Proxima Nova"/>
                <a:sym typeface="Proxima Nova"/>
              </a:rPr>
              <a:t>r</a:t>
            </a:r>
            <a:r>
              <a:rPr lang="en">
                <a:latin typeface="Proxima Nova"/>
                <a:ea typeface="Proxima Nova"/>
                <a:cs typeface="Proxima Nova"/>
                <a:sym typeface="Proxima Nova"/>
              </a:rPr>
              <a:t> contents with the highest similarity to recommend to </a:t>
            </a:r>
            <a:r>
              <a:rPr lang="en" b="1">
                <a:solidFill>
                  <a:schemeClr val="dk1"/>
                </a:solidFill>
                <a:latin typeface="Proxima Nova"/>
                <a:ea typeface="Proxima Nova"/>
                <a:cs typeface="Proxima Nova"/>
                <a:sym typeface="Proxima Nova"/>
              </a:rPr>
              <a:t>u</a:t>
            </a:r>
            <a:r>
              <a:rPr lang="en" i="1" baseline="-25000">
                <a:solidFill>
                  <a:schemeClr val="dk1"/>
                </a:solidFill>
                <a:latin typeface="Proxima Nova"/>
                <a:ea typeface="Proxima Nova"/>
                <a:cs typeface="Proxima Nova"/>
                <a:sym typeface="Proxima Nova"/>
              </a:rPr>
              <a:t>i</a:t>
            </a:r>
            <a:endParaRPr>
              <a:latin typeface="Proxima Nova"/>
              <a:ea typeface="Proxima Nova"/>
              <a:cs typeface="Proxima Nova"/>
              <a:sym typeface="Proxima Nova"/>
            </a:endParaRPr>
          </a:p>
        </p:txBody>
      </p:sp>
      <p:pic>
        <p:nvPicPr>
          <p:cNvPr id="109" name="Google Shape;109;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489288" y="2789950"/>
            <a:ext cx="6165422" cy="2266876"/>
          </a:xfrm>
          <a:prstGeom prst="rect">
            <a:avLst/>
          </a:prstGeom>
          <a:noFill/>
          <a:ln>
            <a:noFill/>
          </a:ln>
        </p:spPr>
      </p:pic>
      <p:sp>
        <p:nvSpPr>
          <p:cNvPr id="110" name="Google Shape;11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How do you learn the Embedding Vectors?</a:t>
            </a:r>
            <a:endParaRPr sz="2800">
              <a:solidFill>
                <a:srgbClr val="000000"/>
              </a:solidFill>
            </a:endParaRPr>
          </a:p>
        </p:txBody>
      </p:sp>
      <p:pic>
        <p:nvPicPr>
          <p:cNvPr id="116" name="Google Shape;116;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40300" y="1104975"/>
            <a:ext cx="3823852" cy="1542975"/>
          </a:xfrm>
          <a:prstGeom prst="rect">
            <a:avLst/>
          </a:prstGeom>
          <a:noFill/>
          <a:ln>
            <a:noFill/>
          </a:ln>
        </p:spPr>
      </p:pic>
      <p:pic>
        <p:nvPicPr>
          <p:cNvPr id="117" name="Google Shape;117;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440353" y="1141361"/>
            <a:ext cx="3823854" cy="1437078"/>
          </a:xfrm>
          <a:prstGeom prst="rect">
            <a:avLst/>
          </a:prstGeom>
          <a:noFill/>
          <a:ln>
            <a:noFill/>
          </a:ln>
        </p:spPr>
      </p:pic>
      <p:pic>
        <p:nvPicPr>
          <p:cNvPr id="118" name="Google Shape;118;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471738" y="3562250"/>
            <a:ext cx="4200524" cy="1118650"/>
          </a:xfrm>
          <a:prstGeom prst="rect">
            <a:avLst/>
          </a:prstGeom>
          <a:noFill/>
          <a:ln>
            <a:noFill/>
          </a:ln>
        </p:spPr>
      </p:pic>
      <p:pic>
        <p:nvPicPr>
          <p:cNvPr id="119" name="Google Shape;119;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08138" y="2818450"/>
            <a:ext cx="8727725" cy="420050"/>
          </a:xfrm>
          <a:prstGeom prst="rect">
            <a:avLst/>
          </a:prstGeom>
          <a:noFill/>
          <a:ln>
            <a:noFill/>
          </a:ln>
        </p:spPr>
      </p:pic>
      <p:sp>
        <p:nvSpPr>
          <p:cNvPr id="120" name="Google Shape;12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21" name="Google Shape;121;p21"/>
          <p:cNvSpPr txBox="1"/>
          <p:nvPr/>
        </p:nvSpPr>
        <p:spPr>
          <a:xfrm>
            <a:off x="228250" y="3573225"/>
            <a:ext cx="2552700" cy="1437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latin typeface="Proxima Nova Semibold"/>
                <a:ea typeface="Proxima Nova Semibold"/>
                <a:cs typeface="Proxima Nova Semibold"/>
                <a:sym typeface="Proxima Nova Semibold"/>
              </a:rPr>
              <a:t>In the end, we kept 500 dimension vectors (capturing the most prominent 500 words in the corpus) to represent the posts</a:t>
            </a:r>
            <a:endParaRPr sz="1200">
              <a:latin typeface="Proxima Nova Semibold"/>
              <a:ea typeface="Proxima Nova Semibold"/>
              <a:cs typeface="Proxima Nova Semibold"/>
              <a:sym typeface="Proxima Nova Semibold"/>
            </a:endParaRPr>
          </a:p>
        </p:txBody>
      </p:sp>
      <p:pic>
        <p:nvPicPr>
          <p:cNvPr id="122" name="Google Shape;122;p21" descr="Doodles_Arrow_Yellow.png"/>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6276559">
            <a:off x="3395855" y="4414123"/>
            <a:ext cx="432290" cy="107780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2444</Words>
  <Application>Microsoft Office PowerPoint</Application>
  <PresentationFormat>On-screen Show (16:9)</PresentationFormat>
  <Paragraphs>255</Paragraphs>
  <Slides>66</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Proxima Nova Extrabold</vt:lpstr>
      <vt:lpstr>Proxima Nova Semibold</vt:lpstr>
      <vt:lpstr>Proxima Nova</vt:lpstr>
      <vt:lpstr>Arial</vt:lpstr>
      <vt:lpstr>Simple Light</vt:lpstr>
      <vt:lpstr>CAP 6317/4773: Social Media Mining  Lecture 22: Recommendation Engines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Guillermo Garcia Hidalgo</cp:lastModifiedBy>
  <cp:revision>1</cp:revision>
  <dcterms:modified xsi:type="dcterms:W3CDTF">2025-03-06T14:51:11Z</dcterms:modified>
</cp:coreProperties>
</file>