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5143500" type="screen16x9"/>
  <p:notesSz cx="6858000" cy="9144000"/>
  <p:embeddedFontLst>
    <p:embeddedFont>
      <p:font typeface="Proxima Nova" panose="020B0604020202020204" charset="0"/>
      <p:regular r:id="rId47"/>
      <p:bold r:id="rId48"/>
      <p:italic r:id="rId49"/>
      <p:boldItalic r:id="rId50"/>
    </p:embeddedFont>
    <p:embeddedFont>
      <p:font typeface="Proxima Nova Extrabold" panose="020B0604020202020204" charset="0"/>
      <p:bold r:id="rId51"/>
    </p:embeddedFont>
    <p:embeddedFont>
      <p:font typeface="Proxima Nova Semibold" panose="020B0604020202020204" charset="0"/>
      <p:regular r:id="rId52"/>
      <p:bold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e3680233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e3680233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story about ideas. To set the stage, I’ll start with this question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ae36802330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ae36802330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ee9a2e06d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ee9a2e06d5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e36802330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e36802330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e36802330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e36802330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e9a2e06d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e9a2e06d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e9a2e06d5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e9a2e06d5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e9a2e06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e9a2e06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e9a2e06d5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e9a2e06d5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e3680233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e3680233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e36802330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e36802330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e3680233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e3680233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e9a2e06d5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e9a2e06d5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e9a2e06d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e9a2e06d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e9a2e06d5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e9a2e06d5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e36802330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e36802330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e36802330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e36802330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e36802330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e36802330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e36802330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e36802330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ee9a2e06d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ee9a2e06d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e36802330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e36802330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e36802330_0_8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e36802330_0_8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e9a2e06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e9a2e06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e36802330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e36802330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e36802330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e36802330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ae36802330_0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ae36802330_0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ae36802330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ae36802330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ae36802330_0_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ae36802330_0_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ee9a2e06d5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ee9a2e06d5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e36802330_0_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ae36802330_0_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ee9a2e06d5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ee9a2e06d5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e9a2e06d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e9a2e06d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ee9a2e06d5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ee9a2e06d5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e3680233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e3680233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e9a2e06d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ee9a2e06d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e9a2e06d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ee9a2e06d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e9a2e06d5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e9a2e06d5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ee9a2e06d5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ee9a2e06d5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ae36802330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ae36802330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e3680233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e3680233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e3680233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e3680233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e36802330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e36802330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e36802330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e36802330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e36802330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e36802330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400" y="1245525"/>
            <a:ext cx="78012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2: Graph Essentials</a:t>
            </a:r>
            <a:endParaRPr sz="21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January 11,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612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Graph essentials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measures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Network models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612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Essentials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31806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Community detection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Information diffusion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31806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Communities and Interactions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6000000" y="1093225"/>
            <a:ext cx="25767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Social Influence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Recommendation engines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Behavior analysis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6000000" y="609600"/>
            <a:ext cx="257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Applications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3612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Who are the most important people in the network?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do people befriend others?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How can we find interesting patterns in user-generated content?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6" name="Google Shape;156;p22"/>
          <p:cNvSpPr/>
          <p:nvPr/>
        </p:nvSpPr>
        <p:spPr>
          <a:xfrm>
            <a:off x="31806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identify communities in a social network?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far can an article be transmitted in a social network?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6000000" y="2075725"/>
            <a:ext cx="2576700" cy="22167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measure the influence of individuals in a social network?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 can we recommend content or friends to individuals online?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Reminder to everyone: Python tutorials uploaded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950400" y="1971450"/>
            <a:ext cx="7243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Graph Essentials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9" name="Google Shape;16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75" y="510100"/>
            <a:ext cx="2791100" cy="194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1210404" y="2658538"/>
            <a:ext cx="17703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Undirected Graph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75" y="510100"/>
            <a:ext cx="2791100" cy="194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1210404" y="2658538"/>
            <a:ext cx="17703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Undirected Graph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647350" y="3053000"/>
            <a:ext cx="3016500" cy="16872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Facebook friends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Members of the same facebook group/subreddit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Co-located in the same zip code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Co-authored a paper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75" y="510100"/>
            <a:ext cx="2791100" cy="194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015" y="357700"/>
            <a:ext cx="2791110" cy="210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1210404" y="2658538"/>
            <a:ext cx="17703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Undirected Graph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5672427" y="2641875"/>
            <a:ext cx="1628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Directed Graph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27"/>
          <p:cNvSpPr/>
          <p:nvPr/>
        </p:nvSpPr>
        <p:spPr>
          <a:xfrm>
            <a:off x="647350" y="3053000"/>
            <a:ext cx="3016500" cy="16872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Facebook friends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Members of the same facebook group/subreddit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Co-located in the same zip code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Co-authored a paper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75" y="510100"/>
            <a:ext cx="2791100" cy="194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015" y="357700"/>
            <a:ext cx="2791110" cy="2102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1210404" y="2658538"/>
            <a:ext cx="17703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Undirected Graph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672427" y="2641875"/>
            <a:ext cx="1628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Directed Graph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47350" y="3053000"/>
            <a:ext cx="3016500" cy="16872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Facebook friends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Members of the same facebook group/subreddit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Co-located in the same zip code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Co-authored a paper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5" name="Google Shape;205;p28"/>
          <p:cNvSpPr/>
          <p:nvPr/>
        </p:nvSpPr>
        <p:spPr>
          <a:xfrm>
            <a:off x="4990750" y="3053000"/>
            <a:ext cx="3016500" cy="16872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Twitter follower/followee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Cited the other person’s paper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Took creative inspiration from another person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Gave another person feedback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How do you represent graphs?</a:t>
            </a:r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3713" y="152400"/>
            <a:ext cx="523657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325" y="152400"/>
            <a:ext cx="706135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/>
          <p:nvPr/>
        </p:nvSpPr>
        <p:spPr>
          <a:xfrm>
            <a:off x="1261800" y="1950475"/>
            <a:ext cx="3310200" cy="1844700"/>
          </a:xfrm>
          <a:prstGeom prst="rect">
            <a:avLst/>
          </a:prstGeom>
          <a:solidFill>
            <a:srgbClr val="FFFC00">
              <a:alpha val="17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60500" y="2987575"/>
            <a:ext cx="469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Recap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925" y="0"/>
            <a:ext cx="796813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625" y="152400"/>
            <a:ext cx="801275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125" y="0"/>
            <a:ext cx="72497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25" y="745875"/>
            <a:ext cx="3918976" cy="27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176" y="846700"/>
            <a:ext cx="2343150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25" y="745875"/>
            <a:ext cx="3918976" cy="27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176" y="846700"/>
            <a:ext cx="23431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5725" y="1751563"/>
            <a:ext cx="4340057" cy="9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25" y="745875"/>
            <a:ext cx="3918976" cy="27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176" y="846700"/>
            <a:ext cx="23431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5725" y="1751563"/>
            <a:ext cx="4340057" cy="9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/>
        </p:nvSpPr>
        <p:spPr>
          <a:xfrm>
            <a:off x="982450" y="7458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37"/>
          <p:cNvSpPr txBox="1"/>
          <p:nvPr/>
        </p:nvSpPr>
        <p:spPr>
          <a:xfrm>
            <a:off x="2584450" y="7458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37"/>
          <p:cNvSpPr txBox="1"/>
          <p:nvPr/>
        </p:nvSpPr>
        <p:spPr>
          <a:xfrm>
            <a:off x="1060875" y="141840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2658075" y="209575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7"/>
          <p:cNvSpPr txBox="1"/>
          <p:nvPr/>
        </p:nvSpPr>
        <p:spPr>
          <a:xfrm>
            <a:off x="800425" y="209490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1017225" y="302182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2508475" y="305382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3498850" y="16602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25" y="745875"/>
            <a:ext cx="3918976" cy="27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176" y="846700"/>
            <a:ext cx="23431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5725" y="1751563"/>
            <a:ext cx="4340057" cy="9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138" y="2700300"/>
            <a:ext cx="4237225" cy="7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8"/>
          <p:cNvSpPr txBox="1"/>
          <p:nvPr/>
        </p:nvSpPr>
        <p:spPr>
          <a:xfrm>
            <a:off x="300150" y="3806925"/>
            <a:ext cx="85437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G(V,E)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denotes our undirected graph, where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V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set of nodes and 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the set of edges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982450" y="7458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2584450" y="7458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1060875" y="141840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2658075" y="209575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800425" y="209490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8"/>
          <p:cNvSpPr txBox="1"/>
          <p:nvPr/>
        </p:nvSpPr>
        <p:spPr>
          <a:xfrm>
            <a:off x="1017225" y="302182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38"/>
          <p:cNvSpPr txBox="1"/>
          <p:nvPr/>
        </p:nvSpPr>
        <p:spPr>
          <a:xfrm>
            <a:off x="2508475" y="305382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8"/>
          <p:cNvSpPr txBox="1"/>
          <p:nvPr/>
        </p:nvSpPr>
        <p:spPr>
          <a:xfrm>
            <a:off x="3498850" y="16602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3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25" y="745875"/>
            <a:ext cx="3918976" cy="27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176" y="846700"/>
            <a:ext cx="23431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5725" y="1751563"/>
            <a:ext cx="4340057" cy="9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138" y="2700300"/>
            <a:ext cx="4237225" cy="7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9"/>
          <p:cNvSpPr txBox="1"/>
          <p:nvPr/>
        </p:nvSpPr>
        <p:spPr>
          <a:xfrm>
            <a:off x="300150" y="3806925"/>
            <a:ext cx="85437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G(V,E)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denotes our undirected graph, where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V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set of nodes and 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the set of edges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 and |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 denote sizes of the respective node and edge sets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982450" y="7458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2584450" y="7458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39"/>
          <p:cNvSpPr txBox="1"/>
          <p:nvPr/>
        </p:nvSpPr>
        <p:spPr>
          <a:xfrm>
            <a:off x="1060875" y="141840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39"/>
          <p:cNvSpPr txBox="1"/>
          <p:nvPr/>
        </p:nvSpPr>
        <p:spPr>
          <a:xfrm>
            <a:off x="2658075" y="209575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39"/>
          <p:cNvSpPr txBox="1"/>
          <p:nvPr/>
        </p:nvSpPr>
        <p:spPr>
          <a:xfrm>
            <a:off x="800425" y="209490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7" name="Google Shape;297;p39"/>
          <p:cNvSpPr txBox="1"/>
          <p:nvPr/>
        </p:nvSpPr>
        <p:spPr>
          <a:xfrm>
            <a:off x="1017225" y="302182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2508475" y="305382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39"/>
          <p:cNvSpPr txBox="1"/>
          <p:nvPr/>
        </p:nvSpPr>
        <p:spPr>
          <a:xfrm>
            <a:off x="3498850" y="16602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6" name="Google Shape;306;p4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3925" y="3043625"/>
            <a:ext cx="848075" cy="7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1050" y="134850"/>
            <a:ext cx="4841901" cy="364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1"/>
          <p:cNvSpPr txBox="1"/>
          <p:nvPr/>
        </p:nvSpPr>
        <p:spPr>
          <a:xfrm>
            <a:off x="300150" y="3806925"/>
            <a:ext cx="85437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directed graph can also be represented with the same notation of 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G(V,E)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625" y="1362075"/>
            <a:ext cx="6860747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2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Adjacency Matrix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0" name="Google Shape;320;p42"/>
          <p:cNvSpPr txBox="1"/>
          <p:nvPr/>
        </p:nvSpPr>
        <p:spPr>
          <a:xfrm>
            <a:off x="3710800" y="1250900"/>
            <a:ext cx="50544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2D matrix,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rows and columns denoting nodes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value of 1 in position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i,j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denotes that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connected to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other entries are 0</a:t>
            </a:r>
            <a:endParaRPr sz="1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322" name="Google Shape;322;p4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950" y="2155800"/>
            <a:ext cx="5148257" cy="2297217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2"/>
          <p:cNvSpPr/>
          <p:nvPr/>
        </p:nvSpPr>
        <p:spPr>
          <a:xfrm>
            <a:off x="6833925" y="2533225"/>
            <a:ext cx="1825200" cy="171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3924" y="2528409"/>
            <a:ext cx="1825200" cy="173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4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Adjacency Matrix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1" name="Google Shape;331;p43"/>
          <p:cNvSpPr txBox="1"/>
          <p:nvPr/>
        </p:nvSpPr>
        <p:spPr>
          <a:xfrm>
            <a:off x="3710800" y="1250900"/>
            <a:ext cx="50544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2D matrix,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rows and columns denoting nodes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value of 1 in position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i,j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denotes that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connected to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other entries are 0</a:t>
            </a:r>
            <a:endParaRPr sz="1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33" name="Google Shape;333;p4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950" y="2155800"/>
            <a:ext cx="5148257" cy="229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4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Adjacency Matrix - Weighted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3710800" y="1250900"/>
            <a:ext cx="50544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have edge weights, plug those in as matrix entries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pic>
        <p:nvPicPr>
          <p:cNvPr id="342" name="Google Shape;342;p4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6950" y="2155800"/>
            <a:ext cx="2875024" cy="2297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44"/>
          <p:cNvCxnSpPr/>
          <p:nvPr/>
        </p:nvCxnSpPr>
        <p:spPr>
          <a:xfrm>
            <a:off x="4777475" y="2971475"/>
            <a:ext cx="443100" cy="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344;p44"/>
          <p:cNvSpPr txBox="1"/>
          <p:nvPr/>
        </p:nvSpPr>
        <p:spPr>
          <a:xfrm>
            <a:off x="5427475" y="1595000"/>
            <a:ext cx="17973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interacted 4 times, everyone else interacted just once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5" name="Google Shape;345;p4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6116">
            <a:off x="4823460" y="1820362"/>
            <a:ext cx="432308" cy="107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5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5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Adjacency Matrix - Weighted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2" name="Google Shape;352;p45"/>
          <p:cNvSpPr txBox="1"/>
          <p:nvPr/>
        </p:nvSpPr>
        <p:spPr>
          <a:xfrm>
            <a:off x="3710800" y="1250900"/>
            <a:ext cx="50544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have edge weights, plug those in as matrix entries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3" name="Google Shape;35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354" name="Google Shape;354;p4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950" y="2155800"/>
            <a:ext cx="5148257" cy="22972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45"/>
          <p:cNvCxnSpPr/>
          <p:nvPr/>
        </p:nvCxnSpPr>
        <p:spPr>
          <a:xfrm>
            <a:off x="4777475" y="2971475"/>
            <a:ext cx="443100" cy="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6" name="Google Shape;356;p45"/>
          <p:cNvSpPr txBox="1"/>
          <p:nvPr/>
        </p:nvSpPr>
        <p:spPr>
          <a:xfrm>
            <a:off x="7450364" y="2846268"/>
            <a:ext cx="169500" cy="211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7" name="Google Shape;357;p45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6116">
            <a:off x="4823460" y="1820362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/>
        </p:nvSpPr>
        <p:spPr>
          <a:xfrm>
            <a:off x="7150380" y="3141436"/>
            <a:ext cx="169500" cy="211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8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45"/>
          <p:cNvSpPr txBox="1"/>
          <p:nvPr/>
        </p:nvSpPr>
        <p:spPr>
          <a:xfrm>
            <a:off x="5427475" y="1595000"/>
            <a:ext cx="17973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interacted 4 times, everyone else interacted just once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6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Adjacency Matrix - Directed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6" name="Google Shape;366;p46"/>
          <p:cNvSpPr txBox="1"/>
          <p:nvPr/>
        </p:nvSpPr>
        <p:spPr>
          <a:xfrm>
            <a:off x="3710800" y="1250900"/>
            <a:ext cx="5054400" cy="2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an edge goes from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only the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i,j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entry should capture that, not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j,i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pic>
        <p:nvPicPr>
          <p:cNvPr id="368" name="Google Shape;368;p4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215" y="2015200"/>
            <a:ext cx="2791110" cy="210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Properties of Adjacency Matrices</a:t>
            </a:r>
            <a:endParaRPr sz="2700"/>
          </a:p>
        </p:txBody>
      </p:sp>
      <p:sp>
        <p:nvSpPr>
          <p:cNvPr id="374" name="Google Shape;374;p4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 undirected graphs,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is symmetric: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Not true for directed graphs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Diagonal entries indicate self-loops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Example?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Adjacency Matrices have pros and cons</a:t>
            </a:r>
            <a:endParaRPr/>
          </a:p>
        </p:txBody>
      </p:sp>
      <p:sp>
        <p:nvSpPr>
          <p:cNvPr id="380" name="Google Shape;380;p4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It is a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matrix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Linear algebra wizardry comes into play!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Rich literature on Graph Spectral properties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But it is a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Sparse matrix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For a billion-people network, you need a 1B x 1B matrix 🤯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Adjacency List</a:t>
            </a:r>
            <a:endParaRPr/>
          </a:p>
        </p:txBody>
      </p:sp>
      <p:pic>
        <p:nvPicPr>
          <p:cNvPr id="386" name="Google Shape;386;p4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9050" y="1446475"/>
            <a:ext cx="3816724" cy="2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325" y="1642925"/>
            <a:ext cx="2875024" cy="229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5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0"/>
            <a:ext cx="830093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Edge List</a:t>
            </a:r>
            <a:endParaRPr/>
          </a:p>
        </p:txBody>
      </p:sp>
      <p:pic>
        <p:nvPicPr>
          <p:cNvPr id="398" name="Google Shape;398;p5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325" y="1642925"/>
            <a:ext cx="2875024" cy="229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5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9470" y="1338125"/>
            <a:ext cx="1122730" cy="30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212200"/>
            <a:ext cx="8839204" cy="2719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5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438" y="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Null and Empty graphs</a:t>
            </a:r>
            <a:endParaRPr/>
          </a:p>
        </p:txBody>
      </p:sp>
      <p:sp>
        <p:nvSpPr>
          <p:cNvPr id="410" name="Google Shape;410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Null graph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 nodes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Obviously no edges either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Empty graph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nodes but no edges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○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Bipartite Graphs</a:t>
            </a:r>
            <a:endParaRPr/>
          </a:p>
        </p:txBody>
      </p:sp>
      <p:pic>
        <p:nvPicPr>
          <p:cNvPr id="416" name="Google Shape;416;p5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525" y="1716975"/>
            <a:ext cx="2691774" cy="228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5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533" y="0"/>
            <a:ext cx="82489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427" name="Google Shape;427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Reading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8" name="Google Shape;428;p56"/>
          <p:cNvSpPr txBox="1"/>
          <p:nvPr/>
        </p:nvSpPr>
        <p:spPr>
          <a:xfrm>
            <a:off x="311700" y="112235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Chapter 2.1 - 2.5 (inclusive) of the textbook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891088" y="22669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862513" y="2266954"/>
            <a:ext cx="479400" cy="479400"/>
          </a:xfrm>
          <a:prstGeom prst="ellipse">
            <a:avLst/>
          </a:prstGeom>
          <a:solidFill>
            <a:srgbClr val="4A74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" name="Google Shape;83;p17"/>
          <p:cNvCxnSpPr>
            <a:stCxn id="81" idx="6"/>
            <a:endCxn id="82" idx="2"/>
          </p:cNvCxnSpPr>
          <p:nvPr/>
        </p:nvCxnSpPr>
        <p:spPr>
          <a:xfrm>
            <a:off x="1370488" y="2506654"/>
            <a:ext cx="1491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84" name="Google Shape;84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100" y="1707124"/>
            <a:ext cx="616264" cy="49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0325" y="1711350"/>
            <a:ext cx="479400" cy="47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5050" y="615725"/>
            <a:ext cx="3822943" cy="391817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1596163" y="2075450"/>
            <a:ext cx="10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 mutual friends</a:t>
            </a:r>
            <a:endParaRPr sz="1200" dirty="0"/>
          </a:p>
        </p:txBody>
      </p:sp>
      <p:sp>
        <p:nvSpPr>
          <p:cNvPr id="88" name="Google Shape;88;p17"/>
          <p:cNvSpPr txBox="1"/>
          <p:nvPr/>
        </p:nvSpPr>
        <p:spPr>
          <a:xfrm>
            <a:off x="7247925" y="2651525"/>
            <a:ext cx="15789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Strong ties appear to work better!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89" name="Google Shape;89;p17" descr="Doodles_Arrow_Yellow.png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244513">
            <a:off x="8122410" y="1468461"/>
            <a:ext cx="432308" cy="107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300" y="818150"/>
            <a:ext cx="6368727" cy="34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864900" y="204525"/>
            <a:ext cx="1804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674900" y="204525"/>
            <a:ext cx="1804800" cy="3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IV Regression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64700" y="4830675"/>
            <a:ext cx="6882000" cy="1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Rajkumar, Karthik, et al. "A causal test of the strength of weak ties." </a:t>
            </a:r>
            <a:r>
              <a:rPr lang="en" sz="900" i="1">
                <a:latin typeface="Proxima Nova"/>
                <a:ea typeface="Proxima Nova"/>
                <a:cs typeface="Proxima Nova"/>
                <a:sym typeface="Proxima Nova"/>
              </a:rPr>
              <a:t>Science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 377.6612 (2022): 1304-1310.</a:t>
            </a:r>
            <a:endParaRPr sz="9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6976575" y="818150"/>
            <a:ext cx="15789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strength of weak ties!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00" name="Google Shape;100;p18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003691">
            <a:off x="6138585" y="297212"/>
            <a:ext cx="432308" cy="10778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Takeaways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Two aspects of social media data: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Social: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Who people interact with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Media: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What they do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Large datasets can help test hypotheses never testable before!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○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Hypotheses are guided by social and computational theories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appropriate tools must be chosen to get meaningful results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7277" y="1773195"/>
            <a:ext cx="532961" cy="53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775" y="1101839"/>
            <a:ext cx="597942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3543" y="1220436"/>
            <a:ext cx="479345" cy="47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8799" y="1672559"/>
            <a:ext cx="623269" cy="623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2309" y="1702568"/>
            <a:ext cx="783707" cy="728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56064" y="1220420"/>
            <a:ext cx="888172" cy="888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909" y="1594401"/>
            <a:ext cx="597943" cy="597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288" y="2733061"/>
            <a:ext cx="811243" cy="81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5546" y="2946355"/>
            <a:ext cx="642788" cy="59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0781" y="2707382"/>
            <a:ext cx="642793" cy="642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963" y="3832879"/>
            <a:ext cx="1299910" cy="53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9549" y="3350183"/>
            <a:ext cx="2155837" cy="1436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428625" y="427025"/>
            <a:ext cx="86913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We are interested in ‘social’ + ‘media’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44975" y="4348975"/>
            <a:ext cx="1574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Collaborate on a project, ‘star’ others’ projects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5245975" y="4303575"/>
            <a:ext cx="15741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Write papers together, cite others’ papers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6612025" y="30082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Editors interact to curate content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564525" y="2652750"/>
            <a:ext cx="1209300" cy="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Teams interact virtually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862525" y="1285475"/>
            <a:ext cx="1333500" cy="3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Information exchanged via contacts</a:t>
            </a:r>
            <a:endParaRPr sz="1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/>
          <p:nvPr/>
        </p:nvSpPr>
        <p:spPr>
          <a:xfrm>
            <a:off x="1033975" y="7583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2167275" y="7583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1608675" y="1597875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112600" y="975075"/>
            <a:ext cx="1171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4532200" y="975075"/>
            <a:ext cx="1747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Network/computational Science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2244525" y="4353350"/>
            <a:ext cx="13797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and Data Mining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2305131" y="2070550"/>
            <a:ext cx="1171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Mining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6318600" y="1709675"/>
            <a:ext cx="2513700" cy="28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Let us not forget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Computer science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Ethnography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Mathematics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Optimization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And more!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Microsoft Office PowerPoint</Application>
  <PresentationFormat>On-screen Show (16:9)</PresentationFormat>
  <Paragraphs>171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Proxima Nova Extrabold</vt:lpstr>
      <vt:lpstr>Proxima Nova</vt:lpstr>
      <vt:lpstr>Proxima Nova Semibold</vt:lpstr>
      <vt:lpstr>Arial</vt:lpstr>
      <vt:lpstr>Times New Roman</vt:lpstr>
      <vt:lpstr>Simple Light</vt:lpstr>
      <vt:lpstr>CAP 6317/4773: Social Media Mining  Lecture 2: Graph Essentials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Reminder to everyone: Python tutorials uploaded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you represent graphs?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Adjacency Matrices</vt:lpstr>
      <vt:lpstr>Adjacency Matrices have pros and cons</vt:lpstr>
      <vt:lpstr>Adjacency List</vt:lpstr>
      <vt:lpstr>PowerPoint Presentation</vt:lpstr>
      <vt:lpstr>Edge List</vt:lpstr>
      <vt:lpstr>PowerPoint Presentation</vt:lpstr>
      <vt:lpstr>Null and Empty graphs</vt:lpstr>
      <vt:lpstr>Bipartite Graphs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2</cp:revision>
  <dcterms:modified xsi:type="dcterms:W3CDTF">2025-03-06T14:32:37Z</dcterms:modified>
</cp:coreProperties>
</file>