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7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</p:sldIdLst>
  <p:sldSz cx="9144000" cy="5143500" type="screen16x9"/>
  <p:notesSz cx="6858000" cy="9144000"/>
  <p:embeddedFontLst>
    <p:embeddedFont>
      <p:font typeface="Proxima Nova" panose="020B0604020202020204" charset="0"/>
      <p:regular r:id="rId71"/>
      <p:bold r:id="rId72"/>
      <p:italic r:id="rId73"/>
      <p:boldItalic r:id="rId74"/>
    </p:embeddedFont>
    <p:embeddedFont>
      <p:font typeface="Proxima Nova Extrabold" panose="020B0604020202020204" charset="0"/>
      <p:bold r:id="rId75"/>
    </p:embeddedFont>
    <p:embeddedFont>
      <p:font typeface="Proxima Nova Semibold" panose="020B0604020202020204" charset="0"/>
      <p:regular r:id="rId76"/>
      <p:bold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4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75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font" Target="fonts/font3.fntdata"/><Relationship Id="rId78" Type="http://schemas.openxmlformats.org/officeDocument/2006/relationships/font" Target="fonts/font8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6.fntdata"/><Relationship Id="rId7" Type="http://schemas.openxmlformats.org/officeDocument/2006/relationships/slide" Target="slides/slide6.xml"/><Relationship Id="rId71" Type="http://schemas.openxmlformats.org/officeDocument/2006/relationships/font" Target="fonts/font1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f96b75c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f96b75c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efa7e26e57_0_7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efa7e26e57_0_7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efa7e26e57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efa7e26e57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efa7e26e57_0_7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1efa7e26e57_0_7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efa7e26e57_0_7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efa7e26e57_0_7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efa7e26e57_0_7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efa7e26e57_0_7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efa7e26e57_0_7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efa7e26e57_0_7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efa7e26e57_0_7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efa7e26e57_0_7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efa7e26e57_0_7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efa7e26e57_0_7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1efa7e26e57_0_7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1efa7e26e57_0_7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efab8c3259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efab8c3259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ef96b75c3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ef96b75c3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efab8c325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1efab8c325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efab8c325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efab8c325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efa1804e4c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1efa1804e4c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1efa7e26e5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1efa7e26e5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1efa7e26e5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1efa7e26e57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efa7e26e57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efa7e26e57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efa7e26e57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efa7e26e57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1efa7e26e5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1efa7e26e5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1efa7e26e57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1efa7e26e57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efa7e26e57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efa7e26e57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efa1804e4c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efa1804e4c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1efa7e26e57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1efa7e26e57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1efa7e26e57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1efa7e26e57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efa7e26e57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efa7e26e57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efa7e26e57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1efa7e26e57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1efa7e26e57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1efa7e26e57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1efa7e26e57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1efa7e26e57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efa7e26e5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1efa7e26e5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1efa7e26e57_0_1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1efa7e26e57_0_1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efa7e26e57_0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efa7e26e57_0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efa7e26e57_0_1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1efa7e26e57_0_1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efa1804e4c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efa1804e4c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efa7e26e57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1efa7e26e57_0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1efa7e26e57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1efa7e26e57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efab8c3259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1efab8c3259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1efab8c3259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1efab8c3259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1efa7e26e57_0_6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1efa7e26e57_0_6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1efa7e26e57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1efa7e26e57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efa7e26e57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1efa7e26e57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1efa7e26e57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1efa7e26e57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efa7e26e5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efa7e26e5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efa7e26e57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1efa7e26e57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efa1804e4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efa1804e4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efa7e26e57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efa7e26e57_0_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efa7e26e57_0_2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efa7e26e57_0_2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efa7e26e57_0_4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efa7e26e57_0_4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efa7e26e57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efa7e26e57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g1efa7e26e57_0_4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1" name="Google Shape;531;g1efa7e26e57_0_4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1efa7e26e57_0_5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1efa7e26e57_0_5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1efa7e26e57_0_5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1efa7e26e57_0_5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1efa7e26e57_0_5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1efa7e26e57_0_5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efa7e26e57_0_6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efa7e26e57_0_6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efa7e26e57_0_7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efa7e26e57_0_7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efa1804e4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efa1804e4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g1ef96b75c3a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6" name="Google Shape;606;g1ef96b75c3a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g1efa7e26e57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1" name="Google Shape;611;g1efa7e26e57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1efa7e26e57_0_4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1efa7e26e57_0_4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1efa7e26e57_0_5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1efa7e26e57_0_5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1efa7e26e57_0_5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1efa7e26e57_0_5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efa7e26e57_0_8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efa7e26e57_0_8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g1efa7e26e57_0_8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0" name="Google Shape;650;g1efa7e26e57_0_8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g1efab8c3259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5" name="Google Shape;655;g1efab8c3259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1efa7e26e57_0_7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1efa7e26e57_0_7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1efab8c3259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1efab8c3259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efa7e26e57_0_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efa7e26e57_0_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efa7e26e57_0_5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efa7e26e57_0_5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2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2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545100" y="1251575"/>
            <a:ext cx="8053800" cy="78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900">
                <a:latin typeface="Proxima Nova"/>
                <a:ea typeface="Proxima Nova"/>
                <a:cs typeface="Proxima Nova"/>
                <a:sym typeface="Proxima Nova"/>
              </a:rPr>
              <a:t>CAP 6317/4773: Social Media Mining</a:t>
            </a:r>
            <a:r>
              <a:rPr lang="en" sz="27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27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27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Lecture 6: Statistical Properties of Networks</a:t>
            </a:r>
            <a:endParaRPr sz="27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974100" y="2827150"/>
            <a:ext cx="71958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Raiyan Abdul Baten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6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Ph.D.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January 25, 2024</a:t>
            </a:r>
            <a:endParaRPr sz="16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3720" b="31704"/>
          <a:stretch/>
        </p:blipFill>
        <p:spPr>
          <a:xfrm>
            <a:off x="3514500" y="4565425"/>
            <a:ext cx="2115012" cy="4116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Readings for Today’s Lecture: 3.2, 3.3, 3.4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76" y="0"/>
            <a:ext cx="897264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/>
        </p:nvSpPr>
        <p:spPr>
          <a:xfrm>
            <a:off x="511850" y="3055275"/>
            <a:ext cx="72999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Node Similarity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18" name="Google Shape;118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" name="Google Shape;123;p2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4507" y="0"/>
            <a:ext cx="46449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825100" cy="42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Which nodes are </a:t>
            </a:r>
            <a:r>
              <a:rPr lang="en" sz="3000">
                <a:solidFill>
                  <a:srgbClr val="98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similar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to each other?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572676"/>
            <a:ext cx="9143998" cy="39981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7700" y="1421000"/>
            <a:ext cx="6648600" cy="14650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7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7795869">
            <a:off x="6233850" y="2638994"/>
            <a:ext cx="432309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7"/>
          <p:cNvSpPr txBox="1"/>
          <p:nvPr/>
        </p:nvSpPr>
        <p:spPr>
          <a:xfrm>
            <a:off x="3320850" y="3168850"/>
            <a:ext cx="2502300" cy="809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N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is the set of neighboring nodes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7" name="Google Shape;137;p2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Capturing Structural Equivalence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8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3705550"/>
            <a:ext cx="3214648" cy="12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952" y="1397350"/>
            <a:ext cx="3300925" cy="16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Capturing Structural Equivalence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3705550"/>
            <a:ext cx="3214648" cy="122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9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952" y="1397350"/>
            <a:ext cx="3300925" cy="1612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Capturing Structural Equivalence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52" name="Google Shape;152;p29"/>
          <p:cNvSpPr txBox="1"/>
          <p:nvPr/>
        </p:nvSpPr>
        <p:spPr>
          <a:xfrm>
            <a:off x="453400" y="1616500"/>
            <a:ext cx="5478000" cy="13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{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endParaRPr sz="2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0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952" y="1397350"/>
            <a:ext cx="3300925" cy="16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3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3705550"/>
            <a:ext cx="3199800" cy="12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3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Capturing Structural Equivalence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0" name="Google Shape;160;p30"/>
          <p:cNvSpPr txBox="1"/>
          <p:nvPr/>
        </p:nvSpPr>
        <p:spPr>
          <a:xfrm>
            <a:off x="453400" y="1616500"/>
            <a:ext cx="5478000" cy="13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{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{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6952" y="1397350"/>
            <a:ext cx="3300925" cy="161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31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0" y="3705550"/>
            <a:ext cx="8839450" cy="122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Capturing Structural Equivalence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168" name="Google Shape;168;p31"/>
          <p:cNvSpPr txBox="1"/>
          <p:nvPr/>
        </p:nvSpPr>
        <p:spPr>
          <a:xfrm>
            <a:off x="453400" y="1616500"/>
            <a:ext cx="5478000" cy="13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{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4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{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r>
              <a:rPr lang="en" sz="2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5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6</a:t>
            </a:r>
            <a:r>
              <a:rPr lang="en" sz="2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}</a:t>
            </a:r>
            <a:endParaRPr sz="2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60500" y="2987575"/>
            <a:ext cx="46902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Recap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3" name="Google Shape;6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75" name="Google Shape;175;p3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82" name="Google Shape;182;p3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/>
        </p:nvSpPr>
        <p:spPr>
          <a:xfrm>
            <a:off x="511850" y="1378875"/>
            <a:ext cx="7299900" cy="323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Transitivity and Clustering Coefficient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188" name="Google Shape;188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3746700" cy="42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Transitive Linking</a:t>
            </a:r>
            <a:endParaRPr sz="30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When a friend of my friend is my friend</a:t>
            </a:r>
            <a:endParaRPr sz="1500"/>
          </a:p>
        </p:txBody>
      </p:sp>
      <p:pic>
        <p:nvPicPr>
          <p:cNvPr id="194" name="Google Shape;194;p3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47975" y="1498950"/>
            <a:ext cx="4780800" cy="21149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24325" y="994376"/>
            <a:ext cx="2292926" cy="2594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3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84875" y="1038951"/>
            <a:ext cx="2532726" cy="241760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3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Data Mining Task: How Prevalent is Transitivity in your Data?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02" name="Google Shape;202;p36"/>
          <p:cNvSpPr txBox="1"/>
          <p:nvPr/>
        </p:nvSpPr>
        <p:spPr>
          <a:xfrm>
            <a:off x="1324900" y="3726150"/>
            <a:ext cx="2192700" cy="12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No triangle is closed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Clustering Coeff = 0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Example: Star Graph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36"/>
          <p:cNvSpPr txBox="1"/>
          <p:nvPr/>
        </p:nvSpPr>
        <p:spPr>
          <a:xfrm>
            <a:off x="4615775" y="3726150"/>
            <a:ext cx="3129000" cy="12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All triangles are closed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Clustering Coeff = 1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Example: Fully Connected Graph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3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725" y="689413"/>
            <a:ext cx="4225551" cy="3764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213;p3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0725" y="689413"/>
            <a:ext cx="4225551" cy="3764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76300" y="152413"/>
            <a:ext cx="3663808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39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9075" y="1538050"/>
            <a:ext cx="2237275" cy="191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3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Two ways of calculating the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21" name="Google Shape;221;p39"/>
          <p:cNvSpPr txBox="1"/>
          <p:nvPr/>
        </p:nvSpPr>
        <p:spPr>
          <a:xfrm>
            <a:off x="395800" y="1343900"/>
            <a:ext cx="56397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1. Clustering Coefficient in terms of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‘Paths’</a:t>
            </a:r>
            <a:endParaRPr sz="1500" b="1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A ‘path’ is a sequence of incident, distinct edges that connect distinct nodes.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) and (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) lead to the path 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uvw</a:t>
            </a:r>
            <a:endParaRPr sz="15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If (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) exists, we say the path 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uvw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is closed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4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9075" y="1538050"/>
            <a:ext cx="2237275" cy="191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4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Two ways of calculating the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28" name="Google Shape;228;p40"/>
          <p:cNvSpPr txBox="1"/>
          <p:nvPr/>
        </p:nvSpPr>
        <p:spPr>
          <a:xfrm>
            <a:off x="395800" y="1343900"/>
            <a:ext cx="5639700" cy="33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1. Clustering Coefficient in terms of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‘Paths’</a:t>
            </a:r>
            <a:endParaRPr sz="1500" b="1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A ‘path’ is a sequence of incident, distinct edges that connect distinct nodes.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(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) and (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) lead to the path 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uvw</a:t>
            </a:r>
            <a:endParaRPr sz="15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If (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) exists, we say the path 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uvw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is closed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However,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a path has </a:t>
            </a:r>
            <a:r>
              <a:rPr lang="en" sz="1500" b="1" i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directions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, even in an undirected graph</a:t>
            </a:r>
            <a:endParaRPr sz="1500" b="1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The path 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uvw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is different from the path </a:t>
            </a:r>
            <a:r>
              <a:rPr lang="en" sz="1500" i="1">
                <a:latin typeface="Proxima Nova"/>
                <a:ea typeface="Proxima Nova"/>
                <a:cs typeface="Proxima Nova"/>
                <a:sym typeface="Proxima Nova"/>
              </a:rPr>
              <a:t>wvu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Two paths that traverse the same edges but in opposite directions are counted separately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40"/>
          <p:cNvSpPr/>
          <p:nvPr/>
        </p:nvSpPr>
        <p:spPr>
          <a:xfrm>
            <a:off x="6592900" y="2270750"/>
            <a:ext cx="1925100" cy="1451475"/>
          </a:xfrm>
          <a:custGeom>
            <a:avLst/>
            <a:gdLst/>
            <a:ahLst/>
            <a:cxnLst/>
            <a:rect l="l" t="t" r="r" b="b"/>
            <a:pathLst>
              <a:path w="77004" h="58059" extrusionOk="0">
                <a:moveTo>
                  <a:pt x="0" y="0"/>
                </a:moveTo>
                <a:cubicBezTo>
                  <a:pt x="0" y="12377"/>
                  <a:pt x="8710" y="23332"/>
                  <a:pt x="15163" y="33894"/>
                </a:cubicBezTo>
                <a:cubicBezTo>
                  <a:pt x="21732" y="44646"/>
                  <a:pt x="31716" y="58638"/>
                  <a:pt x="44299" y="57976"/>
                </a:cubicBezTo>
                <a:cubicBezTo>
                  <a:pt x="51449" y="57600"/>
                  <a:pt x="56802" y="49922"/>
                  <a:pt x="60354" y="43705"/>
                </a:cubicBezTo>
                <a:cubicBezTo>
                  <a:pt x="67450" y="31288"/>
                  <a:pt x="72472" y="17727"/>
                  <a:pt x="77004" y="4162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30" name="Google Shape;230;p40"/>
          <p:cNvSpPr/>
          <p:nvPr/>
        </p:nvSpPr>
        <p:spPr>
          <a:xfrm>
            <a:off x="6303025" y="2560625"/>
            <a:ext cx="2475125" cy="1377650"/>
          </a:xfrm>
          <a:custGeom>
            <a:avLst/>
            <a:gdLst/>
            <a:ahLst/>
            <a:cxnLst/>
            <a:rect l="l" t="t" r="r" b="b"/>
            <a:pathLst>
              <a:path w="99005" h="55106" extrusionOk="0">
                <a:moveTo>
                  <a:pt x="99005" y="2676"/>
                </a:moveTo>
                <a:cubicBezTo>
                  <a:pt x="99005" y="25918"/>
                  <a:pt x="76104" y="56657"/>
                  <a:pt x="52921" y="55003"/>
                </a:cubicBezTo>
                <a:cubicBezTo>
                  <a:pt x="44019" y="54368"/>
                  <a:pt x="36949" y="46873"/>
                  <a:pt x="29731" y="41624"/>
                </a:cubicBezTo>
                <a:cubicBezTo>
                  <a:pt x="15941" y="31596"/>
                  <a:pt x="5386" y="16177"/>
                  <a:pt x="0" y="0"/>
                </a:cubicBezTo>
              </a:path>
            </a:pathLst>
          </a:cu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p4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9075" y="1538050"/>
            <a:ext cx="2237275" cy="1914626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4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Two ways of calculating the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37" name="Google Shape;237;p41"/>
          <p:cNvSpPr txBox="1"/>
          <p:nvPr/>
        </p:nvSpPr>
        <p:spPr>
          <a:xfrm>
            <a:off x="395800" y="1343900"/>
            <a:ext cx="56397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1. Clustering Coefficient in terms of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‘Paths’</a:t>
            </a:r>
            <a:endParaRPr sz="1500" b="1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38" name="Google Shape;238;p41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823" y="2177600"/>
            <a:ext cx="4765298" cy="66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805500" y="962525"/>
            <a:ext cx="5304751" cy="274082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3275"/>
            <a:ext cx="3656800" cy="28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Two ways of calculating the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395800" y="1343900"/>
            <a:ext cx="56397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1. Clustering Coefficient in terms of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‘Paths’</a:t>
            </a:r>
            <a:endParaRPr sz="1500" b="1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45" name="Google Shape;245;p4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823" y="2177600"/>
            <a:ext cx="4765298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4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800" y="3180700"/>
            <a:ext cx="3903309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42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4850" y="1083300"/>
            <a:ext cx="1460974" cy="3813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Two ways of calculating the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53" name="Google Shape;253;p43"/>
          <p:cNvSpPr txBox="1"/>
          <p:nvPr/>
        </p:nvSpPr>
        <p:spPr>
          <a:xfrm>
            <a:off x="395800" y="1343900"/>
            <a:ext cx="56397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1. Clustering Coefficient in terms of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‘Paths’</a:t>
            </a:r>
            <a:endParaRPr sz="1500" b="1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4" name="Google Shape;254;p4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4823" y="2177600"/>
            <a:ext cx="4765298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4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800" y="3180700"/>
            <a:ext cx="3903309" cy="66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3"/>
          <p:cNvPicPr preferRelativeResize="0"/>
          <p:nvPr/>
        </p:nvPicPr>
        <p:blipFill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44850" y="1083300"/>
            <a:ext cx="1460974" cy="38135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7" name="Google Shape;257;p43" descr="Doodles_Arrow_Yellow.png"/>
          <p:cNvPicPr preferRelativeResize="0"/>
          <p:nvPr/>
        </p:nvPicPr>
        <p:blipFill rotWithShape="1">
          <a:blip r:embed="rId6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291559" flipH="1">
            <a:off x="5840576" y="2758044"/>
            <a:ext cx="432309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43"/>
          <p:cNvSpPr txBox="1"/>
          <p:nvPr/>
        </p:nvSpPr>
        <p:spPr>
          <a:xfrm>
            <a:off x="4660375" y="3842750"/>
            <a:ext cx="1850400" cy="854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Each triangle has 6 closed ‘paths’</a:t>
            </a:r>
            <a:endParaRPr sz="1200">
              <a:solidFill>
                <a:srgbClr val="00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Two ways of calculating the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395800" y="1343900"/>
            <a:ext cx="5639700" cy="19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2. Clustering Coefficient in terms of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‘Connected Triples’</a:t>
            </a:r>
            <a:endParaRPr sz="1500" b="1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‘connected triple’ has two edges coming out of a center node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center node. 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and 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are connected to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uvw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a connected triple.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5" name="Google Shape;265;p44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5550" y="1634575"/>
            <a:ext cx="2237275" cy="191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Two ways of calculating the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1" name="Google Shape;271;p45"/>
          <p:cNvSpPr txBox="1"/>
          <p:nvPr/>
        </p:nvSpPr>
        <p:spPr>
          <a:xfrm>
            <a:off x="395800" y="1343900"/>
            <a:ext cx="5639700" cy="23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2. Clustering Coefficient in terms of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‘Connected Triples’</a:t>
            </a:r>
            <a:endParaRPr sz="1500" b="1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‘connected triple’ has two edges coming out of a center node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is the center node. 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and (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,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are connected to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. 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So </a:t>
            </a:r>
            <a:r>
              <a:rPr lang="en" sz="15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uvw 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is a connected triple.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A connected triple has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no direction</a:t>
            </a: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2" name="Google Shape;272;p45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5550" y="1634575"/>
            <a:ext cx="2237275" cy="191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Two ways of calculating the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78" name="Google Shape;278;p46"/>
          <p:cNvSpPr txBox="1"/>
          <p:nvPr/>
        </p:nvSpPr>
        <p:spPr>
          <a:xfrm>
            <a:off x="395800" y="1343900"/>
            <a:ext cx="56397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2. Clustering Coefficient in terms of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‘Connected Triples’</a:t>
            </a:r>
            <a:endParaRPr sz="1500" b="1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9" name="Google Shape;279;p4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800" y="1991000"/>
            <a:ext cx="3276001" cy="6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46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5550" y="1634575"/>
            <a:ext cx="2237275" cy="1914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Two ways of calculating the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286" name="Google Shape;286;p47"/>
          <p:cNvSpPr txBox="1"/>
          <p:nvPr/>
        </p:nvSpPr>
        <p:spPr>
          <a:xfrm>
            <a:off x="395800" y="1343900"/>
            <a:ext cx="56397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2. Clustering Coefficient in terms of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‘Connected Triples’</a:t>
            </a:r>
            <a:endParaRPr sz="1500" b="1">
              <a:solidFill>
                <a:srgbClr val="980000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87" name="Google Shape;287;p4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5800" y="1991000"/>
            <a:ext cx="3276001" cy="61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47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295550" y="1634575"/>
            <a:ext cx="2237275" cy="191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7" descr="Doodles_Arrow_Yellow.png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291559" flipH="1">
            <a:off x="5992976" y="2300844"/>
            <a:ext cx="432309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290" name="Google Shape;290;p47"/>
          <p:cNvSpPr txBox="1"/>
          <p:nvPr/>
        </p:nvSpPr>
        <p:spPr>
          <a:xfrm>
            <a:off x="3983975" y="3385550"/>
            <a:ext cx="2679300" cy="11337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 triangle can have 3 connected triples, one centered at each node: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en" sz="1200" b="1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,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 b="1" i="1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, and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 b="1" i="1"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5" name="Google Shape;295;p4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52400"/>
            <a:ext cx="8839204" cy="4587927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48"/>
          <p:cNvSpPr/>
          <p:nvPr/>
        </p:nvSpPr>
        <p:spPr>
          <a:xfrm>
            <a:off x="6451675" y="267575"/>
            <a:ext cx="498000" cy="4363200"/>
          </a:xfrm>
          <a:prstGeom prst="rect">
            <a:avLst/>
          </a:prstGeom>
          <a:solidFill>
            <a:srgbClr val="FFFC00">
              <a:alpha val="18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8"/>
          <p:cNvSpPr txBox="1"/>
          <p:nvPr/>
        </p:nvSpPr>
        <p:spPr>
          <a:xfrm>
            <a:off x="260150" y="4697525"/>
            <a:ext cx="70314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Newman, Mark EJ. "The structure and function of complex networks." </a:t>
            </a:r>
            <a:r>
              <a:rPr lang="en" sz="9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SIAM Review</a:t>
            </a: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45.2 (2003): 167-256.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p4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" y="152400"/>
            <a:ext cx="8839204" cy="4587927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49"/>
          <p:cNvSpPr/>
          <p:nvPr/>
        </p:nvSpPr>
        <p:spPr>
          <a:xfrm>
            <a:off x="6451675" y="267575"/>
            <a:ext cx="498000" cy="4363200"/>
          </a:xfrm>
          <a:prstGeom prst="rect">
            <a:avLst/>
          </a:prstGeom>
          <a:solidFill>
            <a:srgbClr val="FFFC00">
              <a:alpha val="183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49"/>
          <p:cNvSpPr txBox="1"/>
          <p:nvPr/>
        </p:nvSpPr>
        <p:spPr>
          <a:xfrm>
            <a:off x="260150" y="4697525"/>
            <a:ext cx="7031400" cy="2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Newman, Mark EJ. "The structure and function of complex networks." </a:t>
            </a:r>
            <a:r>
              <a:rPr lang="en" sz="9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SIAM Review</a:t>
            </a: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45.2 (2003): 167-256.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5" name="Google Shape;305;p49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291559">
            <a:off x="7063301" y="274469"/>
            <a:ext cx="432309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49"/>
          <p:cNvSpPr txBox="1"/>
          <p:nvPr/>
        </p:nvSpPr>
        <p:spPr>
          <a:xfrm>
            <a:off x="4273850" y="1359175"/>
            <a:ext cx="3630300" cy="23721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If the collaborations happened randomly, we would a very small C = 0.0003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Why? Imagine everyone has 500 friends on Facebook. If those friends are randomly chosen from a 2B node global network, hardly any triangles would close, and C would be really low.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 high C in real social data suggests that our connection patterns are far from random!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Building a Peer Recommendation Engine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12" name="Google Shape;312;p50"/>
          <p:cNvSpPr txBox="1"/>
          <p:nvPr/>
        </p:nvSpPr>
        <p:spPr>
          <a:xfrm>
            <a:off x="395800" y="1343900"/>
            <a:ext cx="56397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Please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don’t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recommend me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people to befriend :/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Building a Peer Recommendation Engine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18" name="Google Shape;318;p51"/>
          <p:cNvSpPr txBox="1"/>
          <p:nvPr/>
        </p:nvSpPr>
        <p:spPr>
          <a:xfrm>
            <a:off x="395800" y="1343900"/>
            <a:ext cx="56397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Please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don’t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recommend me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people to befriend :/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Intuitive Heuristic: </a:t>
            </a: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Close the triangle!</a:t>
            </a:r>
            <a:endParaRPr sz="15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9" name="Google Shape;319;p51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7450" y="2479475"/>
            <a:ext cx="2237275" cy="191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51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618950">
            <a:off x="5163525" y="1869619"/>
            <a:ext cx="432309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51"/>
          <p:cNvSpPr txBox="1"/>
          <p:nvPr/>
        </p:nvSpPr>
        <p:spPr>
          <a:xfrm>
            <a:off x="6123525" y="2176475"/>
            <a:ext cx="2502300" cy="809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Recommend </a:t>
            </a:r>
            <a:r>
              <a:rPr lang="en" sz="1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 </a:t>
            </a:r>
            <a:r>
              <a:rPr lang="en" sz="1200">
                <a:solidFill>
                  <a:schemeClr val="dk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rPr>
              <a:t>and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to befriend each other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6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73275"/>
            <a:ext cx="3367050" cy="2591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41750" y="425138"/>
            <a:ext cx="5472152" cy="42932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5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Building a Content Recommendation Engine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27" name="Google Shape;327;p52"/>
          <p:cNvSpPr txBox="1"/>
          <p:nvPr/>
        </p:nvSpPr>
        <p:spPr>
          <a:xfrm>
            <a:off x="395800" y="1343900"/>
            <a:ext cx="56397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Please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don’t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recommend me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movies to watch :/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5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28" name="Google Shape;328;p52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7450" y="2479475"/>
            <a:ext cx="2237275" cy="191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52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291559" flipH="1">
            <a:off x="3525276" y="3058969"/>
            <a:ext cx="432309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330" name="Google Shape;330;p52"/>
          <p:cNvSpPr txBox="1"/>
          <p:nvPr/>
        </p:nvSpPr>
        <p:spPr>
          <a:xfrm>
            <a:off x="1435123" y="4157675"/>
            <a:ext cx="2502300" cy="809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An edge exists because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u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and </a:t>
            </a:r>
            <a:r>
              <a:rPr lang="en" sz="1200" i="1">
                <a:latin typeface="Proxima Nova Semibold"/>
                <a:ea typeface="Proxima Nova Semibold"/>
                <a:cs typeface="Proxima Nova Semibold"/>
                <a:sym typeface="Proxima Nova Semibold"/>
              </a:rPr>
              <a:t>v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both watched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The Godfather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1" name="Google Shape;331;p52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291559">
            <a:off x="5298976" y="3058969"/>
            <a:ext cx="432309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332" name="Google Shape;332;p52"/>
          <p:cNvSpPr txBox="1"/>
          <p:nvPr/>
        </p:nvSpPr>
        <p:spPr>
          <a:xfrm>
            <a:off x="5056725" y="4157675"/>
            <a:ext cx="2502300" cy="809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An edge exists because v and w both watched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Titanic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Building a Content Recommendation Engine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38" name="Google Shape;338;p53"/>
          <p:cNvSpPr txBox="1"/>
          <p:nvPr/>
        </p:nvSpPr>
        <p:spPr>
          <a:xfrm>
            <a:off x="395800" y="1343900"/>
            <a:ext cx="5639700" cy="80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Please </a:t>
            </a:r>
            <a:r>
              <a:rPr lang="en" sz="1500" b="1">
                <a:solidFill>
                  <a:srgbClr val="980000"/>
                </a:solidFill>
                <a:latin typeface="Proxima Nova"/>
                <a:ea typeface="Proxima Nova"/>
                <a:cs typeface="Proxima Nova"/>
                <a:sym typeface="Proxima Nova"/>
              </a:rPr>
              <a:t>don’t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recommend me </a:t>
            </a:r>
            <a:r>
              <a:rPr lang="en" sz="1500" b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random</a:t>
            </a: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 movies to watch :/</a:t>
            </a:r>
            <a:endParaRPr sz="15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500">
                <a:latin typeface="Proxima Nova"/>
                <a:ea typeface="Proxima Nova"/>
                <a:cs typeface="Proxima Nova"/>
                <a:sym typeface="Proxima Nova"/>
              </a:rPr>
              <a:t>Intuitive Heuristic: </a:t>
            </a:r>
            <a:r>
              <a:rPr lang="en" sz="1500" b="1">
                <a:latin typeface="Proxima Nova"/>
                <a:ea typeface="Proxima Nova"/>
                <a:cs typeface="Proxima Nova"/>
                <a:sym typeface="Proxima Nova"/>
              </a:rPr>
              <a:t>Close the triangle!</a:t>
            </a:r>
            <a:endParaRPr sz="15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39" name="Google Shape;339;p53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97450" y="2479475"/>
            <a:ext cx="2237275" cy="1914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53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-8291559" flipH="1">
            <a:off x="3525276" y="3058969"/>
            <a:ext cx="432309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53"/>
          <p:cNvSpPr txBox="1"/>
          <p:nvPr/>
        </p:nvSpPr>
        <p:spPr>
          <a:xfrm>
            <a:off x="1435123" y="4157675"/>
            <a:ext cx="2502300" cy="809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An edge exists because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and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both watched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The Godfather</a:t>
            </a:r>
            <a:endParaRPr sz="1200" b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2" name="Google Shape;342;p53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8291559">
            <a:off x="5298976" y="3058969"/>
            <a:ext cx="432309" cy="1077808"/>
          </a:xfrm>
          <a:prstGeom prst="rect">
            <a:avLst/>
          </a:prstGeom>
          <a:noFill/>
          <a:ln>
            <a:noFill/>
          </a:ln>
        </p:spPr>
      </p:pic>
      <p:sp>
        <p:nvSpPr>
          <p:cNvPr id="343" name="Google Shape;343;p53"/>
          <p:cNvSpPr txBox="1"/>
          <p:nvPr/>
        </p:nvSpPr>
        <p:spPr>
          <a:xfrm>
            <a:off x="5056725" y="4157675"/>
            <a:ext cx="2502300" cy="809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An edge exists because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and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both watched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Titanic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pic>
        <p:nvPicPr>
          <p:cNvPr id="344" name="Google Shape;344;p53" descr="Doodles_Arrow_Yellow.png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3618950">
            <a:off x="5163525" y="1869619"/>
            <a:ext cx="432309" cy="1077809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3"/>
          <p:cNvSpPr txBox="1"/>
          <p:nvPr/>
        </p:nvSpPr>
        <p:spPr>
          <a:xfrm>
            <a:off x="6123525" y="2176475"/>
            <a:ext cx="2502300" cy="8094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Recommend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The Godfather 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to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and </a:t>
            </a:r>
            <a:r>
              <a:rPr lang="en" sz="1200" b="1">
                <a:latin typeface="Proxima Nova"/>
                <a:ea typeface="Proxima Nova"/>
                <a:cs typeface="Proxima Nova"/>
                <a:sym typeface="Proxima Nova"/>
              </a:rPr>
              <a:t>Titanic</a:t>
            </a: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 to </a:t>
            </a:r>
            <a:r>
              <a:rPr lang="en" sz="1200" i="1">
                <a:latin typeface="Proxima Nova"/>
                <a:ea typeface="Proxima Nova"/>
                <a:cs typeface="Proxima Nova"/>
                <a:sym typeface="Proxima Nova"/>
              </a:rPr>
              <a:t>u</a:t>
            </a:r>
            <a:endParaRPr sz="12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1" name="Google Shape;351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2" name="Google Shape;352;p5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8" name="Google Shape;358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59" name="Google Shape;359;p5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6"/>
          <p:cNvSpPr txBox="1"/>
          <p:nvPr/>
        </p:nvSpPr>
        <p:spPr>
          <a:xfrm>
            <a:off x="511850" y="2445675"/>
            <a:ext cx="7299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Local Clustering Coefficient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365" name="Google Shape;365;p5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44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Local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71" name="Google Shape;371;p57"/>
          <p:cNvSpPr txBox="1"/>
          <p:nvPr/>
        </p:nvSpPr>
        <p:spPr>
          <a:xfrm>
            <a:off x="395800" y="1115300"/>
            <a:ext cx="5639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To what extent are my friends, friends with each other?</a:t>
            </a:r>
            <a:endParaRPr sz="1300" i="1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2" name="Google Shape;372;p57"/>
          <p:cNvSpPr/>
          <p:nvPr/>
        </p:nvSpPr>
        <p:spPr>
          <a:xfrm>
            <a:off x="7488325" y="3294000"/>
            <a:ext cx="5727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2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3" name="Google Shape;373;p57"/>
          <p:cNvSpPr/>
          <p:nvPr/>
        </p:nvSpPr>
        <p:spPr>
          <a:xfrm>
            <a:off x="6601950" y="1528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4" name="Google Shape;374;p57"/>
          <p:cNvSpPr/>
          <p:nvPr/>
        </p:nvSpPr>
        <p:spPr>
          <a:xfrm>
            <a:off x="8354550" y="1528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75" name="Google Shape;375;p57"/>
          <p:cNvSpPr/>
          <p:nvPr/>
        </p:nvSpPr>
        <p:spPr>
          <a:xfrm>
            <a:off x="7744950" y="2290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76" name="Google Shape;376;p57"/>
          <p:cNvCxnSpPr>
            <a:stCxn id="373" idx="4"/>
            <a:endCxn id="372" idx="1"/>
          </p:cNvCxnSpPr>
          <p:nvPr/>
        </p:nvCxnSpPr>
        <p:spPr>
          <a:xfrm>
            <a:off x="6809700" y="1944250"/>
            <a:ext cx="762600" cy="14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7" name="Google Shape;377;p57"/>
          <p:cNvCxnSpPr>
            <a:stCxn id="374" idx="4"/>
            <a:endCxn id="372" idx="7"/>
          </p:cNvCxnSpPr>
          <p:nvPr/>
        </p:nvCxnSpPr>
        <p:spPr>
          <a:xfrm flipH="1">
            <a:off x="7977300" y="1944250"/>
            <a:ext cx="585000" cy="14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8" name="Google Shape;378;p57"/>
          <p:cNvCxnSpPr>
            <a:stCxn id="375" idx="4"/>
            <a:endCxn id="372" idx="0"/>
          </p:cNvCxnSpPr>
          <p:nvPr/>
        </p:nvCxnSpPr>
        <p:spPr>
          <a:xfrm flipH="1">
            <a:off x="7774800" y="2706250"/>
            <a:ext cx="177900" cy="5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8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Local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84" name="Google Shape;384;p58"/>
          <p:cNvSpPr txBox="1"/>
          <p:nvPr/>
        </p:nvSpPr>
        <p:spPr>
          <a:xfrm>
            <a:off x="395800" y="1115300"/>
            <a:ext cx="5901300" cy="1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To what extent are my friends, friends with each other?</a:t>
            </a:r>
            <a:endParaRPr sz="13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has </a:t>
            </a: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3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= 3 friends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5" name="Google Shape;385;p58"/>
          <p:cNvSpPr/>
          <p:nvPr/>
        </p:nvSpPr>
        <p:spPr>
          <a:xfrm>
            <a:off x="7488325" y="3294000"/>
            <a:ext cx="5727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2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6" name="Google Shape;386;p58"/>
          <p:cNvSpPr/>
          <p:nvPr/>
        </p:nvSpPr>
        <p:spPr>
          <a:xfrm>
            <a:off x="6601950" y="1528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7" name="Google Shape;387;p58"/>
          <p:cNvSpPr/>
          <p:nvPr/>
        </p:nvSpPr>
        <p:spPr>
          <a:xfrm>
            <a:off x="8354550" y="1528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8" name="Google Shape;388;p58"/>
          <p:cNvSpPr/>
          <p:nvPr/>
        </p:nvSpPr>
        <p:spPr>
          <a:xfrm>
            <a:off x="7744950" y="2290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389" name="Google Shape;389;p58"/>
          <p:cNvCxnSpPr>
            <a:stCxn id="386" idx="4"/>
            <a:endCxn id="385" idx="1"/>
          </p:cNvCxnSpPr>
          <p:nvPr/>
        </p:nvCxnSpPr>
        <p:spPr>
          <a:xfrm>
            <a:off x="6809700" y="1944250"/>
            <a:ext cx="762600" cy="14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0" name="Google Shape;390;p58"/>
          <p:cNvCxnSpPr>
            <a:stCxn id="387" idx="4"/>
            <a:endCxn id="385" idx="7"/>
          </p:cNvCxnSpPr>
          <p:nvPr/>
        </p:nvCxnSpPr>
        <p:spPr>
          <a:xfrm flipH="1">
            <a:off x="7977300" y="1944250"/>
            <a:ext cx="585000" cy="14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1" name="Google Shape;391;p58"/>
          <p:cNvCxnSpPr>
            <a:stCxn id="388" idx="4"/>
            <a:endCxn id="385" idx="0"/>
          </p:cNvCxnSpPr>
          <p:nvPr/>
        </p:nvCxnSpPr>
        <p:spPr>
          <a:xfrm flipH="1">
            <a:off x="7774800" y="2706250"/>
            <a:ext cx="177900" cy="5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9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Local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397" name="Google Shape;397;p59"/>
          <p:cNvSpPr txBox="1"/>
          <p:nvPr/>
        </p:nvSpPr>
        <p:spPr>
          <a:xfrm>
            <a:off x="395800" y="1115300"/>
            <a:ext cx="5901300" cy="14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To what extent are my friends, friends with each other?</a:t>
            </a:r>
            <a:endParaRPr sz="13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has </a:t>
            </a: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3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3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friends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nodes can have at most 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choose 2)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pairwise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connections among them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8" name="Google Shape;398;p59"/>
          <p:cNvSpPr/>
          <p:nvPr/>
        </p:nvSpPr>
        <p:spPr>
          <a:xfrm>
            <a:off x="7488325" y="3294000"/>
            <a:ext cx="5727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2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9" name="Google Shape;399;p59"/>
          <p:cNvSpPr/>
          <p:nvPr/>
        </p:nvSpPr>
        <p:spPr>
          <a:xfrm>
            <a:off x="6601950" y="1528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0" name="Google Shape;400;p59"/>
          <p:cNvSpPr/>
          <p:nvPr/>
        </p:nvSpPr>
        <p:spPr>
          <a:xfrm>
            <a:off x="8354550" y="1528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01" name="Google Shape;401;p59"/>
          <p:cNvSpPr/>
          <p:nvPr/>
        </p:nvSpPr>
        <p:spPr>
          <a:xfrm>
            <a:off x="7744950" y="2290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02" name="Google Shape;402;p59"/>
          <p:cNvCxnSpPr>
            <a:stCxn id="399" idx="4"/>
            <a:endCxn id="398" idx="1"/>
          </p:cNvCxnSpPr>
          <p:nvPr/>
        </p:nvCxnSpPr>
        <p:spPr>
          <a:xfrm>
            <a:off x="6809700" y="1944250"/>
            <a:ext cx="762600" cy="14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3" name="Google Shape;403;p59"/>
          <p:cNvCxnSpPr>
            <a:stCxn id="400" idx="4"/>
            <a:endCxn id="398" idx="7"/>
          </p:cNvCxnSpPr>
          <p:nvPr/>
        </p:nvCxnSpPr>
        <p:spPr>
          <a:xfrm flipH="1">
            <a:off x="7977300" y="1944250"/>
            <a:ext cx="585000" cy="14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4" name="Google Shape;404;p59"/>
          <p:cNvCxnSpPr>
            <a:stCxn id="401" idx="4"/>
            <a:endCxn id="398" idx="0"/>
          </p:cNvCxnSpPr>
          <p:nvPr/>
        </p:nvCxnSpPr>
        <p:spPr>
          <a:xfrm flipH="1">
            <a:off x="7774800" y="2706250"/>
            <a:ext cx="177900" cy="5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5" name="Google Shape;405;p59"/>
          <p:cNvCxnSpPr>
            <a:stCxn id="399" idx="6"/>
            <a:endCxn id="400" idx="2"/>
          </p:cNvCxnSpPr>
          <p:nvPr/>
        </p:nvCxnSpPr>
        <p:spPr>
          <a:xfrm>
            <a:off x="7017450" y="1736500"/>
            <a:ext cx="1337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59"/>
          <p:cNvCxnSpPr>
            <a:stCxn id="399" idx="5"/>
            <a:endCxn id="401" idx="1"/>
          </p:cNvCxnSpPr>
          <p:nvPr/>
        </p:nvCxnSpPr>
        <p:spPr>
          <a:xfrm>
            <a:off x="6956601" y="1883401"/>
            <a:ext cx="849300" cy="468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59"/>
          <p:cNvCxnSpPr>
            <a:stCxn id="400" idx="3"/>
            <a:endCxn id="401" idx="7"/>
          </p:cNvCxnSpPr>
          <p:nvPr/>
        </p:nvCxnSpPr>
        <p:spPr>
          <a:xfrm flipH="1">
            <a:off x="8099499" y="1883401"/>
            <a:ext cx="315900" cy="468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Local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13" name="Google Shape;413;p60"/>
          <p:cNvSpPr txBox="1"/>
          <p:nvPr/>
        </p:nvSpPr>
        <p:spPr>
          <a:xfrm>
            <a:off x="395800" y="1115300"/>
            <a:ext cx="5901300" cy="14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To what extent are my friends, friends with each other?</a:t>
            </a:r>
            <a:endParaRPr sz="13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has </a:t>
            </a: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3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3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friends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nodes can have at most 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choose 2)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pairwise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connections among them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Here, </a:t>
            </a:r>
            <a:r>
              <a:rPr lang="en" sz="1300" baseline="300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300" baseline="-25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= 3, so there are 3 potential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pairwise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connections among 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’s friends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4" name="Google Shape;414;p60"/>
          <p:cNvSpPr/>
          <p:nvPr/>
        </p:nvSpPr>
        <p:spPr>
          <a:xfrm>
            <a:off x="7488325" y="3294000"/>
            <a:ext cx="5727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2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5" name="Google Shape;415;p60"/>
          <p:cNvSpPr/>
          <p:nvPr/>
        </p:nvSpPr>
        <p:spPr>
          <a:xfrm>
            <a:off x="6601950" y="1528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6" name="Google Shape;416;p60"/>
          <p:cNvSpPr/>
          <p:nvPr/>
        </p:nvSpPr>
        <p:spPr>
          <a:xfrm>
            <a:off x="8354550" y="1528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7" name="Google Shape;417;p60"/>
          <p:cNvSpPr/>
          <p:nvPr/>
        </p:nvSpPr>
        <p:spPr>
          <a:xfrm>
            <a:off x="7744950" y="2290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18" name="Google Shape;418;p60"/>
          <p:cNvCxnSpPr>
            <a:stCxn id="415" idx="4"/>
            <a:endCxn id="414" idx="1"/>
          </p:cNvCxnSpPr>
          <p:nvPr/>
        </p:nvCxnSpPr>
        <p:spPr>
          <a:xfrm>
            <a:off x="6809700" y="1944250"/>
            <a:ext cx="762600" cy="14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9" name="Google Shape;419;p60"/>
          <p:cNvCxnSpPr>
            <a:stCxn id="416" idx="4"/>
            <a:endCxn id="414" idx="7"/>
          </p:cNvCxnSpPr>
          <p:nvPr/>
        </p:nvCxnSpPr>
        <p:spPr>
          <a:xfrm flipH="1">
            <a:off x="7977300" y="1944250"/>
            <a:ext cx="585000" cy="14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0" name="Google Shape;420;p60"/>
          <p:cNvCxnSpPr>
            <a:stCxn id="417" idx="4"/>
            <a:endCxn id="414" idx="0"/>
          </p:cNvCxnSpPr>
          <p:nvPr/>
        </p:nvCxnSpPr>
        <p:spPr>
          <a:xfrm flipH="1">
            <a:off x="7774800" y="2706250"/>
            <a:ext cx="177900" cy="5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21" name="Google Shape;421;p60"/>
          <p:cNvCxnSpPr>
            <a:stCxn id="415" idx="6"/>
            <a:endCxn id="416" idx="2"/>
          </p:cNvCxnSpPr>
          <p:nvPr/>
        </p:nvCxnSpPr>
        <p:spPr>
          <a:xfrm>
            <a:off x="7017450" y="1736500"/>
            <a:ext cx="1337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2" name="Google Shape;422;p60"/>
          <p:cNvCxnSpPr>
            <a:stCxn id="415" idx="5"/>
            <a:endCxn id="417" idx="1"/>
          </p:cNvCxnSpPr>
          <p:nvPr/>
        </p:nvCxnSpPr>
        <p:spPr>
          <a:xfrm>
            <a:off x="6956601" y="1883401"/>
            <a:ext cx="849300" cy="468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23" name="Google Shape;423;p60"/>
          <p:cNvCxnSpPr>
            <a:stCxn id="416" idx="3"/>
            <a:endCxn id="417" idx="7"/>
          </p:cNvCxnSpPr>
          <p:nvPr/>
        </p:nvCxnSpPr>
        <p:spPr>
          <a:xfrm flipH="1">
            <a:off x="8099499" y="1883401"/>
            <a:ext cx="315900" cy="468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Local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29" name="Google Shape;429;p61"/>
          <p:cNvSpPr txBox="1"/>
          <p:nvPr/>
        </p:nvSpPr>
        <p:spPr>
          <a:xfrm>
            <a:off x="395800" y="1115300"/>
            <a:ext cx="5901300" cy="2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To what extent are my friends, friends with each other?</a:t>
            </a:r>
            <a:endParaRPr sz="13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has </a:t>
            </a: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3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3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friends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nodes can have at most 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choose 2) pairwise connections among them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Here, </a:t>
            </a:r>
            <a:r>
              <a:rPr lang="en" sz="1300" baseline="300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300" baseline="-25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= 3, so there are 3 potential pairwise connections among 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’s friends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The fraction of potential pairwise connections that actually exist is the Local Clustering Coefficient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0" name="Google Shape;430;p61"/>
          <p:cNvSpPr/>
          <p:nvPr/>
        </p:nvSpPr>
        <p:spPr>
          <a:xfrm>
            <a:off x="7488325" y="3294000"/>
            <a:ext cx="5727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2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1" name="Google Shape;431;p61"/>
          <p:cNvSpPr/>
          <p:nvPr/>
        </p:nvSpPr>
        <p:spPr>
          <a:xfrm>
            <a:off x="6601950" y="1528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2" name="Google Shape;432;p61"/>
          <p:cNvSpPr/>
          <p:nvPr/>
        </p:nvSpPr>
        <p:spPr>
          <a:xfrm>
            <a:off x="8354550" y="1528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33" name="Google Shape;433;p61"/>
          <p:cNvSpPr/>
          <p:nvPr/>
        </p:nvSpPr>
        <p:spPr>
          <a:xfrm>
            <a:off x="7744950" y="2290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34" name="Google Shape;434;p61"/>
          <p:cNvCxnSpPr>
            <a:stCxn id="431" idx="4"/>
            <a:endCxn id="430" idx="1"/>
          </p:cNvCxnSpPr>
          <p:nvPr/>
        </p:nvCxnSpPr>
        <p:spPr>
          <a:xfrm>
            <a:off x="6809700" y="1944250"/>
            <a:ext cx="762600" cy="14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5" name="Google Shape;435;p61"/>
          <p:cNvCxnSpPr>
            <a:stCxn id="432" idx="4"/>
            <a:endCxn id="430" idx="7"/>
          </p:cNvCxnSpPr>
          <p:nvPr/>
        </p:nvCxnSpPr>
        <p:spPr>
          <a:xfrm flipH="1">
            <a:off x="7977300" y="1944250"/>
            <a:ext cx="585000" cy="14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6" name="Google Shape;436;p61"/>
          <p:cNvCxnSpPr>
            <a:stCxn id="433" idx="4"/>
            <a:endCxn id="430" idx="0"/>
          </p:cNvCxnSpPr>
          <p:nvPr/>
        </p:nvCxnSpPr>
        <p:spPr>
          <a:xfrm flipH="1">
            <a:off x="7774800" y="2706250"/>
            <a:ext cx="177900" cy="5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7" name="Google Shape;437;p61"/>
          <p:cNvCxnSpPr>
            <a:stCxn id="431" idx="6"/>
            <a:endCxn id="432" idx="2"/>
          </p:cNvCxnSpPr>
          <p:nvPr/>
        </p:nvCxnSpPr>
        <p:spPr>
          <a:xfrm>
            <a:off x="7017450" y="1736500"/>
            <a:ext cx="1337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8" name="Google Shape;438;p61"/>
          <p:cNvCxnSpPr>
            <a:stCxn id="431" idx="5"/>
            <a:endCxn id="433" idx="1"/>
          </p:cNvCxnSpPr>
          <p:nvPr/>
        </p:nvCxnSpPr>
        <p:spPr>
          <a:xfrm>
            <a:off x="6956601" y="1883401"/>
            <a:ext cx="849300" cy="468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39" name="Google Shape;439;p61"/>
          <p:cNvCxnSpPr>
            <a:stCxn id="432" idx="3"/>
            <a:endCxn id="433" idx="7"/>
          </p:cNvCxnSpPr>
          <p:nvPr/>
        </p:nvCxnSpPr>
        <p:spPr>
          <a:xfrm flipH="1">
            <a:off x="8099499" y="1883401"/>
            <a:ext cx="315900" cy="468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40" name="Google Shape;440;p61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50" y="3377950"/>
            <a:ext cx="5096373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4507" y="0"/>
            <a:ext cx="4644985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2825100" cy="422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Which nodes are </a:t>
            </a:r>
            <a:r>
              <a:rPr lang="en" sz="3000">
                <a:solidFill>
                  <a:srgbClr val="980000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similar</a:t>
            </a: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 to each other?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2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Local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46" name="Google Shape;446;p62"/>
          <p:cNvSpPr txBox="1"/>
          <p:nvPr/>
        </p:nvSpPr>
        <p:spPr>
          <a:xfrm>
            <a:off x="395800" y="1115300"/>
            <a:ext cx="5901300" cy="204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To what extent are my friends, friends with each other?</a:t>
            </a:r>
            <a:endParaRPr sz="1300" i="1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has </a:t>
            </a: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3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3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friends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 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nodes can have at most 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choose 2) pairwise connections among them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Here, </a:t>
            </a:r>
            <a:r>
              <a:rPr lang="en" sz="1300" baseline="30000">
                <a:latin typeface="Proxima Nova"/>
                <a:ea typeface="Proxima Nova"/>
                <a:cs typeface="Proxima Nova"/>
                <a:sym typeface="Proxima Nova"/>
              </a:rPr>
              <a:t>3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C</a:t>
            </a:r>
            <a:r>
              <a:rPr lang="en" sz="1300" baseline="-25000">
                <a:latin typeface="Proxima Nova"/>
                <a:ea typeface="Proxima Nova"/>
                <a:cs typeface="Proxima Nova"/>
                <a:sym typeface="Proxima Nova"/>
              </a:rPr>
              <a:t>2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 = 3, so there are 3 potential pairwise connections among 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’s friends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The fraction of potential pairwise connections that actually exist is the Local Clustering Coefficient 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7" name="Google Shape;447;p62"/>
          <p:cNvSpPr/>
          <p:nvPr/>
        </p:nvSpPr>
        <p:spPr>
          <a:xfrm>
            <a:off x="7488325" y="3294000"/>
            <a:ext cx="572700" cy="5727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22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8" name="Google Shape;448;p62"/>
          <p:cNvSpPr/>
          <p:nvPr/>
        </p:nvSpPr>
        <p:spPr>
          <a:xfrm>
            <a:off x="6601950" y="1528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49" name="Google Shape;449;p62"/>
          <p:cNvSpPr/>
          <p:nvPr/>
        </p:nvSpPr>
        <p:spPr>
          <a:xfrm>
            <a:off x="8354550" y="1528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0" name="Google Shape;450;p62"/>
          <p:cNvSpPr/>
          <p:nvPr/>
        </p:nvSpPr>
        <p:spPr>
          <a:xfrm>
            <a:off x="7744950" y="2290750"/>
            <a:ext cx="415500" cy="4155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51" name="Google Shape;451;p62"/>
          <p:cNvCxnSpPr>
            <a:stCxn id="448" idx="4"/>
            <a:endCxn id="447" idx="1"/>
          </p:cNvCxnSpPr>
          <p:nvPr/>
        </p:nvCxnSpPr>
        <p:spPr>
          <a:xfrm>
            <a:off x="6809700" y="1944250"/>
            <a:ext cx="762600" cy="14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2" name="Google Shape;452;p62"/>
          <p:cNvCxnSpPr>
            <a:stCxn id="449" idx="4"/>
            <a:endCxn id="447" idx="7"/>
          </p:cNvCxnSpPr>
          <p:nvPr/>
        </p:nvCxnSpPr>
        <p:spPr>
          <a:xfrm flipH="1">
            <a:off x="7977300" y="1944250"/>
            <a:ext cx="585000" cy="1433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3" name="Google Shape;453;p62"/>
          <p:cNvCxnSpPr>
            <a:stCxn id="450" idx="4"/>
            <a:endCxn id="447" idx="0"/>
          </p:cNvCxnSpPr>
          <p:nvPr/>
        </p:nvCxnSpPr>
        <p:spPr>
          <a:xfrm flipH="1">
            <a:off x="7774800" y="2706250"/>
            <a:ext cx="177900" cy="587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62"/>
          <p:cNvCxnSpPr>
            <a:stCxn id="448" idx="6"/>
            <a:endCxn id="449" idx="2"/>
          </p:cNvCxnSpPr>
          <p:nvPr/>
        </p:nvCxnSpPr>
        <p:spPr>
          <a:xfrm>
            <a:off x="7017450" y="1736500"/>
            <a:ext cx="1337100" cy="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62"/>
          <p:cNvCxnSpPr>
            <a:stCxn id="448" idx="5"/>
            <a:endCxn id="450" idx="1"/>
          </p:cNvCxnSpPr>
          <p:nvPr/>
        </p:nvCxnSpPr>
        <p:spPr>
          <a:xfrm>
            <a:off x="6956601" y="1883401"/>
            <a:ext cx="849300" cy="468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62"/>
          <p:cNvCxnSpPr>
            <a:stCxn id="449" idx="3"/>
            <a:endCxn id="450" idx="7"/>
          </p:cNvCxnSpPr>
          <p:nvPr/>
        </p:nvCxnSpPr>
        <p:spPr>
          <a:xfrm flipH="1">
            <a:off x="8099499" y="1883401"/>
            <a:ext cx="315900" cy="468300"/>
          </a:xfrm>
          <a:prstGeom prst="straightConnector1">
            <a:avLst/>
          </a:prstGeom>
          <a:noFill/>
          <a:ln w="19050" cap="flat" cmpd="sng">
            <a:solidFill>
              <a:srgbClr val="999999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457" name="Google Shape;457;p62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50" y="3377950"/>
            <a:ext cx="509637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2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150" y="4164900"/>
            <a:ext cx="3790761" cy="46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Local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64" name="Google Shape;464;p63"/>
          <p:cNvSpPr txBox="1"/>
          <p:nvPr/>
        </p:nvSpPr>
        <p:spPr>
          <a:xfrm>
            <a:off x="395800" y="1115300"/>
            <a:ext cx="590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To what extent are my friends, friends with each other?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5" name="Google Shape;465;p63"/>
          <p:cNvSpPr/>
          <p:nvPr/>
        </p:nvSpPr>
        <p:spPr>
          <a:xfrm>
            <a:off x="1135760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6" name="Google Shape;466;p63"/>
          <p:cNvSpPr/>
          <p:nvPr/>
        </p:nvSpPr>
        <p:spPr>
          <a:xfrm>
            <a:off x="395800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7" name="Google Shape;467;p63"/>
          <p:cNvSpPr/>
          <p:nvPr/>
        </p:nvSpPr>
        <p:spPr>
          <a:xfrm>
            <a:off x="1858898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63"/>
          <p:cNvSpPr/>
          <p:nvPr/>
        </p:nvSpPr>
        <p:spPr>
          <a:xfrm>
            <a:off x="1349994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69" name="Google Shape;469;p63"/>
          <p:cNvCxnSpPr>
            <a:stCxn id="466" idx="4"/>
            <a:endCxn id="465" idx="1"/>
          </p:cNvCxnSpPr>
          <p:nvPr/>
        </p:nvCxnSpPr>
        <p:spPr>
          <a:xfrm>
            <a:off x="569200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0" name="Google Shape;470;p63"/>
          <p:cNvCxnSpPr>
            <a:stCxn id="467" idx="4"/>
            <a:endCxn id="465" idx="7"/>
          </p:cNvCxnSpPr>
          <p:nvPr/>
        </p:nvCxnSpPr>
        <p:spPr>
          <a:xfrm flipH="1">
            <a:off x="1543898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63"/>
          <p:cNvCxnSpPr>
            <a:stCxn id="468" idx="4"/>
            <a:endCxn id="465" idx="0"/>
          </p:cNvCxnSpPr>
          <p:nvPr/>
        </p:nvCxnSpPr>
        <p:spPr>
          <a:xfrm flipH="1">
            <a:off x="1374894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2" name="Google Shape;472;p63"/>
          <p:cNvSpPr txBox="1"/>
          <p:nvPr/>
        </p:nvSpPr>
        <p:spPr>
          <a:xfrm>
            <a:off x="6985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0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Local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478" name="Google Shape;478;p64"/>
          <p:cNvSpPr txBox="1"/>
          <p:nvPr/>
        </p:nvSpPr>
        <p:spPr>
          <a:xfrm>
            <a:off x="395800" y="1115300"/>
            <a:ext cx="590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To what extent are my friends, friends with each other?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79" name="Google Shape;479;p64"/>
          <p:cNvSpPr/>
          <p:nvPr/>
        </p:nvSpPr>
        <p:spPr>
          <a:xfrm>
            <a:off x="1135760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0" name="Google Shape;480;p64"/>
          <p:cNvSpPr/>
          <p:nvPr/>
        </p:nvSpPr>
        <p:spPr>
          <a:xfrm>
            <a:off x="395800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1" name="Google Shape;481;p64"/>
          <p:cNvSpPr/>
          <p:nvPr/>
        </p:nvSpPr>
        <p:spPr>
          <a:xfrm>
            <a:off x="1858898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2" name="Google Shape;482;p64"/>
          <p:cNvSpPr/>
          <p:nvPr/>
        </p:nvSpPr>
        <p:spPr>
          <a:xfrm>
            <a:off x="1349994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83" name="Google Shape;483;p64"/>
          <p:cNvCxnSpPr>
            <a:stCxn id="480" idx="4"/>
            <a:endCxn id="479" idx="1"/>
          </p:cNvCxnSpPr>
          <p:nvPr/>
        </p:nvCxnSpPr>
        <p:spPr>
          <a:xfrm>
            <a:off x="569200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4" name="Google Shape;484;p64"/>
          <p:cNvCxnSpPr>
            <a:stCxn id="481" idx="4"/>
            <a:endCxn id="479" idx="7"/>
          </p:cNvCxnSpPr>
          <p:nvPr/>
        </p:nvCxnSpPr>
        <p:spPr>
          <a:xfrm flipH="1">
            <a:off x="1543898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5" name="Google Shape;485;p64"/>
          <p:cNvCxnSpPr>
            <a:stCxn id="482" idx="4"/>
            <a:endCxn id="479" idx="0"/>
          </p:cNvCxnSpPr>
          <p:nvPr/>
        </p:nvCxnSpPr>
        <p:spPr>
          <a:xfrm flipH="1">
            <a:off x="1374894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86" name="Google Shape;486;p64"/>
          <p:cNvSpPr/>
          <p:nvPr/>
        </p:nvSpPr>
        <p:spPr>
          <a:xfrm>
            <a:off x="3348948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7" name="Google Shape;487;p64"/>
          <p:cNvSpPr/>
          <p:nvPr/>
        </p:nvSpPr>
        <p:spPr>
          <a:xfrm>
            <a:off x="2608989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8" name="Google Shape;488;p64"/>
          <p:cNvSpPr/>
          <p:nvPr/>
        </p:nvSpPr>
        <p:spPr>
          <a:xfrm>
            <a:off x="4072087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89" name="Google Shape;489;p64"/>
          <p:cNvSpPr/>
          <p:nvPr/>
        </p:nvSpPr>
        <p:spPr>
          <a:xfrm>
            <a:off x="3563183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490" name="Google Shape;490;p64"/>
          <p:cNvCxnSpPr>
            <a:stCxn id="487" idx="4"/>
            <a:endCxn id="486" idx="1"/>
          </p:cNvCxnSpPr>
          <p:nvPr/>
        </p:nvCxnSpPr>
        <p:spPr>
          <a:xfrm>
            <a:off x="2782389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1" name="Google Shape;491;p64"/>
          <p:cNvCxnSpPr>
            <a:stCxn id="488" idx="4"/>
            <a:endCxn id="486" idx="7"/>
          </p:cNvCxnSpPr>
          <p:nvPr/>
        </p:nvCxnSpPr>
        <p:spPr>
          <a:xfrm flipH="1">
            <a:off x="3757087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2" name="Google Shape;492;p64"/>
          <p:cNvCxnSpPr>
            <a:stCxn id="489" idx="4"/>
            <a:endCxn id="486" idx="0"/>
          </p:cNvCxnSpPr>
          <p:nvPr/>
        </p:nvCxnSpPr>
        <p:spPr>
          <a:xfrm flipH="1">
            <a:off x="3588083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93" name="Google Shape;493;p64"/>
          <p:cNvCxnSpPr>
            <a:stCxn id="487" idx="5"/>
            <a:endCxn id="489" idx="1"/>
          </p:cNvCxnSpPr>
          <p:nvPr/>
        </p:nvCxnSpPr>
        <p:spPr>
          <a:xfrm>
            <a:off x="2905001" y="2122387"/>
            <a:ext cx="7089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94" name="Google Shape;494;p64"/>
          <p:cNvSpPr txBox="1"/>
          <p:nvPr/>
        </p:nvSpPr>
        <p:spPr>
          <a:xfrm>
            <a:off x="6985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0</a:t>
            </a:r>
            <a:endParaRPr/>
          </a:p>
        </p:txBody>
      </p:sp>
      <p:sp>
        <p:nvSpPr>
          <p:cNvPr id="495" name="Google Shape;495;p64"/>
          <p:cNvSpPr txBox="1"/>
          <p:nvPr/>
        </p:nvSpPr>
        <p:spPr>
          <a:xfrm>
            <a:off x="29083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1/3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6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Local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01" name="Google Shape;501;p65"/>
          <p:cNvSpPr txBox="1"/>
          <p:nvPr/>
        </p:nvSpPr>
        <p:spPr>
          <a:xfrm>
            <a:off x="395800" y="1115300"/>
            <a:ext cx="590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To what extent are my friends, friends with each other?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2" name="Google Shape;502;p65"/>
          <p:cNvSpPr/>
          <p:nvPr/>
        </p:nvSpPr>
        <p:spPr>
          <a:xfrm>
            <a:off x="1135760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3" name="Google Shape;503;p65"/>
          <p:cNvSpPr/>
          <p:nvPr/>
        </p:nvSpPr>
        <p:spPr>
          <a:xfrm>
            <a:off x="395800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4" name="Google Shape;504;p65"/>
          <p:cNvSpPr/>
          <p:nvPr/>
        </p:nvSpPr>
        <p:spPr>
          <a:xfrm>
            <a:off x="1858898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05" name="Google Shape;505;p65"/>
          <p:cNvSpPr/>
          <p:nvPr/>
        </p:nvSpPr>
        <p:spPr>
          <a:xfrm>
            <a:off x="1349994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06" name="Google Shape;506;p65"/>
          <p:cNvCxnSpPr>
            <a:stCxn id="503" idx="4"/>
            <a:endCxn id="502" idx="1"/>
          </p:cNvCxnSpPr>
          <p:nvPr/>
        </p:nvCxnSpPr>
        <p:spPr>
          <a:xfrm>
            <a:off x="569200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7" name="Google Shape;507;p65"/>
          <p:cNvCxnSpPr>
            <a:stCxn id="504" idx="4"/>
            <a:endCxn id="502" idx="7"/>
          </p:cNvCxnSpPr>
          <p:nvPr/>
        </p:nvCxnSpPr>
        <p:spPr>
          <a:xfrm flipH="1">
            <a:off x="1543898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8" name="Google Shape;508;p65"/>
          <p:cNvCxnSpPr>
            <a:stCxn id="505" idx="4"/>
            <a:endCxn id="502" idx="0"/>
          </p:cNvCxnSpPr>
          <p:nvPr/>
        </p:nvCxnSpPr>
        <p:spPr>
          <a:xfrm flipH="1">
            <a:off x="1374894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09" name="Google Shape;509;p65"/>
          <p:cNvSpPr/>
          <p:nvPr/>
        </p:nvSpPr>
        <p:spPr>
          <a:xfrm>
            <a:off x="3348948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0" name="Google Shape;510;p65"/>
          <p:cNvSpPr/>
          <p:nvPr/>
        </p:nvSpPr>
        <p:spPr>
          <a:xfrm>
            <a:off x="2608989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1" name="Google Shape;511;p65"/>
          <p:cNvSpPr/>
          <p:nvPr/>
        </p:nvSpPr>
        <p:spPr>
          <a:xfrm>
            <a:off x="4072087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2" name="Google Shape;512;p65"/>
          <p:cNvSpPr/>
          <p:nvPr/>
        </p:nvSpPr>
        <p:spPr>
          <a:xfrm>
            <a:off x="3563183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13" name="Google Shape;513;p65"/>
          <p:cNvCxnSpPr>
            <a:stCxn id="510" idx="4"/>
            <a:endCxn id="509" idx="1"/>
          </p:cNvCxnSpPr>
          <p:nvPr/>
        </p:nvCxnSpPr>
        <p:spPr>
          <a:xfrm>
            <a:off x="2782389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4" name="Google Shape;514;p65"/>
          <p:cNvCxnSpPr>
            <a:stCxn id="511" idx="4"/>
            <a:endCxn id="509" idx="7"/>
          </p:cNvCxnSpPr>
          <p:nvPr/>
        </p:nvCxnSpPr>
        <p:spPr>
          <a:xfrm flipH="1">
            <a:off x="3757087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5" name="Google Shape;515;p65"/>
          <p:cNvCxnSpPr>
            <a:stCxn id="512" idx="4"/>
            <a:endCxn id="509" idx="0"/>
          </p:cNvCxnSpPr>
          <p:nvPr/>
        </p:nvCxnSpPr>
        <p:spPr>
          <a:xfrm flipH="1">
            <a:off x="3588083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6" name="Google Shape;516;p65"/>
          <p:cNvCxnSpPr>
            <a:stCxn id="510" idx="5"/>
            <a:endCxn id="512" idx="1"/>
          </p:cNvCxnSpPr>
          <p:nvPr/>
        </p:nvCxnSpPr>
        <p:spPr>
          <a:xfrm>
            <a:off x="2905001" y="2122387"/>
            <a:ext cx="7089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17" name="Google Shape;517;p65"/>
          <p:cNvSpPr/>
          <p:nvPr/>
        </p:nvSpPr>
        <p:spPr>
          <a:xfrm>
            <a:off x="5562137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8" name="Google Shape;518;p65"/>
          <p:cNvSpPr/>
          <p:nvPr/>
        </p:nvSpPr>
        <p:spPr>
          <a:xfrm>
            <a:off x="4822177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19" name="Google Shape;519;p65"/>
          <p:cNvSpPr/>
          <p:nvPr/>
        </p:nvSpPr>
        <p:spPr>
          <a:xfrm>
            <a:off x="6285275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20" name="Google Shape;520;p65"/>
          <p:cNvSpPr/>
          <p:nvPr/>
        </p:nvSpPr>
        <p:spPr>
          <a:xfrm>
            <a:off x="5776372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21" name="Google Shape;521;p65"/>
          <p:cNvCxnSpPr>
            <a:stCxn id="518" idx="4"/>
            <a:endCxn id="517" idx="1"/>
          </p:cNvCxnSpPr>
          <p:nvPr/>
        </p:nvCxnSpPr>
        <p:spPr>
          <a:xfrm>
            <a:off x="4995577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2" name="Google Shape;522;p65"/>
          <p:cNvCxnSpPr>
            <a:stCxn id="519" idx="4"/>
            <a:endCxn id="517" idx="7"/>
          </p:cNvCxnSpPr>
          <p:nvPr/>
        </p:nvCxnSpPr>
        <p:spPr>
          <a:xfrm flipH="1">
            <a:off x="5970275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3" name="Google Shape;523;p65"/>
          <p:cNvCxnSpPr>
            <a:stCxn id="520" idx="4"/>
            <a:endCxn id="517" idx="0"/>
          </p:cNvCxnSpPr>
          <p:nvPr/>
        </p:nvCxnSpPr>
        <p:spPr>
          <a:xfrm flipH="1">
            <a:off x="5801272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4" name="Google Shape;524;p65"/>
          <p:cNvCxnSpPr>
            <a:stCxn id="518" idx="5"/>
            <a:endCxn id="520" idx="1"/>
          </p:cNvCxnSpPr>
          <p:nvPr/>
        </p:nvCxnSpPr>
        <p:spPr>
          <a:xfrm>
            <a:off x="5118190" y="2122387"/>
            <a:ext cx="7089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5" name="Google Shape;525;p65"/>
          <p:cNvCxnSpPr>
            <a:stCxn id="519" idx="3"/>
            <a:endCxn id="520" idx="7"/>
          </p:cNvCxnSpPr>
          <p:nvPr/>
        </p:nvCxnSpPr>
        <p:spPr>
          <a:xfrm flipH="1">
            <a:off x="6072363" y="2122387"/>
            <a:ext cx="2637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6" name="Google Shape;526;p65"/>
          <p:cNvSpPr txBox="1"/>
          <p:nvPr/>
        </p:nvSpPr>
        <p:spPr>
          <a:xfrm>
            <a:off x="6985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0</a:t>
            </a:r>
            <a:endParaRPr/>
          </a:p>
        </p:txBody>
      </p:sp>
      <p:sp>
        <p:nvSpPr>
          <p:cNvPr id="527" name="Google Shape;527;p65"/>
          <p:cNvSpPr txBox="1"/>
          <p:nvPr/>
        </p:nvSpPr>
        <p:spPr>
          <a:xfrm>
            <a:off x="29083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1/3</a:t>
            </a:r>
            <a:endParaRPr/>
          </a:p>
        </p:txBody>
      </p:sp>
      <p:sp>
        <p:nvSpPr>
          <p:cNvPr id="528" name="Google Shape;528;p65"/>
          <p:cNvSpPr txBox="1"/>
          <p:nvPr/>
        </p:nvSpPr>
        <p:spPr>
          <a:xfrm>
            <a:off x="51181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2/3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Local Clustering Coefficient</a:t>
            </a:r>
            <a:endParaRPr sz="2800">
              <a:solidFill>
                <a:srgbClr val="000000"/>
              </a:solidFill>
            </a:endParaRPr>
          </a:p>
        </p:txBody>
      </p:sp>
      <p:sp>
        <p:nvSpPr>
          <p:cNvPr id="534" name="Google Shape;534;p66"/>
          <p:cNvSpPr txBox="1"/>
          <p:nvPr/>
        </p:nvSpPr>
        <p:spPr>
          <a:xfrm>
            <a:off x="395800" y="1115300"/>
            <a:ext cx="5901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 i="1">
                <a:latin typeface="Proxima Nova"/>
                <a:ea typeface="Proxima Nova"/>
                <a:cs typeface="Proxima Nova"/>
                <a:sym typeface="Proxima Nova"/>
              </a:rPr>
              <a:t>To what extent are my friends, friends with each other?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5" name="Google Shape;535;p66"/>
          <p:cNvSpPr/>
          <p:nvPr/>
        </p:nvSpPr>
        <p:spPr>
          <a:xfrm>
            <a:off x="1135760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6" name="Google Shape;536;p66"/>
          <p:cNvSpPr/>
          <p:nvPr/>
        </p:nvSpPr>
        <p:spPr>
          <a:xfrm>
            <a:off x="395800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7" name="Google Shape;537;p66"/>
          <p:cNvSpPr/>
          <p:nvPr/>
        </p:nvSpPr>
        <p:spPr>
          <a:xfrm>
            <a:off x="1858898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38" name="Google Shape;538;p66"/>
          <p:cNvSpPr/>
          <p:nvPr/>
        </p:nvSpPr>
        <p:spPr>
          <a:xfrm>
            <a:off x="1349994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39" name="Google Shape;539;p66"/>
          <p:cNvCxnSpPr>
            <a:stCxn id="536" idx="4"/>
            <a:endCxn id="535" idx="1"/>
          </p:cNvCxnSpPr>
          <p:nvPr/>
        </p:nvCxnSpPr>
        <p:spPr>
          <a:xfrm>
            <a:off x="569200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0" name="Google Shape;540;p66"/>
          <p:cNvCxnSpPr>
            <a:stCxn id="537" idx="4"/>
            <a:endCxn id="535" idx="7"/>
          </p:cNvCxnSpPr>
          <p:nvPr/>
        </p:nvCxnSpPr>
        <p:spPr>
          <a:xfrm flipH="1">
            <a:off x="1543898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1" name="Google Shape;541;p66"/>
          <p:cNvCxnSpPr>
            <a:stCxn id="538" idx="4"/>
            <a:endCxn id="535" idx="0"/>
          </p:cNvCxnSpPr>
          <p:nvPr/>
        </p:nvCxnSpPr>
        <p:spPr>
          <a:xfrm flipH="1">
            <a:off x="1374894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42" name="Google Shape;542;p66"/>
          <p:cNvSpPr/>
          <p:nvPr/>
        </p:nvSpPr>
        <p:spPr>
          <a:xfrm>
            <a:off x="3348948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3" name="Google Shape;543;p66"/>
          <p:cNvSpPr/>
          <p:nvPr/>
        </p:nvSpPr>
        <p:spPr>
          <a:xfrm>
            <a:off x="2608989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4" name="Google Shape;544;p66"/>
          <p:cNvSpPr/>
          <p:nvPr/>
        </p:nvSpPr>
        <p:spPr>
          <a:xfrm>
            <a:off x="4072087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5" name="Google Shape;545;p66"/>
          <p:cNvSpPr/>
          <p:nvPr/>
        </p:nvSpPr>
        <p:spPr>
          <a:xfrm>
            <a:off x="3563183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46" name="Google Shape;546;p66"/>
          <p:cNvCxnSpPr>
            <a:stCxn id="543" idx="4"/>
            <a:endCxn id="542" idx="1"/>
          </p:cNvCxnSpPr>
          <p:nvPr/>
        </p:nvCxnSpPr>
        <p:spPr>
          <a:xfrm>
            <a:off x="2782389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7" name="Google Shape;547;p66"/>
          <p:cNvCxnSpPr>
            <a:stCxn id="544" idx="4"/>
            <a:endCxn id="542" idx="7"/>
          </p:cNvCxnSpPr>
          <p:nvPr/>
        </p:nvCxnSpPr>
        <p:spPr>
          <a:xfrm flipH="1">
            <a:off x="3757087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8" name="Google Shape;548;p66"/>
          <p:cNvCxnSpPr>
            <a:stCxn id="545" idx="4"/>
            <a:endCxn id="542" idx="0"/>
          </p:cNvCxnSpPr>
          <p:nvPr/>
        </p:nvCxnSpPr>
        <p:spPr>
          <a:xfrm flipH="1">
            <a:off x="3588083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9" name="Google Shape;549;p66"/>
          <p:cNvCxnSpPr>
            <a:stCxn id="543" idx="5"/>
            <a:endCxn id="545" idx="1"/>
          </p:cNvCxnSpPr>
          <p:nvPr/>
        </p:nvCxnSpPr>
        <p:spPr>
          <a:xfrm>
            <a:off x="2905001" y="2122387"/>
            <a:ext cx="7089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0" name="Google Shape;550;p66"/>
          <p:cNvSpPr/>
          <p:nvPr/>
        </p:nvSpPr>
        <p:spPr>
          <a:xfrm>
            <a:off x="5562137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1" name="Google Shape;551;p66"/>
          <p:cNvSpPr/>
          <p:nvPr/>
        </p:nvSpPr>
        <p:spPr>
          <a:xfrm>
            <a:off x="4822177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2" name="Google Shape;552;p66"/>
          <p:cNvSpPr/>
          <p:nvPr/>
        </p:nvSpPr>
        <p:spPr>
          <a:xfrm>
            <a:off x="6285275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53" name="Google Shape;553;p66"/>
          <p:cNvSpPr/>
          <p:nvPr/>
        </p:nvSpPr>
        <p:spPr>
          <a:xfrm>
            <a:off x="5776372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54" name="Google Shape;554;p66"/>
          <p:cNvCxnSpPr>
            <a:stCxn id="551" idx="4"/>
            <a:endCxn id="550" idx="1"/>
          </p:cNvCxnSpPr>
          <p:nvPr/>
        </p:nvCxnSpPr>
        <p:spPr>
          <a:xfrm>
            <a:off x="4995577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5" name="Google Shape;555;p66"/>
          <p:cNvCxnSpPr>
            <a:stCxn id="552" idx="4"/>
            <a:endCxn id="550" idx="7"/>
          </p:cNvCxnSpPr>
          <p:nvPr/>
        </p:nvCxnSpPr>
        <p:spPr>
          <a:xfrm flipH="1">
            <a:off x="5970275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6" name="Google Shape;556;p66"/>
          <p:cNvCxnSpPr>
            <a:stCxn id="553" idx="4"/>
            <a:endCxn id="550" idx="0"/>
          </p:cNvCxnSpPr>
          <p:nvPr/>
        </p:nvCxnSpPr>
        <p:spPr>
          <a:xfrm flipH="1">
            <a:off x="5801272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7" name="Google Shape;557;p66"/>
          <p:cNvCxnSpPr>
            <a:stCxn id="551" idx="5"/>
            <a:endCxn id="553" idx="1"/>
          </p:cNvCxnSpPr>
          <p:nvPr/>
        </p:nvCxnSpPr>
        <p:spPr>
          <a:xfrm>
            <a:off x="5118190" y="2122387"/>
            <a:ext cx="7089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8" name="Google Shape;558;p66"/>
          <p:cNvCxnSpPr>
            <a:stCxn id="552" idx="3"/>
            <a:endCxn id="553" idx="7"/>
          </p:cNvCxnSpPr>
          <p:nvPr/>
        </p:nvCxnSpPr>
        <p:spPr>
          <a:xfrm flipH="1">
            <a:off x="6072363" y="2122387"/>
            <a:ext cx="2637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9" name="Google Shape;559;p66"/>
          <p:cNvSpPr/>
          <p:nvPr/>
        </p:nvSpPr>
        <p:spPr>
          <a:xfrm>
            <a:off x="7775326" y="3300023"/>
            <a:ext cx="478200" cy="4782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i="1"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900" i="1" baseline="-25000"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endParaRPr sz="19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0" name="Google Shape;560;p66"/>
          <p:cNvSpPr/>
          <p:nvPr/>
        </p:nvSpPr>
        <p:spPr>
          <a:xfrm>
            <a:off x="7035366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1" name="Google Shape;561;p66"/>
          <p:cNvSpPr/>
          <p:nvPr/>
        </p:nvSpPr>
        <p:spPr>
          <a:xfrm>
            <a:off x="8498464" y="1826375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2" name="Google Shape;562;p66"/>
          <p:cNvSpPr/>
          <p:nvPr/>
        </p:nvSpPr>
        <p:spPr>
          <a:xfrm>
            <a:off x="7989560" y="2462500"/>
            <a:ext cx="346800" cy="346800"/>
          </a:xfrm>
          <a:prstGeom prst="ellipse">
            <a:avLst/>
          </a:prstGeom>
          <a:solidFill>
            <a:srgbClr val="FFFC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 i="1" baseline="-2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563" name="Google Shape;563;p66"/>
          <p:cNvCxnSpPr>
            <a:stCxn id="560" idx="4"/>
            <a:endCxn id="559" idx="1"/>
          </p:cNvCxnSpPr>
          <p:nvPr/>
        </p:nvCxnSpPr>
        <p:spPr>
          <a:xfrm>
            <a:off x="7208766" y="2173175"/>
            <a:ext cx="6366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4" name="Google Shape;564;p66"/>
          <p:cNvCxnSpPr>
            <a:stCxn id="561" idx="4"/>
            <a:endCxn id="559" idx="7"/>
          </p:cNvCxnSpPr>
          <p:nvPr/>
        </p:nvCxnSpPr>
        <p:spPr>
          <a:xfrm flipH="1">
            <a:off x="8183464" y="2173175"/>
            <a:ext cx="488400" cy="119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5" name="Google Shape;565;p66"/>
          <p:cNvCxnSpPr>
            <a:stCxn id="562" idx="4"/>
            <a:endCxn id="559" idx="0"/>
          </p:cNvCxnSpPr>
          <p:nvPr/>
        </p:nvCxnSpPr>
        <p:spPr>
          <a:xfrm flipH="1">
            <a:off x="8014460" y="2809300"/>
            <a:ext cx="148500" cy="49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66"/>
          <p:cNvCxnSpPr>
            <a:stCxn id="560" idx="6"/>
            <a:endCxn id="561" idx="2"/>
          </p:cNvCxnSpPr>
          <p:nvPr/>
        </p:nvCxnSpPr>
        <p:spPr>
          <a:xfrm>
            <a:off x="7382166" y="1999775"/>
            <a:ext cx="11163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7" name="Google Shape;567;p66"/>
          <p:cNvCxnSpPr>
            <a:stCxn id="560" idx="5"/>
            <a:endCxn id="562" idx="1"/>
          </p:cNvCxnSpPr>
          <p:nvPr/>
        </p:nvCxnSpPr>
        <p:spPr>
          <a:xfrm>
            <a:off x="7331378" y="2122387"/>
            <a:ext cx="7089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8" name="Google Shape;568;p66"/>
          <p:cNvCxnSpPr>
            <a:stCxn id="561" idx="3"/>
            <a:endCxn id="562" idx="7"/>
          </p:cNvCxnSpPr>
          <p:nvPr/>
        </p:nvCxnSpPr>
        <p:spPr>
          <a:xfrm flipH="1">
            <a:off x="8285552" y="2122387"/>
            <a:ext cx="263700" cy="3909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9" name="Google Shape;569;p66"/>
          <p:cNvSpPr txBox="1"/>
          <p:nvPr/>
        </p:nvSpPr>
        <p:spPr>
          <a:xfrm>
            <a:off x="6985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0</a:t>
            </a:r>
            <a:endParaRPr/>
          </a:p>
        </p:txBody>
      </p:sp>
      <p:sp>
        <p:nvSpPr>
          <p:cNvPr id="570" name="Google Shape;570;p66"/>
          <p:cNvSpPr txBox="1"/>
          <p:nvPr/>
        </p:nvSpPr>
        <p:spPr>
          <a:xfrm>
            <a:off x="29083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1/3</a:t>
            </a:r>
            <a:endParaRPr/>
          </a:p>
        </p:txBody>
      </p:sp>
      <p:sp>
        <p:nvSpPr>
          <p:cNvPr id="571" name="Google Shape;571;p66"/>
          <p:cNvSpPr txBox="1"/>
          <p:nvPr/>
        </p:nvSpPr>
        <p:spPr>
          <a:xfrm>
            <a:off x="51181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2/3</a:t>
            </a:r>
            <a:endParaRPr/>
          </a:p>
        </p:txBody>
      </p:sp>
      <p:sp>
        <p:nvSpPr>
          <p:cNvPr id="572" name="Google Shape;572;p66"/>
          <p:cNvSpPr txBox="1"/>
          <p:nvPr/>
        </p:nvSpPr>
        <p:spPr>
          <a:xfrm>
            <a:off x="7327900" y="4043300"/>
            <a:ext cx="135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C(</a:t>
            </a:r>
            <a:r>
              <a:rPr lang="en" sz="13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v</a:t>
            </a:r>
            <a:r>
              <a:rPr lang="en" sz="1300" i="1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</a:t>
            </a:r>
            <a:r>
              <a:rPr lang="en" sz="13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) = 1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7" name="Google Shape;577;p67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3375" y="282013"/>
            <a:ext cx="2736600" cy="457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6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3375" y="282013"/>
            <a:ext cx="2736600" cy="4579474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68"/>
          <p:cNvSpPr txBox="1"/>
          <p:nvPr/>
        </p:nvSpPr>
        <p:spPr>
          <a:xfrm>
            <a:off x="5700950" y="2176475"/>
            <a:ext cx="2356200" cy="21939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If your local clustering coefficient is low, you will have many structural holes around you, and you will have a ‘broker’ role.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Another way of capturing betweenness centrality, but at a local level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8" name="Google Shape;588;p6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33188" y="152400"/>
            <a:ext cx="5877617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3" name="Google Shape;593;p70"/>
          <p:cNvPicPr preferRelativeResize="0"/>
          <p:nvPr/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66800" y="339150"/>
            <a:ext cx="3025152" cy="3379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94" name="Google Shape;594;p70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90927" y="339150"/>
            <a:ext cx="3086275" cy="3379901"/>
          </a:xfrm>
          <a:prstGeom prst="rect">
            <a:avLst/>
          </a:prstGeom>
          <a:noFill/>
          <a:ln>
            <a:noFill/>
          </a:ln>
        </p:spPr>
      </p:pic>
      <p:sp>
        <p:nvSpPr>
          <p:cNvPr id="595" name="Google Shape;595;p70"/>
          <p:cNvSpPr/>
          <p:nvPr/>
        </p:nvSpPr>
        <p:spPr>
          <a:xfrm>
            <a:off x="6630050" y="3203475"/>
            <a:ext cx="1360200" cy="416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70"/>
          <p:cNvSpPr txBox="1"/>
          <p:nvPr/>
        </p:nvSpPr>
        <p:spPr>
          <a:xfrm>
            <a:off x="1868400" y="3761000"/>
            <a:ext cx="5407200" cy="609600"/>
          </a:xfrm>
          <a:prstGeom prst="rect">
            <a:avLst/>
          </a:prstGeom>
          <a:solidFill>
            <a:srgbClr val="FFFC0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Proxima Nova Semibold"/>
                <a:ea typeface="Proxima Nova Semibold"/>
                <a:cs typeface="Proxima Nova Semibold"/>
                <a:sym typeface="Proxima Nova Semibold"/>
              </a:rPr>
              <a:t>As networks grow more clustered, ideas grow more redundant</a:t>
            </a:r>
            <a:endParaRPr sz="12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97" name="Google Shape;597;p70"/>
          <p:cNvSpPr txBox="1"/>
          <p:nvPr/>
        </p:nvSpPr>
        <p:spPr>
          <a:xfrm>
            <a:off x="260150" y="4621325"/>
            <a:ext cx="63699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Baten, Raiyan Abdul, </a:t>
            </a:r>
            <a:r>
              <a:rPr lang="en" sz="9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et al. </a:t>
            </a: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"Creativity in temporal social networks: How divergent thinking is impacted by one’s choice of peers." </a:t>
            </a:r>
            <a:r>
              <a:rPr lang="en" sz="9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Journal of the Royal Society Interface</a:t>
            </a:r>
            <a:r>
              <a:rPr lang="en" sz="9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17.171 (2020): 20200667.</a:t>
            </a:r>
            <a:endParaRPr sz="9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71"/>
          <p:cNvSpPr txBox="1"/>
          <p:nvPr/>
        </p:nvSpPr>
        <p:spPr>
          <a:xfrm>
            <a:off x="511850" y="2445675"/>
            <a:ext cx="7299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Social Balance Theory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03" name="Google Shape;603;p7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59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53525" y="526175"/>
            <a:ext cx="4636950" cy="2121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1788" y="3064925"/>
            <a:ext cx="5300424" cy="169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8" name="Google Shape;608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63" y="0"/>
            <a:ext cx="9133886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73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Social Balance Theory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14" name="Google Shape;614;p73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6150" y="2058913"/>
            <a:ext cx="3898474" cy="132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73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6224" y="1474850"/>
            <a:ext cx="4559729" cy="24936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7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Does your data show Social Balance?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21" name="Google Shape;621;p74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5853" y="1493899"/>
            <a:ext cx="3257099" cy="2570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75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Does your data show Social Balance?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27" name="Google Shape;627;p75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5853" y="1493899"/>
            <a:ext cx="3257099" cy="2570555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75"/>
          <p:cNvSpPr txBox="1"/>
          <p:nvPr/>
        </p:nvSpPr>
        <p:spPr>
          <a:xfrm>
            <a:off x="4848000" y="1917650"/>
            <a:ext cx="1318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2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13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+1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9" name="Google Shape;629;p75"/>
          <p:cNvSpPr txBox="1"/>
          <p:nvPr/>
        </p:nvSpPr>
        <p:spPr>
          <a:xfrm>
            <a:off x="6271944" y="3984550"/>
            <a:ext cx="146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2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32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-1</a:t>
            </a:r>
            <a:endParaRPr sz="2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0" name="Google Shape;630;p75"/>
          <p:cNvSpPr txBox="1"/>
          <p:nvPr/>
        </p:nvSpPr>
        <p:spPr>
          <a:xfrm>
            <a:off x="7635894" y="1917650"/>
            <a:ext cx="146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2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21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-1</a:t>
            </a:r>
            <a:endParaRPr sz="2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6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Does your data show Social Balance?</a:t>
            </a:r>
            <a:endParaRPr sz="2800">
              <a:solidFill>
                <a:srgbClr val="000000"/>
              </a:solidFill>
            </a:endParaRPr>
          </a:p>
        </p:txBody>
      </p:sp>
      <p:pic>
        <p:nvPicPr>
          <p:cNvPr id="636" name="Google Shape;636;p76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7950" y="2283650"/>
            <a:ext cx="3244399" cy="78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76"/>
          <p:cNvPicPr preferRelativeResize="0"/>
          <p:nvPr/>
        </p:nvPicPr>
        <p:blipFill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5853" y="1493899"/>
            <a:ext cx="3257099" cy="2570555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76"/>
          <p:cNvSpPr txBox="1"/>
          <p:nvPr/>
        </p:nvSpPr>
        <p:spPr>
          <a:xfrm>
            <a:off x="4848000" y="1917650"/>
            <a:ext cx="1318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2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13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+1</a:t>
            </a:r>
            <a:endParaRPr sz="22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9" name="Google Shape;639;p76"/>
          <p:cNvSpPr txBox="1"/>
          <p:nvPr/>
        </p:nvSpPr>
        <p:spPr>
          <a:xfrm>
            <a:off x="6271944" y="3984550"/>
            <a:ext cx="146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2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32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-1</a:t>
            </a:r>
            <a:endParaRPr sz="2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0" name="Google Shape;640;p76"/>
          <p:cNvSpPr txBox="1"/>
          <p:nvPr/>
        </p:nvSpPr>
        <p:spPr>
          <a:xfrm>
            <a:off x="7635894" y="1917650"/>
            <a:ext cx="14655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i="1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w</a:t>
            </a:r>
            <a:r>
              <a:rPr lang="en" sz="2200" baseline="-25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21</a:t>
            </a:r>
            <a:r>
              <a:rPr lang="en" sz="22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= -1</a:t>
            </a:r>
            <a:endParaRPr sz="2200" baseline="-250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41" name="Google Shape;641;p76"/>
          <p:cNvSpPr txBox="1"/>
          <p:nvPr/>
        </p:nvSpPr>
        <p:spPr>
          <a:xfrm>
            <a:off x="472000" y="1724900"/>
            <a:ext cx="3952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" sz="1300">
                <a:latin typeface="Proxima Nova"/>
                <a:ea typeface="Proxima Nova"/>
                <a:cs typeface="Proxima Nova"/>
                <a:sym typeface="Proxima Nova"/>
              </a:rPr>
              <a:t>We have social balance if</a:t>
            </a:r>
            <a:endParaRPr sz="13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B71"/>
        </a:solidFill>
        <a:effectLst/>
      </p:bgPr>
    </p:bg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77"/>
          <p:cNvSpPr txBox="1"/>
          <p:nvPr/>
        </p:nvSpPr>
        <p:spPr>
          <a:xfrm>
            <a:off x="511850" y="2445675"/>
            <a:ext cx="7299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Degree Distributions</a:t>
            </a:r>
            <a:endParaRPr sz="6600">
              <a:solidFill>
                <a:schemeClr val="lt1"/>
              </a:solidFill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</p:txBody>
      </p:sp>
      <p:sp>
        <p:nvSpPr>
          <p:cNvPr id="647" name="Google Shape;647;p7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65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2" name="Google Shape;652;p78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0925" y="92925"/>
            <a:ext cx="4322151" cy="343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7" name="Google Shape;657;p7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10925" y="92925"/>
            <a:ext cx="4322151" cy="343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8" name="Google Shape;658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7850" y="3922800"/>
            <a:ext cx="5448300" cy="89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8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Summary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60606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19"/>
          <p:cNvPicPr preferRelativeResize="0"/>
          <p:nvPr/>
        </p:nvPicPr>
        <p:blipFill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99568" y="0"/>
            <a:ext cx="474486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Reminder to self: Attendance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Note for everyone: Extension Tokens</a:t>
            </a:r>
            <a:endParaRPr sz="28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1394</Words>
  <Application>Microsoft Office PowerPoint</Application>
  <PresentationFormat>On-screen Show (16:9)</PresentationFormat>
  <Paragraphs>180</Paragraphs>
  <Slides>68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73" baseType="lpstr">
      <vt:lpstr>Proxima Nova Extrabold</vt:lpstr>
      <vt:lpstr>Proxima Nova Semibold</vt:lpstr>
      <vt:lpstr>Proxima Nova</vt:lpstr>
      <vt:lpstr>Arial</vt:lpstr>
      <vt:lpstr>Simple Light</vt:lpstr>
      <vt:lpstr>CAP 6317/4773: Social Media Mining  Lecture 6: Statistical Properties of Networks</vt:lpstr>
      <vt:lpstr>PowerPoint Presentation</vt:lpstr>
      <vt:lpstr>PowerPoint Presentation</vt:lpstr>
      <vt:lpstr>PowerPoint Presentation</vt:lpstr>
      <vt:lpstr>Which nodes are similar to each other?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Which nodes are similar to each other?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Transitive Linking When a friend of my friend is my friend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Guillermo Garcia Hidalgo</cp:lastModifiedBy>
  <cp:revision>2</cp:revision>
  <dcterms:modified xsi:type="dcterms:W3CDTF">2025-03-06T14:33:40Z</dcterms:modified>
</cp:coreProperties>
</file>