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embeddedFontLst>
    <p:embeddedFont>
      <p:font typeface="Proxima Nova" panose="020B0604020202020204" charset="0"/>
      <p:regular r:id="rId68"/>
      <p:bold r:id="rId69"/>
      <p:italic r:id="rId70"/>
      <p:boldItalic r:id="rId71"/>
    </p:embeddedFont>
    <p:embeddedFont>
      <p:font typeface="Proxima Nova Extrabold" panose="020B0604020202020204" charset="0"/>
      <p:bold r:id="rId72"/>
    </p:embeddedFont>
    <p:embeddedFont>
      <p:font typeface="Proxima Nova Semibold" panose="020B0604020202020204" charset="0"/>
      <p:regular r:id="rId73"/>
      <p:bold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fd898c1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fd898c1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d898c1a5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fd898c1a5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d898c1a5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fd898c1a5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d898c1a5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fd898c1a5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fd898c1a5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fd898c1a5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fd898c1a5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fd898c1a5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fd898c1a5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fd898c1a5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d898c1a5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fd898c1a5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fd898c1a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fd898c1a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fd898c1a5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fd898c1a5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fd898c1a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fd898c1a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fd898c1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fd898c1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fd898c1a5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fd898c1a5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fd898c1a5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fd898c1a5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fd898c1a5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fd898c1a5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fd898c1a5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fd898c1a5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fd898c1a5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efd898c1a5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fd898c1a5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fd898c1a5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fd898c1a5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fd898c1a5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fd898c1a5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fd898c1a5_0_1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fd898c1a5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fd898c1a5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fd898c1a5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fd898c1a5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fd898c1a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fd898c1a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efd898c1a5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efd898c1a5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fd898c1a5_0_1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fd898c1a5_0_1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fd898c1a5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fd898c1a5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fd898c1a5_0_1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fd898c1a5_0_1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fd898c1a5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fd898c1a5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fd898c1a5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fd898c1a5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fd898c1a5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fd898c1a5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fd898c1a5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fd898c1a5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fd898c1a5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fd898c1a5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fd898c1a5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fd898c1a5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fd898c1a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fd898c1a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fd898c1a5_0_1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fd898c1a5_0_1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fd898c1a5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efd898c1a5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fd898c1a5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fd898c1a5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fd898c1a5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fd898c1a5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efd898c1a5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efd898c1a5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fd898c1a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fd898c1a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8eb6c6b1c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8eb6c6b1c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efd898c1a5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efd898c1a5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fd898c1a5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fd898c1a5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fd898c1a5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efd898c1a5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fd898c1a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fd898c1a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fd898c1a5_0_1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fd898c1a5_0_1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fd898c1a5_0_1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fd898c1a5_0_1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fd898c1a5_0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fd898c1a5_0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fd898c1a5_0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efd898c1a5_0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efd898c1a5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efd898c1a5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eb6c6b1c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eb6c6b1c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efd898c1a5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efd898c1a5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8eb6c6b1c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8eb6c6b1c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eb6c6b1c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eb6c6b1c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fd898c1a5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efd898c1a5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d898c1a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d898c1a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8eb6c6b1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8eb6c6b1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eb6c6b1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eb6c6b1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8eb6c6b1c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8eb6c6b1c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fd898c1a5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fd898c1a5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efd898c1a5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efd898c1a5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efd898c1a5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efd898c1a5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d898c1a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d898c1a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fd898c1a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fd898c1a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d898c1a5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d898c1a5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7: Statistical Properties of Networks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30,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8839204" cy="458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451675" y="267575"/>
            <a:ext cx="498000" cy="4363200"/>
          </a:xfrm>
          <a:prstGeom prst="rect">
            <a:avLst/>
          </a:prstGeom>
          <a:solidFill>
            <a:srgbClr val="FFFC00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60150" y="4697525"/>
            <a:ext cx="7031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Newman, Mark EJ. "The structure and function of complex networks." </a:t>
            </a:r>
            <a:r>
              <a:rPr lang="en" sz="9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SIAM Review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45.2 (2003): 167-256.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8839204" cy="4587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6451675" y="267575"/>
            <a:ext cx="498000" cy="4363200"/>
          </a:xfrm>
          <a:prstGeom prst="rect">
            <a:avLst/>
          </a:prstGeom>
          <a:solidFill>
            <a:srgbClr val="FFFC00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260150" y="4697525"/>
            <a:ext cx="7031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Newman, Mark EJ. "The structure and function of complex networks." </a:t>
            </a:r>
            <a:r>
              <a:rPr lang="en" sz="9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SIAM Review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45.2 (2003): 167-256.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91559">
            <a:off x="7063301" y="274469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273850" y="1359175"/>
            <a:ext cx="3630300" cy="2372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the collaborations happened randomly, we would a very small C = 0.0003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Why? Imagine everyone has 500 friends on Facebook. If those friends are randomly chosen from a 2B node global network, hardly any triangles would close, and C would be really low.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high C in real social data suggests that our connection patterns are far from random!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95800" y="1115300"/>
            <a:ext cx="5901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has </a:t>
            </a: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3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nodes can have at most 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choose 2) pairwise connections among them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Here, </a:t>
            </a:r>
            <a:r>
              <a:rPr lang="en" sz="1300" baseline="30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300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= 3, so there are 3 potential pairwise connections among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’s 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The fraction of potential pairwise connections that actually exist is the Local Clustering Coefficient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8" name="Google Shape;148;p24"/>
          <p:cNvCxnSpPr>
            <a:stCxn id="145" idx="4"/>
            <a:endCxn id="144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4"/>
          <p:cNvCxnSpPr>
            <a:stCxn id="146" idx="4"/>
            <a:endCxn id="144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4"/>
          <p:cNvCxnSpPr>
            <a:stCxn id="147" idx="4"/>
            <a:endCxn id="144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4"/>
          <p:cNvCxnSpPr>
            <a:stCxn id="145" idx="6"/>
            <a:endCxn id="146" idx="2"/>
          </p:cNvCxnSpPr>
          <p:nvPr/>
        </p:nvCxnSpPr>
        <p:spPr>
          <a:xfrm>
            <a:off x="7017450" y="1736500"/>
            <a:ext cx="1337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4"/>
          <p:cNvCxnSpPr>
            <a:stCxn id="145" idx="5"/>
            <a:endCxn id="147" idx="1"/>
          </p:cNvCxnSpPr>
          <p:nvPr/>
        </p:nvCxnSpPr>
        <p:spPr>
          <a:xfrm>
            <a:off x="6956601" y="1883401"/>
            <a:ext cx="8493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4"/>
          <p:cNvCxnSpPr>
            <a:stCxn id="146" idx="3"/>
            <a:endCxn id="147" idx="7"/>
          </p:cNvCxnSpPr>
          <p:nvPr/>
        </p:nvCxnSpPr>
        <p:spPr>
          <a:xfrm flipH="1">
            <a:off x="8099499" y="1883401"/>
            <a:ext cx="3159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54" name="Google Shape;154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50" y="3377950"/>
            <a:ext cx="50963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95800" y="1115300"/>
            <a:ext cx="590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1135760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395800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858898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1349994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p25"/>
          <p:cNvCxnSpPr>
            <a:stCxn id="162" idx="4"/>
            <a:endCxn id="161" idx="1"/>
          </p:cNvCxnSpPr>
          <p:nvPr/>
        </p:nvCxnSpPr>
        <p:spPr>
          <a:xfrm>
            <a:off x="569200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5"/>
          <p:cNvCxnSpPr>
            <a:stCxn id="163" idx="4"/>
            <a:endCxn id="161" idx="7"/>
          </p:cNvCxnSpPr>
          <p:nvPr/>
        </p:nvCxnSpPr>
        <p:spPr>
          <a:xfrm flipH="1">
            <a:off x="1543898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5"/>
          <p:cNvCxnSpPr>
            <a:stCxn id="164" idx="4"/>
            <a:endCxn id="161" idx="0"/>
          </p:cNvCxnSpPr>
          <p:nvPr/>
        </p:nvCxnSpPr>
        <p:spPr>
          <a:xfrm flipH="1">
            <a:off x="1374894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5"/>
          <p:cNvSpPr/>
          <p:nvPr/>
        </p:nvSpPr>
        <p:spPr>
          <a:xfrm>
            <a:off x="3348948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2608989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407208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3563183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25"/>
          <p:cNvCxnSpPr>
            <a:stCxn id="169" idx="4"/>
            <a:endCxn id="168" idx="1"/>
          </p:cNvCxnSpPr>
          <p:nvPr/>
        </p:nvCxnSpPr>
        <p:spPr>
          <a:xfrm>
            <a:off x="2782389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5"/>
          <p:cNvCxnSpPr>
            <a:stCxn id="170" idx="4"/>
            <a:endCxn id="168" idx="7"/>
          </p:cNvCxnSpPr>
          <p:nvPr/>
        </p:nvCxnSpPr>
        <p:spPr>
          <a:xfrm flipH="1">
            <a:off x="3757087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5"/>
          <p:cNvCxnSpPr>
            <a:stCxn id="171" idx="4"/>
            <a:endCxn id="168" idx="0"/>
          </p:cNvCxnSpPr>
          <p:nvPr/>
        </p:nvCxnSpPr>
        <p:spPr>
          <a:xfrm flipH="1">
            <a:off x="3588083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5"/>
          <p:cNvCxnSpPr>
            <a:stCxn id="169" idx="5"/>
            <a:endCxn id="171" idx="1"/>
          </p:cNvCxnSpPr>
          <p:nvPr/>
        </p:nvCxnSpPr>
        <p:spPr>
          <a:xfrm>
            <a:off x="2905001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5"/>
          <p:cNvSpPr/>
          <p:nvPr/>
        </p:nvSpPr>
        <p:spPr>
          <a:xfrm>
            <a:off x="5562137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82217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285275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5776372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0" name="Google Shape;180;p25"/>
          <p:cNvCxnSpPr>
            <a:stCxn id="177" idx="4"/>
            <a:endCxn id="176" idx="1"/>
          </p:cNvCxnSpPr>
          <p:nvPr/>
        </p:nvCxnSpPr>
        <p:spPr>
          <a:xfrm>
            <a:off x="4995577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5"/>
          <p:cNvCxnSpPr>
            <a:stCxn id="178" idx="4"/>
            <a:endCxn id="176" idx="7"/>
          </p:cNvCxnSpPr>
          <p:nvPr/>
        </p:nvCxnSpPr>
        <p:spPr>
          <a:xfrm flipH="1">
            <a:off x="5970275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5"/>
          <p:cNvCxnSpPr>
            <a:stCxn id="179" idx="4"/>
            <a:endCxn id="176" idx="0"/>
          </p:cNvCxnSpPr>
          <p:nvPr/>
        </p:nvCxnSpPr>
        <p:spPr>
          <a:xfrm flipH="1">
            <a:off x="5801272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5"/>
          <p:cNvCxnSpPr>
            <a:stCxn id="177" idx="5"/>
            <a:endCxn id="179" idx="1"/>
          </p:cNvCxnSpPr>
          <p:nvPr/>
        </p:nvCxnSpPr>
        <p:spPr>
          <a:xfrm>
            <a:off x="5118190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5"/>
          <p:cNvCxnSpPr>
            <a:stCxn id="178" idx="3"/>
            <a:endCxn id="179" idx="7"/>
          </p:cNvCxnSpPr>
          <p:nvPr/>
        </p:nvCxnSpPr>
        <p:spPr>
          <a:xfrm flipH="1">
            <a:off x="6072363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5"/>
          <p:cNvSpPr/>
          <p:nvPr/>
        </p:nvSpPr>
        <p:spPr>
          <a:xfrm>
            <a:off x="7775326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70353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84984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79895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9" name="Google Shape;189;p25"/>
          <p:cNvCxnSpPr>
            <a:stCxn id="186" idx="4"/>
            <a:endCxn id="185" idx="1"/>
          </p:cNvCxnSpPr>
          <p:nvPr/>
        </p:nvCxnSpPr>
        <p:spPr>
          <a:xfrm>
            <a:off x="7208766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>
            <a:stCxn id="187" idx="4"/>
            <a:endCxn id="185" idx="7"/>
          </p:cNvCxnSpPr>
          <p:nvPr/>
        </p:nvCxnSpPr>
        <p:spPr>
          <a:xfrm flipH="1">
            <a:off x="8183464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>
            <a:stCxn id="188" idx="4"/>
            <a:endCxn id="185" idx="0"/>
          </p:cNvCxnSpPr>
          <p:nvPr/>
        </p:nvCxnSpPr>
        <p:spPr>
          <a:xfrm flipH="1">
            <a:off x="8014460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5"/>
          <p:cNvCxnSpPr>
            <a:stCxn id="186" idx="6"/>
            <a:endCxn id="187" idx="2"/>
          </p:cNvCxnSpPr>
          <p:nvPr/>
        </p:nvCxnSpPr>
        <p:spPr>
          <a:xfrm>
            <a:off x="7382166" y="1999775"/>
            <a:ext cx="111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5"/>
          <p:cNvCxnSpPr>
            <a:stCxn id="186" idx="5"/>
            <a:endCxn id="188" idx="1"/>
          </p:cNvCxnSpPr>
          <p:nvPr/>
        </p:nvCxnSpPr>
        <p:spPr>
          <a:xfrm>
            <a:off x="7331378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5"/>
          <p:cNvCxnSpPr>
            <a:stCxn id="187" idx="3"/>
            <a:endCxn id="188" idx="7"/>
          </p:cNvCxnSpPr>
          <p:nvPr/>
        </p:nvCxnSpPr>
        <p:spPr>
          <a:xfrm flipH="1">
            <a:off x="8285552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5"/>
          <p:cNvSpPr txBox="1"/>
          <p:nvPr/>
        </p:nvSpPr>
        <p:spPr>
          <a:xfrm>
            <a:off x="6985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29083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1/3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51181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2/3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73279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375" y="282013"/>
            <a:ext cx="2736600" cy="457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5700950" y="2176475"/>
            <a:ext cx="2356200" cy="2193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your local clustering coefficient is low, you will have many structural holes around you, and you will have a ‘broker’ role.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Another way of capturing betweenness centrality, but at a local level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Social Balance Theory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150" y="2058913"/>
            <a:ext cx="3898474" cy="13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224" y="1474850"/>
            <a:ext cx="4559729" cy="24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Does your data show Social Balance?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50" y="2283650"/>
            <a:ext cx="3244399" cy="7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853" y="1493899"/>
            <a:ext cx="3257099" cy="25705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/>
        </p:nvSpPr>
        <p:spPr>
          <a:xfrm>
            <a:off x="4848000" y="1917650"/>
            <a:ext cx="1318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+1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6271944" y="39845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7635894" y="19176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472000" y="1724900"/>
            <a:ext cx="395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We have social balance if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Note to everyone: Coding Assignment 2 published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Readings for Today’s Lecture: 4.1, 4.2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Degree Distribution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Degree Distribution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125" y="702525"/>
            <a:ext cx="4322151" cy="3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525" y="108525"/>
            <a:ext cx="2408551" cy="19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1042150" y="2445250"/>
            <a:ext cx="643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Jacie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John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Juan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Jack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Julia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Jade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Jeff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157773" y="2445250"/>
            <a:ext cx="643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965950" y="2064250"/>
            <a:ext cx="739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1956550" y="2064250"/>
            <a:ext cx="1103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525" y="108525"/>
            <a:ext cx="2408551" cy="19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/>
        </p:nvSpPr>
        <p:spPr>
          <a:xfrm>
            <a:off x="1042150" y="2445250"/>
            <a:ext cx="643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Jacie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John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Juan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Jack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Julia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Jade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Jeff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2157773" y="2445250"/>
            <a:ext cx="643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965950" y="2064250"/>
            <a:ext cx="739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1956550" y="2064250"/>
            <a:ext cx="1103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8100" y="586913"/>
            <a:ext cx="5725899" cy="381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75" y="987865"/>
            <a:ext cx="4065849" cy="27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Degree Distribution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4383550" y="1157075"/>
            <a:ext cx="3795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graph has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nodes.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nodes have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75" y="987865"/>
            <a:ext cx="4065849" cy="27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Degree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001" y="2629851"/>
            <a:ext cx="1131675" cy="7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/>
        </p:nvSpPr>
        <p:spPr>
          <a:xfrm>
            <a:off x="4383550" y="1157075"/>
            <a:ext cx="3795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graph has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nodes.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nodes have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that a randomly selected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has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given by,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75" y="987865"/>
            <a:ext cx="4065849" cy="27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Degree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6001" y="2629851"/>
            <a:ext cx="1131675" cy="7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 txBox="1"/>
          <p:nvPr/>
        </p:nvSpPr>
        <p:spPr>
          <a:xfrm>
            <a:off x="4383550" y="1157075"/>
            <a:ext cx="3795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graph has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nodes.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nodes have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that a randomly selected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has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given by,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4337" y="4000550"/>
            <a:ext cx="5655327" cy="6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507" y="0"/>
            <a:ext cx="4644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251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Which nodes are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similar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to each other?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  <p:pic>
        <p:nvPicPr>
          <p:cNvPr id="331" name="Google Shape;331;p4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5688176" y="176744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 txBox="1"/>
          <p:nvPr/>
        </p:nvSpPr>
        <p:spPr>
          <a:xfrm>
            <a:off x="3679175" y="2852150"/>
            <a:ext cx="2679300" cy="1133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lot of people with 190 friends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  <p:pic>
        <p:nvPicPr>
          <p:cNvPr id="341" name="Google Shape;341;p4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4625287" flipH="1">
            <a:off x="4140301" y="3268269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 txBox="1"/>
          <p:nvPr/>
        </p:nvSpPr>
        <p:spPr>
          <a:xfrm>
            <a:off x="1603225" y="3847800"/>
            <a:ext cx="2178000" cy="803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Not too many people with too low friend counts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  <p:pic>
        <p:nvPicPr>
          <p:cNvPr id="351" name="Google Shape;351;p4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4625287" flipH="1">
            <a:off x="7721701" y="3268269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/>
        </p:nvSpPr>
        <p:spPr>
          <a:xfrm>
            <a:off x="5184625" y="3847800"/>
            <a:ext cx="2178000" cy="803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Not too many people with too high friend counts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8" name="Google Shape;358;p46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actual data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looks like</a:t>
            </a:r>
            <a:endParaRPr sz="1300"/>
          </a:p>
        </p:txBody>
      </p:sp>
      <p:pic>
        <p:nvPicPr>
          <p:cNvPr id="360" name="Google Shape;360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638" y="1742325"/>
            <a:ext cx="3778575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47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actual data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looks like</a:t>
            </a:r>
            <a:endParaRPr sz="1300"/>
          </a:p>
        </p:txBody>
      </p:sp>
      <p:pic>
        <p:nvPicPr>
          <p:cNvPr id="368" name="Google Shape;368;p4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638" y="1742325"/>
            <a:ext cx="3778575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4545176" y="214844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7"/>
          <p:cNvSpPr txBox="1"/>
          <p:nvPr/>
        </p:nvSpPr>
        <p:spPr>
          <a:xfrm>
            <a:off x="2789475" y="3233150"/>
            <a:ext cx="2197500" cy="1133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LOT of people with low friend counts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6" name="Google Shape;376;p48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48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actual data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looks like</a:t>
            </a:r>
            <a:endParaRPr sz="1300"/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638" y="1742325"/>
            <a:ext cx="3778575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1917783" flipH="1">
            <a:off x="7917801" y="2768344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8"/>
          <p:cNvSpPr txBox="1"/>
          <p:nvPr/>
        </p:nvSpPr>
        <p:spPr>
          <a:xfrm>
            <a:off x="5866200" y="2004875"/>
            <a:ext cx="1744200" cy="1143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non-trivial number of people with extremely high number of friends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86" name="Google Shape;386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13" y="1275750"/>
            <a:ext cx="3778575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/>
        </p:nvSpPr>
        <p:spPr>
          <a:xfrm>
            <a:off x="4383550" y="1157075"/>
            <a:ext cx="3795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fraction of people with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the Power-Law distribution is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8" name="Google Shape;388;p4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113" y="2376375"/>
            <a:ext cx="1903874" cy="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94" name="Google Shape;394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13" y="1275750"/>
            <a:ext cx="3778575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 txBox="1"/>
          <p:nvPr/>
        </p:nvSpPr>
        <p:spPr>
          <a:xfrm>
            <a:off x="4383550" y="1157075"/>
            <a:ext cx="3795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fraction of people with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the Power-Law distribution is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113" y="2376375"/>
            <a:ext cx="1903874" cy="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719158">
            <a:off x="6677426" y="276991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 txBox="1"/>
          <p:nvPr/>
        </p:nvSpPr>
        <p:spPr>
          <a:xfrm>
            <a:off x="4633975" y="3458500"/>
            <a:ext cx="1744200" cy="903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negative power law exponent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04" name="Google Shape;404;p5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13" y="1275750"/>
            <a:ext cx="3778575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1"/>
          <p:cNvSpPr txBox="1"/>
          <p:nvPr/>
        </p:nvSpPr>
        <p:spPr>
          <a:xfrm>
            <a:off x="4383550" y="1157075"/>
            <a:ext cx="37950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fraction of people with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the Power-Law distribution is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6" name="Google Shape;406;p5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113" y="2376375"/>
            <a:ext cx="1903874" cy="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1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719158">
            <a:off x="5991626" y="299851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1"/>
          <p:cNvSpPr txBox="1"/>
          <p:nvPr/>
        </p:nvSpPr>
        <p:spPr>
          <a:xfrm>
            <a:off x="3948175" y="3687100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Power law intercept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7700" y="1421000"/>
            <a:ext cx="6648600" cy="14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795869">
            <a:off x="6233850" y="2638994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320850" y="3168850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N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the set of neighboring nodes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4" name="Google Shape;414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13" y="1275750"/>
            <a:ext cx="3778575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2"/>
          <p:cNvSpPr txBox="1"/>
          <p:nvPr/>
        </p:nvSpPr>
        <p:spPr>
          <a:xfrm>
            <a:off x="4383550" y="1157075"/>
            <a:ext cx="37950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fraction of people with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the Power-Law distribution is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113" y="2376375"/>
            <a:ext cx="1903874" cy="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950" y="4054295"/>
            <a:ext cx="384180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2"/>
          <p:cNvSpPr txBox="1"/>
          <p:nvPr/>
        </p:nvSpPr>
        <p:spPr>
          <a:xfrm>
            <a:off x="4383550" y="3424725"/>
            <a:ext cx="37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Taking the log on both sides,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24" name="Google Shape;424;p5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13" y="1275750"/>
            <a:ext cx="3778575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3"/>
          <p:cNvSpPr txBox="1"/>
          <p:nvPr/>
        </p:nvSpPr>
        <p:spPr>
          <a:xfrm>
            <a:off x="4383550" y="1157075"/>
            <a:ext cx="37950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fraction of people with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the Power-Law distribution is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113" y="2376375"/>
            <a:ext cx="1903874" cy="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950" y="4054295"/>
            <a:ext cx="384180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 txBox="1"/>
          <p:nvPr/>
        </p:nvSpPr>
        <p:spPr>
          <a:xfrm>
            <a:off x="4383550" y="3424725"/>
            <a:ext cx="37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Taking the log on both sides,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9" name="Google Shape;429;p53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907939">
            <a:off x="3793326" y="415396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 txBox="1"/>
          <p:nvPr/>
        </p:nvSpPr>
        <p:spPr>
          <a:xfrm>
            <a:off x="1675775" y="422202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Straight line equation!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36" name="Google Shape;436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613" y="1885350"/>
            <a:ext cx="3778575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600" y="1246325"/>
            <a:ext cx="139992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177" y="1314649"/>
            <a:ext cx="2925151" cy="4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162" y="1763188"/>
            <a:ext cx="4567071" cy="273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3350"/>
            <a:ext cx="9144003" cy="37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0" name="Google Shape;450;p56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1" name="Google Shape;451;p5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6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8" name="Google Shape;458;p57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57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actual data</a:t>
            </a:r>
            <a:endParaRPr sz="1300"/>
          </a:p>
        </p:txBody>
      </p:sp>
      <p:pic>
        <p:nvPicPr>
          <p:cNvPr id="460" name="Google Shape;460;p5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550" y="1527350"/>
            <a:ext cx="4428702" cy="346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7"/>
          <p:cNvSpPr txBox="1"/>
          <p:nvPr/>
        </p:nvSpPr>
        <p:spPr>
          <a:xfrm>
            <a:off x="75600" y="4528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Ugander, J., Karrer, B., Backstrom, L., &amp; Marlow, C. (2011). The anatomy of the Facebook social graph.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arXiv preprint arXiv:1111.4503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7" name="Google Shape;467;p58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actual data</a:t>
            </a:r>
            <a:endParaRPr sz="1300"/>
          </a:p>
        </p:txBody>
      </p:sp>
      <p:pic>
        <p:nvPicPr>
          <p:cNvPr id="469" name="Google Shape;469;p5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550" y="1527350"/>
            <a:ext cx="4428702" cy="34637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75600" y="4528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Ugander, J., Karrer, B., Backstrom, L., &amp; Marlow, C. (2011). The anatomy of the Facebook social graph.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arXiv preprint arXiv:1111.4503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1" name="Google Shape;471;p5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907939">
            <a:off x="4246726" y="352961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8"/>
          <p:cNvSpPr txBox="1"/>
          <p:nvPr/>
        </p:nvSpPr>
        <p:spPr>
          <a:xfrm>
            <a:off x="2129175" y="359767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Both x and y axes are in log scale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5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363" y="152400"/>
            <a:ext cx="59832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6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28600"/>
            <a:ext cx="7567073" cy="404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0"/>
          <p:cNvSpPr txBox="1"/>
          <p:nvPr/>
        </p:nvSpPr>
        <p:spPr>
          <a:xfrm>
            <a:off x="116100" y="4657250"/>
            <a:ext cx="538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Barabási, A. L., &amp; Albert, R. (1999). Emergence of scaling in random networks.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286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(5439), 509-512.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609600"/>
            <a:ext cx="8839204" cy="346144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1"/>
          <p:cNvSpPr txBox="1"/>
          <p:nvPr/>
        </p:nvSpPr>
        <p:spPr>
          <a:xfrm>
            <a:off x="195325" y="4705050"/>
            <a:ext cx="5427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Broder, Andrei, et al. "Graph structure in the web."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Computer Networks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33.1-6 (2000): 309-320.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952" y="1397350"/>
            <a:ext cx="3300925" cy="1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05550"/>
            <a:ext cx="8839450" cy="12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3400" y="1616500"/>
            <a:ext cx="54780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4100" y="0"/>
            <a:ext cx="37157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6877" y="0"/>
            <a:ext cx="40902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650" y="696575"/>
            <a:ext cx="6636948" cy="384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Random 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Graphs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10" name="Google Shape;51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33400"/>
            <a:ext cx="8839204" cy="52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63" y="1346249"/>
            <a:ext cx="8125276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33400"/>
            <a:ext cx="8839204" cy="52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63" y="1346249"/>
            <a:ext cx="8125276" cy="2725624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7"/>
          <p:cNvSpPr txBox="1"/>
          <p:nvPr/>
        </p:nvSpPr>
        <p:spPr>
          <a:xfrm>
            <a:off x="1164150" y="4169800"/>
            <a:ext cx="6815700" cy="817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These graphs help establish excellent baselines. Observe how the metric you care about behaves in a suite of random graphs. Then compare if that metric in your actual data behaves differently. If yes, you have a discovery that is systematic and cannot be explained by random chance!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1: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28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9" name="Google Shape;529;p68"/>
          <p:cNvSpPr txBox="1"/>
          <p:nvPr/>
        </p:nvSpPr>
        <p:spPr>
          <a:xfrm>
            <a:off x="422350" y="1274700"/>
            <a:ext cx="470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pair of nodes have an edge with probability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0" name="Google Shape;530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50" y="2245224"/>
            <a:ext cx="8125276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1: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28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p69"/>
          <p:cNvSpPr txBox="1"/>
          <p:nvPr/>
        </p:nvSpPr>
        <p:spPr>
          <a:xfrm>
            <a:off x="422350" y="1274700"/>
            <a:ext cx="470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pair of nodes have an edge with probability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7" name="Google Shape;537;p6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50" y="2245224"/>
            <a:ext cx="8125276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9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505493" flipH="1">
            <a:off x="2473051" y="1006244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9"/>
          <p:cNvSpPr txBox="1"/>
          <p:nvPr/>
        </p:nvSpPr>
        <p:spPr>
          <a:xfrm>
            <a:off x="3221175" y="98307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Pick the same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n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as your research data!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1: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28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70"/>
          <p:cNvSpPr txBox="1"/>
          <p:nvPr/>
        </p:nvSpPr>
        <p:spPr>
          <a:xfrm>
            <a:off x="422350" y="1274700"/>
            <a:ext cx="470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pair of nodes have an edge with probability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6" name="Google Shape;546;p7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50" y="2245224"/>
            <a:ext cx="8125276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7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922233">
            <a:off x="4825501" y="171981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0"/>
          <p:cNvSpPr txBox="1"/>
          <p:nvPr/>
        </p:nvSpPr>
        <p:spPr>
          <a:xfrm>
            <a:off x="5629400" y="817600"/>
            <a:ext cx="2598600" cy="1486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exact number of edges can be different, since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simply doing a coin toss. Over many random graphs with the same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n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you’d get a fixed expected number of edges that is determined by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2: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G(n,m)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Erdos-Renyi Random Graph</a:t>
            </a:r>
            <a:endParaRPr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4" name="Google Shape;554;p71"/>
          <p:cNvSpPr txBox="1"/>
          <p:nvPr/>
        </p:nvSpPr>
        <p:spPr>
          <a:xfrm>
            <a:off x="422350" y="1274700"/>
            <a:ext cx="470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also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assign which node-pairs will have those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5" name="Google Shape;555;p7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750" y="2321425"/>
            <a:ext cx="2624148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0"/>
          <a:stretch/>
        </p:blipFill>
        <p:spPr>
          <a:xfrm>
            <a:off x="4689550" y="2321425"/>
            <a:ext cx="2624148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467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Transitive Linking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When a friend of my friend is my friend</a:t>
            </a:r>
            <a:endParaRPr sz="15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975" y="1498950"/>
            <a:ext cx="4780800" cy="21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7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75" y="975563"/>
            <a:ext cx="4844449" cy="319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7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06432">
            <a:off x="2323001" y="119546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2"/>
          <p:cNvSpPr txBox="1"/>
          <p:nvPr/>
        </p:nvSpPr>
        <p:spPr>
          <a:xfrm>
            <a:off x="3068250" y="783550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Set of all possible random graphs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G(n,m)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75" y="975563"/>
            <a:ext cx="4844449" cy="319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7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241986">
            <a:off x="5892301" y="729220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73"/>
          <p:cNvSpPr txBox="1"/>
          <p:nvPr/>
        </p:nvSpPr>
        <p:spPr>
          <a:xfrm>
            <a:off x="6718875" y="97557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(n choose 2) possible edges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75" y="975563"/>
            <a:ext cx="4844449" cy="319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241986">
            <a:off x="5892301" y="2329420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4"/>
          <p:cNvSpPr txBox="1"/>
          <p:nvPr/>
        </p:nvSpPr>
        <p:spPr>
          <a:xfrm>
            <a:off x="6718875" y="257577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Choose m edges out of those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84" name="Google Shape;584;p7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91" name="Google Shape;591;p7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325" y="994376"/>
            <a:ext cx="2292926" cy="25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75" y="1038951"/>
            <a:ext cx="2532726" cy="241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Mining Task: How Prevalent is Transitivity in your Data?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324900" y="3726150"/>
            <a:ext cx="21927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No triangle is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Clustering Coeff = 0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Example: Star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615775" y="3726150"/>
            <a:ext cx="31290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All triangles are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Clustering Coeff = 1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Example: Fully Connected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1.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‘Paths’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23" y="2177600"/>
            <a:ext cx="4765298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00" y="3180700"/>
            <a:ext cx="3903309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850" y="1083300"/>
            <a:ext cx="1460974" cy="381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5840576" y="275804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660375" y="3842750"/>
            <a:ext cx="1850400" cy="854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Each triangle has 6 closed ‘paths’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2.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‘Connected Triples’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00" y="1991000"/>
            <a:ext cx="3276001" cy="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5550" y="1634575"/>
            <a:ext cx="2237275" cy="19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5992976" y="230084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983975" y="3385550"/>
            <a:ext cx="2679300" cy="1133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triangle can have 3 connected triples, one centered at each node: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and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1586</Words>
  <Application>Microsoft Office PowerPoint</Application>
  <PresentationFormat>On-screen Show (16:9)</PresentationFormat>
  <Paragraphs>231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Proxima Nova Semibold</vt:lpstr>
      <vt:lpstr>Proxima Nova</vt:lpstr>
      <vt:lpstr>Proxima Nova Extrabold</vt:lpstr>
      <vt:lpstr>Arial</vt:lpstr>
      <vt:lpstr>Simple Light</vt:lpstr>
      <vt:lpstr>CAP 6317/4773: Social Media Mining  Lecture 7: Statistical Properties of Networks</vt:lpstr>
      <vt:lpstr>PowerPoint Presentation</vt:lpstr>
      <vt:lpstr>Which nodes are similar to each other?</vt:lpstr>
      <vt:lpstr>PowerPoint Presentation</vt:lpstr>
      <vt:lpstr>PowerPoint Presentation</vt:lpstr>
      <vt:lpstr>Transitive Linking When a friend of my friend is my 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2025-03-06T14:33:59Z</dcterms:modified>
</cp:coreProperties>
</file>