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5143500" type="screen16x9"/>
  <p:notesSz cx="6858000" cy="9144000"/>
  <p:embeddedFontLst>
    <p:embeddedFont>
      <p:font typeface="Proxima Nova" panose="020B0604020202020204" charset="0"/>
      <p:regular r:id="rId104"/>
      <p:bold r:id="rId105"/>
      <p:italic r:id="rId106"/>
      <p:boldItalic r:id="rId107"/>
    </p:embeddedFont>
    <p:embeddedFont>
      <p:font typeface="Proxima Nova Extrabold" panose="020B0604020202020204" charset="0"/>
      <p:bold r:id="rId108"/>
    </p:embeddedFont>
    <p:embeddedFont>
      <p:font typeface="Proxima Nova Semibold" panose="020B0604020202020204" charset="0"/>
      <p:regular r:id="rId109"/>
      <p:bold r:id="rId110"/>
      <p:bold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C42B52-502F-448A-945F-E33BB9761C98}">
  <a:tblStyle styleId="{0CC42B52-502F-448A-945F-E33BB9761C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3.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7.fntdata"/><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00df3bd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00df3bd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f0a04e73ab_0_1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f0a04e73ab_0_1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f0a04e73ab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f0a04e73ab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1f0a04e73ab_0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1f0a04e73ab_0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f0a04e73ab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f0a04e73ab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0a04e73ab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f0a04e73ab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f0a04e73ab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f0a04e73ab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f0a04e73ab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f0a04e73ab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f0a04e73ab_0_6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f0a04e73ab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f0a04e73ab_0_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f0a04e73ab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f0a04e73ab_0_7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f0a04e73ab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f0a04e73ab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f0a04e73ab_0_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f0a04e73ab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f0a04e73ab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f00df3bd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f00df3bd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f0a04e73a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f0a04e73a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f0a04e73ab_0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f0a04e73ab_0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f0a04e73ab_0_9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f0a04e73ab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f0a04e73ab_0_9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f0a04e73ab_0_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f0a04e73ab_0_9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f0a04e73ab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f0a04e73ab_0_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f0a04e73ab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f0a04e73ab_0_10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f0a04e73ab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f0a04e73ab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f0a04e73ab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f0a04e73ab_0_10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f0a04e73ab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f0a04e73ab_0_10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f0a04e73ab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0a04e73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0a04e73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f0a04e73ab_0_1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f0a04e73ab_0_1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f0a04e73ab_0_1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f0a04e73ab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f0a04e73ab_0_10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f0a04e73ab_0_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f0a04e73ab_0_1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f0a04e73ab_0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f0a04e73ab_0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f0a04e73ab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f0a04e73ab_0_1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f0a04e73ab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f0a04e73ab_0_1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f0a04e73ab_0_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f0a04e73ab_0_1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f0a04e73ab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f0a04e73ab_0_1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f0a04e73ab_0_1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f0a04e73ab_0_1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f0a04e73ab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0a04e73a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0a04e73a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f0a04e73ab_0_1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f0a04e73ab_0_1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f0a04e73ab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f0a04e73ab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f0a04e73ab_0_1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f0a04e73ab_0_1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f0a04e73ab_0_1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f0a04e73ab_0_1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f0a04e73ab_0_1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f0a04e73ab_0_1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f0a04e73ab_0_1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f0a04e73ab_0_1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f0a04e73ab_0_1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f0a04e73ab_0_1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f0a04e73ab_0_1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f0a04e73ab_0_1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1f0a04e73ab_0_1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1f0a04e73ab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f0a04e73ab_0_1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f0a04e73ab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f0a04e73a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f0a04e73a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f0a04e73ab_0_1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f0a04e73ab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f0a04e73ab_0_1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f0a04e73ab_0_1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f0a04e73ab_0_1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f0a04e73ab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f0a04e73ab_0_1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f0a04e73ab_0_1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f0a04e73ab_0_10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f0a04e73ab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f0a04e73ab_0_1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f0a04e73ab_0_1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f0a04e73ab_0_1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f0a04e73ab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f0a04e73ab_0_1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f0a04e73ab_0_1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f0a04e73ab_0_1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f0a04e73ab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f0a04e73ab_0_1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f0a04e73ab_0_1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f0a04e73ab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f0a04e73ab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f0a04e73ab_0_1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f0a04e73ab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f0a04e73ab_0_1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f0a04e73ab_0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f0a04e73ab_0_1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f0a04e73ab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f0a04e73ab_0_1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f0a04e73ab_0_1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f0a04e73ab_0_1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f0a04e73ab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f0a04e73ab_0_1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f0a04e73ab_0_1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f0a04e73ab_0_1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f0a04e73ab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f0a04e73ab_0_2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f0a04e73ab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f0a04e73ab_0_2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f0a04e73ab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f0a04e73ab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f0a04e73ab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0a04e73ab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0a04e73ab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f0a04e73ab_0_1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f0a04e73ab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f0a04e73ab_0_16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f0a04e73ab_0_1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f0a04e73ab_0_1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f0a04e73ab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f0a04e73ab_0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f0a04e73ab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f0a04e73ab_0_1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f0a04e73ab_0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f0a04e73ab_0_1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1f0a04e73ab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1f0a04e73ab_0_1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1f0a04e73ab_0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f0a04e73ab_0_1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f0a04e73ab_0_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British man vs Average French man</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f0a04e73ab_0_1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f0a04e73ab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Usually we’d just take the ‘best’ values. It took a lot of time to formalize arithmetic mean. Wide adoption took even longer.</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f0a04e73ab_0_17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f0a04e73ab_0_17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f0a04e73ab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f0a04e73ab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1f0a04e73ab_0_1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1f0a04e73ab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f0a04e73ab_0_1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f0a04e73ab_0_1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f0a04e73ab_0_18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f0a04e73ab_0_1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f0a04e73ab_0_18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f0a04e73ab_0_1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1f0a04e73ab_0_1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1f0a04e73ab_0_1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1f0a04e73ab_0_1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1f0a04e73ab_0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1f0a04e73ab_0_18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f0a04e73ab_0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f0a04e73ab_0_18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f0a04e73ab_0_1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1f0a04e73ab_0_18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1f0a04e73ab_0_1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1f0a04e73ab_0_1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1f0a04e73ab_0_1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0a04e73ab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0a04e73ab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f0a04e73ab_0_1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f0a04e73ab_0_1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f0a04e73ab_0_19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f0a04e73ab_0_1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f0a04e73ab_0_1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f0a04e73ab_0_1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f0a04e73ab_0_1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f0a04e73ab_0_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f0a04e73ab_0_19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f0a04e73ab_0_1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f0a04e73ab_0_20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f0a04e73ab_0_2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1f0a04e73ab_0_2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1f0a04e73ab_0_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1f0a04e73ab_0_20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f0a04e73ab_0_20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f0a04e73ab_0_20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f0a04e73ab_0_2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1f0a04e73ab_0_20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1f0a04e73ab_0_2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https://www.youtube.com/watch?v=TcxZSmzPw8k&amp;ab_channel=Veritasium"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image" Target="../media/image41.jpe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8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6.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9.xml"/><Relationship Id="rId1" Type="http://schemas.openxmlformats.org/officeDocument/2006/relationships/slideLayout" Target="../slideLayouts/slideLayout3.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45100" y="1251575"/>
            <a:ext cx="80538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9: Network Models and Data Mining</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February 6,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180" name="Google Shape;180;p22"/>
          <p:cNvGrpSpPr/>
          <p:nvPr/>
        </p:nvGrpSpPr>
        <p:grpSpPr>
          <a:xfrm>
            <a:off x="474523" y="1393449"/>
            <a:ext cx="3390615" cy="2722800"/>
            <a:chOff x="474497" y="1239425"/>
            <a:chExt cx="1576224" cy="1265771"/>
          </a:xfrm>
        </p:grpSpPr>
        <p:sp>
          <p:nvSpPr>
            <p:cNvPr id="181" name="Google Shape;181;p22"/>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82" name="Google Shape;182;p22"/>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83" name="Google Shape;183;p22"/>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84" name="Google Shape;184;p22"/>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185" name="Google Shape;185;p22"/>
            <p:cNvCxnSpPr>
              <a:stCxn id="182" idx="4"/>
              <a:endCxn id="186"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187" name="Google Shape;187;p22"/>
            <p:cNvCxnSpPr>
              <a:stCxn id="183" idx="4"/>
              <a:endCxn id="186"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186" name="Google Shape;186;p22"/>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188" name="Google Shape;188;p22"/>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89" name="Google Shape;189;p22"/>
            <p:cNvCxnSpPr>
              <a:stCxn id="188" idx="5"/>
              <a:endCxn id="186"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sp>
        <p:nvSpPr>
          <p:cNvPr id="190" name="Google Shape;190;p22"/>
          <p:cNvSpPr txBox="1"/>
          <p:nvPr/>
        </p:nvSpPr>
        <p:spPr>
          <a:xfrm>
            <a:off x="6557550" y="1241275"/>
            <a:ext cx="1818000" cy="86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n </a:t>
            </a:r>
            <a:r>
              <a:rPr lang="en">
                <a:solidFill>
                  <a:schemeClr val="dk1"/>
                </a:solidFill>
                <a:latin typeface="Proxima Nova"/>
                <a:ea typeface="Proxima Nova"/>
                <a:cs typeface="Proxima Nova"/>
                <a:sym typeface="Proxima Nova"/>
              </a:rPr>
              <a:t>= 5,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2</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solidFill>
                <a:schemeClr val="dk1"/>
              </a:solidFill>
              <a:latin typeface="Proxima Nova"/>
              <a:ea typeface="Proxima Nova"/>
              <a:cs typeface="Proxima Nova"/>
              <a:sym typeface="Proxima Nova"/>
            </a:endParaRPr>
          </a:p>
        </p:txBody>
      </p:sp>
      <p:sp>
        <p:nvSpPr>
          <p:cNvPr id="191" name="Google Shape;191;p22"/>
          <p:cNvSpPr txBox="1"/>
          <p:nvPr/>
        </p:nvSpPr>
        <p:spPr>
          <a:xfrm>
            <a:off x="576075" y="2642325"/>
            <a:ext cx="8733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92" name="Google Shape;192;p22"/>
          <p:cNvSpPr txBox="1"/>
          <p:nvPr/>
        </p:nvSpPr>
        <p:spPr>
          <a:xfrm>
            <a:off x="1471700" y="1754200"/>
            <a:ext cx="7134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93" name="Google Shape;193;p22"/>
          <p:cNvSpPr txBox="1"/>
          <p:nvPr/>
        </p:nvSpPr>
        <p:spPr>
          <a:xfrm>
            <a:off x="3480425" y="1995775"/>
            <a:ext cx="12822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1-</a:t>
            </a: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0.3</a:t>
            </a:r>
            <a:endParaRPr/>
          </a:p>
        </p:txBody>
      </p:sp>
      <p:sp>
        <p:nvSpPr>
          <p:cNvPr id="194" name="Google Shape;194;p22"/>
          <p:cNvSpPr txBox="1"/>
          <p:nvPr/>
        </p:nvSpPr>
        <p:spPr>
          <a:xfrm>
            <a:off x="1956500" y="2783675"/>
            <a:ext cx="873300" cy="400200"/>
          </a:xfrm>
          <a:prstGeom prst="rect">
            <a:avLst/>
          </a:prstGeom>
          <a:noFill/>
          <a:ln>
            <a:noFill/>
          </a:ln>
        </p:spPr>
        <p:txBody>
          <a:bodyPr spcFirstLastPara="1" wrap="square" lIns="91425" tIns="91425" rIns="91425" bIns="91425" anchor="t" anchorCtr="0">
            <a:spAutoFit/>
          </a:bodyPr>
          <a:lstStyle/>
          <a:p>
            <a:pPr marL="0" lvl="0" indent="0" algn="r" rtl="0">
              <a:lnSpc>
                <a:spcPct val="200000"/>
              </a:lnSpc>
              <a:spcBef>
                <a:spcPts val="0"/>
              </a:spcBef>
              <a:spcAft>
                <a:spcPts val="0"/>
              </a:spcAft>
              <a:buNone/>
            </a:pPr>
            <a:r>
              <a:rPr lang="en">
                <a:solidFill>
                  <a:schemeClr val="dk1"/>
                </a:solidFill>
                <a:latin typeface="Proxima Nova"/>
                <a:ea typeface="Proxima Nova"/>
                <a:cs typeface="Proxima Nova"/>
                <a:sym typeface="Proxima Nova"/>
              </a:rPr>
              <a:t>0.3</a:t>
            </a:r>
            <a:endParaRPr/>
          </a:p>
        </p:txBody>
      </p:sp>
      <p:sp>
        <p:nvSpPr>
          <p:cNvPr id="195" name="Google Shape;195;p22"/>
          <p:cNvSpPr txBox="1"/>
          <p:nvPr/>
        </p:nvSpPr>
        <p:spPr>
          <a:xfrm>
            <a:off x="3446950" y="2735275"/>
            <a:ext cx="5697000" cy="2103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Probability of this configuration happening will be</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0.7 * 0.7 * 0.3 * 0.3</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 0.7</a:t>
            </a:r>
            <a:r>
              <a:rPr lang="en" baseline="30000">
                <a:solidFill>
                  <a:schemeClr val="dk1"/>
                </a:solidFill>
                <a:latin typeface="Proxima Nova"/>
                <a:ea typeface="Proxima Nova"/>
                <a:cs typeface="Proxima Nova"/>
                <a:sym typeface="Proxima Nova"/>
              </a:rPr>
              <a:t>2</a:t>
            </a:r>
            <a:r>
              <a:rPr lang="en">
                <a:solidFill>
                  <a:schemeClr val="dk1"/>
                </a:solidFill>
                <a:latin typeface="Proxima Nova"/>
                <a:ea typeface="Proxima Nova"/>
                <a:cs typeface="Proxima Nova"/>
                <a:sym typeface="Proxima Nova"/>
              </a:rPr>
              <a:t> * 0.3</a:t>
            </a:r>
            <a:r>
              <a:rPr lang="en" baseline="30000">
                <a:solidFill>
                  <a:schemeClr val="dk1"/>
                </a:solidFill>
                <a:latin typeface="Proxima Nova"/>
                <a:ea typeface="Proxima Nova"/>
                <a:cs typeface="Proxima Nova"/>
                <a:sym typeface="Proxima Nova"/>
              </a:rPr>
              <a:t>2</a:t>
            </a: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 0.7</a:t>
            </a:r>
            <a:r>
              <a:rPr lang="en" baseline="30000">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0.3 </a:t>
            </a:r>
            <a:r>
              <a:rPr lang="en" baseline="30000">
                <a:solidFill>
                  <a:schemeClr val="dk1"/>
                </a:solidFill>
                <a:latin typeface="Proxima Nova"/>
                <a:ea typeface="Proxima Nova"/>
                <a:cs typeface="Proxima Nova"/>
                <a:sym typeface="Proxima Nova"/>
              </a:rPr>
              <a:t>n-1-d </a:t>
            </a: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 </a:t>
            </a:r>
            <a:r>
              <a:rPr lang="en" i="1">
                <a:solidFill>
                  <a:schemeClr val="dk1"/>
                </a:solidFill>
                <a:latin typeface="Proxima Nova"/>
                <a:ea typeface="Proxima Nova"/>
                <a:cs typeface="Proxima Nova"/>
                <a:sym typeface="Proxima Nova"/>
              </a:rPr>
              <a:t>p</a:t>
            </a:r>
            <a:r>
              <a:rPr lang="en" baseline="30000">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(1-</a:t>
            </a:r>
            <a:r>
              <a:rPr lang="en" i="1">
                <a:solidFill>
                  <a:schemeClr val="dk1"/>
                </a:solidFill>
                <a:latin typeface="Proxima Nova"/>
                <a:ea typeface="Proxima Nova"/>
                <a:cs typeface="Proxima Nova"/>
                <a:sym typeface="Proxima Nova"/>
              </a:rPr>
              <a:t>p</a:t>
            </a:r>
            <a:r>
              <a:rPr lang="en">
                <a:solidFill>
                  <a:schemeClr val="dk1"/>
                </a:solidFill>
                <a:latin typeface="Proxima Nova"/>
                <a:ea typeface="Proxima Nova"/>
                <a:cs typeface="Proxima Nova"/>
                <a:sym typeface="Proxima Nova"/>
              </a:rPr>
              <a:t>) </a:t>
            </a:r>
            <a:r>
              <a:rPr lang="en" baseline="30000">
                <a:solidFill>
                  <a:schemeClr val="dk1"/>
                </a:solidFill>
                <a:latin typeface="Proxima Nova"/>
                <a:ea typeface="Proxima Nova"/>
                <a:cs typeface="Proxima Nova"/>
                <a:sym typeface="Proxima Nova"/>
              </a:rPr>
              <a:t>n-1-d</a:t>
            </a: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endParaRPr baseline="30000">
              <a:solidFill>
                <a:schemeClr val="dk1"/>
              </a:solidFill>
              <a:latin typeface="Proxima Nova"/>
              <a:ea typeface="Proxima Nova"/>
              <a:cs typeface="Proxima Nova"/>
              <a:sym typeface="Proxima Nov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1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References</a:t>
            </a:r>
            <a:endParaRPr sz="2800">
              <a:solidFill>
                <a:srgbClr val="000000"/>
              </a:solidFill>
            </a:endParaRPr>
          </a:p>
        </p:txBody>
      </p:sp>
      <p:sp>
        <p:nvSpPr>
          <p:cNvPr id="1240" name="Google Shape;1240;p112"/>
          <p:cNvSpPr txBox="1"/>
          <p:nvPr/>
        </p:nvSpPr>
        <p:spPr>
          <a:xfrm>
            <a:off x="422350" y="1501425"/>
            <a:ext cx="8068200"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Proxima Nova"/>
              <a:buChar char="●"/>
            </a:pPr>
            <a:r>
              <a:rPr lang="en" u="sng">
                <a:solidFill>
                  <a:schemeClr val="hlink"/>
                </a:solidFill>
                <a:latin typeface="Proxima Nova"/>
                <a:ea typeface="Proxima Nova"/>
                <a:cs typeface="Proxima Nova"/>
                <a:sym typeface="Proxima Nova"/>
                <a:hlinkClick r:id="rId3"/>
              </a:rPr>
              <a:t>The Science of Six Degrees of Separation</a:t>
            </a:r>
            <a:r>
              <a:rPr lang="en">
                <a:solidFill>
                  <a:schemeClr val="dk1"/>
                </a:solidFill>
                <a:latin typeface="Proxima Nova"/>
                <a:ea typeface="Proxima Nova"/>
                <a:cs typeface="Proxima Nova"/>
                <a:sym typeface="Proxima Nova"/>
              </a:rPr>
              <a:t>, Veritasium Youtube Channel</a:t>
            </a:r>
            <a:endParaRPr>
              <a:solidFill>
                <a:schemeClr val="dk1"/>
              </a:solidFill>
              <a:latin typeface="Proxima Nova"/>
              <a:ea typeface="Proxima Nova"/>
              <a:cs typeface="Proxima Nova"/>
              <a:sym typeface="Proxima Nova"/>
            </a:endParaRPr>
          </a:p>
          <a:p>
            <a:pPr marL="457200" lvl="0" indent="-317500" algn="l" rtl="0">
              <a:lnSpc>
                <a:spcPct val="150000"/>
              </a:lnSpc>
              <a:spcBef>
                <a:spcPts val="0"/>
              </a:spcBef>
              <a:spcAft>
                <a:spcPts val="0"/>
              </a:spcAft>
              <a:buClr>
                <a:schemeClr val="dk1"/>
              </a:buClr>
              <a:buSzPts val="1400"/>
              <a:buFont typeface="Proxima Nova"/>
              <a:buChar char="●"/>
            </a:pPr>
            <a:r>
              <a:rPr lang="en" i="1">
                <a:solidFill>
                  <a:schemeClr val="dk1"/>
                </a:solidFill>
                <a:latin typeface="Proxima Nova"/>
                <a:ea typeface="Proxima Nova"/>
                <a:cs typeface="Proxima Nova"/>
                <a:sym typeface="Proxima Nova"/>
              </a:rPr>
              <a:t>Networks: An Introduction</a:t>
            </a:r>
            <a:r>
              <a:rPr lang="en">
                <a:solidFill>
                  <a:schemeClr val="dk1"/>
                </a:solidFill>
                <a:latin typeface="Proxima Nova"/>
                <a:ea typeface="Proxima Nova"/>
                <a:cs typeface="Proxima Nova"/>
                <a:sym typeface="Proxima Nova"/>
              </a:rPr>
              <a:t>, MEJ Newman</a:t>
            </a:r>
            <a:endParaRPr>
              <a:solidFill>
                <a:schemeClr val="dk1"/>
              </a:solidFill>
              <a:latin typeface="Proxima Nova"/>
              <a:ea typeface="Proxima Nova"/>
              <a:cs typeface="Proxima Nova"/>
              <a:sym typeface="Proxima Nov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11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a:t>
            </a:r>
            <a:endParaRPr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201" name="Google Shape;201;p23"/>
          <p:cNvGrpSpPr/>
          <p:nvPr/>
        </p:nvGrpSpPr>
        <p:grpSpPr>
          <a:xfrm>
            <a:off x="474497" y="1393400"/>
            <a:ext cx="1576224" cy="1265771"/>
            <a:chOff x="474497" y="1239425"/>
            <a:chExt cx="1576224" cy="1265771"/>
          </a:xfrm>
        </p:grpSpPr>
        <p:sp>
          <p:nvSpPr>
            <p:cNvPr id="202" name="Google Shape;202;p23"/>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03" name="Google Shape;203;p23"/>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04" name="Google Shape;204;p23"/>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05" name="Google Shape;205;p23"/>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206" name="Google Shape;206;p23"/>
            <p:cNvCxnSpPr>
              <a:stCxn id="203" idx="4"/>
              <a:endCxn id="207"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208" name="Google Shape;208;p23"/>
            <p:cNvCxnSpPr>
              <a:stCxn id="204" idx="4"/>
              <a:endCxn id="207"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207" name="Google Shape;207;p23"/>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09" name="Google Shape;209;p23"/>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10" name="Google Shape;210;p23"/>
            <p:cNvCxnSpPr>
              <a:stCxn id="209" idx="5"/>
              <a:endCxn id="207"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sp>
        <p:nvSpPr>
          <p:cNvPr id="211" name="Google Shape;211;p23"/>
          <p:cNvSpPr txBox="1"/>
          <p:nvPr/>
        </p:nvSpPr>
        <p:spPr>
          <a:xfrm>
            <a:off x="6557550" y="1241275"/>
            <a:ext cx="1818000" cy="86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n </a:t>
            </a:r>
            <a:r>
              <a:rPr lang="en">
                <a:solidFill>
                  <a:schemeClr val="dk1"/>
                </a:solidFill>
                <a:latin typeface="Proxima Nova"/>
                <a:ea typeface="Proxima Nova"/>
                <a:cs typeface="Proxima Nova"/>
                <a:sym typeface="Proxima Nova"/>
              </a:rPr>
              <a:t>= 5,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2</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solidFill>
                <a:schemeClr val="dk1"/>
              </a:solidFill>
              <a:latin typeface="Proxima Nova"/>
              <a:ea typeface="Proxima Nova"/>
              <a:cs typeface="Proxima Nova"/>
              <a:sym typeface="Proxima Nova"/>
            </a:endParaRPr>
          </a:p>
        </p:txBody>
      </p:sp>
      <p:sp>
        <p:nvSpPr>
          <p:cNvPr id="212" name="Google Shape;212;p23"/>
          <p:cNvSpPr txBox="1"/>
          <p:nvPr/>
        </p:nvSpPr>
        <p:spPr>
          <a:xfrm>
            <a:off x="6555725" y="2420575"/>
            <a:ext cx="2408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chemeClr val="dk1"/>
                </a:solidFill>
                <a:latin typeface="Proxima Nova"/>
                <a:ea typeface="Proxima Nova"/>
                <a:cs typeface="Proxima Nova"/>
                <a:sym typeface="Proxima Nova"/>
              </a:rPr>
              <a:t>The gray node can connect to at most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-1)=4 peers</a:t>
            </a:r>
            <a:endParaRPr>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218" name="Google Shape;218;p24"/>
          <p:cNvGrpSpPr/>
          <p:nvPr/>
        </p:nvGrpSpPr>
        <p:grpSpPr>
          <a:xfrm>
            <a:off x="4710703" y="3249444"/>
            <a:ext cx="1576224" cy="1265771"/>
            <a:chOff x="4952285" y="3055563"/>
            <a:chExt cx="1576224" cy="1265771"/>
          </a:xfrm>
        </p:grpSpPr>
        <p:sp>
          <p:nvSpPr>
            <p:cNvPr id="219" name="Google Shape;219;p24"/>
            <p:cNvSpPr/>
            <p:nvPr/>
          </p:nvSpPr>
          <p:spPr>
            <a:xfrm>
              <a:off x="5270138" y="305556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20" name="Google Shape;220;p24"/>
            <p:cNvSpPr/>
            <p:nvPr/>
          </p:nvSpPr>
          <p:spPr>
            <a:xfrm>
              <a:off x="6287308" y="305556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21" name="Google Shape;221;p24"/>
            <p:cNvSpPr/>
            <p:nvPr/>
          </p:nvSpPr>
          <p:spPr>
            <a:xfrm>
              <a:off x="5933510" y="349781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22" name="Google Shape;222;p24"/>
            <p:cNvCxnSpPr/>
            <p:nvPr/>
          </p:nvCxnSpPr>
          <p:spPr>
            <a:xfrm>
              <a:off x="5390689" y="3296667"/>
              <a:ext cx="477900" cy="818700"/>
            </a:xfrm>
            <a:prstGeom prst="straightConnector1">
              <a:avLst/>
            </a:prstGeom>
            <a:noFill/>
            <a:ln w="19050" cap="flat" cmpd="sng">
              <a:solidFill>
                <a:schemeClr val="dk1"/>
              </a:solidFill>
              <a:prstDash val="dash"/>
              <a:round/>
              <a:headEnd type="none" w="med" len="med"/>
              <a:tailEnd type="none" w="med" len="med"/>
            </a:ln>
          </p:spPr>
        </p:cxnSp>
        <p:cxnSp>
          <p:nvCxnSpPr>
            <p:cNvPr id="223" name="Google Shape;223;p24"/>
            <p:cNvCxnSpPr>
              <a:stCxn id="220" idx="4"/>
              <a:endCxn id="224" idx="7"/>
            </p:cNvCxnSpPr>
            <p:nvPr/>
          </p:nvCxnSpPr>
          <p:spPr>
            <a:xfrm flipH="1">
              <a:off x="6039208" y="3296763"/>
              <a:ext cx="368700" cy="818700"/>
            </a:xfrm>
            <a:prstGeom prst="straightConnector1">
              <a:avLst/>
            </a:prstGeom>
            <a:noFill/>
            <a:ln w="28575" cap="flat" cmpd="sng">
              <a:solidFill>
                <a:schemeClr val="dk1"/>
              </a:solidFill>
              <a:prstDash val="solid"/>
              <a:round/>
              <a:headEnd type="none" w="med" len="med"/>
              <a:tailEnd type="none" w="med" len="med"/>
            </a:ln>
          </p:spPr>
        </p:cxnSp>
        <p:cxnSp>
          <p:nvCxnSpPr>
            <p:cNvPr id="225" name="Google Shape;225;p24"/>
            <p:cNvCxnSpPr>
              <a:stCxn id="221" idx="4"/>
              <a:endCxn id="224" idx="0"/>
            </p:cNvCxnSpPr>
            <p:nvPr/>
          </p:nvCxnSpPr>
          <p:spPr>
            <a:xfrm flipH="1">
              <a:off x="5953910" y="3739013"/>
              <a:ext cx="100200" cy="341100"/>
            </a:xfrm>
            <a:prstGeom prst="straightConnector1">
              <a:avLst/>
            </a:prstGeom>
            <a:noFill/>
            <a:ln w="28575" cap="flat" cmpd="sng">
              <a:solidFill>
                <a:schemeClr val="dk1"/>
              </a:solidFill>
              <a:prstDash val="solid"/>
              <a:round/>
              <a:headEnd type="none" w="med" len="med"/>
              <a:tailEnd type="none" w="med" len="med"/>
            </a:ln>
          </p:spPr>
        </p:cxnSp>
        <p:sp>
          <p:nvSpPr>
            <p:cNvPr id="224" name="Google Shape;224;p24"/>
            <p:cNvSpPr/>
            <p:nvPr/>
          </p:nvSpPr>
          <p:spPr>
            <a:xfrm>
              <a:off x="5833277" y="4080133"/>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26" name="Google Shape;226;p24"/>
            <p:cNvSpPr/>
            <p:nvPr/>
          </p:nvSpPr>
          <p:spPr>
            <a:xfrm>
              <a:off x="4952285" y="332044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27" name="Google Shape;227;p24"/>
            <p:cNvCxnSpPr>
              <a:stCxn id="226" idx="5"/>
              <a:endCxn id="224" idx="2"/>
            </p:cNvCxnSpPr>
            <p:nvPr/>
          </p:nvCxnSpPr>
          <p:spPr>
            <a:xfrm>
              <a:off x="5158162" y="3526320"/>
              <a:ext cx="675000" cy="674400"/>
            </a:xfrm>
            <a:prstGeom prst="straightConnector1">
              <a:avLst/>
            </a:prstGeom>
            <a:noFill/>
            <a:ln w="19050" cap="flat" cmpd="sng">
              <a:solidFill>
                <a:schemeClr val="dk1"/>
              </a:solidFill>
              <a:prstDash val="dash"/>
              <a:round/>
              <a:headEnd type="none" w="med" len="med"/>
              <a:tailEnd type="none" w="med" len="med"/>
            </a:ln>
          </p:spPr>
        </p:cxnSp>
      </p:grpSp>
      <p:grpSp>
        <p:nvGrpSpPr>
          <p:cNvPr id="228" name="Google Shape;228;p24"/>
          <p:cNvGrpSpPr/>
          <p:nvPr/>
        </p:nvGrpSpPr>
        <p:grpSpPr>
          <a:xfrm>
            <a:off x="2516135" y="3249444"/>
            <a:ext cx="1576224" cy="1265771"/>
            <a:chOff x="2686897" y="3037900"/>
            <a:chExt cx="1576224" cy="1265771"/>
          </a:xfrm>
        </p:grpSpPr>
        <p:sp>
          <p:nvSpPr>
            <p:cNvPr id="229" name="Google Shape;229;p24"/>
            <p:cNvSpPr/>
            <p:nvPr/>
          </p:nvSpPr>
          <p:spPr>
            <a:xfrm>
              <a:off x="3004750" y="3037900"/>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30" name="Google Shape;230;p24"/>
            <p:cNvSpPr/>
            <p:nvPr/>
          </p:nvSpPr>
          <p:spPr>
            <a:xfrm>
              <a:off x="4021921" y="3037900"/>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31" name="Google Shape;231;p24"/>
            <p:cNvSpPr/>
            <p:nvPr/>
          </p:nvSpPr>
          <p:spPr>
            <a:xfrm>
              <a:off x="3668123" y="3480150"/>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32" name="Google Shape;232;p24"/>
            <p:cNvCxnSpPr/>
            <p:nvPr/>
          </p:nvCxnSpPr>
          <p:spPr>
            <a:xfrm>
              <a:off x="3125301" y="3279004"/>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233" name="Google Shape;233;p24"/>
            <p:cNvCxnSpPr>
              <a:stCxn id="230" idx="4"/>
              <a:endCxn id="234" idx="7"/>
            </p:cNvCxnSpPr>
            <p:nvPr/>
          </p:nvCxnSpPr>
          <p:spPr>
            <a:xfrm flipH="1">
              <a:off x="3773821" y="3279100"/>
              <a:ext cx="368700" cy="818700"/>
            </a:xfrm>
            <a:prstGeom prst="straightConnector1">
              <a:avLst/>
            </a:prstGeom>
            <a:noFill/>
            <a:ln w="28575" cap="flat" cmpd="sng">
              <a:solidFill>
                <a:schemeClr val="dk1"/>
              </a:solidFill>
              <a:prstDash val="solid"/>
              <a:round/>
              <a:headEnd type="none" w="med" len="med"/>
              <a:tailEnd type="none" w="med" len="med"/>
            </a:ln>
          </p:spPr>
        </p:cxnSp>
        <p:cxnSp>
          <p:nvCxnSpPr>
            <p:cNvPr id="235" name="Google Shape;235;p24"/>
            <p:cNvCxnSpPr>
              <a:stCxn id="231" idx="4"/>
              <a:endCxn id="234" idx="0"/>
            </p:cNvCxnSpPr>
            <p:nvPr/>
          </p:nvCxnSpPr>
          <p:spPr>
            <a:xfrm flipH="1">
              <a:off x="3688523" y="3721350"/>
              <a:ext cx="100200" cy="341100"/>
            </a:xfrm>
            <a:prstGeom prst="straightConnector1">
              <a:avLst/>
            </a:prstGeom>
            <a:noFill/>
            <a:ln w="19050" cap="flat" cmpd="sng">
              <a:solidFill>
                <a:schemeClr val="dk1"/>
              </a:solidFill>
              <a:prstDash val="dash"/>
              <a:round/>
              <a:headEnd type="none" w="med" len="med"/>
              <a:tailEnd type="none" w="med" len="med"/>
            </a:ln>
          </p:spPr>
        </p:cxnSp>
        <p:sp>
          <p:nvSpPr>
            <p:cNvPr id="234" name="Google Shape;234;p24"/>
            <p:cNvSpPr/>
            <p:nvPr/>
          </p:nvSpPr>
          <p:spPr>
            <a:xfrm>
              <a:off x="3567890" y="4062471"/>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36" name="Google Shape;236;p24"/>
            <p:cNvSpPr/>
            <p:nvPr/>
          </p:nvSpPr>
          <p:spPr>
            <a:xfrm>
              <a:off x="2686897" y="3302781"/>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37" name="Google Shape;237;p24"/>
            <p:cNvCxnSpPr>
              <a:stCxn id="236" idx="5"/>
              <a:endCxn id="234" idx="2"/>
            </p:cNvCxnSpPr>
            <p:nvPr/>
          </p:nvCxnSpPr>
          <p:spPr>
            <a:xfrm>
              <a:off x="2892774" y="3508658"/>
              <a:ext cx="675000" cy="674400"/>
            </a:xfrm>
            <a:prstGeom prst="straightConnector1">
              <a:avLst/>
            </a:prstGeom>
            <a:noFill/>
            <a:ln w="19050" cap="flat" cmpd="sng">
              <a:solidFill>
                <a:schemeClr val="dk1"/>
              </a:solidFill>
              <a:prstDash val="dash"/>
              <a:round/>
              <a:headEnd type="none" w="med" len="med"/>
              <a:tailEnd type="none" w="med" len="med"/>
            </a:ln>
          </p:spPr>
        </p:cxnSp>
      </p:grpSp>
      <p:grpSp>
        <p:nvGrpSpPr>
          <p:cNvPr id="238" name="Google Shape;238;p24"/>
          <p:cNvGrpSpPr/>
          <p:nvPr/>
        </p:nvGrpSpPr>
        <p:grpSpPr>
          <a:xfrm>
            <a:off x="4710703" y="1393400"/>
            <a:ext cx="1576224" cy="1265771"/>
            <a:chOff x="4469122" y="1090175"/>
            <a:chExt cx="1576224" cy="1265771"/>
          </a:xfrm>
        </p:grpSpPr>
        <p:sp>
          <p:nvSpPr>
            <p:cNvPr id="239" name="Google Shape;239;p24"/>
            <p:cNvSpPr/>
            <p:nvPr/>
          </p:nvSpPr>
          <p:spPr>
            <a:xfrm>
              <a:off x="4786975"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40" name="Google Shape;240;p24"/>
            <p:cNvSpPr/>
            <p:nvPr/>
          </p:nvSpPr>
          <p:spPr>
            <a:xfrm>
              <a:off x="5804146"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41" name="Google Shape;241;p24"/>
            <p:cNvSpPr/>
            <p:nvPr/>
          </p:nvSpPr>
          <p:spPr>
            <a:xfrm>
              <a:off x="5450348" y="1532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42" name="Google Shape;242;p24"/>
            <p:cNvCxnSpPr/>
            <p:nvPr/>
          </p:nvCxnSpPr>
          <p:spPr>
            <a:xfrm>
              <a:off x="4907526" y="1331279"/>
              <a:ext cx="477900" cy="818700"/>
            </a:xfrm>
            <a:prstGeom prst="straightConnector1">
              <a:avLst/>
            </a:prstGeom>
            <a:noFill/>
            <a:ln w="19050" cap="flat" cmpd="sng">
              <a:solidFill>
                <a:schemeClr val="dk1"/>
              </a:solidFill>
              <a:prstDash val="dash"/>
              <a:round/>
              <a:headEnd type="none" w="med" len="med"/>
              <a:tailEnd type="none" w="med" len="med"/>
            </a:ln>
          </p:spPr>
        </p:cxnSp>
        <p:cxnSp>
          <p:nvCxnSpPr>
            <p:cNvPr id="243" name="Google Shape;243;p24"/>
            <p:cNvCxnSpPr>
              <a:stCxn id="240" idx="4"/>
              <a:endCxn id="244" idx="7"/>
            </p:cNvCxnSpPr>
            <p:nvPr/>
          </p:nvCxnSpPr>
          <p:spPr>
            <a:xfrm flipH="1">
              <a:off x="5556046" y="1331375"/>
              <a:ext cx="368700" cy="8187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24"/>
            <p:cNvCxnSpPr>
              <a:stCxn id="241" idx="4"/>
              <a:endCxn id="244" idx="0"/>
            </p:cNvCxnSpPr>
            <p:nvPr/>
          </p:nvCxnSpPr>
          <p:spPr>
            <a:xfrm flipH="1">
              <a:off x="5470748" y="1773625"/>
              <a:ext cx="100200" cy="341100"/>
            </a:xfrm>
            <a:prstGeom prst="straightConnector1">
              <a:avLst/>
            </a:prstGeom>
            <a:noFill/>
            <a:ln w="19050" cap="flat" cmpd="sng">
              <a:solidFill>
                <a:schemeClr val="dk1"/>
              </a:solidFill>
              <a:prstDash val="dash"/>
              <a:round/>
              <a:headEnd type="none" w="med" len="med"/>
              <a:tailEnd type="none" w="med" len="med"/>
            </a:ln>
          </p:spPr>
        </p:cxnSp>
        <p:sp>
          <p:nvSpPr>
            <p:cNvPr id="244" name="Google Shape;244;p24"/>
            <p:cNvSpPr/>
            <p:nvPr/>
          </p:nvSpPr>
          <p:spPr>
            <a:xfrm>
              <a:off x="5350115" y="211474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46" name="Google Shape;246;p24"/>
            <p:cNvSpPr/>
            <p:nvPr/>
          </p:nvSpPr>
          <p:spPr>
            <a:xfrm>
              <a:off x="4469122" y="135505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47" name="Google Shape;247;p24"/>
            <p:cNvCxnSpPr>
              <a:stCxn id="246" idx="5"/>
              <a:endCxn id="244" idx="2"/>
            </p:cNvCxnSpPr>
            <p:nvPr/>
          </p:nvCxnSpPr>
          <p:spPr>
            <a:xfrm>
              <a:off x="4674999" y="1560933"/>
              <a:ext cx="675000" cy="674400"/>
            </a:xfrm>
            <a:prstGeom prst="straightConnector1">
              <a:avLst/>
            </a:prstGeom>
            <a:noFill/>
            <a:ln w="28575" cap="flat" cmpd="sng">
              <a:solidFill>
                <a:schemeClr val="dk1"/>
              </a:solidFill>
              <a:prstDash val="solid"/>
              <a:round/>
              <a:headEnd type="none" w="med" len="med"/>
              <a:tailEnd type="none" w="med" len="med"/>
            </a:ln>
          </p:spPr>
        </p:cxnSp>
      </p:grpSp>
      <p:grpSp>
        <p:nvGrpSpPr>
          <p:cNvPr id="248" name="Google Shape;248;p24"/>
          <p:cNvGrpSpPr/>
          <p:nvPr/>
        </p:nvGrpSpPr>
        <p:grpSpPr>
          <a:xfrm>
            <a:off x="474497" y="3249444"/>
            <a:ext cx="1576224" cy="1265771"/>
            <a:chOff x="474497" y="2986125"/>
            <a:chExt cx="1576224" cy="1265771"/>
          </a:xfrm>
        </p:grpSpPr>
        <p:sp>
          <p:nvSpPr>
            <p:cNvPr id="249" name="Google Shape;249;p24"/>
            <p:cNvSpPr/>
            <p:nvPr/>
          </p:nvSpPr>
          <p:spPr>
            <a:xfrm>
              <a:off x="792350" y="29861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50" name="Google Shape;250;p24"/>
            <p:cNvSpPr/>
            <p:nvPr/>
          </p:nvSpPr>
          <p:spPr>
            <a:xfrm>
              <a:off x="1809521" y="29861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51" name="Google Shape;251;p24"/>
            <p:cNvSpPr/>
            <p:nvPr/>
          </p:nvSpPr>
          <p:spPr>
            <a:xfrm>
              <a:off x="1455723" y="34283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52" name="Google Shape;252;p24"/>
            <p:cNvCxnSpPr/>
            <p:nvPr/>
          </p:nvCxnSpPr>
          <p:spPr>
            <a:xfrm>
              <a:off x="912901" y="32272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253" name="Google Shape;253;p24"/>
            <p:cNvCxnSpPr>
              <a:stCxn id="250" idx="4"/>
              <a:endCxn id="254" idx="7"/>
            </p:cNvCxnSpPr>
            <p:nvPr/>
          </p:nvCxnSpPr>
          <p:spPr>
            <a:xfrm flipH="1">
              <a:off x="1561421" y="32273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255" name="Google Shape;255;p24"/>
            <p:cNvCxnSpPr>
              <a:stCxn id="251" idx="4"/>
              <a:endCxn id="254" idx="0"/>
            </p:cNvCxnSpPr>
            <p:nvPr/>
          </p:nvCxnSpPr>
          <p:spPr>
            <a:xfrm flipH="1">
              <a:off x="1476123" y="3669575"/>
              <a:ext cx="100200" cy="341100"/>
            </a:xfrm>
            <a:prstGeom prst="straightConnector1">
              <a:avLst/>
            </a:prstGeom>
            <a:noFill/>
            <a:ln w="28575" cap="flat" cmpd="sng">
              <a:solidFill>
                <a:schemeClr val="dk1"/>
              </a:solidFill>
              <a:prstDash val="solid"/>
              <a:round/>
              <a:headEnd type="none" w="med" len="med"/>
              <a:tailEnd type="none" w="med" len="med"/>
            </a:ln>
          </p:spPr>
        </p:cxnSp>
        <p:sp>
          <p:nvSpPr>
            <p:cNvPr id="254" name="Google Shape;254;p24"/>
            <p:cNvSpPr/>
            <p:nvPr/>
          </p:nvSpPr>
          <p:spPr>
            <a:xfrm>
              <a:off x="1355490" y="40106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56" name="Google Shape;256;p24"/>
            <p:cNvSpPr/>
            <p:nvPr/>
          </p:nvSpPr>
          <p:spPr>
            <a:xfrm>
              <a:off x="474497" y="32510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57" name="Google Shape;257;p24"/>
            <p:cNvCxnSpPr>
              <a:stCxn id="256" idx="5"/>
              <a:endCxn id="254" idx="2"/>
            </p:cNvCxnSpPr>
            <p:nvPr/>
          </p:nvCxnSpPr>
          <p:spPr>
            <a:xfrm>
              <a:off x="680374" y="3456883"/>
              <a:ext cx="675000" cy="674400"/>
            </a:xfrm>
            <a:prstGeom prst="straightConnector1">
              <a:avLst/>
            </a:prstGeom>
            <a:noFill/>
            <a:ln w="19050" cap="flat" cmpd="sng">
              <a:solidFill>
                <a:schemeClr val="dk1"/>
              </a:solidFill>
              <a:prstDash val="dash"/>
              <a:round/>
              <a:headEnd type="none" w="med" len="med"/>
              <a:tailEnd type="none" w="med" len="med"/>
            </a:ln>
          </p:spPr>
        </p:cxnSp>
      </p:grpSp>
      <p:grpSp>
        <p:nvGrpSpPr>
          <p:cNvPr id="258" name="Google Shape;258;p24"/>
          <p:cNvGrpSpPr/>
          <p:nvPr/>
        </p:nvGrpSpPr>
        <p:grpSpPr>
          <a:xfrm>
            <a:off x="2516135" y="1393400"/>
            <a:ext cx="1576224" cy="1265771"/>
            <a:chOff x="2345372" y="1090175"/>
            <a:chExt cx="1576224" cy="1265771"/>
          </a:xfrm>
        </p:grpSpPr>
        <p:sp>
          <p:nvSpPr>
            <p:cNvPr id="259" name="Google Shape;259;p24"/>
            <p:cNvSpPr/>
            <p:nvPr/>
          </p:nvSpPr>
          <p:spPr>
            <a:xfrm>
              <a:off x="2663225"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60" name="Google Shape;260;p24"/>
            <p:cNvSpPr/>
            <p:nvPr/>
          </p:nvSpPr>
          <p:spPr>
            <a:xfrm>
              <a:off x="3680396"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61" name="Google Shape;261;p24"/>
            <p:cNvSpPr/>
            <p:nvPr/>
          </p:nvSpPr>
          <p:spPr>
            <a:xfrm>
              <a:off x="3326598" y="1532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62" name="Google Shape;262;p24"/>
            <p:cNvCxnSpPr/>
            <p:nvPr/>
          </p:nvCxnSpPr>
          <p:spPr>
            <a:xfrm>
              <a:off x="2783776" y="1331279"/>
              <a:ext cx="477900" cy="818700"/>
            </a:xfrm>
            <a:prstGeom prst="straightConnector1">
              <a:avLst/>
            </a:prstGeom>
            <a:noFill/>
            <a:ln w="19050" cap="flat" cmpd="sng">
              <a:solidFill>
                <a:schemeClr val="dk1"/>
              </a:solidFill>
              <a:prstDash val="dash"/>
              <a:round/>
              <a:headEnd type="none" w="med" len="med"/>
              <a:tailEnd type="none" w="med" len="med"/>
            </a:ln>
          </p:spPr>
        </p:cxnSp>
        <p:cxnSp>
          <p:nvCxnSpPr>
            <p:cNvPr id="263" name="Google Shape;263;p24"/>
            <p:cNvCxnSpPr>
              <a:stCxn id="260" idx="4"/>
              <a:endCxn id="264" idx="7"/>
            </p:cNvCxnSpPr>
            <p:nvPr/>
          </p:nvCxnSpPr>
          <p:spPr>
            <a:xfrm flipH="1">
              <a:off x="3432296" y="133137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265" name="Google Shape;265;p24"/>
            <p:cNvCxnSpPr>
              <a:stCxn id="261" idx="4"/>
              <a:endCxn id="264" idx="0"/>
            </p:cNvCxnSpPr>
            <p:nvPr/>
          </p:nvCxnSpPr>
          <p:spPr>
            <a:xfrm flipH="1">
              <a:off x="3346998" y="1773625"/>
              <a:ext cx="100200" cy="341100"/>
            </a:xfrm>
            <a:prstGeom prst="straightConnector1">
              <a:avLst/>
            </a:prstGeom>
            <a:noFill/>
            <a:ln w="28575" cap="flat" cmpd="sng">
              <a:solidFill>
                <a:schemeClr val="dk1"/>
              </a:solidFill>
              <a:prstDash val="solid"/>
              <a:round/>
              <a:headEnd type="none" w="med" len="med"/>
              <a:tailEnd type="none" w="med" len="med"/>
            </a:ln>
          </p:spPr>
        </p:cxnSp>
        <p:sp>
          <p:nvSpPr>
            <p:cNvPr id="264" name="Google Shape;264;p24"/>
            <p:cNvSpPr/>
            <p:nvPr/>
          </p:nvSpPr>
          <p:spPr>
            <a:xfrm>
              <a:off x="3226365" y="211474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66" name="Google Shape;266;p24"/>
            <p:cNvSpPr/>
            <p:nvPr/>
          </p:nvSpPr>
          <p:spPr>
            <a:xfrm>
              <a:off x="2345372" y="135505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67" name="Google Shape;267;p24"/>
            <p:cNvCxnSpPr>
              <a:stCxn id="266" idx="5"/>
              <a:endCxn id="264" idx="2"/>
            </p:cNvCxnSpPr>
            <p:nvPr/>
          </p:nvCxnSpPr>
          <p:spPr>
            <a:xfrm>
              <a:off x="2551249" y="1560933"/>
              <a:ext cx="675000" cy="674400"/>
            </a:xfrm>
            <a:prstGeom prst="straightConnector1">
              <a:avLst/>
            </a:prstGeom>
            <a:noFill/>
            <a:ln w="28575" cap="flat" cmpd="sng">
              <a:solidFill>
                <a:schemeClr val="dk1"/>
              </a:solidFill>
              <a:prstDash val="solid"/>
              <a:round/>
              <a:headEnd type="none" w="med" len="med"/>
              <a:tailEnd type="none" w="med" len="med"/>
            </a:ln>
          </p:spPr>
        </p:cxnSp>
      </p:grpSp>
      <p:grpSp>
        <p:nvGrpSpPr>
          <p:cNvPr id="268" name="Google Shape;268;p24"/>
          <p:cNvGrpSpPr/>
          <p:nvPr/>
        </p:nvGrpSpPr>
        <p:grpSpPr>
          <a:xfrm>
            <a:off x="474497" y="1393400"/>
            <a:ext cx="1576224" cy="1265771"/>
            <a:chOff x="474497" y="1239425"/>
            <a:chExt cx="1576224" cy="1265771"/>
          </a:xfrm>
        </p:grpSpPr>
        <p:sp>
          <p:nvSpPr>
            <p:cNvPr id="269" name="Google Shape;269;p24"/>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70" name="Google Shape;270;p24"/>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71" name="Google Shape;271;p24"/>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72" name="Google Shape;272;p24"/>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273" name="Google Shape;273;p24"/>
            <p:cNvCxnSpPr>
              <a:stCxn id="270" idx="4"/>
              <a:endCxn id="274"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275" name="Google Shape;275;p24"/>
            <p:cNvCxnSpPr>
              <a:stCxn id="271" idx="4"/>
              <a:endCxn id="274"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274" name="Google Shape;274;p24"/>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76" name="Google Shape;276;p24"/>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77" name="Google Shape;277;p24"/>
            <p:cNvCxnSpPr>
              <a:stCxn id="276" idx="5"/>
              <a:endCxn id="274"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sp>
        <p:nvSpPr>
          <p:cNvPr id="278" name="Google Shape;278;p24"/>
          <p:cNvSpPr txBox="1"/>
          <p:nvPr/>
        </p:nvSpPr>
        <p:spPr>
          <a:xfrm>
            <a:off x="6557550" y="1241275"/>
            <a:ext cx="1818000" cy="86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n </a:t>
            </a:r>
            <a:r>
              <a:rPr lang="en">
                <a:solidFill>
                  <a:schemeClr val="dk1"/>
                </a:solidFill>
                <a:latin typeface="Proxima Nova"/>
                <a:ea typeface="Proxima Nova"/>
                <a:cs typeface="Proxima Nova"/>
                <a:sym typeface="Proxima Nova"/>
              </a:rPr>
              <a:t>= 5,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2</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solidFill>
                <a:schemeClr val="dk1"/>
              </a:solidFill>
              <a:latin typeface="Proxima Nova"/>
              <a:ea typeface="Proxima Nova"/>
              <a:cs typeface="Proxima Nova"/>
              <a:sym typeface="Proxima Nova"/>
            </a:endParaRPr>
          </a:p>
        </p:txBody>
      </p:sp>
      <p:sp>
        <p:nvSpPr>
          <p:cNvPr id="279" name="Google Shape;279;p24"/>
          <p:cNvSpPr txBox="1"/>
          <p:nvPr/>
        </p:nvSpPr>
        <p:spPr>
          <a:xfrm>
            <a:off x="6555725" y="2420575"/>
            <a:ext cx="2408400" cy="233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chemeClr val="dk1"/>
                </a:solidFill>
                <a:latin typeface="Proxima Nova"/>
                <a:ea typeface="Proxima Nova"/>
                <a:cs typeface="Proxima Nova"/>
                <a:sym typeface="Proxima Nova"/>
              </a:rPr>
              <a:t>The gray node can connect to at most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-1)=4 peers</a:t>
            </a:r>
            <a:endParaRPr>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endParaRPr>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a:solidFill>
                  <a:schemeClr val="dk1"/>
                </a:solidFill>
                <a:latin typeface="Proxima Nova"/>
                <a:ea typeface="Proxima Nova"/>
                <a:cs typeface="Proxima Nova"/>
                <a:sym typeface="Proxima Nova"/>
              </a:rPr>
              <a:t>Out of those, </a:t>
            </a:r>
            <a:r>
              <a:rPr lang="en" i="1">
                <a:solidFill>
                  <a:schemeClr val="dk1"/>
                </a:solidFill>
                <a:latin typeface="Proxima Nova"/>
                <a:ea typeface="Proxima Nova"/>
                <a:cs typeface="Proxima Nova"/>
                <a:sym typeface="Proxima Nova"/>
              </a:rPr>
              <a:t>d=2</a:t>
            </a:r>
            <a:r>
              <a:rPr lang="en">
                <a:solidFill>
                  <a:schemeClr val="dk1"/>
                </a:solidFill>
                <a:latin typeface="Proxima Nova"/>
                <a:ea typeface="Proxima Nova"/>
                <a:cs typeface="Proxima Nova"/>
                <a:sym typeface="Proxima Nova"/>
              </a:rPr>
              <a:t> edges can be chosen               ways</a:t>
            </a:r>
            <a:endParaRPr>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endParaRPr>
              <a:solidFill>
                <a:schemeClr val="dk1"/>
              </a:solidFill>
              <a:latin typeface="Proxima Nova"/>
              <a:ea typeface="Proxima Nova"/>
              <a:cs typeface="Proxima Nova"/>
              <a:sym typeface="Proxima Nova"/>
            </a:endParaRPr>
          </a:p>
          <a:p>
            <a:pPr marL="0" lvl="0" indent="0" algn="l" rtl="0">
              <a:lnSpc>
                <a:spcPct val="150000"/>
              </a:lnSpc>
              <a:spcBef>
                <a:spcPts val="0"/>
              </a:spcBef>
              <a:spcAft>
                <a:spcPts val="0"/>
              </a:spcAft>
              <a:buNone/>
            </a:pPr>
            <a:r>
              <a:rPr lang="en">
                <a:solidFill>
                  <a:schemeClr val="dk1"/>
                </a:solidFill>
                <a:latin typeface="Proxima Nova"/>
                <a:ea typeface="Proxima Nova"/>
                <a:cs typeface="Proxima Nova"/>
                <a:sym typeface="Proxima Nova"/>
              </a:rPr>
              <a:t>Here, 4 choose 2 = 6 ways</a:t>
            </a:r>
            <a:endParaRPr>
              <a:solidFill>
                <a:schemeClr val="dk1"/>
              </a:solidFill>
              <a:latin typeface="Proxima Nova"/>
              <a:ea typeface="Proxima Nova"/>
              <a:cs typeface="Proxima Nova"/>
              <a:sym typeface="Proxima Nova"/>
            </a:endParaRPr>
          </a:p>
        </p:txBody>
      </p:sp>
      <p:pic>
        <p:nvPicPr>
          <p:cNvPr id="280" name="Google Shape;280;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45944" y="3711159"/>
            <a:ext cx="530400" cy="4638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286" name="Google Shape;286;p25"/>
          <p:cNvGrpSpPr/>
          <p:nvPr/>
        </p:nvGrpSpPr>
        <p:grpSpPr>
          <a:xfrm>
            <a:off x="5640235" y="2693580"/>
            <a:ext cx="1298336" cy="1042615"/>
            <a:chOff x="4952285" y="3055563"/>
            <a:chExt cx="1576224" cy="1265771"/>
          </a:xfrm>
        </p:grpSpPr>
        <p:sp>
          <p:nvSpPr>
            <p:cNvPr id="287" name="Google Shape;287;p25"/>
            <p:cNvSpPr/>
            <p:nvPr/>
          </p:nvSpPr>
          <p:spPr>
            <a:xfrm>
              <a:off x="5270138" y="305556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88" name="Google Shape;288;p25"/>
            <p:cNvSpPr/>
            <p:nvPr/>
          </p:nvSpPr>
          <p:spPr>
            <a:xfrm>
              <a:off x="6287308" y="305556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89" name="Google Shape;289;p25"/>
            <p:cNvSpPr/>
            <p:nvPr/>
          </p:nvSpPr>
          <p:spPr>
            <a:xfrm>
              <a:off x="5933510" y="349781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90" name="Google Shape;290;p25"/>
            <p:cNvCxnSpPr/>
            <p:nvPr/>
          </p:nvCxnSpPr>
          <p:spPr>
            <a:xfrm>
              <a:off x="5390689" y="3296667"/>
              <a:ext cx="477900" cy="818700"/>
            </a:xfrm>
            <a:prstGeom prst="straightConnector1">
              <a:avLst/>
            </a:prstGeom>
            <a:noFill/>
            <a:ln w="19050" cap="flat" cmpd="sng">
              <a:solidFill>
                <a:schemeClr val="dk1"/>
              </a:solidFill>
              <a:prstDash val="dash"/>
              <a:round/>
              <a:headEnd type="none" w="med" len="med"/>
              <a:tailEnd type="none" w="med" len="med"/>
            </a:ln>
          </p:spPr>
        </p:cxnSp>
        <p:cxnSp>
          <p:nvCxnSpPr>
            <p:cNvPr id="291" name="Google Shape;291;p25"/>
            <p:cNvCxnSpPr>
              <a:stCxn id="288" idx="4"/>
              <a:endCxn id="292" idx="7"/>
            </p:cNvCxnSpPr>
            <p:nvPr/>
          </p:nvCxnSpPr>
          <p:spPr>
            <a:xfrm flipH="1">
              <a:off x="6039208" y="3296763"/>
              <a:ext cx="368700" cy="818700"/>
            </a:xfrm>
            <a:prstGeom prst="straightConnector1">
              <a:avLst/>
            </a:prstGeom>
            <a:noFill/>
            <a:ln w="28575" cap="flat" cmpd="sng">
              <a:solidFill>
                <a:schemeClr val="dk1"/>
              </a:solidFill>
              <a:prstDash val="solid"/>
              <a:round/>
              <a:headEnd type="none" w="med" len="med"/>
              <a:tailEnd type="none" w="med" len="med"/>
            </a:ln>
          </p:spPr>
        </p:cxnSp>
        <p:cxnSp>
          <p:nvCxnSpPr>
            <p:cNvPr id="293" name="Google Shape;293;p25"/>
            <p:cNvCxnSpPr>
              <a:stCxn id="289" idx="4"/>
              <a:endCxn id="292" idx="0"/>
            </p:cNvCxnSpPr>
            <p:nvPr/>
          </p:nvCxnSpPr>
          <p:spPr>
            <a:xfrm flipH="1">
              <a:off x="5953910" y="3739013"/>
              <a:ext cx="100200" cy="341100"/>
            </a:xfrm>
            <a:prstGeom prst="straightConnector1">
              <a:avLst/>
            </a:prstGeom>
            <a:noFill/>
            <a:ln w="28575" cap="flat" cmpd="sng">
              <a:solidFill>
                <a:schemeClr val="dk1"/>
              </a:solidFill>
              <a:prstDash val="solid"/>
              <a:round/>
              <a:headEnd type="none" w="med" len="med"/>
              <a:tailEnd type="none" w="med" len="med"/>
            </a:ln>
          </p:spPr>
        </p:cxnSp>
        <p:sp>
          <p:nvSpPr>
            <p:cNvPr id="292" name="Google Shape;292;p25"/>
            <p:cNvSpPr/>
            <p:nvPr/>
          </p:nvSpPr>
          <p:spPr>
            <a:xfrm>
              <a:off x="5833277" y="4080133"/>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294" name="Google Shape;294;p25"/>
            <p:cNvSpPr/>
            <p:nvPr/>
          </p:nvSpPr>
          <p:spPr>
            <a:xfrm>
              <a:off x="4952285" y="3320443"/>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295" name="Google Shape;295;p25"/>
            <p:cNvCxnSpPr>
              <a:stCxn id="294" idx="5"/>
              <a:endCxn id="292" idx="2"/>
            </p:cNvCxnSpPr>
            <p:nvPr/>
          </p:nvCxnSpPr>
          <p:spPr>
            <a:xfrm>
              <a:off x="5158162" y="3526320"/>
              <a:ext cx="675000" cy="674400"/>
            </a:xfrm>
            <a:prstGeom prst="straightConnector1">
              <a:avLst/>
            </a:prstGeom>
            <a:noFill/>
            <a:ln w="19050" cap="flat" cmpd="sng">
              <a:solidFill>
                <a:schemeClr val="dk1"/>
              </a:solidFill>
              <a:prstDash val="dash"/>
              <a:round/>
              <a:headEnd type="none" w="med" len="med"/>
              <a:tailEnd type="none" w="med" len="med"/>
            </a:ln>
          </p:spPr>
        </p:cxnSp>
      </p:grpSp>
      <p:grpSp>
        <p:nvGrpSpPr>
          <p:cNvPr id="296" name="Google Shape;296;p25"/>
          <p:cNvGrpSpPr/>
          <p:nvPr/>
        </p:nvGrpSpPr>
        <p:grpSpPr>
          <a:xfrm>
            <a:off x="3832571" y="2693581"/>
            <a:ext cx="1298336" cy="1042615"/>
            <a:chOff x="2686897" y="3037900"/>
            <a:chExt cx="1576224" cy="1265771"/>
          </a:xfrm>
        </p:grpSpPr>
        <p:sp>
          <p:nvSpPr>
            <p:cNvPr id="297" name="Google Shape;297;p25"/>
            <p:cNvSpPr/>
            <p:nvPr/>
          </p:nvSpPr>
          <p:spPr>
            <a:xfrm>
              <a:off x="3004750" y="3037900"/>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98" name="Google Shape;298;p25"/>
            <p:cNvSpPr/>
            <p:nvPr/>
          </p:nvSpPr>
          <p:spPr>
            <a:xfrm>
              <a:off x="4021921" y="3037900"/>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299" name="Google Shape;299;p25"/>
            <p:cNvSpPr/>
            <p:nvPr/>
          </p:nvSpPr>
          <p:spPr>
            <a:xfrm>
              <a:off x="3668123" y="3480150"/>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00" name="Google Shape;300;p25"/>
            <p:cNvCxnSpPr/>
            <p:nvPr/>
          </p:nvCxnSpPr>
          <p:spPr>
            <a:xfrm>
              <a:off x="3125301" y="3279004"/>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301" name="Google Shape;301;p25"/>
            <p:cNvCxnSpPr>
              <a:stCxn id="298" idx="4"/>
              <a:endCxn id="302" idx="7"/>
            </p:cNvCxnSpPr>
            <p:nvPr/>
          </p:nvCxnSpPr>
          <p:spPr>
            <a:xfrm flipH="1">
              <a:off x="3773821" y="3279100"/>
              <a:ext cx="368700" cy="818700"/>
            </a:xfrm>
            <a:prstGeom prst="straightConnector1">
              <a:avLst/>
            </a:prstGeom>
            <a:noFill/>
            <a:ln w="28575" cap="flat" cmpd="sng">
              <a:solidFill>
                <a:schemeClr val="dk1"/>
              </a:solidFill>
              <a:prstDash val="solid"/>
              <a:round/>
              <a:headEnd type="none" w="med" len="med"/>
              <a:tailEnd type="none" w="med" len="med"/>
            </a:ln>
          </p:spPr>
        </p:cxnSp>
        <p:cxnSp>
          <p:nvCxnSpPr>
            <p:cNvPr id="303" name="Google Shape;303;p25"/>
            <p:cNvCxnSpPr>
              <a:stCxn id="299" idx="4"/>
              <a:endCxn id="302" idx="0"/>
            </p:cNvCxnSpPr>
            <p:nvPr/>
          </p:nvCxnSpPr>
          <p:spPr>
            <a:xfrm flipH="1">
              <a:off x="3688523" y="3721350"/>
              <a:ext cx="100200" cy="341100"/>
            </a:xfrm>
            <a:prstGeom prst="straightConnector1">
              <a:avLst/>
            </a:prstGeom>
            <a:noFill/>
            <a:ln w="19050" cap="flat" cmpd="sng">
              <a:solidFill>
                <a:schemeClr val="dk1"/>
              </a:solidFill>
              <a:prstDash val="dash"/>
              <a:round/>
              <a:headEnd type="none" w="med" len="med"/>
              <a:tailEnd type="none" w="med" len="med"/>
            </a:ln>
          </p:spPr>
        </p:cxnSp>
        <p:sp>
          <p:nvSpPr>
            <p:cNvPr id="302" name="Google Shape;302;p25"/>
            <p:cNvSpPr/>
            <p:nvPr/>
          </p:nvSpPr>
          <p:spPr>
            <a:xfrm>
              <a:off x="3567890" y="4062471"/>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304" name="Google Shape;304;p25"/>
            <p:cNvSpPr/>
            <p:nvPr/>
          </p:nvSpPr>
          <p:spPr>
            <a:xfrm>
              <a:off x="2686897" y="3302781"/>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05" name="Google Shape;305;p25"/>
            <p:cNvCxnSpPr>
              <a:stCxn id="304" idx="5"/>
              <a:endCxn id="302" idx="2"/>
            </p:cNvCxnSpPr>
            <p:nvPr/>
          </p:nvCxnSpPr>
          <p:spPr>
            <a:xfrm>
              <a:off x="2892774" y="3508658"/>
              <a:ext cx="675000" cy="674400"/>
            </a:xfrm>
            <a:prstGeom prst="straightConnector1">
              <a:avLst/>
            </a:prstGeom>
            <a:noFill/>
            <a:ln w="19050" cap="flat" cmpd="sng">
              <a:solidFill>
                <a:schemeClr val="dk1"/>
              </a:solidFill>
              <a:prstDash val="dash"/>
              <a:round/>
              <a:headEnd type="none" w="med" len="med"/>
              <a:tailEnd type="none" w="med" len="med"/>
            </a:ln>
          </p:spPr>
        </p:cxnSp>
      </p:grpSp>
      <p:grpSp>
        <p:nvGrpSpPr>
          <p:cNvPr id="306" name="Google Shape;306;p25"/>
          <p:cNvGrpSpPr/>
          <p:nvPr/>
        </p:nvGrpSpPr>
        <p:grpSpPr>
          <a:xfrm>
            <a:off x="5640254" y="1164761"/>
            <a:ext cx="1298336" cy="1042615"/>
            <a:chOff x="4469122" y="1090175"/>
            <a:chExt cx="1576224" cy="1265771"/>
          </a:xfrm>
        </p:grpSpPr>
        <p:sp>
          <p:nvSpPr>
            <p:cNvPr id="307" name="Google Shape;307;p25"/>
            <p:cNvSpPr/>
            <p:nvPr/>
          </p:nvSpPr>
          <p:spPr>
            <a:xfrm>
              <a:off x="4786975"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08" name="Google Shape;308;p25"/>
            <p:cNvSpPr/>
            <p:nvPr/>
          </p:nvSpPr>
          <p:spPr>
            <a:xfrm>
              <a:off x="5804146"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09" name="Google Shape;309;p25"/>
            <p:cNvSpPr/>
            <p:nvPr/>
          </p:nvSpPr>
          <p:spPr>
            <a:xfrm>
              <a:off x="5450348" y="1532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10" name="Google Shape;310;p25"/>
            <p:cNvCxnSpPr/>
            <p:nvPr/>
          </p:nvCxnSpPr>
          <p:spPr>
            <a:xfrm>
              <a:off x="4907526" y="1331279"/>
              <a:ext cx="477900" cy="818700"/>
            </a:xfrm>
            <a:prstGeom prst="straightConnector1">
              <a:avLst/>
            </a:prstGeom>
            <a:noFill/>
            <a:ln w="19050" cap="flat" cmpd="sng">
              <a:solidFill>
                <a:schemeClr val="dk1"/>
              </a:solidFill>
              <a:prstDash val="dash"/>
              <a:round/>
              <a:headEnd type="none" w="med" len="med"/>
              <a:tailEnd type="none" w="med" len="med"/>
            </a:ln>
          </p:spPr>
        </p:cxnSp>
        <p:cxnSp>
          <p:nvCxnSpPr>
            <p:cNvPr id="311" name="Google Shape;311;p25"/>
            <p:cNvCxnSpPr>
              <a:stCxn id="308" idx="4"/>
              <a:endCxn id="312" idx="7"/>
            </p:cNvCxnSpPr>
            <p:nvPr/>
          </p:nvCxnSpPr>
          <p:spPr>
            <a:xfrm flipH="1">
              <a:off x="5556046" y="1331375"/>
              <a:ext cx="368700" cy="818700"/>
            </a:xfrm>
            <a:prstGeom prst="straightConnector1">
              <a:avLst/>
            </a:prstGeom>
            <a:noFill/>
            <a:ln w="28575" cap="flat" cmpd="sng">
              <a:solidFill>
                <a:schemeClr val="dk1"/>
              </a:solidFill>
              <a:prstDash val="solid"/>
              <a:round/>
              <a:headEnd type="none" w="med" len="med"/>
              <a:tailEnd type="none" w="med" len="med"/>
            </a:ln>
          </p:spPr>
        </p:cxnSp>
        <p:cxnSp>
          <p:nvCxnSpPr>
            <p:cNvPr id="313" name="Google Shape;313;p25"/>
            <p:cNvCxnSpPr>
              <a:stCxn id="309" idx="4"/>
              <a:endCxn id="312" idx="0"/>
            </p:cNvCxnSpPr>
            <p:nvPr/>
          </p:nvCxnSpPr>
          <p:spPr>
            <a:xfrm flipH="1">
              <a:off x="5470748" y="1773625"/>
              <a:ext cx="100200" cy="341100"/>
            </a:xfrm>
            <a:prstGeom prst="straightConnector1">
              <a:avLst/>
            </a:prstGeom>
            <a:noFill/>
            <a:ln w="19050" cap="flat" cmpd="sng">
              <a:solidFill>
                <a:schemeClr val="dk1"/>
              </a:solidFill>
              <a:prstDash val="dash"/>
              <a:round/>
              <a:headEnd type="none" w="med" len="med"/>
              <a:tailEnd type="none" w="med" len="med"/>
            </a:ln>
          </p:spPr>
        </p:cxnSp>
        <p:sp>
          <p:nvSpPr>
            <p:cNvPr id="312" name="Google Shape;312;p25"/>
            <p:cNvSpPr/>
            <p:nvPr/>
          </p:nvSpPr>
          <p:spPr>
            <a:xfrm>
              <a:off x="5350115" y="211474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314" name="Google Shape;314;p25"/>
            <p:cNvSpPr/>
            <p:nvPr/>
          </p:nvSpPr>
          <p:spPr>
            <a:xfrm>
              <a:off x="4469122" y="135505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15" name="Google Shape;315;p25"/>
            <p:cNvCxnSpPr>
              <a:stCxn id="314" idx="5"/>
              <a:endCxn id="312" idx="2"/>
            </p:cNvCxnSpPr>
            <p:nvPr/>
          </p:nvCxnSpPr>
          <p:spPr>
            <a:xfrm>
              <a:off x="4674999" y="1560933"/>
              <a:ext cx="675000" cy="674400"/>
            </a:xfrm>
            <a:prstGeom prst="straightConnector1">
              <a:avLst/>
            </a:prstGeom>
            <a:noFill/>
            <a:ln w="28575" cap="flat" cmpd="sng">
              <a:solidFill>
                <a:schemeClr val="dk1"/>
              </a:solidFill>
              <a:prstDash val="solid"/>
              <a:round/>
              <a:headEnd type="none" w="med" len="med"/>
              <a:tailEnd type="none" w="med" len="med"/>
            </a:ln>
          </p:spPr>
        </p:cxnSp>
      </p:grpSp>
      <p:grpSp>
        <p:nvGrpSpPr>
          <p:cNvPr id="316" name="Google Shape;316;p25"/>
          <p:cNvGrpSpPr/>
          <p:nvPr/>
        </p:nvGrpSpPr>
        <p:grpSpPr>
          <a:xfrm>
            <a:off x="2150881" y="2693583"/>
            <a:ext cx="1298336" cy="1042615"/>
            <a:chOff x="474497" y="2986125"/>
            <a:chExt cx="1576224" cy="1265771"/>
          </a:xfrm>
        </p:grpSpPr>
        <p:sp>
          <p:nvSpPr>
            <p:cNvPr id="317" name="Google Shape;317;p25"/>
            <p:cNvSpPr/>
            <p:nvPr/>
          </p:nvSpPr>
          <p:spPr>
            <a:xfrm>
              <a:off x="792350" y="29861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18" name="Google Shape;318;p25"/>
            <p:cNvSpPr/>
            <p:nvPr/>
          </p:nvSpPr>
          <p:spPr>
            <a:xfrm>
              <a:off x="1809521" y="29861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19" name="Google Shape;319;p25"/>
            <p:cNvSpPr/>
            <p:nvPr/>
          </p:nvSpPr>
          <p:spPr>
            <a:xfrm>
              <a:off x="1455723" y="34283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20" name="Google Shape;320;p25"/>
            <p:cNvCxnSpPr/>
            <p:nvPr/>
          </p:nvCxnSpPr>
          <p:spPr>
            <a:xfrm>
              <a:off x="912901" y="32272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321" name="Google Shape;321;p25"/>
            <p:cNvCxnSpPr>
              <a:stCxn id="318" idx="4"/>
              <a:endCxn id="322" idx="7"/>
            </p:cNvCxnSpPr>
            <p:nvPr/>
          </p:nvCxnSpPr>
          <p:spPr>
            <a:xfrm flipH="1">
              <a:off x="1561421" y="32273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323" name="Google Shape;323;p25"/>
            <p:cNvCxnSpPr>
              <a:stCxn id="319" idx="4"/>
              <a:endCxn id="322" idx="0"/>
            </p:cNvCxnSpPr>
            <p:nvPr/>
          </p:nvCxnSpPr>
          <p:spPr>
            <a:xfrm flipH="1">
              <a:off x="1476123" y="3669575"/>
              <a:ext cx="100200" cy="341100"/>
            </a:xfrm>
            <a:prstGeom prst="straightConnector1">
              <a:avLst/>
            </a:prstGeom>
            <a:noFill/>
            <a:ln w="28575" cap="flat" cmpd="sng">
              <a:solidFill>
                <a:schemeClr val="dk1"/>
              </a:solidFill>
              <a:prstDash val="solid"/>
              <a:round/>
              <a:headEnd type="none" w="med" len="med"/>
              <a:tailEnd type="none" w="med" len="med"/>
            </a:ln>
          </p:spPr>
        </p:cxnSp>
        <p:sp>
          <p:nvSpPr>
            <p:cNvPr id="322" name="Google Shape;322;p25"/>
            <p:cNvSpPr/>
            <p:nvPr/>
          </p:nvSpPr>
          <p:spPr>
            <a:xfrm>
              <a:off x="1355490" y="40106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324" name="Google Shape;324;p25"/>
            <p:cNvSpPr/>
            <p:nvPr/>
          </p:nvSpPr>
          <p:spPr>
            <a:xfrm>
              <a:off x="474497" y="32510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25" name="Google Shape;325;p25"/>
            <p:cNvCxnSpPr>
              <a:stCxn id="324" idx="5"/>
              <a:endCxn id="322" idx="2"/>
            </p:cNvCxnSpPr>
            <p:nvPr/>
          </p:nvCxnSpPr>
          <p:spPr>
            <a:xfrm>
              <a:off x="680374" y="3456883"/>
              <a:ext cx="675000" cy="674400"/>
            </a:xfrm>
            <a:prstGeom prst="straightConnector1">
              <a:avLst/>
            </a:prstGeom>
            <a:noFill/>
            <a:ln w="19050" cap="flat" cmpd="sng">
              <a:solidFill>
                <a:schemeClr val="dk1"/>
              </a:solidFill>
              <a:prstDash val="dash"/>
              <a:round/>
              <a:headEnd type="none" w="med" len="med"/>
              <a:tailEnd type="none" w="med" len="med"/>
            </a:ln>
          </p:spPr>
        </p:cxnSp>
      </p:grpSp>
      <p:grpSp>
        <p:nvGrpSpPr>
          <p:cNvPr id="326" name="Google Shape;326;p25"/>
          <p:cNvGrpSpPr/>
          <p:nvPr/>
        </p:nvGrpSpPr>
        <p:grpSpPr>
          <a:xfrm>
            <a:off x="3832584" y="1164761"/>
            <a:ext cx="1298336" cy="1042615"/>
            <a:chOff x="2345372" y="1090175"/>
            <a:chExt cx="1576224" cy="1265771"/>
          </a:xfrm>
        </p:grpSpPr>
        <p:sp>
          <p:nvSpPr>
            <p:cNvPr id="327" name="Google Shape;327;p25"/>
            <p:cNvSpPr/>
            <p:nvPr/>
          </p:nvSpPr>
          <p:spPr>
            <a:xfrm>
              <a:off x="2663225"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28" name="Google Shape;328;p25"/>
            <p:cNvSpPr/>
            <p:nvPr/>
          </p:nvSpPr>
          <p:spPr>
            <a:xfrm>
              <a:off x="3680396" y="10901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29" name="Google Shape;329;p25"/>
            <p:cNvSpPr/>
            <p:nvPr/>
          </p:nvSpPr>
          <p:spPr>
            <a:xfrm>
              <a:off x="3326598" y="1532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30" name="Google Shape;330;p25"/>
            <p:cNvCxnSpPr/>
            <p:nvPr/>
          </p:nvCxnSpPr>
          <p:spPr>
            <a:xfrm>
              <a:off x="2783776" y="1331279"/>
              <a:ext cx="477900" cy="818700"/>
            </a:xfrm>
            <a:prstGeom prst="straightConnector1">
              <a:avLst/>
            </a:prstGeom>
            <a:noFill/>
            <a:ln w="19050" cap="flat" cmpd="sng">
              <a:solidFill>
                <a:schemeClr val="dk1"/>
              </a:solidFill>
              <a:prstDash val="dash"/>
              <a:round/>
              <a:headEnd type="none" w="med" len="med"/>
              <a:tailEnd type="none" w="med" len="med"/>
            </a:ln>
          </p:spPr>
        </p:cxnSp>
        <p:cxnSp>
          <p:nvCxnSpPr>
            <p:cNvPr id="331" name="Google Shape;331;p25"/>
            <p:cNvCxnSpPr>
              <a:stCxn id="328" idx="4"/>
              <a:endCxn id="332" idx="7"/>
            </p:cNvCxnSpPr>
            <p:nvPr/>
          </p:nvCxnSpPr>
          <p:spPr>
            <a:xfrm flipH="1">
              <a:off x="3432296" y="133137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333" name="Google Shape;333;p25"/>
            <p:cNvCxnSpPr>
              <a:stCxn id="329" idx="4"/>
              <a:endCxn id="332" idx="0"/>
            </p:cNvCxnSpPr>
            <p:nvPr/>
          </p:nvCxnSpPr>
          <p:spPr>
            <a:xfrm flipH="1">
              <a:off x="3346998" y="1773625"/>
              <a:ext cx="100200" cy="341100"/>
            </a:xfrm>
            <a:prstGeom prst="straightConnector1">
              <a:avLst/>
            </a:prstGeom>
            <a:noFill/>
            <a:ln w="28575" cap="flat" cmpd="sng">
              <a:solidFill>
                <a:schemeClr val="dk1"/>
              </a:solidFill>
              <a:prstDash val="solid"/>
              <a:round/>
              <a:headEnd type="none" w="med" len="med"/>
              <a:tailEnd type="none" w="med" len="med"/>
            </a:ln>
          </p:spPr>
        </p:cxnSp>
        <p:sp>
          <p:nvSpPr>
            <p:cNvPr id="332" name="Google Shape;332;p25"/>
            <p:cNvSpPr/>
            <p:nvPr/>
          </p:nvSpPr>
          <p:spPr>
            <a:xfrm>
              <a:off x="3226365" y="211474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334" name="Google Shape;334;p25"/>
            <p:cNvSpPr/>
            <p:nvPr/>
          </p:nvSpPr>
          <p:spPr>
            <a:xfrm>
              <a:off x="2345372" y="135505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35" name="Google Shape;335;p25"/>
            <p:cNvCxnSpPr>
              <a:stCxn id="334" idx="5"/>
              <a:endCxn id="332" idx="2"/>
            </p:cNvCxnSpPr>
            <p:nvPr/>
          </p:nvCxnSpPr>
          <p:spPr>
            <a:xfrm>
              <a:off x="2551249" y="1560933"/>
              <a:ext cx="675000" cy="674400"/>
            </a:xfrm>
            <a:prstGeom prst="straightConnector1">
              <a:avLst/>
            </a:prstGeom>
            <a:noFill/>
            <a:ln w="28575" cap="flat" cmpd="sng">
              <a:solidFill>
                <a:schemeClr val="dk1"/>
              </a:solidFill>
              <a:prstDash val="solid"/>
              <a:round/>
              <a:headEnd type="none" w="med" len="med"/>
              <a:tailEnd type="none" w="med" len="med"/>
            </a:ln>
          </p:spPr>
        </p:cxnSp>
      </p:grpSp>
      <p:grpSp>
        <p:nvGrpSpPr>
          <p:cNvPr id="336" name="Google Shape;336;p25"/>
          <p:cNvGrpSpPr/>
          <p:nvPr/>
        </p:nvGrpSpPr>
        <p:grpSpPr>
          <a:xfrm>
            <a:off x="2150881" y="1164756"/>
            <a:ext cx="1298336" cy="1042615"/>
            <a:chOff x="474497" y="1239425"/>
            <a:chExt cx="1576224" cy="1265771"/>
          </a:xfrm>
        </p:grpSpPr>
        <p:sp>
          <p:nvSpPr>
            <p:cNvPr id="337" name="Google Shape;337;p25"/>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38" name="Google Shape;338;p25"/>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339" name="Google Shape;339;p25"/>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40" name="Google Shape;340;p25"/>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341" name="Google Shape;341;p25"/>
            <p:cNvCxnSpPr>
              <a:stCxn id="338" idx="4"/>
              <a:endCxn id="342"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343" name="Google Shape;343;p25"/>
            <p:cNvCxnSpPr>
              <a:stCxn id="339" idx="4"/>
              <a:endCxn id="342"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342" name="Google Shape;342;p25"/>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344" name="Google Shape;344;p25"/>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345" name="Google Shape;345;p25"/>
            <p:cNvCxnSpPr>
              <a:stCxn id="344" idx="5"/>
              <a:endCxn id="342"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pic>
        <p:nvPicPr>
          <p:cNvPr id="346" name="Google Shape;346;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58900" y="3997350"/>
            <a:ext cx="3746949" cy="788550"/>
          </a:xfrm>
          <a:prstGeom prst="rect">
            <a:avLst/>
          </a:prstGeom>
          <a:noFill/>
          <a:ln>
            <a:noFill/>
          </a:ln>
        </p:spPr>
      </p:pic>
      <p:sp>
        <p:nvSpPr>
          <p:cNvPr id="347" name="Google Shape;347;p25"/>
          <p:cNvSpPr txBox="1"/>
          <p:nvPr/>
        </p:nvSpPr>
        <p:spPr>
          <a:xfrm>
            <a:off x="423725" y="4201780"/>
            <a:ext cx="39321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
                <a:solidFill>
                  <a:schemeClr val="dk1"/>
                </a:solidFill>
                <a:latin typeface="Proxima Nova"/>
                <a:ea typeface="Proxima Nova"/>
                <a:cs typeface="Proxima Nova"/>
                <a:sym typeface="Proxima Nova"/>
              </a:rPr>
              <a:t>Probability of a node having exactly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degrees: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80175" y="2003325"/>
            <a:ext cx="4277549" cy="686775"/>
          </a:xfrm>
          <a:prstGeom prst="rect">
            <a:avLst/>
          </a:prstGeom>
          <a:noFill/>
          <a:ln>
            <a:noFill/>
          </a:ln>
        </p:spPr>
      </p:pic>
      <p:pic>
        <p:nvPicPr>
          <p:cNvPr id="353" name="Google Shape;353;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6050" y="452775"/>
            <a:ext cx="3588925" cy="755299"/>
          </a:xfrm>
          <a:prstGeom prst="rect">
            <a:avLst/>
          </a:prstGeom>
          <a:noFill/>
          <a:ln>
            <a:noFill/>
          </a:ln>
        </p:spPr>
      </p:pic>
      <p:pic>
        <p:nvPicPr>
          <p:cNvPr id="354" name="Google Shape;354;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086878" y="2804824"/>
            <a:ext cx="746950" cy="605300"/>
          </a:xfrm>
          <a:prstGeom prst="rect">
            <a:avLst/>
          </a:prstGeom>
          <a:noFill/>
          <a:ln>
            <a:noFill/>
          </a:ln>
        </p:spPr>
      </p:pic>
      <p:sp>
        <p:nvSpPr>
          <p:cNvPr id="355" name="Google Shape;355;p26"/>
          <p:cNvSpPr txBox="1"/>
          <p:nvPr/>
        </p:nvSpPr>
        <p:spPr>
          <a:xfrm>
            <a:off x="665225" y="1619650"/>
            <a:ext cx="7135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Semibold"/>
                <a:ea typeface="Proxima Nova Semibold"/>
                <a:cs typeface="Proxima Nova Semibold"/>
                <a:sym typeface="Proxima Nova Semibold"/>
              </a:rPr>
              <a:t>Take the limit n → ∞ to get the degree distribution for a very large graph:</a:t>
            </a:r>
            <a:endParaRPr sz="15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47980" y="1397322"/>
            <a:ext cx="2646883" cy="757840"/>
          </a:xfrm>
          <a:prstGeom prst="rect">
            <a:avLst/>
          </a:prstGeom>
          <a:noFill/>
          <a:ln>
            <a:noFill/>
          </a:ln>
        </p:spPr>
      </p:pic>
      <p:pic>
        <p:nvPicPr>
          <p:cNvPr id="361" name="Google Shape;361;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159564" y="1121600"/>
            <a:ext cx="1412441" cy="1086500"/>
          </a:xfrm>
          <a:prstGeom prst="rect">
            <a:avLst/>
          </a:prstGeom>
          <a:noFill/>
          <a:ln>
            <a:noFill/>
          </a:ln>
        </p:spPr>
      </p:pic>
      <p:sp>
        <p:nvSpPr>
          <p:cNvPr id="362" name="Google Shape;362;p27"/>
          <p:cNvSpPr txBox="1"/>
          <p:nvPr/>
        </p:nvSpPr>
        <p:spPr>
          <a:xfrm>
            <a:off x="2607050" y="2948375"/>
            <a:ext cx="3727800" cy="157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000"/>
              </a:spcAft>
              <a:buNone/>
            </a:pPr>
            <a:r>
              <a:rPr lang="en" sz="2000">
                <a:solidFill>
                  <a:schemeClr val="dk1"/>
                </a:solidFill>
                <a:latin typeface="Proxima Nova"/>
                <a:ea typeface="Proxima Nova"/>
                <a:cs typeface="Proxima Nova"/>
                <a:sym typeface="Proxima Nova"/>
              </a:rPr>
              <a:t>This is the </a:t>
            </a:r>
            <a:r>
              <a:rPr lang="en" sz="2000" b="1">
                <a:solidFill>
                  <a:schemeClr val="dk1"/>
                </a:solidFill>
                <a:latin typeface="Proxima Nova"/>
                <a:ea typeface="Proxima Nova"/>
                <a:cs typeface="Proxima Nova"/>
                <a:sym typeface="Proxima Nova"/>
              </a:rPr>
              <a:t>Poisson</a:t>
            </a:r>
            <a:r>
              <a:rPr lang="en" sz="2000">
                <a:solidFill>
                  <a:schemeClr val="dk1"/>
                </a:solidFill>
                <a:latin typeface="Proxima Nova"/>
                <a:ea typeface="Proxima Nova"/>
                <a:cs typeface="Proxima Nova"/>
                <a:sym typeface="Proxima Nova"/>
              </a:rPr>
              <a:t> Distribution!</a:t>
            </a:r>
            <a:endParaRPr sz="2000">
              <a:solidFill>
                <a:schemeClr val="dk1"/>
              </a:solidFill>
              <a:latin typeface="Proxima Nova"/>
              <a:ea typeface="Proxima Nova"/>
              <a:cs typeface="Proxima Nova"/>
              <a:sym typeface="Proxima Nova"/>
            </a:endParaRPr>
          </a:p>
        </p:txBody>
      </p:sp>
      <p:pic>
        <p:nvPicPr>
          <p:cNvPr id="363" name="Google Shape;363;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69451" y="999146"/>
            <a:ext cx="3208674" cy="133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Intuition behind the Poisson Distribution</a:t>
            </a:r>
            <a:endParaRPr/>
          </a:p>
        </p:txBody>
      </p:sp>
      <p:sp>
        <p:nvSpPr>
          <p:cNvPr id="369" name="Google Shape;369;p28"/>
          <p:cNvSpPr txBox="1">
            <a:spLocks noGrp="1"/>
          </p:cNvSpPr>
          <p:nvPr>
            <p:ph type="body" idx="1"/>
          </p:nvPr>
        </p:nvSpPr>
        <p:spPr>
          <a:xfrm>
            <a:off x="311700" y="1910225"/>
            <a:ext cx="5909700" cy="265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latin typeface="Proxima Nova"/>
                <a:ea typeface="Proxima Nova"/>
                <a:cs typeface="Proxima Nova"/>
                <a:sym typeface="Proxima Nova"/>
              </a:rPr>
              <a:t>Average number of goals in a World Cup match</a:t>
            </a:r>
            <a:r>
              <a:rPr lang="en" sz="1500" b="1">
                <a:solidFill>
                  <a:schemeClr val="dk1"/>
                </a:solidFill>
                <a:latin typeface="Proxima Nova"/>
                <a:ea typeface="Proxima Nova"/>
                <a:cs typeface="Proxima Nova"/>
                <a:sym typeface="Proxima Nova"/>
              </a:rPr>
              <a:t> </a:t>
            </a:r>
            <a:r>
              <a:rPr lang="en" sz="1500">
                <a:solidFill>
                  <a:schemeClr val="dk1"/>
                </a:solidFill>
                <a:latin typeface="Proxima Nova"/>
                <a:ea typeface="Proxima Nova"/>
                <a:cs typeface="Proxima Nova"/>
                <a:sym typeface="Proxima Nova"/>
              </a:rPr>
              <a:t>c = 2.5 per match </a:t>
            </a:r>
            <a:endParaRPr sz="1500">
              <a:solidFill>
                <a:schemeClr val="dk1"/>
              </a:solidFill>
              <a:latin typeface="Proxima Nova"/>
              <a:ea typeface="Proxima Nova"/>
              <a:cs typeface="Proxima Nova"/>
              <a:sym typeface="Proxima Nova"/>
            </a:endParaRPr>
          </a:p>
          <a:p>
            <a:pPr marL="0" lvl="0" indent="0" algn="l" rtl="0">
              <a:spcBef>
                <a:spcPts val="1200"/>
              </a:spcBef>
              <a:spcAft>
                <a:spcPts val="0"/>
              </a:spcAft>
              <a:buNone/>
            </a:pPr>
            <a:r>
              <a:rPr lang="en" sz="1500">
                <a:solidFill>
                  <a:schemeClr val="dk1"/>
                </a:solidFill>
                <a:latin typeface="Proxima Nova"/>
                <a:ea typeface="Proxima Nova"/>
                <a:cs typeface="Proxima Nova"/>
                <a:sym typeface="Proxima Nova"/>
              </a:rPr>
              <a:t>Probabilities of getting exactly </a:t>
            </a:r>
            <a:r>
              <a:rPr lang="en" sz="1500" i="1">
                <a:solidFill>
                  <a:schemeClr val="dk1"/>
                </a:solidFill>
                <a:latin typeface="Proxima Nova"/>
                <a:ea typeface="Proxima Nova"/>
                <a:cs typeface="Proxima Nova"/>
                <a:sym typeface="Proxima Nova"/>
              </a:rPr>
              <a:t>d </a:t>
            </a:r>
            <a:r>
              <a:rPr lang="en" sz="1500">
                <a:solidFill>
                  <a:schemeClr val="dk1"/>
                </a:solidFill>
                <a:latin typeface="Proxima Nova"/>
                <a:ea typeface="Proxima Nova"/>
                <a:cs typeface="Proxima Nova"/>
                <a:sym typeface="Proxima Nova"/>
              </a:rPr>
              <a:t>= 0, 1, 2 goals in a match are </a:t>
            </a:r>
            <a:endParaRPr sz="1500">
              <a:solidFill>
                <a:schemeClr val="dk1"/>
              </a:solidFill>
              <a:latin typeface="Proxima Nova"/>
              <a:ea typeface="Proxima Nova"/>
              <a:cs typeface="Proxima Nova"/>
              <a:sym typeface="Proxima Nova"/>
            </a:endParaRPr>
          </a:p>
          <a:p>
            <a:pPr marL="0" lvl="0" indent="0" algn="l" rtl="0">
              <a:spcBef>
                <a:spcPts val="1200"/>
              </a:spcBef>
              <a:spcAft>
                <a:spcPts val="1200"/>
              </a:spcAft>
              <a:buNone/>
            </a:pPr>
            <a:endParaRPr sz="1500">
              <a:solidFill>
                <a:schemeClr val="dk1"/>
              </a:solidFill>
              <a:latin typeface="Proxima Nova"/>
              <a:ea typeface="Proxima Nova"/>
              <a:cs typeface="Proxima Nova"/>
              <a:sym typeface="Proxima Nova"/>
            </a:endParaRPr>
          </a:p>
        </p:txBody>
      </p:sp>
      <p:pic>
        <p:nvPicPr>
          <p:cNvPr id="370" name="Google Shape;370;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6325" y="3038396"/>
            <a:ext cx="4981276" cy="1421225"/>
          </a:xfrm>
          <a:prstGeom prst="rect">
            <a:avLst/>
          </a:prstGeom>
          <a:noFill/>
          <a:ln>
            <a:noFill/>
          </a:ln>
        </p:spPr>
      </p:pic>
      <p:pic>
        <p:nvPicPr>
          <p:cNvPr id="371" name="Google Shape;371;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00225" y="1975825"/>
            <a:ext cx="2188075" cy="755175"/>
          </a:xfrm>
          <a:prstGeom prst="rect">
            <a:avLst/>
          </a:prstGeom>
          <a:noFill/>
          <a:ln>
            <a:noFill/>
          </a:ln>
        </p:spPr>
      </p:pic>
      <p:sp>
        <p:nvSpPr>
          <p:cNvPr id="372" name="Google Shape;372;p28"/>
          <p:cNvSpPr txBox="1"/>
          <p:nvPr/>
        </p:nvSpPr>
        <p:spPr>
          <a:xfrm>
            <a:off x="647409" y="3111268"/>
            <a:ext cx="156300" cy="33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chemeClr val="dk1"/>
                </a:solidFill>
                <a:latin typeface="Times New Roman"/>
                <a:ea typeface="Times New Roman"/>
                <a:cs typeface="Times New Roman"/>
                <a:sym typeface="Times New Roman"/>
              </a:rPr>
              <a:t>d</a:t>
            </a:r>
            <a:endParaRPr sz="1600" i="1">
              <a:solidFill>
                <a:schemeClr val="dk1"/>
              </a:solidFill>
              <a:latin typeface="Times New Roman"/>
              <a:ea typeface="Times New Roman"/>
              <a:cs typeface="Times New Roman"/>
              <a:sym typeface="Times New Roman"/>
            </a:endParaRPr>
          </a:p>
        </p:txBody>
      </p:sp>
      <p:sp>
        <p:nvSpPr>
          <p:cNvPr id="373" name="Google Shape;373;p28"/>
          <p:cNvSpPr txBox="1"/>
          <p:nvPr/>
        </p:nvSpPr>
        <p:spPr>
          <a:xfrm>
            <a:off x="647409" y="3591090"/>
            <a:ext cx="156300" cy="33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chemeClr val="dk1"/>
                </a:solidFill>
                <a:latin typeface="Times New Roman"/>
                <a:ea typeface="Times New Roman"/>
                <a:cs typeface="Times New Roman"/>
                <a:sym typeface="Times New Roman"/>
              </a:rPr>
              <a:t>d</a:t>
            </a:r>
            <a:endParaRPr sz="1600" i="1">
              <a:solidFill>
                <a:schemeClr val="dk1"/>
              </a:solidFill>
              <a:latin typeface="Times New Roman"/>
              <a:ea typeface="Times New Roman"/>
              <a:cs typeface="Times New Roman"/>
              <a:sym typeface="Times New Roman"/>
            </a:endParaRPr>
          </a:p>
        </p:txBody>
      </p:sp>
      <p:sp>
        <p:nvSpPr>
          <p:cNvPr id="374" name="Google Shape;374;p28"/>
          <p:cNvSpPr txBox="1"/>
          <p:nvPr/>
        </p:nvSpPr>
        <p:spPr>
          <a:xfrm>
            <a:off x="647409" y="4078055"/>
            <a:ext cx="156300" cy="334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chemeClr val="dk1"/>
                </a:solidFill>
                <a:latin typeface="Times New Roman"/>
                <a:ea typeface="Times New Roman"/>
                <a:cs typeface="Times New Roman"/>
                <a:sym typeface="Times New Roman"/>
              </a:rPr>
              <a:t>d</a:t>
            </a:r>
            <a:endParaRPr sz="1600" i="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So.. a random graph has Poisson Degree Distribution</a:t>
            </a:r>
            <a:endParaRPr/>
          </a:p>
        </p:txBody>
      </p:sp>
      <p:sp>
        <p:nvSpPr>
          <p:cNvPr id="380" name="Google Shape;380;p29"/>
          <p:cNvSpPr txBox="1">
            <a:spLocks noGrp="1"/>
          </p:cNvSpPr>
          <p:nvPr>
            <p:ph type="body" idx="1"/>
          </p:nvPr>
        </p:nvSpPr>
        <p:spPr>
          <a:xfrm>
            <a:off x="311700" y="1605425"/>
            <a:ext cx="7367700" cy="265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latin typeface="Proxima Nova"/>
                <a:ea typeface="Proxima Nova"/>
                <a:cs typeface="Proxima Nova"/>
                <a:sym typeface="Proxima Nova"/>
              </a:rPr>
              <a:t>Average number of friends on facebook,</a:t>
            </a:r>
            <a:r>
              <a:rPr lang="en" sz="1500" b="1">
                <a:solidFill>
                  <a:schemeClr val="dk1"/>
                </a:solidFill>
                <a:latin typeface="Proxima Nova"/>
                <a:ea typeface="Proxima Nova"/>
                <a:cs typeface="Proxima Nova"/>
                <a:sym typeface="Proxima Nova"/>
              </a:rPr>
              <a:t> </a:t>
            </a:r>
            <a:r>
              <a:rPr lang="en" sz="1500">
                <a:solidFill>
                  <a:schemeClr val="dk1"/>
                </a:solidFill>
                <a:latin typeface="Proxima Nova"/>
                <a:ea typeface="Proxima Nova"/>
                <a:cs typeface="Proxima Nova"/>
                <a:sym typeface="Proxima Nova"/>
              </a:rPr>
              <a:t>c = 190 per node </a:t>
            </a:r>
            <a:endParaRPr sz="1500">
              <a:solidFill>
                <a:schemeClr val="dk1"/>
              </a:solidFill>
              <a:latin typeface="Proxima Nova"/>
              <a:ea typeface="Proxima Nova"/>
              <a:cs typeface="Proxima Nova"/>
              <a:sym typeface="Proxima Nova"/>
            </a:endParaRPr>
          </a:p>
          <a:p>
            <a:pPr marL="0" lvl="0" indent="0" algn="l" rtl="0">
              <a:spcBef>
                <a:spcPts val="1200"/>
              </a:spcBef>
              <a:spcAft>
                <a:spcPts val="0"/>
              </a:spcAft>
              <a:buNone/>
            </a:pPr>
            <a:r>
              <a:rPr lang="en" sz="1500">
                <a:solidFill>
                  <a:schemeClr val="dk1"/>
                </a:solidFill>
                <a:latin typeface="Proxima Nova"/>
                <a:ea typeface="Proxima Nova"/>
                <a:cs typeface="Proxima Nova"/>
                <a:sym typeface="Proxima Nova"/>
              </a:rPr>
              <a:t>Probabilities of finding nodes with exactly </a:t>
            </a:r>
            <a:r>
              <a:rPr lang="en" sz="1500" i="1">
                <a:solidFill>
                  <a:schemeClr val="dk1"/>
                </a:solidFill>
                <a:latin typeface="Proxima Nova"/>
                <a:ea typeface="Proxima Nova"/>
                <a:cs typeface="Proxima Nova"/>
                <a:sym typeface="Proxima Nova"/>
              </a:rPr>
              <a:t>d </a:t>
            </a:r>
            <a:r>
              <a:rPr lang="en" sz="1500">
                <a:solidFill>
                  <a:schemeClr val="dk1"/>
                </a:solidFill>
                <a:latin typeface="Proxima Nova"/>
                <a:ea typeface="Proxima Nova"/>
                <a:cs typeface="Proxima Nova"/>
                <a:sym typeface="Proxima Nova"/>
              </a:rPr>
              <a:t>= 0, 1, 2,... 190, … 5000 friends </a:t>
            </a:r>
            <a:endParaRPr sz="1500">
              <a:solidFill>
                <a:schemeClr val="dk1"/>
              </a:solidFill>
              <a:latin typeface="Proxima Nova"/>
              <a:ea typeface="Proxima Nova"/>
              <a:cs typeface="Proxima Nova"/>
              <a:sym typeface="Proxima Nova"/>
            </a:endParaRPr>
          </a:p>
          <a:p>
            <a:pPr marL="0" lvl="0" indent="0" algn="l" rtl="0">
              <a:spcBef>
                <a:spcPts val="1200"/>
              </a:spcBef>
              <a:spcAft>
                <a:spcPts val="1200"/>
              </a:spcAft>
              <a:buNone/>
            </a:pPr>
            <a:endParaRPr sz="1500">
              <a:solidFill>
                <a:schemeClr val="dk1"/>
              </a:solidFill>
              <a:latin typeface="Proxima Nova"/>
              <a:ea typeface="Proxima Nova"/>
              <a:cs typeface="Proxima Nova"/>
              <a:sym typeface="Proxima Nova"/>
            </a:endParaRPr>
          </a:p>
        </p:txBody>
      </p:sp>
      <p:pic>
        <p:nvPicPr>
          <p:cNvPr id="381" name="Google Shape;381;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835576" y="2571750"/>
            <a:ext cx="3692849" cy="2461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 more realistic version: Barabasi-Albert Model</a:t>
            </a:r>
            <a:endParaRPr sz="2800">
              <a:solidFill>
                <a:srgbClr val="000000"/>
              </a:solidFill>
            </a:endParaRPr>
          </a:p>
        </p:txBody>
      </p:sp>
      <p:sp>
        <p:nvSpPr>
          <p:cNvPr id="387" name="Google Shape;387;p30"/>
          <p:cNvSpPr txBox="1"/>
          <p:nvPr/>
        </p:nvSpPr>
        <p:spPr>
          <a:xfrm>
            <a:off x="422350" y="2147675"/>
            <a:ext cx="7674000" cy="20196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latin typeface="Proxima Nova"/>
                <a:ea typeface="Proxima Nova"/>
                <a:cs typeface="Proxima Nova"/>
                <a:sym typeface="Proxima Nova"/>
              </a:rPr>
              <a:t>Attempt 1:</a:t>
            </a:r>
            <a:endParaRPr b="1">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0"/>
              </a:spcAft>
              <a:buNone/>
            </a:pPr>
            <a:r>
              <a:rPr lang="en">
                <a:solidFill>
                  <a:schemeClr val="dk1"/>
                </a:solidFill>
                <a:latin typeface="Proxima Nova"/>
                <a:ea typeface="Proxima Nova"/>
                <a:cs typeface="Proxima Nova"/>
                <a:sym typeface="Proxima Nova"/>
              </a:rPr>
              <a:t>Hold network size,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 constant</a:t>
            </a:r>
            <a:endParaRPr>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0"/>
              </a:spcAft>
              <a:buNone/>
            </a:pPr>
            <a:r>
              <a:rPr lang="en">
                <a:solidFill>
                  <a:schemeClr val="dk1"/>
                </a:solidFill>
                <a:latin typeface="Proxima Nova"/>
                <a:ea typeface="Proxima Nova"/>
                <a:cs typeface="Proxima Nova"/>
                <a:sym typeface="Proxima Nova"/>
              </a:rPr>
              <a:t>Inject preferential attachment:</a:t>
            </a:r>
            <a:endParaRPr>
              <a:solidFill>
                <a:schemeClr val="dk1"/>
              </a:solidFill>
              <a:latin typeface="Proxima Nova"/>
              <a:ea typeface="Proxima Nova"/>
              <a:cs typeface="Proxima Nova"/>
              <a:sym typeface="Proxima Nova"/>
            </a:endParaRPr>
          </a:p>
          <a:p>
            <a:pPr marL="457200" lvl="0" indent="-317500" algn="l" rtl="0">
              <a:lnSpc>
                <a:spcPct val="150000"/>
              </a:lnSpc>
              <a:spcBef>
                <a:spcPts val="100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Connect to a vertex </a:t>
            </a:r>
            <a:r>
              <a:rPr lang="en" i="1">
                <a:solidFill>
                  <a:schemeClr val="dk1"/>
                </a:solidFill>
                <a:latin typeface="Proxima Nova"/>
                <a:ea typeface="Proxima Nova"/>
                <a:cs typeface="Proxima Nova"/>
                <a:sym typeface="Proxima Nova"/>
              </a:rPr>
              <a:t>v</a:t>
            </a:r>
            <a:r>
              <a:rPr lang="en" i="1" baseline="-25000">
                <a:solidFill>
                  <a:schemeClr val="dk1"/>
                </a:solidFill>
                <a:latin typeface="Proxima Nova"/>
                <a:ea typeface="Proxima Nova"/>
                <a:cs typeface="Proxima Nova"/>
                <a:sym typeface="Proxima Nova"/>
              </a:rPr>
              <a:t>j</a:t>
            </a:r>
            <a:r>
              <a:rPr lang="en">
                <a:solidFill>
                  <a:schemeClr val="dk1"/>
                </a:solidFill>
                <a:latin typeface="Proxima Nova"/>
                <a:ea typeface="Proxima Nova"/>
                <a:cs typeface="Proxima Nova"/>
                <a:sym typeface="Proxima Nova"/>
              </a:rPr>
              <a:t> with probability proportional to </a:t>
            </a:r>
            <a:r>
              <a:rPr lang="en" i="1">
                <a:solidFill>
                  <a:schemeClr val="dk1"/>
                </a:solidFill>
                <a:latin typeface="Proxima Nova"/>
                <a:ea typeface="Proxima Nova"/>
                <a:cs typeface="Proxima Nova"/>
                <a:sym typeface="Proxima Nova"/>
              </a:rPr>
              <a:t>v</a:t>
            </a:r>
            <a:r>
              <a:rPr lang="en" i="1" baseline="-25000">
                <a:solidFill>
                  <a:schemeClr val="dk1"/>
                </a:solidFill>
                <a:latin typeface="Proxima Nova"/>
                <a:ea typeface="Proxima Nova"/>
                <a:cs typeface="Proxima Nova"/>
                <a:sym typeface="Proxima Nova"/>
              </a:rPr>
              <a:t>j</a:t>
            </a:r>
            <a:r>
              <a:rPr lang="en">
                <a:solidFill>
                  <a:schemeClr val="dk1"/>
                </a:solidFill>
                <a:latin typeface="Proxima Nova"/>
                <a:ea typeface="Proxima Nova"/>
                <a:cs typeface="Proxima Nova"/>
                <a:sym typeface="Proxima Nova"/>
              </a:rPr>
              <a:t>’s degree centrality</a:t>
            </a:r>
            <a:endParaRPr>
              <a:solidFill>
                <a:schemeClr val="dk1"/>
              </a:solidFill>
              <a:latin typeface="Proxima Nova"/>
              <a:ea typeface="Proxima Nova"/>
              <a:cs typeface="Proxima Nova"/>
              <a:sym typeface="Proxima Nova"/>
            </a:endParaRPr>
          </a:p>
          <a:p>
            <a:pPr marL="457200" lvl="0" indent="-317500" algn="l" rtl="0">
              <a:lnSpc>
                <a:spcPct val="150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At some point, network becomes fully connected</a:t>
            </a:r>
            <a:endParaRPr>
              <a:solidFill>
                <a:schemeClr val="dk1"/>
              </a:solidFill>
              <a:latin typeface="Proxima Nova"/>
              <a:ea typeface="Proxima Nova"/>
              <a:cs typeface="Proxima Nova"/>
              <a:sym typeface="Proxima Nova"/>
            </a:endParaRPr>
          </a:p>
        </p:txBody>
      </p:sp>
      <p:pic>
        <p:nvPicPr>
          <p:cNvPr id="388" name="Google Shape;388;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216588"/>
            <a:ext cx="8839204" cy="6560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 more realistic version: Barabasi-Albert Model</a:t>
            </a:r>
            <a:endParaRPr sz="2800">
              <a:solidFill>
                <a:srgbClr val="000000"/>
              </a:solidFill>
            </a:endParaRPr>
          </a:p>
        </p:txBody>
      </p:sp>
      <p:sp>
        <p:nvSpPr>
          <p:cNvPr id="394" name="Google Shape;394;p31"/>
          <p:cNvSpPr txBox="1"/>
          <p:nvPr/>
        </p:nvSpPr>
        <p:spPr>
          <a:xfrm>
            <a:off x="422350" y="2147675"/>
            <a:ext cx="3727800" cy="1579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latin typeface="Proxima Nova"/>
                <a:ea typeface="Proxima Nova"/>
                <a:cs typeface="Proxima Nova"/>
                <a:sym typeface="Proxima Nova"/>
              </a:rPr>
              <a:t>Attempt 2:</a:t>
            </a:r>
            <a:endParaRPr b="1">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0"/>
              </a:spcAft>
              <a:buNone/>
            </a:pPr>
            <a:r>
              <a:rPr lang="en">
                <a:solidFill>
                  <a:schemeClr val="dk1"/>
                </a:solidFill>
                <a:latin typeface="Proxima Nova"/>
                <a:ea typeface="Proxima Nova"/>
                <a:cs typeface="Proxima Nova"/>
                <a:sym typeface="Proxima Nova"/>
              </a:rPr>
              <a:t>Allow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 to grow: add new nodes!</a:t>
            </a:r>
            <a:endParaRPr>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0"/>
              </a:spcAft>
              <a:buNone/>
            </a:pPr>
            <a:r>
              <a:rPr lang="en">
                <a:solidFill>
                  <a:schemeClr val="dk1"/>
                </a:solidFill>
                <a:latin typeface="Proxima Nova"/>
                <a:ea typeface="Proxima Nova"/>
                <a:cs typeface="Proxima Nova"/>
                <a:sym typeface="Proxima Nova"/>
              </a:rPr>
              <a:t>But connections are random</a:t>
            </a:r>
            <a:endParaRPr>
              <a:solidFill>
                <a:schemeClr val="dk1"/>
              </a:solidFill>
              <a:latin typeface="Proxima Nova"/>
              <a:ea typeface="Proxima Nova"/>
              <a:cs typeface="Proxima Nova"/>
              <a:sym typeface="Proxima Nova"/>
            </a:endParaRPr>
          </a:p>
          <a:p>
            <a:pPr marL="457200" lvl="0" indent="-317500" algn="l" rtl="0">
              <a:lnSpc>
                <a:spcPct val="150000"/>
              </a:lnSpc>
              <a:spcBef>
                <a:spcPts val="100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Does not capture power law properties</a:t>
            </a:r>
            <a:endParaRPr>
              <a:solidFill>
                <a:schemeClr val="dk1"/>
              </a:solidFill>
              <a:latin typeface="Proxima Nova"/>
              <a:ea typeface="Proxima Nova"/>
              <a:cs typeface="Proxima Nova"/>
              <a:sym typeface="Proxima Nova"/>
            </a:endParaRPr>
          </a:p>
        </p:txBody>
      </p:sp>
      <p:pic>
        <p:nvPicPr>
          <p:cNvPr id="395" name="Google Shape;395;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216588"/>
            <a:ext cx="8839204" cy="6560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A more realistic version: Barabasi-Albert Model</a:t>
            </a:r>
            <a:endParaRPr sz="2800">
              <a:solidFill>
                <a:srgbClr val="000000"/>
              </a:solidFill>
            </a:endParaRPr>
          </a:p>
        </p:txBody>
      </p:sp>
      <p:sp>
        <p:nvSpPr>
          <p:cNvPr id="401" name="Google Shape;401;p32"/>
          <p:cNvSpPr txBox="1"/>
          <p:nvPr/>
        </p:nvSpPr>
        <p:spPr>
          <a:xfrm>
            <a:off x="422350" y="2147675"/>
            <a:ext cx="8068200" cy="2265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dk1"/>
                </a:solidFill>
                <a:latin typeface="Proxima Nova"/>
                <a:ea typeface="Proxima Nova"/>
                <a:cs typeface="Proxima Nova"/>
                <a:sym typeface="Proxima Nova"/>
              </a:rPr>
              <a:t>Attempt 3:</a:t>
            </a:r>
            <a:endParaRPr b="1">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0"/>
              </a:spcAft>
              <a:buNone/>
            </a:pPr>
            <a:r>
              <a:rPr lang="en">
                <a:solidFill>
                  <a:schemeClr val="dk1"/>
                </a:solidFill>
                <a:latin typeface="Proxima Nova"/>
                <a:ea typeface="Proxima Nova"/>
                <a:cs typeface="Proxima Nova"/>
                <a:sym typeface="Proxima Nova"/>
              </a:rPr>
              <a:t>Allow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 to grow: add new nodes!</a:t>
            </a:r>
            <a:endParaRPr>
              <a:solidFill>
                <a:schemeClr val="dk1"/>
              </a:solidFill>
              <a:latin typeface="Proxima Nova"/>
              <a:ea typeface="Proxima Nova"/>
              <a:cs typeface="Proxima Nova"/>
              <a:sym typeface="Proxima Nova"/>
            </a:endParaRPr>
          </a:p>
          <a:p>
            <a:pPr marL="0" lvl="0" indent="0" algn="l" rtl="0">
              <a:lnSpc>
                <a:spcPct val="150000"/>
              </a:lnSpc>
              <a:spcBef>
                <a:spcPts val="100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Inject preferential attachment:</a:t>
            </a:r>
            <a:endParaRPr>
              <a:solidFill>
                <a:schemeClr val="dk1"/>
              </a:solidFill>
              <a:latin typeface="Proxima Nova"/>
              <a:ea typeface="Proxima Nova"/>
              <a:cs typeface="Proxima Nova"/>
              <a:sym typeface="Proxima Nova"/>
            </a:endParaRPr>
          </a:p>
          <a:p>
            <a:pPr marL="457200" lvl="0" indent="-317500" algn="l" rtl="0">
              <a:lnSpc>
                <a:spcPct val="150000"/>
              </a:lnSpc>
              <a:spcBef>
                <a:spcPts val="100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Connect to a vertex </a:t>
            </a:r>
            <a:r>
              <a:rPr lang="en" i="1">
                <a:solidFill>
                  <a:schemeClr val="dk1"/>
                </a:solidFill>
                <a:latin typeface="Proxima Nova"/>
                <a:ea typeface="Proxima Nova"/>
                <a:cs typeface="Proxima Nova"/>
                <a:sym typeface="Proxima Nova"/>
              </a:rPr>
              <a:t>v</a:t>
            </a:r>
            <a:r>
              <a:rPr lang="en" i="1" baseline="-25000">
                <a:solidFill>
                  <a:schemeClr val="dk1"/>
                </a:solidFill>
                <a:latin typeface="Proxima Nova"/>
                <a:ea typeface="Proxima Nova"/>
                <a:cs typeface="Proxima Nova"/>
                <a:sym typeface="Proxima Nova"/>
              </a:rPr>
              <a:t>j</a:t>
            </a:r>
            <a:r>
              <a:rPr lang="en">
                <a:solidFill>
                  <a:schemeClr val="dk1"/>
                </a:solidFill>
                <a:latin typeface="Proxima Nova"/>
                <a:ea typeface="Proxima Nova"/>
                <a:cs typeface="Proxima Nova"/>
                <a:sym typeface="Proxima Nova"/>
              </a:rPr>
              <a:t> with probability proportional to </a:t>
            </a:r>
            <a:r>
              <a:rPr lang="en" i="1">
                <a:solidFill>
                  <a:schemeClr val="dk1"/>
                </a:solidFill>
                <a:latin typeface="Proxima Nova"/>
                <a:ea typeface="Proxima Nova"/>
                <a:cs typeface="Proxima Nova"/>
                <a:sym typeface="Proxima Nova"/>
              </a:rPr>
              <a:t>v</a:t>
            </a:r>
            <a:r>
              <a:rPr lang="en" i="1" baseline="-25000">
                <a:solidFill>
                  <a:schemeClr val="dk1"/>
                </a:solidFill>
                <a:latin typeface="Proxima Nova"/>
                <a:ea typeface="Proxima Nova"/>
                <a:cs typeface="Proxima Nova"/>
                <a:sym typeface="Proxima Nova"/>
              </a:rPr>
              <a:t>j</a:t>
            </a:r>
            <a:r>
              <a:rPr lang="en">
                <a:solidFill>
                  <a:schemeClr val="dk1"/>
                </a:solidFill>
                <a:latin typeface="Proxima Nova"/>
                <a:ea typeface="Proxima Nova"/>
                <a:cs typeface="Proxima Nova"/>
                <a:sym typeface="Proxima Nova"/>
              </a:rPr>
              <a:t>’s degree centrality</a:t>
            </a:r>
            <a:endParaRPr>
              <a:solidFill>
                <a:schemeClr val="dk1"/>
              </a:solidFill>
              <a:latin typeface="Proxima Nova"/>
              <a:ea typeface="Proxima Nova"/>
              <a:cs typeface="Proxima Nova"/>
              <a:sym typeface="Proxima Nova"/>
            </a:endParaRPr>
          </a:p>
          <a:p>
            <a:pPr marL="457200" lvl="0" indent="-317500" algn="l" rtl="0">
              <a:lnSpc>
                <a:spcPct val="150000"/>
              </a:lnSpc>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This time power law distribution is captured!</a:t>
            </a:r>
            <a:endParaRPr>
              <a:solidFill>
                <a:schemeClr val="dk1"/>
              </a:solidFill>
              <a:latin typeface="Proxima Nova"/>
              <a:ea typeface="Proxima Nova"/>
              <a:cs typeface="Proxima Nova"/>
              <a:sym typeface="Proxima Nova"/>
            </a:endParaRPr>
          </a:p>
        </p:txBody>
      </p:sp>
      <p:pic>
        <p:nvPicPr>
          <p:cNvPr id="402" name="Google Shape;402;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216588"/>
            <a:ext cx="8839204" cy="6560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Reminder to self: Attendance</a:t>
            </a:r>
            <a:endParaRPr sz="2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Reading for today’s lecture: 4.2, 4.3, 4.4</a:t>
            </a:r>
            <a:endParaRPr sz="2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416"/>
        <p:cNvGrpSpPr/>
        <p:nvPr/>
      </p:nvGrpSpPr>
      <p:grpSpPr>
        <a:xfrm>
          <a:off x="0" y="0"/>
          <a:ext cx="0" cy="0"/>
          <a:chOff x="0" y="0"/>
          <a:chExt cx="0" cy="0"/>
        </a:xfrm>
      </p:grpSpPr>
      <p:sp>
        <p:nvSpPr>
          <p:cNvPr id="417" name="Google Shape;417;p35"/>
          <p:cNvSpPr txBox="1"/>
          <p:nvPr/>
        </p:nvSpPr>
        <p:spPr>
          <a:xfrm>
            <a:off x="511850" y="2445675"/>
            <a:ext cx="72999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Six Degrees of Separation</a:t>
            </a:r>
            <a:endParaRPr sz="6600">
              <a:solidFill>
                <a:schemeClr val="lt1"/>
              </a:solidFill>
              <a:latin typeface="Proxima Nova Extrabold"/>
              <a:ea typeface="Proxima Nova Extrabold"/>
              <a:cs typeface="Proxima Nova Extrabold"/>
              <a:sym typeface="Proxima Nova Extrabold"/>
            </a:endParaRPr>
          </a:p>
        </p:txBody>
      </p:sp>
      <p:sp>
        <p:nvSpPr>
          <p:cNvPr id="418" name="Google Shape;41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2"/>
        <p:cNvGrpSpPr/>
        <p:nvPr/>
      </p:nvGrpSpPr>
      <p:grpSpPr>
        <a:xfrm>
          <a:off x="0" y="0"/>
          <a:ext cx="0" cy="0"/>
          <a:chOff x="0" y="0"/>
          <a:chExt cx="0" cy="0"/>
        </a:xfrm>
      </p:grpSpPr>
      <p:sp>
        <p:nvSpPr>
          <p:cNvPr id="423" name="Google Shape;423;p36"/>
          <p:cNvSpPr txBox="1"/>
          <p:nvPr/>
        </p:nvSpPr>
        <p:spPr>
          <a:xfrm>
            <a:off x="4890775" y="1244850"/>
            <a:ext cx="3932100" cy="265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lt1"/>
                </a:solidFill>
                <a:latin typeface="Proxima Nova"/>
                <a:ea typeface="Proxima Nova"/>
                <a:cs typeface="Proxima Nova"/>
                <a:sym typeface="Proxima Nova"/>
              </a:rPr>
              <a:t>1929</a:t>
            </a:r>
            <a:endParaRPr b="1">
              <a:solidFill>
                <a:schemeClr val="lt1"/>
              </a:solidFill>
              <a:latin typeface="Proxima Nova"/>
              <a:ea typeface="Proxima Nova"/>
              <a:cs typeface="Proxima Nova"/>
              <a:sym typeface="Proxima Nova"/>
            </a:endParaRPr>
          </a:p>
          <a:p>
            <a:pPr marL="457200" lvl="0" indent="-317500" algn="l" rtl="0">
              <a:lnSpc>
                <a:spcPct val="150000"/>
              </a:lnSpc>
              <a:spcBef>
                <a:spcPts val="1000"/>
              </a:spcBef>
              <a:spcAft>
                <a:spcPts val="0"/>
              </a:spcAft>
              <a:buClr>
                <a:schemeClr val="lt1"/>
              </a:buClr>
              <a:buSzPts val="1400"/>
              <a:buFont typeface="Proxima Nova"/>
              <a:buChar char="●"/>
            </a:pPr>
            <a:r>
              <a:rPr lang="en" b="1" i="1">
                <a:solidFill>
                  <a:schemeClr val="lt1"/>
                </a:solidFill>
                <a:latin typeface="Proxima Nova"/>
                <a:ea typeface="Proxima Nova"/>
                <a:cs typeface="Proxima Nova"/>
                <a:sym typeface="Proxima Nova"/>
              </a:rPr>
              <a:t>Chains</a:t>
            </a:r>
            <a:r>
              <a:rPr lang="en" i="1">
                <a:solidFill>
                  <a:schemeClr val="lt1"/>
                </a:solidFill>
                <a:latin typeface="Proxima Nova"/>
                <a:ea typeface="Proxima Nova"/>
                <a:cs typeface="Proxima Nova"/>
                <a:sym typeface="Proxima Nova"/>
              </a:rPr>
              <a:t>,</a:t>
            </a:r>
            <a:r>
              <a:rPr lang="en">
                <a:solidFill>
                  <a:schemeClr val="lt1"/>
                </a:solidFill>
                <a:latin typeface="Proxima Nova"/>
                <a:ea typeface="Proxima Nova"/>
                <a:cs typeface="Proxima Nova"/>
                <a:sym typeface="Proxima Nova"/>
              </a:rPr>
              <a:t> a short story by Hungarian author and poet Frigyes Karinthy</a:t>
            </a:r>
            <a:endParaRPr>
              <a:solidFill>
                <a:schemeClr val="lt1"/>
              </a:solidFill>
              <a:latin typeface="Proxima Nova"/>
              <a:ea typeface="Proxima Nova"/>
              <a:cs typeface="Proxima Nova"/>
              <a:sym typeface="Proxima Nova"/>
            </a:endParaRPr>
          </a:p>
          <a:p>
            <a:pPr marL="457200" lvl="0" indent="-317500" algn="l" rtl="0">
              <a:lnSpc>
                <a:spcPct val="150000"/>
              </a:lnSpc>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A character challenges others to find anyone on earth who be cannot connect himself to through fewer than 5 intermediaries </a:t>
            </a:r>
            <a:endParaRPr>
              <a:solidFill>
                <a:schemeClr val="lt1"/>
              </a:solidFill>
              <a:latin typeface="Proxima Nova"/>
              <a:ea typeface="Proxima Nova"/>
              <a:cs typeface="Proxima Nova"/>
              <a:sym typeface="Proxima Nova"/>
            </a:endParaRPr>
          </a:p>
        </p:txBody>
      </p:sp>
      <p:sp>
        <p:nvSpPr>
          <p:cNvPr id="424" name="Google Shape;424;p36"/>
          <p:cNvSpPr txBox="1"/>
          <p:nvPr/>
        </p:nvSpPr>
        <p:spPr>
          <a:xfrm>
            <a:off x="282450" y="4764425"/>
            <a:ext cx="5790300" cy="3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Proxima Nova"/>
                <a:ea typeface="Proxima Nova"/>
                <a:cs typeface="Proxima Nova"/>
                <a:sym typeface="Proxima Nova"/>
              </a:rPr>
              <a:t>Image from https://commons.wikimedia.org/wiki/File:Karinthy_Frigyes_%C3%ADr%C3%B3.jpg</a:t>
            </a:r>
            <a:endParaRPr sz="800">
              <a:solidFill>
                <a:schemeClr val="lt1"/>
              </a:solidFill>
              <a:latin typeface="Proxima Nova"/>
              <a:ea typeface="Proxima Nova"/>
              <a:cs typeface="Proxima Nova"/>
              <a:sym typeface="Proxima Nova"/>
            </a:endParaRPr>
          </a:p>
        </p:txBody>
      </p:sp>
      <p:pic>
        <p:nvPicPr>
          <p:cNvPr id="425" name="Google Shape;425;p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38200" y="204425"/>
            <a:ext cx="3099765" cy="44596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9"/>
        <p:cNvGrpSpPr/>
        <p:nvPr/>
      </p:nvGrpSpPr>
      <p:grpSpPr>
        <a:xfrm>
          <a:off x="0" y="0"/>
          <a:ext cx="0" cy="0"/>
          <a:chOff x="0" y="0"/>
          <a:chExt cx="0" cy="0"/>
        </a:xfrm>
      </p:grpSpPr>
      <p:sp>
        <p:nvSpPr>
          <p:cNvPr id="430" name="Google Shape;430;p37"/>
          <p:cNvSpPr txBox="1"/>
          <p:nvPr/>
        </p:nvSpPr>
        <p:spPr>
          <a:xfrm>
            <a:off x="4890775" y="1244850"/>
            <a:ext cx="3932100" cy="2653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solidFill>
                  <a:schemeClr val="lt1"/>
                </a:solidFill>
                <a:latin typeface="Proxima Nova"/>
                <a:ea typeface="Proxima Nova"/>
                <a:cs typeface="Proxima Nova"/>
                <a:sym typeface="Proxima Nova"/>
              </a:rPr>
              <a:t>1960</a:t>
            </a:r>
            <a:endParaRPr b="1">
              <a:solidFill>
                <a:schemeClr val="lt1"/>
              </a:solidFill>
              <a:latin typeface="Proxima Nova"/>
              <a:ea typeface="Proxima Nova"/>
              <a:cs typeface="Proxima Nova"/>
              <a:sym typeface="Proxima Nova"/>
            </a:endParaRPr>
          </a:p>
          <a:p>
            <a:pPr marL="457200" lvl="0" indent="-317500" algn="l" rtl="0">
              <a:lnSpc>
                <a:spcPct val="150000"/>
              </a:lnSpc>
              <a:spcBef>
                <a:spcPts val="100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Harvard Psychologist Stanley Milgram</a:t>
            </a:r>
            <a:endParaRPr>
              <a:solidFill>
                <a:schemeClr val="lt1"/>
              </a:solidFill>
              <a:latin typeface="Proxima Nova"/>
              <a:ea typeface="Proxima Nova"/>
              <a:cs typeface="Proxima Nova"/>
              <a:sym typeface="Proxima Nova"/>
            </a:endParaRPr>
          </a:p>
          <a:p>
            <a:pPr marL="457200" lvl="0" indent="-317500" algn="l" rtl="0">
              <a:lnSpc>
                <a:spcPct val="150000"/>
              </a:lnSpc>
              <a:spcBef>
                <a:spcPts val="0"/>
              </a:spcBef>
              <a:spcAft>
                <a:spcPts val="0"/>
              </a:spcAft>
              <a:buClr>
                <a:schemeClr val="lt1"/>
              </a:buClr>
              <a:buSzPts val="1400"/>
              <a:buFont typeface="Proxima Nova"/>
              <a:buChar char="●"/>
            </a:pPr>
            <a:r>
              <a:rPr lang="en">
                <a:solidFill>
                  <a:schemeClr val="lt1"/>
                </a:solidFill>
                <a:latin typeface="Proxima Nova"/>
                <a:ea typeface="Proxima Nova"/>
                <a:cs typeface="Proxima Nova"/>
                <a:sym typeface="Proxima Nova"/>
              </a:rPr>
              <a:t>Experimentally tested the idea!</a:t>
            </a:r>
            <a:endParaRPr>
              <a:solidFill>
                <a:schemeClr val="lt1"/>
              </a:solidFill>
              <a:latin typeface="Proxima Nova"/>
              <a:ea typeface="Proxima Nova"/>
              <a:cs typeface="Proxima Nova"/>
              <a:sym typeface="Proxima Nova"/>
            </a:endParaRPr>
          </a:p>
        </p:txBody>
      </p:sp>
      <p:pic>
        <p:nvPicPr>
          <p:cNvPr id="431" name="Google Shape;431;p37"/>
          <p:cNvPicPr preferRelativeResize="0"/>
          <p:nvPr/>
        </p:nvPicPr>
        <p:blipFill>
          <a:blip r:embed="rId3">
            <a:alphaModFix/>
          </a:blip>
          <a:stretch>
            <a:fillRect/>
          </a:stretch>
        </p:blipFill>
        <p:spPr>
          <a:xfrm>
            <a:off x="838200" y="636738"/>
            <a:ext cx="3166375" cy="3870025"/>
          </a:xfrm>
          <a:prstGeom prst="rect">
            <a:avLst/>
          </a:prstGeom>
          <a:noFill/>
          <a:ln>
            <a:noFill/>
          </a:ln>
        </p:spPr>
      </p:pic>
      <p:sp>
        <p:nvSpPr>
          <p:cNvPr id="432" name="Google Shape;432;p37"/>
          <p:cNvSpPr txBox="1"/>
          <p:nvPr/>
        </p:nvSpPr>
        <p:spPr>
          <a:xfrm>
            <a:off x="282450" y="4764425"/>
            <a:ext cx="5790300" cy="3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lt1"/>
                </a:solidFill>
                <a:latin typeface="Proxima Nova"/>
                <a:ea typeface="Proxima Nova"/>
                <a:cs typeface="Proxima Nova"/>
                <a:sym typeface="Proxima Nova"/>
              </a:rPr>
              <a:t>Image from https://psychology.fas.harvard.edu/people/stanley-milgram</a:t>
            </a:r>
            <a:endParaRPr sz="800">
              <a:solidFill>
                <a:schemeClr val="lt1"/>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6"/>
        <p:cNvGrpSpPr/>
        <p:nvPr/>
      </p:nvGrpSpPr>
      <p:grpSpPr>
        <a:xfrm>
          <a:off x="0" y="0"/>
          <a:ext cx="0" cy="0"/>
          <a:chOff x="0" y="0"/>
          <a:chExt cx="0" cy="0"/>
        </a:xfrm>
      </p:grpSpPr>
      <p:pic>
        <p:nvPicPr>
          <p:cNvPr id="437" name="Google Shape;437;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678663"/>
            <a:ext cx="9144003" cy="3786180"/>
          </a:xfrm>
          <a:prstGeom prst="rect">
            <a:avLst/>
          </a:prstGeom>
          <a:noFill/>
          <a:ln>
            <a:noFill/>
          </a:ln>
        </p:spPr>
      </p:pic>
      <p:pic>
        <p:nvPicPr>
          <p:cNvPr id="438" name="Google Shape;438;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53177" y="2266700"/>
            <a:ext cx="261050" cy="355274"/>
          </a:xfrm>
          <a:prstGeom prst="rect">
            <a:avLst/>
          </a:prstGeom>
          <a:noFill/>
          <a:ln>
            <a:noFill/>
          </a:ln>
        </p:spPr>
      </p:pic>
      <p:pic>
        <p:nvPicPr>
          <p:cNvPr id="439" name="Google Shape;439;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9277" y="2099442"/>
            <a:ext cx="261050" cy="355274"/>
          </a:xfrm>
          <a:prstGeom prst="rect">
            <a:avLst/>
          </a:prstGeom>
          <a:noFill/>
          <a:ln>
            <a:noFill/>
          </a:ln>
        </p:spPr>
      </p:pic>
      <p:sp>
        <p:nvSpPr>
          <p:cNvPr id="440" name="Google Shape;440;p38"/>
          <p:cNvSpPr txBox="1"/>
          <p:nvPr/>
        </p:nvSpPr>
        <p:spPr>
          <a:xfrm>
            <a:off x="356400" y="678675"/>
            <a:ext cx="2133600" cy="378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300 packages sent out to people in Nebraska and Boston</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a:latin typeface="Proxima Nova Semibold"/>
                <a:ea typeface="Proxima Nova Semibold"/>
                <a:cs typeface="Proxima Nova Semibold"/>
                <a:sym typeface="Proxima Nova Semibold"/>
              </a:rPr>
              <a:t>You can only forward it to someone you know on a first-name basis</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b="1">
                <a:latin typeface="Proxima Nova"/>
                <a:ea typeface="Proxima Nova"/>
                <a:cs typeface="Proxima Nova"/>
                <a:sym typeface="Proxima Nova"/>
              </a:rPr>
              <a:t>Target: </a:t>
            </a:r>
            <a:r>
              <a:rPr lang="en" sz="1100">
                <a:latin typeface="Proxima Nova Semibold"/>
                <a:ea typeface="Proxima Nova Semibold"/>
                <a:cs typeface="Proxima Nova Semibold"/>
                <a:sym typeface="Proxima Nova Semibold"/>
              </a:rPr>
              <a:t>A stockbroker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100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Live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Stockbrokers</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Do not live in Boston and are not stockbrokers</a:t>
            </a:r>
            <a:endParaRPr sz="1100">
              <a:latin typeface="Proxima Nova Semibold"/>
              <a:ea typeface="Proxima Nova Semibold"/>
              <a:cs typeface="Proxima Nova Semibold"/>
              <a:sym typeface="Proxima Nova Semibold"/>
            </a:endParaRPr>
          </a:p>
          <a:p>
            <a:pPr marL="457200" marR="0" lvl="0" indent="0" algn="l" rtl="0">
              <a:lnSpc>
                <a:spcPct val="115000"/>
              </a:lnSpc>
              <a:spcBef>
                <a:spcPts val="0"/>
              </a:spcBef>
              <a:spcAft>
                <a:spcPts val="0"/>
              </a:spcAft>
              <a:buNone/>
            </a:pP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Only 64 packets ever made it!</a:t>
            </a: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Path length: 5.1</a:t>
            </a:r>
            <a:endParaRPr sz="1100">
              <a:latin typeface="Proxima Nova Semibold"/>
              <a:ea typeface="Proxima Nova Semibold"/>
              <a:cs typeface="Proxima Nova Semibold"/>
              <a:sym typeface="Proxima Nova Semibold"/>
            </a:endParaRPr>
          </a:p>
        </p:txBody>
      </p:sp>
      <p:sp>
        <p:nvSpPr>
          <p:cNvPr id="441" name="Google Shape;441;p38"/>
          <p:cNvSpPr/>
          <p:nvPr/>
        </p:nvSpPr>
        <p:spPr>
          <a:xfrm>
            <a:off x="393950" y="2200100"/>
            <a:ext cx="1984500" cy="2110800"/>
          </a:xfrm>
          <a:prstGeom prst="rect">
            <a:avLst/>
          </a:prstGeom>
          <a:solidFill>
            <a:srgbClr val="FFF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5"/>
        <p:cNvGrpSpPr/>
        <p:nvPr/>
      </p:nvGrpSpPr>
      <p:grpSpPr>
        <a:xfrm>
          <a:off x="0" y="0"/>
          <a:ext cx="0" cy="0"/>
          <a:chOff x="0" y="0"/>
          <a:chExt cx="0" cy="0"/>
        </a:xfrm>
      </p:grpSpPr>
      <p:pic>
        <p:nvPicPr>
          <p:cNvPr id="446" name="Google Shape;446;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678663"/>
            <a:ext cx="9144003" cy="3786180"/>
          </a:xfrm>
          <a:prstGeom prst="rect">
            <a:avLst/>
          </a:prstGeom>
          <a:noFill/>
          <a:ln>
            <a:noFill/>
          </a:ln>
        </p:spPr>
      </p:pic>
      <p:pic>
        <p:nvPicPr>
          <p:cNvPr id="447" name="Google Shape;447;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53177" y="2266700"/>
            <a:ext cx="261050" cy="355274"/>
          </a:xfrm>
          <a:prstGeom prst="rect">
            <a:avLst/>
          </a:prstGeom>
          <a:noFill/>
          <a:ln>
            <a:noFill/>
          </a:ln>
        </p:spPr>
      </p:pic>
      <p:pic>
        <p:nvPicPr>
          <p:cNvPr id="448" name="Google Shape;448;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9277" y="2099442"/>
            <a:ext cx="261050" cy="355274"/>
          </a:xfrm>
          <a:prstGeom prst="rect">
            <a:avLst/>
          </a:prstGeom>
          <a:noFill/>
          <a:ln>
            <a:noFill/>
          </a:ln>
        </p:spPr>
      </p:pic>
      <p:sp>
        <p:nvSpPr>
          <p:cNvPr id="449" name="Google Shape;449;p39"/>
          <p:cNvSpPr txBox="1"/>
          <p:nvPr/>
        </p:nvSpPr>
        <p:spPr>
          <a:xfrm>
            <a:off x="356400" y="678675"/>
            <a:ext cx="2133600" cy="378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300 packages sent out to people in Nebraska and Boston</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a:latin typeface="Proxima Nova Semibold"/>
                <a:ea typeface="Proxima Nova Semibold"/>
                <a:cs typeface="Proxima Nova Semibold"/>
                <a:sym typeface="Proxima Nova Semibold"/>
              </a:rPr>
              <a:t>You can only forward it to someone you know on a first-name basis</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b="1">
                <a:latin typeface="Proxima Nova"/>
                <a:ea typeface="Proxima Nova"/>
                <a:cs typeface="Proxima Nova"/>
                <a:sym typeface="Proxima Nova"/>
              </a:rPr>
              <a:t>Target: </a:t>
            </a:r>
            <a:r>
              <a:rPr lang="en" sz="1100">
                <a:latin typeface="Proxima Nova Semibold"/>
                <a:ea typeface="Proxima Nova Semibold"/>
                <a:cs typeface="Proxima Nova Semibold"/>
                <a:sym typeface="Proxima Nova Semibold"/>
              </a:rPr>
              <a:t>A stockbroker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100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Live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Stockbrokers</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Do not live in Boston and are not stockbrokers</a:t>
            </a:r>
            <a:endParaRPr sz="1100">
              <a:latin typeface="Proxima Nova Semibold"/>
              <a:ea typeface="Proxima Nova Semibold"/>
              <a:cs typeface="Proxima Nova Semibold"/>
              <a:sym typeface="Proxima Nova Semibold"/>
            </a:endParaRPr>
          </a:p>
          <a:p>
            <a:pPr marL="457200" marR="0" lvl="0" indent="0" algn="l" rtl="0">
              <a:lnSpc>
                <a:spcPct val="115000"/>
              </a:lnSpc>
              <a:spcBef>
                <a:spcPts val="0"/>
              </a:spcBef>
              <a:spcAft>
                <a:spcPts val="0"/>
              </a:spcAft>
              <a:buNone/>
            </a:pP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Only 64 packets ever made it!</a:t>
            </a: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Path length: 5.1</a:t>
            </a:r>
            <a:endParaRPr sz="1100">
              <a:latin typeface="Proxima Nova Semibold"/>
              <a:ea typeface="Proxima Nova Semibold"/>
              <a:cs typeface="Proxima Nova Semibold"/>
              <a:sym typeface="Proxima Nova Semibold"/>
            </a:endParaRPr>
          </a:p>
        </p:txBody>
      </p:sp>
      <p:sp>
        <p:nvSpPr>
          <p:cNvPr id="450" name="Google Shape;450;p39"/>
          <p:cNvSpPr/>
          <p:nvPr/>
        </p:nvSpPr>
        <p:spPr>
          <a:xfrm>
            <a:off x="393950" y="2660950"/>
            <a:ext cx="1984500" cy="1650000"/>
          </a:xfrm>
          <a:prstGeom prst="rect">
            <a:avLst/>
          </a:prstGeom>
          <a:solidFill>
            <a:srgbClr val="FFF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54"/>
        <p:cNvGrpSpPr/>
        <p:nvPr/>
      </p:nvGrpSpPr>
      <p:grpSpPr>
        <a:xfrm>
          <a:off x="0" y="0"/>
          <a:ext cx="0" cy="0"/>
          <a:chOff x="0" y="0"/>
          <a:chExt cx="0" cy="0"/>
        </a:xfrm>
      </p:grpSpPr>
      <p:pic>
        <p:nvPicPr>
          <p:cNvPr id="455" name="Google Shape;455;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678663"/>
            <a:ext cx="9144003" cy="3786180"/>
          </a:xfrm>
          <a:prstGeom prst="rect">
            <a:avLst/>
          </a:prstGeom>
          <a:noFill/>
          <a:ln>
            <a:noFill/>
          </a:ln>
        </p:spPr>
      </p:pic>
      <p:pic>
        <p:nvPicPr>
          <p:cNvPr id="456" name="Google Shape;456;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53177" y="2266700"/>
            <a:ext cx="261050" cy="355274"/>
          </a:xfrm>
          <a:prstGeom prst="rect">
            <a:avLst/>
          </a:prstGeom>
          <a:noFill/>
          <a:ln>
            <a:noFill/>
          </a:ln>
        </p:spPr>
      </p:pic>
      <p:pic>
        <p:nvPicPr>
          <p:cNvPr id="457" name="Google Shape;457;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9277" y="2099442"/>
            <a:ext cx="261050" cy="355274"/>
          </a:xfrm>
          <a:prstGeom prst="rect">
            <a:avLst/>
          </a:prstGeom>
          <a:noFill/>
          <a:ln>
            <a:noFill/>
          </a:ln>
        </p:spPr>
      </p:pic>
      <p:sp>
        <p:nvSpPr>
          <p:cNvPr id="458" name="Google Shape;458;p40"/>
          <p:cNvSpPr txBox="1"/>
          <p:nvPr/>
        </p:nvSpPr>
        <p:spPr>
          <a:xfrm>
            <a:off x="356400" y="678675"/>
            <a:ext cx="2133600" cy="378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300 packages sent out to people in Nebraska and Boston</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a:latin typeface="Proxima Nova Semibold"/>
                <a:ea typeface="Proxima Nova Semibold"/>
                <a:cs typeface="Proxima Nova Semibold"/>
                <a:sym typeface="Proxima Nova Semibold"/>
              </a:rPr>
              <a:t>You can only forward it to someone you know on a first-name basis</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b="1">
                <a:latin typeface="Proxima Nova"/>
                <a:ea typeface="Proxima Nova"/>
                <a:cs typeface="Proxima Nova"/>
                <a:sym typeface="Proxima Nova"/>
              </a:rPr>
              <a:t>Target: </a:t>
            </a:r>
            <a:r>
              <a:rPr lang="en" sz="1100">
                <a:latin typeface="Proxima Nova Semibold"/>
                <a:ea typeface="Proxima Nova Semibold"/>
                <a:cs typeface="Proxima Nova Semibold"/>
                <a:sym typeface="Proxima Nova Semibold"/>
              </a:rPr>
              <a:t>A stockbroker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100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Live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Stockbrokers</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Do not live in Boston and are not stockbrokers</a:t>
            </a:r>
            <a:endParaRPr sz="1100">
              <a:latin typeface="Proxima Nova Semibold"/>
              <a:ea typeface="Proxima Nova Semibold"/>
              <a:cs typeface="Proxima Nova Semibold"/>
              <a:sym typeface="Proxima Nova Semibold"/>
            </a:endParaRPr>
          </a:p>
          <a:p>
            <a:pPr marL="457200" marR="0" lvl="0" indent="0" algn="l" rtl="0">
              <a:lnSpc>
                <a:spcPct val="115000"/>
              </a:lnSpc>
              <a:spcBef>
                <a:spcPts val="0"/>
              </a:spcBef>
              <a:spcAft>
                <a:spcPts val="0"/>
              </a:spcAft>
              <a:buNone/>
            </a:pP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Only 64 packets ever made it!</a:t>
            </a: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Path length: 5.1</a:t>
            </a:r>
            <a:endParaRPr sz="1100">
              <a:latin typeface="Proxima Nova Semibold"/>
              <a:ea typeface="Proxima Nova Semibold"/>
              <a:cs typeface="Proxima Nova Semibold"/>
              <a:sym typeface="Proxima Nova Semibold"/>
            </a:endParaRPr>
          </a:p>
        </p:txBody>
      </p:sp>
      <p:sp>
        <p:nvSpPr>
          <p:cNvPr id="459" name="Google Shape;459;p40"/>
          <p:cNvSpPr/>
          <p:nvPr/>
        </p:nvSpPr>
        <p:spPr>
          <a:xfrm>
            <a:off x="393950" y="3850200"/>
            <a:ext cx="1984500" cy="460500"/>
          </a:xfrm>
          <a:prstGeom prst="rect">
            <a:avLst/>
          </a:prstGeom>
          <a:solidFill>
            <a:srgbClr val="FFF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3"/>
        <p:cNvGrpSpPr/>
        <p:nvPr/>
      </p:nvGrpSpPr>
      <p:grpSpPr>
        <a:xfrm>
          <a:off x="0" y="0"/>
          <a:ext cx="0" cy="0"/>
          <a:chOff x="0" y="0"/>
          <a:chExt cx="0" cy="0"/>
        </a:xfrm>
      </p:grpSpPr>
      <p:pic>
        <p:nvPicPr>
          <p:cNvPr id="464" name="Google Shape;464;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678663"/>
            <a:ext cx="9144003" cy="3786180"/>
          </a:xfrm>
          <a:prstGeom prst="rect">
            <a:avLst/>
          </a:prstGeom>
          <a:noFill/>
          <a:ln>
            <a:noFill/>
          </a:ln>
        </p:spPr>
      </p:pic>
      <p:pic>
        <p:nvPicPr>
          <p:cNvPr id="465" name="Google Shape;465;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53177" y="2266700"/>
            <a:ext cx="261050" cy="355274"/>
          </a:xfrm>
          <a:prstGeom prst="rect">
            <a:avLst/>
          </a:prstGeom>
          <a:noFill/>
          <a:ln>
            <a:noFill/>
          </a:ln>
        </p:spPr>
      </p:pic>
      <p:pic>
        <p:nvPicPr>
          <p:cNvPr id="466" name="Google Shape;466;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09277" y="2099442"/>
            <a:ext cx="261050" cy="355274"/>
          </a:xfrm>
          <a:prstGeom prst="rect">
            <a:avLst/>
          </a:prstGeom>
          <a:noFill/>
          <a:ln>
            <a:noFill/>
          </a:ln>
        </p:spPr>
      </p:pic>
      <p:sp>
        <p:nvSpPr>
          <p:cNvPr id="467" name="Google Shape;467;p41"/>
          <p:cNvSpPr txBox="1"/>
          <p:nvPr/>
        </p:nvSpPr>
        <p:spPr>
          <a:xfrm>
            <a:off x="356400" y="678675"/>
            <a:ext cx="2133600" cy="37863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300 packages sent out to people in Nebraska and Boston</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a:latin typeface="Proxima Nova Semibold"/>
                <a:ea typeface="Proxima Nova Semibold"/>
                <a:cs typeface="Proxima Nova Semibold"/>
                <a:sym typeface="Proxima Nova Semibold"/>
              </a:rPr>
              <a:t>You can only forward it to someone you know on a first-name basis</a:t>
            </a:r>
            <a:endParaRPr sz="1100">
              <a:latin typeface="Proxima Nova Semibold"/>
              <a:ea typeface="Proxima Nova Semibold"/>
              <a:cs typeface="Proxima Nova Semibold"/>
              <a:sym typeface="Proxima Nova Semibold"/>
            </a:endParaRPr>
          </a:p>
          <a:p>
            <a:pPr marL="0" marR="0" lvl="0" indent="0" algn="l" rtl="0">
              <a:lnSpc>
                <a:spcPct val="115000"/>
              </a:lnSpc>
              <a:spcBef>
                <a:spcPts val="1000"/>
              </a:spcBef>
              <a:spcAft>
                <a:spcPts val="0"/>
              </a:spcAft>
              <a:buNone/>
            </a:pPr>
            <a:r>
              <a:rPr lang="en" sz="1100" b="1">
                <a:latin typeface="Proxima Nova"/>
                <a:ea typeface="Proxima Nova"/>
                <a:cs typeface="Proxima Nova"/>
                <a:sym typeface="Proxima Nova"/>
              </a:rPr>
              <a:t>Target: </a:t>
            </a:r>
            <a:r>
              <a:rPr lang="en" sz="1100">
                <a:latin typeface="Proxima Nova Semibold"/>
                <a:ea typeface="Proxima Nova Semibold"/>
                <a:cs typeface="Proxima Nova Semibold"/>
                <a:sym typeface="Proxima Nova Semibold"/>
              </a:rPr>
              <a:t>A stockbroker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100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Live in Boston</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Stockbrokers</a:t>
            </a:r>
            <a:endParaRPr sz="1100">
              <a:latin typeface="Proxima Nova Semibold"/>
              <a:ea typeface="Proxima Nova Semibold"/>
              <a:cs typeface="Proxima Nova Semibold"/>
              <a:sym typeface="Proxima Nova Semibold"/>
            </a:endParaRPr>
          </a:p>
          <a:p>
            <a:pPr marL="457200" marR="0" lvl="0" indent="-298450" algn="l" rtl="0">
              <a:lnSpc>
                <a:spcPct val="115000"/>
              </a:lnSpc>
              <a:spcBef>
                <a:spcPts val="0"/>
              </a:spcBef>
              <a:spcAft>
                <a:spcPts val="0"/>
              </a:spcAft>
              <a:buSzPts val="1100"/>
              <a:buFont typeface="Proxima Nova Semibold"/>
              <a:buChar char="-"/>
            </a:pPr>
            <a:r>
              <a:rPr lang="en" sz="1100">
                <a:latin typeface="Proxima Nova Semibold"/>
                <a:ea typeface="Proxima Nova Semibold"/>
                <a:cs typeface="Proxima Nova Semibold"/>
                <a:sym typeface="Proxima Nova Semibold"/>
              </a:rPr>
              <a:t>100: Do not live in Boston and are not stockbrokers</a:t>
            </a:r>
            <a:endParaRPr sz="1100">
              <a:latin typeface="Proxima Nova Semibold"/>
              <a:ea typeface="Proxima Nova Semibold"/>
              <a:cs typeface="Proxima Nova Semibold"/>
              <a:sym typeface="Proxima Nova Semibold"/>
            </a:endParaRPr>
          </a:p>
          <a:p>
            <a:pPr marL="457200" marR="0" lvl="0" indent="0" algn="l" rtl="0">
              <a:lnSpc>
                <a:spcPct val="115000"/>
              </a:lnSpc>
              <a:spcBef>
                <a:spcPts val="0"/>
              </a:spcBef>
              <a:spcAft>
                <a:spcPts val="0"/>
              </a:spcAft>
              <a:buNone/>
            </a:pP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Only 64 packets ever made it!</a:t>
            </a:r>
            <a:endParaRPr sz="1100">
              <a:latin typeface="Proxima Nova Semibold"/>
              <a:ea typeface="Proxima Nova Semibold"/>
              <a:cs typeface="Proxima Nova Semibold"/>
              <a:sym typeface="Proxima Nova Semibold"/>
            </a:endParaRPr>
          </a:p>
          <a:p>
            <a:pPr marL="0" marR="0" lvl="0" indent="0" algn="l" rtl="0">
              <a:lnSpc>
                <a:spcPct val="115000"/>
              </a:lnSpc>
              <a:spcBef>
                <a:spcPts val="0"/>
              </a:spcBef>
              <a:spcAft>
                <a:spcPts val="0"/>
              </a:spcAft>
              <a:buNone/>
            </a:pPr>
            <a:r>
              <a:rPr lang="en" sz="1100">
                <a:latin typeface="Proxima Nova Semibold"/>
                <a:ea typeface="Proxima Nova Semibold"/>
                <a:cs typeface="Proxima Nova Semibold"/>
                <a:sym typeface="Proxima Nova Semibold"/>
              </a:rPr>
              <a:t>Path length: 5.1</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Expected number of edges in </a:t>
            </a:r>
            <a:r>
              <a:rPr lang="en" sz="3000" i="1">
                <a:solidFill>
                  <a:schemeClr val="dk1"/>
                </a:solidFill>
                <a:latin typeface="Proxima Nova"/>
                <a:ea typeface="Proxima Nova"/>
                <a:cs typeface="Proxima Nova"/>
                <a:sym typeface="Proxima Nova"/>
              </a:rPr>
              <a:t>G(n,p)</a:t>
            </a:r>
            <a:endParaRPr sz="3000">
              <a:latin typeface="Proxima Nova Extrabold"/>
              <a:ea typeface="Proxima Nova Extrabold"/>
              <a:cs typeface="Proxima Nova Extrabold"/>
              <a:sym typeface="Proxima Nova Extrabold"/>
            </a:endParaRPr>
          </a:p>
        </p:txBody>
      </p:sp>
      <p:sp>
        <p:nvSpPr>
          <p:cNvPr id="69" name="Google Shape;69;p15"/>
          <p:cNvSpPr txBox="1"/>
          <p:nvPr/>
        </p:nvSpPr>
        <p:spPr>
          <a:xfrm>
            <a:off x="422350" y="1614275"/>
            <a:ext cx="5015400" cy="2358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We have            ways of picking a pair of nodes</a:t>
            </a:r>
            <a:endParaRPr>
              <a:solidFill>
                <a:schemeClr val="dk1"/>
              </a:solidFill>
              <a:latin typeface="Proxima Nova"/>
              <a:ea typeface="Proxima Nova"/>
              <a:cs typeface="Proxima Nova"/>
              <a:sym typeface="Proxima Nova"/>
            </a:endParaRPr>
          </a:p>
          <a:p>
            <a:pPr marL="0" lvl="0" indent="0" algn="l" rtl="0">
              <a:lnSpc>
                <a:spcPct val="200000"/>
              </a:lnSpc>
              <a:spcBef>
                <a:spcPts val="1000"/>
              </a:spcBef>
              <a:spcAft>
                <a:spcPts val="0"/>
              </a:spcAft>
              <a:buNone/>
            </a:pPr>
            <a:r>
              <a:rPr lang="en">
                <a:solidFill>
                  <a:schemeClr val="dk1"/>
                </a:solidFill>
                <a:latin typeface="Proxima Nova"/>
                <a:ea typeface="Proxima Nova"/>
                <a:cs typeface="Proxima Nova"/>
                <a:sym typeface="Proxima Nova"/>
              </a:rPr>
              <a:t>Out of those, </a:t>
            </a: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fraction will be realized</a:t>
            </a:r>
            <a:endParaRPr>
              <a:solidFill>
                <a:schemeClr val="dk1"/>
              </a:solidFill>
              <a:latin typeface="Proxima Nova"/>
              <a:ea typeface="Proxima Nova"/>
              <a:cs typeface="Proxima Nova"/>
              <a:sym typeface="Proxima Nova"/>
            </a:endParaRPr>
          </a:p>
          <a:p>
            <a:pPr marL="0" lvl="0" indent="0" algn="l" rtl="0">
              <a:lnSpc>
                <a:spcPct val="200000"/>
              </a:lnSpc>
              <a:spcBef>
                <a:spcPts val="1000"/>
              </a:spcBef>
              <a:spcAft>
                <a:spcPts val="1000"/>
              </a:spcAft>
              <a:buNone/>
            </a:pPr>
            <a:r>
              <a:rPr lang="en">
                <a:solidFill>
                  <a:schemeClr val="dk1"/>
                </a:solidFill>
                <a:latin typeface="Proxima Nova"/>
                <a:ea typeface="Proxima Nova"/>
                <a:cs typeface="Proxima Nova"/>
                <a:sym typeface="Proxima Nova"/>
              </a:rPr>
              <a:t>So, Average number of edges, </a:t>
            </a:r>
            <a:r>
              <a:rPr lang="en" i="1">
                <a:solidFill>
                  <a:schemeClr val="dk1"/>
                </a:solidFill>
                <a:latin typeface="Proxima Nova"/>
                <a:ea typeface="Proxima Nova"/>
                <a:cs typeface="Proxima Nova"/>
                <a:sym typeface="Proxima Nova"/>
              </a:rPr>
              <a:t>m</a:t>
            </a:r>
            <a:r>
              <a:rPr lang="en">
                <a:solidFill>
                  <a:schemeClr val="dk1"/>
                </a:solidFill>
                <a:latin typeface="Proxima Nova"/>
                <a:ea typeface="Proxima Nova"/>
                <a:cs typeface="Proxima Nova"/>
                <a:sym typeface="Proxima Nova"/>
              </a:rPr>
              <a:t> =          </a:t>
            </a:r>
            <a:r>
              <a:rPr lang="en" i="1">
                <a:solidFill>
                  <a:schemeClr val="dk1"/>
                </a:solidFill>
                <a:latin typeface="Proxima Nova"/>
                <a:ea typeface="Proxima Nova"/>
                <a:cs typeface="Proxima Nova"/>
                <a:sym typeface="Proxima Nova"/>
              </a:rPr>
              <a:t>p</a:t>
            </a:r>
            <a:r>
              <a:rPr lang="en">
                <a:solidFill>
                  <a:schemeClr val="dk1"/>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p:txBody>
      </p:sp>
      <p:pic>
        <p:nvPicPr>
          <p:cNvPr id="70" name="Google Shape;70;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707100" y="1472225"/>
            <a:ext cx="2691999" cy="2725624"/>
          </a:xfrm>
          <a:prstGeom prst="rect">
            <a:avLst/>
          </a:prstGeom>
          <a:noFill/>
          <a:ln>
            <a:noFill/>
          </a:ln>
        </p:spPr>
      </p:pic>
      <p:pic>
        <p:nvPicPr>
          <p:cNvPr id="71" name="Google Shape;71;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54575" y="1560900"/>
            <a:ext cx="399500" cy="483125"/>
          </a:xfrm>
          <a:prstGeom prst="rect">
            <a:avLst/>
          </a:prstGeom>
          <a:noFill/>
          <a:ln>
            <a:noFill/>
          </a:ln>
        </p:spPr>
      </p:pic>
      <p:pic>
        <p:nvPicPr>
          <p:cNvPr id="72" name="Google Shape;72;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222450" y="2716725"/>
            <a:ext cx="399500" cy="483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Statistical Characteristics of Networks</a:t>
            </a:r>
            <a:endParaRPr sz="3000">
              <a:solidFill>
                <a:schemeClr val="lt1"/>
              </a:solidFill>
              <a:latin typeface="Proxima Nova Semibold"/>
              <a:ea typeface="Proxima Nova Semibold"/>
              <a:cs typeface="Proxima Nova Semibold"/>
              <a:sym typeface="Proxima Nova Semibold"/>
            </a:endParaRPr>
          </a:p>
        </p:txBody>
      </p:sp>
      <p:sp>
        <p:nvSpPr>
          <p:cNvPr id="474" name="Google Shape;47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475" name="Google Shape;475;p42"/>
          <p:cNvSpPr txBox="1"/>
          <p:nvPr/>
        </p:nvSpPr>
        <p:spPr>
          <a:xfrm>
            <a:off x="3710800" y="1250900"/>
            <a:ext cx="5253000" cy="19527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Degree Distribution</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Clustering Coefficient</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Average Path Length</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Giant Component</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Statistical Characteristics of Networks</a:t>
            </a:r>
            <a:endParaRPr sz="3000">
              <a:solidFill>
                <a:schemeClr val="lt1"/>
              </a:solidFill>
              <a:latin typeface="Proxima Nova Semibold"/>
              <a:ea typeface="Proxima Nova Semibold"/>
              <a:cs typeface="Proxima Nova Semibold"/>
              <a:sym typeface="Proxima Nova Semibold"/>
            </a:endParaRPr>
          </a:p>
        </p:txBody>
      </p:sp>
      <p:sp>
        <p:nvSpPr>
          <p:cNvPr id="482" name="Google Shape;48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483" name="Google Shape;483;p43"/>
          <p:cNvSpPr txBox="1"/>
          <p:nvPr/>
        </p:nvSpPr>
        <p:spPr>
          <a:xfrm>
            <a:off x="3710800" y="1250900"/>
            <a:ext cx="5253000" cy="19527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Degree Distribution</a:t>
            </a:r>
            <a:endParaRPr sz="1500" b="1">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Clustering Coefficient</a:t>
            </a:r>
            <a:endParaRPr sz="1500" b="1">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Average Path Length</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Giant Component</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pic>
        <p:nvPicPr>
          <p:cNvPr id="488" name="Google Shape;488;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358475"/>
            <a:ext cx="3910649" cy="2607099"/>
          </a:xfrm>
          <a:prstGeom prst="rect">
            <a:avLst/>
          </a:prstGeom>
          <a:noFill/>
          <a:ln>
            <a:noFill/>
          </a:ln>
        </p:spPr>
      </p:pic>
      <p:graphicFrame>
        <p:nvGraphicFramePr>
          <p:cNvPr id="489" name="Google Shape;489;p44"/>
          <p:cNvGraphicFramePr/>
          <p:nvPr/>
        </p:nvGraphicFramePr>
        <p:xfrm>
          <a:off x="337325" y="433450"/>
          <a:ext cx="3000000" cy="3000000"/>
        </p:xfrm>
        <a:graphic>
          <a:graphicData uri="http://schemas.openxmlformats.org/drawingml/2006/table">
            <a:tbl>
              <a:tblPr>
                <a:noFill/>
                <a:tableStyleId>{0CC42B52-502F-448A-945F-E33BB9761C98}</a:tableStyleId>
              </a:tblPr>
              <a:tblGrid>
                <a:gridCol w="64377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1255550">
                  <a:extLst>
                    <a:ext uri="{9D8B030D-6E8A-4147-A177-3AD203B41FA5}">
                      <a16:colId xmlns:a16="http://schemas.microsoft.com/office/drawing/2014/main" val="20002"/>
                    </a:ext>
                  </a:extLst>
                </a:gridCol>
                <a:gridCol w="1307575">
                  <a:extLst>
                    <a:ext uri="{9D8B030D-6E8A-4147-A177-3AD203B41FA5}">
                      <a16:colId xmlns:a16="http://schemas.microsoft.com/office/drawing/2014/main" val="20003"/>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Length of the shortest path</a:t>
                      </a:r>
                      <a:r>
                        <a:rPr lang="en" sz="1200">
                          <a:latin typeface="Proxima Nova"/>
                          <a:ea typeface="Proxima Nova"/>
                          <a:cs typeface="Proxima Nova"/>
                          <a:sym typeface="Proxima Nova"/>
                        </a:rPr>
                        <a:t> </a:t>
                      </a:r>
                      <a:r>
                        <a:rPr lang="en" sz="1200" i="1">
                          <a:latin typeface="Proxima Nova"/>
                          <a:ea typeface="Proxima Nova"/>
                          <a:cs typeface="Proxima Nova"/>
                          <a:sym typeface="Proxima Nova"/>
                        </a:rPr>
                        <a:t>l</a:t>
                      </a:r>
                      <a:r>
                        <a:rPr lang="en" sz="1200" i="1" baseline="-25000">
                          <a:latin typeface="Proxima Nova"/>
                          <a:ea typeface="Proxima Nova"/>
                          <a:cs typeface="Proxima Nova"/>
                          <a:sym typeface="Proxima Nova"/>
                        </a:rPr>
                        <a:t>i,j</a:t>
                      </a:r>
                      <a:endParaRPr sz="1200" i="1" baseline="-250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4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358475"/>
            <a:ext cx="3910649" cy="2607099"/>
          </a:xfrm>
          <a:prstGeom prst="rect">
            <a:avLst/>
          </a:prstGeom>
          <a:noFill/>
          <a:ln>
            <a:noFill/>
          </a:ln>
        </p:spPr>
      </p:pic>
      <p:graphicFrame>
        <p:nvGraphicFramePr>
          <p:cNvPr id="495" name="Google Shape;495;p45"/>
          <p:cNvGraphicFramePr/>
          <p:nvPr/>
        </p:nvGraphicFramePr>
        <p:xfrm>
          <a:off x="337325" y="433450"/>
          <a:ext cx="3000000" cy="3000000"/>
        </p:xfrm>
        <a:graphic>
          <a:graphicData uri="http://schemas.openxmlformats.org/drawingml/2006/table">
            <a:tbl>
              <a:tblPr>
                <a:noFill/>
                <a:tableStyleId>{0CC42B52-502F-448A-945F-E33BB9761C98}</a:tableStyleId>
              </a:tblPr>
              <a:tblGrid>
                <a:gridCol w="64377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1255550">
                  <a:extLst>
                    <a:ext uri="{9D8B030D-6E8A-4147-A177-3AD203B41FA5}">
                      <a16:colId xmlns:a16="http://schemas.microsoft.com/office/drawing/2014/main" val="20002"/>
                    </a:ext>
                  </a:extLst>
                </a:gridCol>
                <a:gridCol w="1307575">
                  <a:extLst>
                    <a:ext uri="{9D8B030D-6E8A-4147-A177-3AD203B41FA5}">
                      <a16:colId xmlns:a16="http://schemas.microsoft.com/office/drawing/2014/main" val="20003"/>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Length of the shortest path</a:t>
                      </a:r>
                      <a:r>
                        <a:rPr lang="en" sz="1200">
                          <a:latin typeface="Proxima Nova"/>
                          <a:ea typeface="Proxima Nova"/>
                          <a:cs typeface="Proxima Nova"/>
                          <a:sym typeface="Proxima Nova"/>
                        </a:rPr>
                        <a:t> </a:t>
                      </a:r>
                      <a:r>
                        <a:rPr lang="en" sz="1200" i="1">
                          <a:latin typeface="Proxima Nova"/>
                          <a:ea typeface="Proxima Nova"/>
                          <a:cs typeface="Proxima Nova"/>
                          <a:sym typeface="Proxima Nova"/>
                        </a:rPr>
                        <a:t>l</a:t>
                      </a:r>
                      <a:r>
                        <a:rPr lang="en" sz="1200" i="1" baseline="-25000">
                          <a:latin typeface="Proxima Nova"/>
                          <a:ea typeface="Proxima Nova"/>
                          <a:cs typeface="Proxima Nova"/>
                          <a:sym typeface="Proxima Nova"/>
                        </a:rPr>
                        <a:t>i,j</a:t>
                      </a:r>
                      <a:endParaRPr sz="1200" i="1" baseline="-250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496" name="Google Shape;496;p45"/>
          <p:cNvSpPr txBox="1"/>
          <p:nvPr/>
        </p:nvSpPr>
        <p:spPr>
          <a:xfrm>
            <a:off x="4357475" y="3222125"/>
            <a:ext cx="4353900" cy="16242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Average Path Length</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Average of shortest path lengths: 1.5</a:t>
            </a:r>
            <a:endParaRPr sz="1500">
              <a:solidFill>
                <a:schemeClr val="dk1"/>
              </a:solidFill>
              <a:latin typeface="Proxima Nova"/>
              <a:ea typeface="Proxima Nova"/>
              <a:cs typeface="Proxima Nova"/>
              <a:sym typeface="Proxima Nova"/>
            </a:endParaRPr>
          </a:p>
          <a:p>
            <a:pPr marL="457200" lvl="0" indent="0" algn="l" rtl="0">
              <a:lnSpc>
                <a:spcPct val="115000"/>
              </a:lnSpc>
              <a:spcBef>
                <a:spcPts val="1000"/>
              </a:spcBef>
              <a:spcAft>
                <a:spcPts val="1000"/>
              </a:spcAft>
              <a:buNone/>
            </a:pPr>
            <a:endParaRPr sz="1500">
              <a:solidFill>
                <a:schemeClr val="dk1"/>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pic>
        <p:nvPicPr>
          <p:cNvPr id="501" name="Google Shape;501;p4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48575" y="358475"/>
            <a:ext cx="3910649" cy="2607099"/>
          </a:xfrm>
          <a:prstGeom prst="rect">
            <a:avLst/>
          </a:prstGeom>
          <a:noFill/>
          <a:ln>
            <a:noFill/>
          </a:ln>
        </p:spPr>
      </p:pic>
      <p:graphicFrame>
        <p:nvGraphicFramePr>
          <p:cNvPr id="502" name="Google Shape;502;p46"/>
          <p:cNvGraphicFramePr/>
          <p:nvPr/>
        </p:nvGraphicFramePr>
        <p:xfrm>
          <a:off x="337325" y="433450"/>
          <a:ext cx="3000000" cy="3000000"/>
        </p:xfrm>
        <a:graphic>
          <a:graphicData uri="http://schemas.openxmlformats.org/drawingml/2006/table">
            <a:tbl>
              <a:tblPr>
                <a:noFill/>
                <a:tableStyleId>{0CC42B52-502F-448A-945F-E33BB9761C98}</a:tableStyleId>
              </a:tblPr>
              <a:tblGrid>
                <a:gridCol w="64377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1255550">
                  <a:extLst>
                    <a:ext uri="{9D8B030D-6E8A-4147-A177-3AD203B41FA5}">
                      <a16:colId xmlns:a16="http://schemas.microsoft.com/office/drawing/2014/main" val="20002"/>
                    </a:ext>
                  </a:extLst>
                </a:gridCol>
                <a:gridCol w="1307575">
                  <a:extLst>
                    <a:ext uri="{9D8B030D-6E8A-4147-A177-3AD203B41FA5}">
                      <a16:colId xmlns:a16="http://schemas.microsoft.com/office/drawing/2014/main" val="20003"/>
                    </a:ext>
                  </a:extLst>
                </a:gridCol>
              </a:tblGrid>
              <a:tr h="337675">
                <a:tc>
                  <a:txBody>
                    <a:bodyPr/>
                    <a:lstStyle/>
                    <a:p>
                      <a:pPr marL="0" lvl="0" indent="0" algn="ctr" rtl="0">
                        <a:spcBef>
                          <a:spcPts val="0"/>
                        </a:spcBef>
                        <a:spcAft>
                          <a:spcPts val="0"/>
                        </a:spcAft>
                        <a:buNone/>
                      </a:pPr>
                      <a:r>
                        <a:rPr lang="en" sz="1200" b="1">
                          <a:latin typeface="Proxima Nova"/>
                          <a:ea typeface="Proxima Nova"/>
                          <a:cs typeface="Proxima Nova"/>
                          <a:sym typeface="Proxima Nova"/>
                        </a:rPr>
                        <a:t>From</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To</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Shortest paths</a:t>
                      </a:r>
                      <a:endParaRPr sz="1200" b="1">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b="1">
                          <a:latin typeface="Proxima Nova"/>
                          <a:ea typeface="Proxima Nova"/>
                          <a:cs typeface="Proxima Nova"/>
                          <a:sym typeface="Proxima Nova"/>
                        </a:rPr>
                        <a:t>Length of the shortest path</a:t>
                      </a:r>
                      <a:r>
                        <a:rPr lang="en" sz="1200">
                          <a:latin typeface="Proxima Nova"/>
                          <a:ea typeface="Proxima Nova"/>
                          <a:cs typeface="Proxima Nova"/>
                          <a:sym typeface="Proxima Nova"/>
                        </a:rPr>
                        <a:t> </a:t>
                      </a:r>
                      <a:r>
                        <a:rPr lang="en" sz="1200" i="1">
                          <a:latin typeface="Proxima Nova"/>
                          <a:ea typeface="Proxima Nova"/>
                          <a:cs typeface="Proxima Nova"/>
                          <a:sym typeface="Proxima Nova"/>
                        </a:rPr>
                        <a:t>l</a:t>
                      </a:r>
                      <a:r>
                        <a:rPr lang="en" sz="1200" i="1" baseline="-25000">
                          <a:latin typeface="Proxima Nova"/>
                          <a:ea typeface="Proxima Nova"/>
                          <a:cs typeface="Proxima Nova"/>
                          <a:sym typeface="Proxima Nova"/>
                        </a:rPr>
                        <a:t>i,j</a:t>
                      </a:r>
                      <a:endParaRPr sz="1200" i="1" baseline="-250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0"/>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1"/>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2"/>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3"/>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4"/>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5"/>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6"/>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7"/>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8"/>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3</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1</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09"/>
                  </a:ext>
                </a:extLst>
              </a:tr>
              <a:tr h="337675">
                <a:tc>
                  <a:txBody>
                    <a:bodyPr/>
                    <a:lstStyle/>
                    <a:p>
                      <a:pPr marL="0" lvl="0" indent="0" algn="ctr" rtl="0">
                        <a:spcBef>
                          <a:spcPts val="0"/>
                        </a:spcBef>
                        <a:spcAft>
                          <a:spcPts val="0"/>
                        </a:spcAft>
                        <a:buNone/>
                      </a:pPr>
                      <a:r>
                        <a:rPr lang="en" sz="1200">
                          <a:latin typeface="Proxima Nova"/>
                          <a:ea typeface="Proxima Nova"/>
                          <a:cs typeface="Proxima Nova"/>
                          <a:sym typeface="Proxima Nova"/>
                        </a:rPr>
                        <a:t>4</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(4,3,5)</a:t>
                      </a:r>
                      <a:endParaRPr sz="1200">
                        <a:latin typeface="Proxima Nova"/>
                        <a:ea typeface="Proxima Nova"/>
                        <a:cs typeface="Proxima Nova"/>
                        <a:sym typeface="Proxima Nova"/>
                      </a:endParaRPr>
                    </a:p>
                  </a:txBody>
                  <a:tcPr marL="91425" marR="91425" marT="91425" marB="91425" anchor="ctr"/>
                </a:tc>
                <a:tc>
                  <a:txBody>
                    <a:bodyPr/>
                    <a:lstStyle/>
                    <a:p>
                      <a:pPr marL="0" lvl="0" indent="0" algn="ctr" rtl="0">
                        <a:spcBef>
                          <a:spcPts val="0"/>
                        </a:spcBef>
                        <a:spcAft>
                          <a:spcPts val="0"/>
                        </a:spcAft>
                        <a:buNone/>
                      </a:pPr>
                      <a:r>
                        <a:rPr lang="en" sz="1200">
                          <a:latin typeface="Proxima Nova"/>
                          <a:ea typeface="Proxima Nova"/>
                          <a:cs typeface="Proxima Nova"/>
                          <a:sym typeface="Proxima Nova"/>
                        </a:rPr>
                        <a:t>2</a:t>
                      </a:r>
                      <a:endParaRPr sz="1200">
                        <a:latin typeface="Proxima Nova"/>
                        <a:ea typeface="Proxima Nova"/>
                        <a:cs typeface="Proxima Nova"/>
                        <a:sym typeface="Proxima Nova"/>
                      </a:endParaRPr>
                    </a:p>
                  </a:txBody>
                  <a:tcPr marL="91425" marR="91425" marT="91425" marB="91425" anchor="ctr"/>
                </a:tc>
                <a:extLst>
                  <a:ext uri="{0D108BD9-81ED-4DB2-BD59-A6C34878D82A}">
                    <a16:rowId xmlns:a16="http://schemas.microsoft.com/office/drawing/2014/main" val="10010"/>
                  </a:ext>
                </a:extLst>
              </a:tr>
            </a:tbl>
          </a:graphicData>
        </a:graphic>
      </p:graphicFrame>
      <p:sp>
        <p:nvSpPr>
          <p:cNvPr id="503" name="Google Shape;503;p46"/>
          <p:cNvSpPr txBox="1"/>
          <p:nvPr/>
        </p:nvSpPr>
        <p:spPr>
          <a:xfrm>
            <a:off x="4357475" y="3222125"/>
            <a:ext cx="4353900" cy="16242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Average Path Length</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Average of shortest path lengths: 1.5</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Diameter</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Longest shortest path length: 2</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4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57558" y="298713"/>
            <a:ext cx="6489544" cy="4515426"/>
          </a:xfrm>
          <a:prstGeom prst="rect">
            <a:avLst/>
          </a:prstGeom>
          <a:noFill/>
          <a:ln>
            <a:noFill/>
          </a:ln>
        </p:spPr>
      </p:pic>
      <p:sp>
        <p:nvSpPr>
          <p:cNvPr id="509" name="Google Shape;509;p47"/>
          <p:cNvSpPr txBox="1"/>
          <p:nvPr/>
        </p:nvSpPr>
        <p:spPr>
          <a:xfrm>
            <a:off x="311700" y="445025"/>
            <a:ext cx="3746700" cy="42228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Giant</a:t>
            </a:r>
            <a:endParaRPr sz="3000">
              <a:latin typeface="Proxima Nova Extrabold"/>
              <a:ea typeface="Proxima Nova Extrabold"/>
              <a:cs typeface="Proxima Nova Extrabold"/>
              <a:sym typeface="Proxima Nova Extrabold"/>
            </a:endParaRPr>
          </a:p>
          <a:p>
            <a:pPr marL="0" lvl="0" indent="0" algn="l" rtl="0">
              <a:spcBef>
                <a:spcPts val="0"/>
              </a:spcBef>
              <a:spcAft>
                <a:spcPts val="0"/>
              </a:spcAft>
              <a:buNone/>
            </a:pPr>
            <a:r>
              <a:rPr lang="en" sz="3000">
                <a:latin typeface="Proxima Nova"/>
                <a:ea typeface="Proxima Nova"/>
                <a:cs typeface="Proxima Nova"/>
                <a:sym typeface="Proxima Nova"/>
              </a:rPr>
              <a:t>Component</a:t>
            </a:r>
            <a:endParaRPr sz="1500">
              <a:solidFill>
                <a:srgbClr val="000000"/>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pic>
        <p:nvPicPr>
          <p:cNvPr id="514" name="Google Shape;514;p4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515" name="Google Shape;515;p48"/>
          <p:cNvSpPr/>
          <p:nvPr/>
        </p:nvSpPr>
        <p:spPr>
          <a:xfrm>
            <a:off x="5756623" y="59475"/>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4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521" name="Google Shape;521;p49"/>
          <p:cNvSpPr/>
          <p:nvPr/>
        </p:nvSpPr>
        <p:spPr>
          <a:xfrm>
            <a:off x="6191525" y="59475"/>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5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527" name="Google Shape;527;p50"/>
          <p:cNvSpPr/>
          <p:nvPr/>
        </p:nvSpPr>
        <p:spPr>
          <a:xfrm>
            <a:off x="5344175" y="44600"/>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5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61630" y="0"/>
            <a:ext cx="7020738" cy="5143499"/>
          </a:xfrm>
          <a:prstGeom prst="rect">
            <a:avLst/>
          </a:prstGeom>
          <a:noFill/>
          <a:ln>
            <a:noFill/>
          </a:ln>
        </p:spPr>
      </p:pic>
      <p:sp>
        <p:nvSpPr>
          <p:cNvPr id="533" name="Google Shape;533;p51"/>
          <p:cNvSpPr/>
          <p:nvPr/>
        </p:nvSpPr>
        <p:spPr>
          <a:xfrm>
            <a:off x="4920500" y="52025"/>
            <a:ext cx="408900" cy="38427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Clr>
                <a:schemeClr val="dk1"/>
              </a:buClr>
              <a:buSzPts val="1100"/>
              <a:buFont typeface="Arial"/>
              <a:buNone/>
            </a:pPr>
            <a:r>
              <a:rPr lang="en" sz="3000">
                <a:solidFill>
                  <a:schemeClr val="dk1"/>
                </a:solidFill>
                <a:latin typeface="Proxima Nova Extrabold"/>
                <a:ea typeface="Proxima Nova Extrabold"/>
                <a:cs typeface="Proxima Nova Extrabold"/>
                <a:sym typeface="Proxima Nova Extrabold"/>
              </a:rPr>
              <a:t>Average degree </a:t>
            </a:r>
            <a:r>
              <a:rPr lang="en" sz="3000">
                <a:solidFill>
                  <a:srgbClr val="980000"/>
                </a:solidFill>
                <a:latin typeface="Proxima Nova Extrabold"/>
                <a:ea typeface="Proxima Nova Extrabold"/>
                <a:cs typeface="Proxima Nova Extrabold"/>
                <a:sym typeface="Proxima Nova Extrabold"/>
              </a:rPr>
              <a:t>per node</a:t>
            </a:r>
            <a:r>
              <a:rPr lang="en" sz="3000">
                <a:solidFill>
                  <a:schemeClr val="dk1"/>
                </a:solidFill>
                <a:latin typeface="Proxima Nova Extrabold"/>
                <a:ea typeface="Proxima Nova Extrabold"/>
                <a:cs typeface="Proxima Nova Extrabold"/>
                <a:sym typeface="Proxima Nova Extrabold"/>
              </a:rPr>
              <a:t> in </a:t>
            </a:r>
            <a:r>
              <a:rPr lang="en" sz="3000" i="1">
                <a:solidFill>
                  <a:schemeClr val="dk1"/>
                </a:solidFill>
                <a:latin typeface="Proxima Nova"/>
                <a:ea typeface="Proxima Nova"/>
                <a:cs typeface="Proxima Nova"/>
                <a:sym typeface="Proxima Nova"/>
              </a:rPr>
              <a:t>G(n,p)</a:t>
            </a:r>
            <a:endParaRPr sz="3000">
              <a:latin typeface="Proxima Nova Extrabold"/>
              <a:ea typeface="Proxima Nova Extrabold"/>
              <a:cs typeface="Proxima Nova Extrabold"/>
              <a:sym typeface="Proxima Nova Extrabold"/>
            </a:endParaRPr>
          </a:p>
        </p:txBody>
      </p:sp>
      <p:sp>
        <p:nvSpPr>
          <p:cNvPr id="78" name="Google Shape;78;p16"/>
          <p:cNvSpPr/>
          <p:nvPr/>
        </p:nvSpPr>
        <p:spPr>
          <a:xfrm>
            <a:off x="6197166" y="1826375"/>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79" name="Google Shape;79;p16"/>
          <p:cNvSpPr/>
          <p:nvPr/>
        </p:nvSpPr>
        <p:spPr>
          <a:xfrm>
            <a:off x="7660264" y="1826375"/>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80" name="Google Shape;80;p16"/>
          <p:cNvSpPr/>
          <p:nvPr/>
        </p:nvSpPr>
        <p:spPr>
          <a:xfrm>
            <a:off x="7151360" y="2462500"/>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81" name="Google Shape;81;p16"/>
          <p:cNvCxnSpPr/>
          <p:nvPr/>
        </p:nvCxnSpPr>
        <p:spPr>
          <a:xfrm>
            <a:off x="6370566" y="2173175"/>
            <a:ext cx="687300" cy="1177800"/>
          </a:xfrm>
          <a:prstGeom prst="straightConnector1">
            <a:avLst/>
          </a:prstGeom>
          <a:noFill/>
          <a:ln w="28575" cap="flat" cmpd="sng">
            <a:solidFill>
              <a:schemeClr val="dk1"/>
            </a:solidFill>
            <a:prstDash val="dash"/>
            <a:round/>
            <a:headEnd type="none" w="med" len="med"/>
            <a:tailEnd type="none" w="med" len="med"/>
          </a:ln>
        </p:spPr>
      </p:cxnSp>
      <p:cxnSp>
        <p:nvCxnSpPr>
          <p:cNvPr id="82" name="Google Shape;82;p16"/>
          <p:cNvCxnSpPr>
            <a:stCxn id="79" idx="4"/>
            <a:endCxn id="83" idx="7"/>
          </p:cNvCxnSpPr>
          <p:nvPr/>
        </p:nvCxnSpPr>
        <p:spPr>
          <a:xfrm flipH="1">
            <a:off x="7303264" y="2173175"/>
            <a:ext cx="530400" cy="1177800"/>
          </a:xfrm>
          <a:prstGeom prst="straightConnector1">
            <a:avLst/>
          </a:prstGeom>
          <a:noFill/>
          <a:ln w="28575" cap="flat" cmpd="sng">
            <a:solidFill>
              <a:schemeClr val="dk1"/>
            </a:solidFill>
            <a:prstDash val="dash"/>
            <a:round/>
            <a:headEnd type="none" w="med" len="med"/>
            <a:tailEnd type="none" w="med" len="med"/>
          </a:ln>
        </p:spPr>
      </p:cxnSp>
      <p:cxnSp>
        <p:nvCxnSpPr>
          <p:cNvPr id="84" name="Google Shape;84;p16"/>
          <p:cNvCxnSpPr>
            <a:stCxn id="80" idx="4"/>
            <a:endCxn id="83" idx="0"/>
          </p:cNvCxnSpPr>
          <p:nvPr/>
        </p:nvCxnSpPr>
        <p:spPr>
          <a:xfrm flipH="1">
            <a:off x="7180460" y="2809300"/>
            <a:ext cx="144300" cy="490800"/>
          </a:xfrm>
          <a:prstGeom prst="straightConnector1">
            <a:avLst/>
          </a:prstGeom>
          <a:noFill/>
          <a:ln w="28575" cap="flat" cmpd="sng">
            <a:solidFill>
              <a:schemeClr val="dk1"/>
            </a:solidFill>
            <a:prstDash val="dash"/>
            <a:round/>
            <a:headEnd type="none" w="med" len="med"/>
            <a:tailEnd type="none" w="med" len="med"/>
          </a:ln>
        </p:spPr>
      </p:cxnSp>
      <p:sp>
        <p:nvSpPr>
          <p:cNvPr id="83" name="Google Shape;83;p16"/>
          <p:cNvSpPr/>
          <p:nvPr/>
        </p:nvSpPr>
        <p:spPr>
          <a:xfrm>
            <a:off x="7007185" y="3300100"/>
            <a:ext cx="346800" cy="3468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85" name="Google Shape;85;p16"/>
          <p:cNvSpPr txBox="1"/>
          <p:nvPr/>
        </p:nvSpPr>
        <p:spPr>
          <a:xfrm>
            <a:off x="422350" y="1614275"/>
            <a:ext cx="5015400" cy="2358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A node can connect to at most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-1) possible peers</a:t>
            </a:r>
            <a:endParaRPr>
              <a:solidFill>
                <a:schemeClr val="dk1"/>
              </a:solidFill>
              <a:latin typeface="Proxima Nova"/>
              <a:ea typeface="Proxima Nova"/>
              <a:cs typeface="Proxima Nova"/>
              <a:sym typeface="Proxima Nova"/>
            </a:endParaRPr>
          </a:p>
          <a:p>
            <a:pPr marL="0" lvl="0" indent="0" algn="l" rtl="0">
              <a:lnSpc>
                <a:spcPct val="200000"/>
              </a:lnSpc>
              <a:spcBef>
                <a:spcPts val="1000"/>
              </a:spcBef>
              <a:spcAft>
                <a:spcPts val="0"/>
              </a:spcAft>
              <a:buNone/>
            </a:pPr>
            <a:r>
              <a:rPr lang="en">
                <a:solidFill>
                  <a:schemeClr val="dk1"/>
                </a:solidFill>
                <a:latin typeface="Proxima Nova"/>
                <a:ea typeface="Proxima Nova"/>
                <a:cs typeface="Proxima Nova"/>
                <a:sym typeface="Proxima Nova"/>
              </a:rPr>
              <a:t>Out of those, </a:t>
            </a:r>
            <a:r>
              <a:rPr lang="en" i="1">
                <a:solidFill>
                  <a:schemeClr val="dk1"/>
                </a:solidFill>
                <a:latin typeface="Proxima Nova"/>
                <a:ea typeface="Proxima Nova"/>
                <a:cs typeface="Proxima Nova"/>
                <a:sym typeface="Proxima Nova"/>
              </a:rPr>
              <a:t>p</a:t>
            </a:r>
            <a:r>
              <a:rPr lang="en">
                <a:solidFill>
                  <a:schemeClr val="dk1"/>
                </a:solidFill>
                <a:latin typeface="Proxima Nova"/>
                <a:ea typeface="Proxima Nova"/>
                <a:cs typeface="Proxima Nova"/>
                <a:sym typeface="Proxima Nova"/>
              </a:rPr>
              <a:t> edges will be realized on average</a:t>
            </a:r>
            <a:endParaRPr>
              <a:solidFill>
                <a:schemeClr val="dk1"/>
              </a:solidFill>
              <a:latin typeface="Proxima Nova"/>
              <a:ea typeface="Proxima Nova"/>
              <a:cs typeface="Proxima Nova"/>
              <a:sym typeface="Proxima Nova"/>
            </a:endParaRPr>
          </a:p>
          <a:p>
            <a:pPr marL="0" lvl="0" indent="0" algn="l" rtl="0">
              <a:lnSpc>
                <a:spcPct val="200000"/>
              </a:lnSpc>
              <a:spcBef>
                <a:spcPts val="1000"/>
              </a:spcBef>
              <a:spcAft>
                <a:spcPts val="1000"/>
              </a:spcAft>
              <a:buNone/>
            </a:pPr>
            <a:r>
              <a:rPr lang="en">
                <a:solidFill>
                  <a:schemeClr val="dk1"/>
                </a:solidFill>
                <a:latin typeface="Proxima Nova"/>
                <a:ea typeface="Proxima Nova"/>
                <a:cs typeface="Proxima Nova"/>
                <a:sym typeface="Proxima Nova"/>
              </a:rPr>
              <a:t>So, Average degree per node, </a:t>
            </a:r>
            <a:r>
              <a:rPr lang="en" i="1">
                <a:solidFill>
                  <a:schemeClr val="dk1"/>
                </a:solidFill>
                <a:latin typeface="Proxima Nova"/>
                <a:ea typeface="Proxima Nova"/>
                <a:cs typeface="Proxima Nova"/>
                <a:sym typeface="Proxima Nova"/>
              </a:rPr>
              <a:t>c</a:t>
            </a:r>
            <a:r>
              <a:rPr lang="en">
                <a:solidFill>
                  <a:schemeClr val="dk1"/>
                </a:solidFill>
                <a:latin typeface="Proxima Nova"/>
                <a:ea typeface="Proxima Nova"/>
                <a:cs typeface="Proxima Nova"/>
                <a:sym typeface="Proxima Nova"/>
              </a:rPr>
              <a:t> =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-1)</a:t>
            </a:r>
            <a:r>
              <a:rPr lang="en" i="1">
                <a:solidFill>
                  <a:schemeClr val="dk1"/>
                </a:solidFill>
                <a:latin typeface="Proxima Nova"/>
                <a:ea typeface="Proxima Nova"/>
                <a:cs typeface="Proxima Nova"/>
                <a:sym typeface="Proxima Nova"/>
              </a:rPr>
              <a:t>p</a:t>
            </a:r>
            <a:r>
              <a:rPr lang="en">
                <a:solidFill>
                  <a:schemeClr val="dk1"/>
                </a:solidFill>
                <a:latin typeface="Proxima Nova"/>
                <a:ea typeface="Proxima Nova"/>
                <a:cs typeface="Proxima Nova"/>
                <a:sym typeface="Proxima Nova"/>
              </a:rPr>
              <a:t> </a:t>
            </a:r>
            <a:endParaRPr>
              <a:solidFill>
                <a:schemeClr val="dk1"/>
              </a:solidFill>
              <a:latin typeface="Proxima Nova"/>
              <a:ea typeface="Proxima Nova"/>
              <a:cs typeface="Proxima Nova"/>
              <a:sym typeface="Proxima Nova"/>
            </a:endParaRPr>
          </a:p>
        </p:txBody>
      </p:sp>
      <p:sp>
        <p:nvSpPr>
          <p:cNvPr id="86" name="Google Shape;86;p16"/>
          <p:cNvSpPr txBox="1"/>
          <p:nvPr/>
        </p:nvSpPr>
        <p:spPr>
          <a:xfrm>
            <a:off x="6405266" y="2724150"/>
            <a:ext cx="2637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 i="1">
                <a:solidFill>
                  <a:schemeClr val="dk1"/>
                </a:solidFill>
                <a:latin typeface="Proxima Nova"/>
                <a:ea typeface="Proxima Nova"/>
                <a:cs typeface="Proxima Nova"/>
                <a:sym typeface="Proxima Nova"/>
              </a:rPr>
              <a:t>p</a:t>
            </a:r>
            <a:endParaRPr/>
          </a:p>
        </p:txBody>
      </p:sp>
      <p:sp>
        <p:nvSpPr>
          <p:cNvPr id="87" name="Google Shape;87;p16"/>
          <p:cNvSpPr txBox="1"/>
          <p:nvPr/>
        </p:nvSpPr>
        <p:spPr>
          <a:xfrm>
            <a:off x="7584075" y="2561975"/>
            <a:ext cx="2637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 i="1">
                <a:solidFill>
                  <a:schemeClr val="dk1"/>
                </a:solidFill>
                <a:latin typeface="Proxima Nova"/>
                <a:ea typeface="Proxima Nova"/>
                <a:cs typeface="Proxima Nova"/>
                <a:sym typeface="Proxima Nova"/>
              </a:rPr>
              <a:t>p</a:t>
            </a:r>
            <a:endParaRPr/>
          </a:p>
        </p:txBody>
      </p:sp>
      <p:sp>
        <p:nvSpPr>
          <p:cNvPr id="88" name="Google Shape;88;p16"/>
          <p:cNvSpPr txBox="1"/>
          <p:nvPr/>
        </p:nvSpPr>
        <p:spPr>
          <a:xfrm>
            <a:off x="7048725" y="2724150"/>
            <a:ext cx="2637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1000"/>
              </a:spcAft>
              <a:buNone/>
            </a:pPr>
            <a:r>
              <a:rPr lang="en" i="1">
                <a:solidFill>
                  <a:schemeClr val="dk1"/>
                </a:solidFill>
                <a:latin typeface="Proxima Nova"/>
                <a:ea typeface="Proxima Nova"/>
                <a:cs typeface="Proxima Nova"/>
                <a:sym typeface="Proxima Nova"/>
              </a:rPr>
              <a:t>p</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2"/>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2"/>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Statistical Characteristics of </a:t>
            </a:r>
            <a:r>
              <a:rPr lang="en" sz="3000">
                <a:solidFill>
                  <a:srgbClr val="00FFFF"/>
                </a:solidFill>
                <a:latin typeface="Proxima Nova Semibold"/>
                <a:ea typeface="Proxima Nova Semibold"/>
                <a:cs typeface="Proxima Nova Semibold"/>
                <a:sym typeface="Proxima Nova Semibold"/>
              </a:rPr>
              <a:t>Real</a:t>
            </a:r>
            <a:r>
              <a:rPr lang="en" sz="3000">
                <a:solidFill>
                  <a:schemeClr val="lt1"/>
                </a:solidFill>
                <a:latin typeface="Proxima Nova Semibold"/>
                <a:ea typeface="Proxima Nova Semibold"/>
                <a:cs typeface="Proxima Nova Semibold"/>
                <a:sym typeface="Proxima Nova Semibold"/>
              </a:rPr>
              <a:t> Networks</a:t>
            </a:r>
            <a:endParaRPr sz="3000">
              <a:solidFill>
                <a:schemeClr val="lt1"/>
              </a:solidFill>
              <a:latin typeface="Proxima Nova Semibold"/>
              <a:ea typeface="Proxima Nova Semibold"/>
              <a:cs typeface="Proxima Nova Semibold"/>
              <a:sym typeface="Proxima Nova Semibold"/>
            </a:endParaRPr>
          </a:p>
        </p:txBody>
      </p:sp>
      <p:sp>
        <p:nvSpPr>
          <p:cNvPr id="540" name="Google Shape;540;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41" name="Google Shape;541;p52"/>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Degree Distribution</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Power Law</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Clustering Coefficient</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High clustering (global/local)</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Average Path Length</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Low </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Giant Component</a:t>
            </a:r>
            <a:endParaRPr sz="1500" b="1">
              <a:solidFill>
                <a:schemeClr val="dk1"/>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chemeClr val="dk1"/>
              </a:buClr>
              <a:buSzPts val="1500"/>
              <a:buFont typeface="Proxima Nova"/>
              <a:buChar char="○"/>
            </a:pPr>
            <a:r>
              <a:rPr lang="en" sz="1500">
                <a:solidFill>
                  <a:schemeClr val="dk1"/>
                </a:solidFill>
                <a:latin typeface="Proxima Nova"/>
                <a:ea typeface="Proxima Nova"/>
                <a:cs typeface="Proxima Nova"/>
                <a:sym typeface="Proxima Nova"/>
              </a:rPr>
              <a:t>Yes</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3"/>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3"/>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Random Graph Model, </a:t>
            </a:r>
            <a:r>
              <a:rPr lang="en" sz="3000" i="1">
                <a:solidFill>
                  <a:schemeClr val="lt1"/>
                </a:solidFill>
                <a:latin typeface="Proxima Nova"/>
                <a:ea typeface="Proxima Nova"/>
                <a:cs typeface="Proxima Nova"/>
                <a:sym typeface="Proxima Nova"/>
              </a:rPr>
              <a:t>G</a:t>
            </a:r>
            <a:r>
              <a:rPr lang="en" sz="3000">
                <a:solidFill>
                  <a:schemeClr val="lt1"/>
                </a:solidFill>
                <a:latin typeface="Proxima Nova"/>
                <a:ea typeface="Proxima Nova"/>
                <a:cs typeface="Proxima Nova"/>
                <a:sym typeface="Proxima Nova"/>
              </a:rPr>
              <a:t>(</a:t>
            </a:r>
            <a:r>
              <a:rPr lang="en" sz="3000" i="1">
                <a:solidFill>
                  <a:schemeClr val="lt1"/>
                </a:solidFill>
                <a:latin typeface="Proxima Nova"/>
                <a:ea typeface="Proxima Nova"/>
                <a:cs typeface="Proxima Nova"/>
                <a:sym typeface="Proxima Nova"/>
              </a:rPr>
              <a:t>n</a:t>
            </a:r>
            <a:r>
              <a:rPr lang="en" sz="3000">
                <a:solidFill>
                  <a:schemeClr val="lt1"/>
                </a:solidFill>
                <a:latin typeface="Proxima Nova"/>
                <a:ea typeface="Proxima Nova"/>
                <a:cs typeface="Proxima Nova"/>
                <a:sym typeface="Proxima Nova"/>
              </a:rPr>
              <a:t>,</a:t>
            </a:r>
            <a:r>
              <a:rPr lang="en" sz="3000" i="1">
                <a:solidFill>
                  <a:schemeClr val="lt1"/>
                </a:solidFill>
                <a:latin typeface="Proxima Nova"/>
                <a:ea typeface="Proxima Nova"/>
                <a:cs typeface="Proxima Nova"/>
                <a:sym typeface="Proxima Nova"/>
              </a:rPr>
              <a:t>p</a:t>
            </a:r>
            <a:r>
              <a:rPr lang="en" sz="3000">
                <a:solidFill>
                  <a:schemeClr val="lt1"/>
                </a:solidFill>
                <a:latin typeface="Proxima Nova"/>
                <a:ea typeface="Proxima Nova"/>
                <a:cs typeface="Proxima Nova"/>
                <a:sym typeface="Proxima Nova"/>
              </a:rPr>
              <a:t>)</a:t>
            </a:r>
            <a:endParaRPr sz="3000">
              <a:solidFill>
                <a:schemeClr val="lt1"/>
              </a:solidFill>
              <a:latin typeface="Proxima Nova"/>
              <a:ea typeface="Proxima Nova"/>
              <a:cs typeface="Proxima Nova"/>
              <a:sym typeface="Proxima Nova"/>
            </a:endParaRPr>
          </a:p>
        </p:txBody>
      </p:sp>
      <p:sp>
        <p:nvSpPr>
          <p:cNvPr id="548" name="Google Shape;54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549" name="Google Shape;549;p53"/>
          <p:cNvSpPr txBox="1"/>
          <p:nvPr/>
        </p:nvSpPr>
        <p:spPr>
          <a:xfrm>
            <a:off x="3710800" y="1250900"/>
            <a:ext cx="5253000" cy="30231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Degree Distribution</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Power Law</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Clustering Coefficient</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High clustering (global/local)</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5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36050"/>
            <a:ext cx="8839204" cy="4471394"/>
          </a:xfrm>
          <a:prstGeom prst="rect">
            <a:avLst/>
          </a:prstGeom>
          <a:noFill/>
          <a:ln>
            <a:noFill/>
          </a:ln>
        </p:spPr>
      </p:pic>
      <p:sp>
        <p:nvSpPr>
          <p:cNvPr id="555" name="Google Shape;555;p54"/>
          <p:cNvSpPr/>
          <p:nvPr/>
        </p:nvSpPr>
        <p:spPr>
          <a:xfrm>
            <a:off x="3114525" y="1753800"/>
            <a:ext cx="5692200" cy="123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6" name="Google Shape;556;p54"/>
          <p:cNvSpPr/>
          <p:nvPr/>
        </p:nvSpPr>
        <p:spPr>
          <a:xfrm>
            <a:off x="3114525" y="3125400"/>
            <a:ext cx="5692200" cy="144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1" name="Google Shape;561;p5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36050"/>
            <a:ext cx="8839204" cy="4471394"/>
          </a:xfrm>
          <a:prstGeom prst="rect">
            <a:avLst/>
          </a:prstGeom>
          <a:noFill/>
          <a:ln>
            <a:noFill/>
          </a:ln>
        </p:spPr>
      </p:pic>
      <p:sp>
        <p:nvSpPr>
          <p:cNvPr id="562" name="Google Shape;562;p55"/>
          <p:cNvSpPr/>
          <p:nvPr/>
        </p:nvSpPr>
        <p:spPr>
          <a:xfrm>
            <a:off x="5238750" y="1753800"/>
            <a:ext cx="3567900" cy="123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3" name="Google Shape;563;p55"/>
          <p:cNvSpPr/>
          <p:nvPr/>
        </p:nvSpPr>
        <p:spPr>
          <a:xfrm>
            <a:off x="4966600" y="3125400"/>
            <a:ext cx="3840000" cy="144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pic>
        <p:nvPicPr>
          <p:cNvPr id="568" name="Google Shape;568;p5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36050"/>
            <a:ext cx="8839204" cy="4471394"/>
          </a:xfrm>
          <a:prstGeom prst="rect">
            <a:avLst/>
          </a:prstGeom>
          <a:noFill/>
          <a:ln>
            <a:noFill/>
          </a:ln>
        </p:spPr>
      </p:pic>
      <p:sp>
        <p:nvSpPr>
          <p:cNvPr id="569" name="Google Shape;569;p56"/>
          <p:cNvSpPr/>
          <p:nvPr/>
        </p:nvSpPr>
        <p:spPr>
          <a:xfrm>
            <a:off x="7015250" y="1753800"/>
            <a:ext cx="1791300" cy="123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0" name="Google Shape;570;p56"/>
          <p:cNvSpPr/>
          <p:nvPr/>
        </p:nvSpPr>
        <p:spPr>
          <a:xfrm>
            <a:off x="7083450" y="3125400"/>
            <a:ext cx="1723200" cy="144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5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36050"/>
            <a:ext cx="8839204" cy="44713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8"/>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8"/>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Random Graph Model, </a:t>
            </a:r>
            <a:r>
              <a:rPr lang="en" sz="3000" i="1">
                <a:solidFill>
                  <a:schemeClr val="lt1"/>
                </a:solidFill>
                <a:latin typeface="Proxima Nova"/>
                <a:ea typeface="Proxima Nova"/>
                <a:cs typeface="Proxima Nova"/>
                <a:sym typeface="Proxima Nova"/>
              </a:rPr>
              <a:t>G</a:t>
            </a:r>
            <a:r>
              <a:rPr lang="en" sz="3000">
                <a:solidFill>
                  <a:schemeClr val="lt1"/>
                </a:solidFill>
                <a:latin typeface="Proxima Nova"/>
                <a:ea typeface="Proxima Nova"/>
                <a:cs typeface="Proxima Nova"/>
                <a:sym typeface="Proxima Nova"/>
              </a:rPr>
              <a:t>(</a:t>
            </a:r>
            <a:r>
              <a:rPr lang="en" sz="3000" i="1">
                <a:solidFill>
                  <a:schemeClr val="lt1"/>
                </a:solidFill>
                <a:latin typeface="Proxima Nova"/>
                <a:ea typeface="Proxima Nova"/>
                <a:cs typeface="Proxima Nova"/>
                <a:sym typeface="Proxima Nova"/>
              </a:rPr>
              <a:t>n</a:t>
            </a:r>
            <a:r>
              <a:rPr lang="en" sz="3000">
                <a:solidFill>
                  <a:schemeClr val="lt1"/>
                </a:solidFill>
                <a:latin typeface="Proxima Nova"/>
                <a:ea typeface="Proxima Nova"/>
                <a:cs typeface="Proxima Nova"/>
                <a:sym typeface="Proxima Nova"/>
              </a:rPr>
              <a:t>,</a:t>
            </a:r>
            <a:r>
              <a:rPr lang="en" sz="3000" i="1">
                <a:solidFill>
                  <a:schemeClr val="lt1"/>
                </a:solidFill>
                <a:latin typeface="Proxima Nova"/>
                <a:ea typeface="Proxima Nova"/>
                <a:cs typeface="Proxima Nova"/>
                <a:sym typeface="Proxima Nova"/>
              </a:rPr>
              <a:t>p</a:t>
            </a:r>
            <a:r>
              <a:rPr lang="en" sz="3000">
                <a:solidFill>
                  <a:schemeClr val="lt1"/>
                </a:solidFill>
                <a:latin typeface="Proxima Nova"/>
                <a:ea typeface="Proxima Nova"/>
                <a:cs typeface="Proxima Nova"/>
                <a:sym typeface="Proxima Nova"/>
              </a:rPr>
              <a:t>)</a:t>
            </a:r>
            <a:endParaRPr sz="3000">
              <a:solidFill>
                <a:schemeClr val="lt1"/>
              </a:solidFill>
              <a:latin typeface="Proxima Nova"/>
              <a:ea typeface="Proxima Nova"/>
              <a:cs typeface="Proxima Nova"/>
              <a:sym typeface="Proxima Nova"/>
            </a:endParaRPr>
          </a:p>
        </p:txBody>
      </p:sp>
      <p:sp>
        <p:nvSpPr>
          <p:cNvPr id="582" name="Google Shape;582;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83" name="Google Shape;583;p58"/>
          <p:cNvSpPr txBox="1"/>
          <p:nvPr/>
        </p:nvSpPr>
        <p:spPr>
          <a:xfrm>
            <a:off x="3710800" y="1250900"/>
            <a:ext cx="5253000" cy="24432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Degree Distribution</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Power Law</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Clustering Coefficient</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High clustering (global/local)</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
        <p:nvSpPr>
          <p:cNvPr id="584" name="Google Shape;584;p58"/>
          <p:cNvSpPr txBox="1"/>
          <p:nvPr/>
        </p:nvSpPr>
        <p:spPr>
          <a:xfrm>
            <a:off x="7373350" y="2090500"/>
            <a:ext cx="1590600" cy="2116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…When </a:t>
            </a:r>
            <a:r>
              <a:rPr lang="en" sz="1200" b="1" i="1">
                <a:solidFill>
                  <a:schemeClr val="dk1"/>
                </a:solidFill>
                <a:latin typeface="Proxima Nova"/>
                <a:ea typeface="Proxima Nova"/>
                <a:cs typeface="Proxima Nova"/>
                <a:sym typeface="Proxima Nova"/>
              </a:rPr>
              <a:t>p</a:t>
            </a:r>
            <a:r>
              <a:rPr lang="en" sz="1200">
                <a:solidFill>
                  <a:schemeClr val="dk1"/>
                </a:solidFill>
                <a:latin typeface="Proxima Nova Semibold"/>
                <a:ea typeface="Proxima Nova Semibold"/>
                <a:cs typeface="Proxima Nova Semibold"/>
                <a:sym typeface="Proxima Nova Semibold"/>
              </a:rPr>
              <a:t> is high</a:t>
            </a: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But that makes the graph too dense</a:t>
            </a:r>
            <a:endParaRPr sz="12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pic>
        <p:nvPicPr>
          <p:cNvPr id="589" name="Google Shape;589;p5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597175"/>
            <a:ext cx="8839204" cy="3949156"/>
          </a:xfrm>
          <a:prstGeom prst="rect">
            <a:avLst/>
          </a:prstGeom>
          <a:noFill/>
          <a:ln>
            <a:noFill/>
          </a:ln>
        </p:spPr>
      </p:pic>
      <p:sp>
        <p:nvSpPr>
          <p:cNvPr id="590" name="Google Shape;590;p59"/>
          <p:cNvSpPr/>
          <p:nvPr/>
        </p:nvSpPr>
        <p:spPr>
          <a:xfrm>
            <a:off x="7797000" y="602050"/>
            <a:ext cx="944100" cy="3939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1" name="Google Shape;591;p59"/>
          <p:cNvSpPr/>
          <p:nvPr/>
        </p:nvSpPr>
        <p:spPr>
          <a:xfrm>
            <a:off x="6667050" y="3255575"/>
            <a:ext cx="6618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2" name="Google Shape;592;p59"/>
          <p:cNvSpPr/>
          <p:nvPr/>
        </p:nvSpPr>
        <p:spPr>
          <a:xfrm>
            <a:off x="4735950" y="3255575"/>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6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597175"/>
            <a:ext cx="8839204" cy="3949156"/>
          </a:xfrm>
          <a:prstGeom prst="rect">
            <a:avLst/>
          </a:prstGeom>
          <a:noFill/>
          <a:ln>
            <a:noFill/>
          </a:ln>
        </p:spPr>
      </p:pic>
      <p:sp>
        <p:nvSpPr>
          <p:cNvPr id="598" name="Google Shape;598;p60"/>
          <p:cNvSpPr/>
          <p:nvPr/>
        </p:nvSpPr>
        <p:spPr>
          <a:xfrm>
            <a:off x="7797000" y="602050"/>
            <a:ext cx="944100" cy="3939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9" name="Google Shape;599;p60"/>
          <p:cNvSpPr/>
          <p:nvPr/>
        </p:nvSpPr>
        <p:spPr>
          <a:xfrm>
            <a:off x="7733850" y="3255575"/>
            <a:ext cx="12228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0" name="Google Shape;600;p60"/>
          <p:cNvSpPr/>
          <p:nvPr/>
        </p:nvSpPr>
        <p:spPr>
          <a:xfrm>
            <a:off x="5650350" y="3255575"/>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1"/>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Barabasi-Albert Preferential Attachment Model</a:t>
            </a:r>
            <a:endParaRPr sz="3000">
              <a:solidFill>
                <a:schemeClr val="lt1"/>
              </a:solidFill>
              <a:latin typeface="Proxima Nova Semibold"/>
              <a:ea typeface="Proxima Nova Semibold"/>
              <a:cs typeface="Proxima Nova Semibold"/>
              <a:sym typeface="Proxima Nova Semibold"/>
            </a:endParaRPr>
          </a:p>
        </p:txBody>
      </p:sp>
      <p:sp>
        <p:nvSpPr>
          <p:cNvPr id="607" name="Google Shape;60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08" name="Google Shape;608;p61"/>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Degree Distribution</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Power Law</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Clustering Coefficient</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High clustering (global/local)</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150" y="-9079"/>
            <a:ext cx="9144003" cy="3942458"/>
          </a:xfrm>
          <a:prstGeom prst="rect">
            <a:avLst/>
          </a:prstGeom>
          <a:noFill/>
          <a:ln>
            <a:noFill/>
          </a:ln>
        </p:spPr>
      </p:pic>
      <p:pic>
        <p:nvPicPr>
          <p:cNvPr id="94" name="Google Shape;94;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9776" y="4175876"/>
            <a:ext cx="1131675" cy="740425"/>
          </a:xfrm>
          <a:prstGeom prst="rect">
            <a:avLst/>
          </a:prstGeom>
          <a:noFill/>
          <a:ln>
            <a:noFill/>
          </a:ln>
        </p:spPr>
      </p:pic>
      <p:pic>
        <p:nvPicPr>
          <p:cNvPr id="95" name="Google Shape;95;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39737" y="4229150"/>
            <a:ext cx="5655327" cy="662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61652"/>
            <a:ext cx="9144003" cy="4420197"/>
          </a:xfrm>
          <a:prstGeom prst="rect">
            <a:avLst/>
          </a:prstGeom>
          <a:noFill/>
          <a:ln>
            <a:noFill/>
          </a:ln>
        </p:spPr>
      </p:pic>
      <p:sp>
        <p:nvSpPr>
          <p:cNvPr id="614" name="Google Shape;614;p62"/>
          <p:cNvSpPr/>
          <p:nvPr/>
        </p:nvSpPr>
        <p:spPr>
          <a:xfrm>
            <a:off x="825025" y="698675"/>
            <a:ext cx="2646000" cy="3939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5" name="Google Shape;615;p62"/>
          <p:cNvSpPr/>
          <p:nvPr/>
        </p:nvSpPr>
        <p:spPr>
          <a:xfrm>
            <a:off x="6988588" y="3447011"/>
            <a:ext cx="6618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6" name="Google Shape;616;p62"/>
          <p:cNvSpPr/>
          <p:nvPr/>
        </p:nvSpPr>
        <p:spPr>
          <a:xfrm>
            <a:off x="4905088" y="3447011"/>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pic>
        <p:nvPicPr>
          <p:cNvPr id="621" name="Google Shape;621;p6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61652"/>
            <a:ext cx="9144003" cy="4420197"/>
          </a:xfrm>
          <a:prstGeom prst="rect">
            <a:avLst/>
          </a:prstGeom>
          <a:noFill/>
          <a:ln>
            <a:noFill/>
          </a:ln>
        </p:spPr>
      </p:pic>
      <p:sp>
        <p:nvSpPr>
          <p:cNvPr id="622" name="Google Shape;622;p63"/>
          <p:cNvSpPr/>
          <p:nvPr/>
        </p:nvSpPr>
        <p:spPr>
          <a:xfrm>
            <a:off x="825025" y="698675"/>
            <a:ext cx="2646000" cy="3939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3" name="Google Shape;623;p63"/>
          <p:cNvSpPr/>
          <p:nvPr/>
        </p:nvSpPr>
        <p:spPr>
          <a:xfrm>
            <a:off x="8006882" y="3447000"/>
            <a:ext cx="1038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4" name="Google Shape;624;p63"/>
          <p:cNvSpPr/>
          <p:nvPr/>
        </p:nvSpPr>
        <p:spPr>
          <a:xfrm>
            <a:off x="5901088" y="3447011"/>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4"/>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4"/>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Barabasi-Albert Preferential Attachment Model</a:t>
            </a:r>
            <a:endParaRPr sz="3000">
              <a:solidFill>
                <a:schemeClr val="lt1"/>
              </a:solidFill>
              <a:latin typeface="Proxima Nova Semibold"/>
              <a:ea typeface="Proxima Nova Semibold"/>
              <a:cs typeface="Proxima Nova Semibold"/>
              <a:sym typeface="Proxima Nova Semibold"/>
            </a:endParaRPr>
          </a:p>
        </p:txBody>
      </p:sp>
      <p:sp>
        <p:nvSpPr>
          <p:cNvPr id="631" name="Google Shape;63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632" name="Google Shape;632;p64"/>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Degree Distribution</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Power Law</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Clustering Coefficient</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High clustering (global/local)</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
        <p:nvSpPr>
          <p:cNvPr id="633" name="Google Shape;633;p64"/>
          <p:cNvSpPr txBox="1"/>
          <p:nvPr/>
        </p:nvSpPr>
        <p:spPr>
          <a:xfrm>
            <a:off x="7373350" y="2090500"/>
            <a:ext cx="1590600" cy="659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Triangles rarely get closed!</a:t>
            </a:r>
            <a:endParaRPr sz="12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65"/>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5"/>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Watts-Strogatz Small World Model</a:t>
            </a:r>
            <a:endParaRPr sz="3000">
              <a:solidFill>
                <a:schemeClr val="lt1"/>
              </a:solidFill>
              <a:latin typeface="Proxima Nova Semibold"/>
              <a:ea typeface="Proxima Nova Semibold"/>
              <a:cs typeface="Proxima Nova Semibold"/>
              <a:sym typeface="Proxima Nova Semibold"/>
            </a:endParaRPr>
          </a:p>
        </p:txBody>
      </p:sp>
      <p:sp>
        <p:nvSpPr>
          <p:cNvPr id="640" name="Google Shape;64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
        <p:nvSpPr>
          <p:cNvPr id="641" name="Google Shape;641;p65"/>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Degree Distribution</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Power Law</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Clustering Coefficient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High clustering (global/local)</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46" name="Google Shape;646;p6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588538"/>
            <a:ext cx="8839204" cy="3966420"/>
          </a:xfrm>
          <a:prstGeom prst="rect">
            <a:avLst/>
          </a:prstGeom>
          <a:noFill/>
          <a:ln>
            <a:noFill/>
          </a:ln>
        </p:spPr>
      </p:pic>
      <p:sp>
        <p:nvSpPr>
          <p:cNvPr id="647" name="Google Shape;647;p66"/>
          <p:cNvSpPr/>
          <p:nvPr/>
        </p:nvSpPr>
        <p:spPr>
          <a:xfrm>
            <a:off x="1627775" y="927275"/>
            <a:ext cx="2029200" cy="3141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8" name="Google Shape;648;p66"/>
          <p:cNvSpPr/>
          <p:nvPr/>
        </p:nvSpPr>
        <p:spPr>
          <a:xfrm>
            <a:off x="8270953" y="3283475"/>
            <a:ext cx="6522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9" name="Google Shape;649;p66"/>
          <p:cNvSpPr/>
          <p:nvPr/>
        </p:nvSpPr>
        <p:spPr>
          <a:xfrm>
            <a:off x="6127988" y="3283486"/>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p6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588538"/>
            <a:ext cx="8839204" cy="3966420"/>
          </a:xfrm>
          <a:prstGeom prst="rect">
            <a:avLst/>
          </a:prstGeom>
          <a:noFill/>
          <a:ln>
            <a:noFill/>
          </a:ln>
        </p:spPr>
      </p:pic>
      <p:sp>
        <p:nvSpPr>
          <p:cNvPr id="655" name="Google Shape;655;p67"/>
          <p:cNvSpPr/>
          <p:nvPr/>
        </p:nvSpPr>
        <p:spPr>
          <a:xfrm>
            <a:off x="1627775" y="927275"/>
            <a:ext cx="2029200" cy="3141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6" name="Google Shape;656;p67"/>
          <p:cNvSpPr/>
          <p:nvPr/>
        </p:nvSpPr>
        <p:spPr>
          <a:xfrm>
            <a:off x="7204153" y="3283475"/>
            <a:ext cx="6522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7" name="Google Shape;657;p67"/>
          <p:cNvSpPr/>
          <p:nvPr/>
        </p:nvSpPr>
        <p:spPr>
          <a:xfrm>
            <a:off x="5061188" y="3283486"/>
            <a:ext cx="726900" cy="11076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68"/>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8"/>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lt1"/>
                </a:solidFill>
                <a:latin typeface="Proxima Nova Semibold"/>
                <a:ea typeface="Proxima Nova Semibold"/>
                <a:cs typeface="Proxima Nova Semibold"/>
                <a:sym typeface="Proxima Nova Semibold"/>
              </a:rPr>
              <a:t>Watts-Strogatz Small World Model</a:t>
            </a:r>
            <a:endParaRPr sz="3000">
              <a:solidFill>
                <a:schemeClr val="lt1"/>
              </a:solidFill>
              <a:latin typeface="Proxima Nova Semibold"/>
              <a:ea typeface="Proxima Nova Semibold"/>
              <a:cs typeface="Proxima Nova Semibold"/>
              <a:sym typeface="Proxima Nova Semibold"/>
            </a:endParaRPr>
          </a:p>
        </p:txBody>
      </p:sp>
      <p:sp>
        <p:nvSpPr>
          <p:cNvPr id="664" name="Google Shape;66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665" name="Google Shape;665;p68"/>
          <p:cNvSpPr txBox="1"/>
          <p:nvPr/>
        </p:nvSpPr>
        <p:spPr>
          <a:xfrm>
            <a:off x="3710800" y="1250900"/>
            <a:ext cx="5253000" cy="2874300"/>
          </a:xfrm>
          <a:prstGeom prst="rect">
            <a:avLst/>
          </a:prstGeom>
          <a:noFill/>
          <a:ln>
            <a:noFill/>
          </a:ln>
        </p:spPr>
        <p:txBody>
          <a:bodyPr spcFirstLastPara="1" wrap="square" lIns="0" tIns="0" rIns="0" bIns="0" anchor="t" anchorCtr="0">
            <a:noAutofit/>
          </a:bodyPr>
          <a:lstStyle/>
          <a:p>
            <a:pPr marL="457200" lvl="0" indent="-323850" algn="l" rtl="0">
              <a:lnSpc>
                <a:spcPct val="115000"/>
              </a:lnSpc>
              <a:spcBef>
                <a:spcPts val="0"/>
              </a:spcBef>
              <a:spcAft>
                <a:spcPts val="0"/>
              </a:spcAft>
              <a:buClr>
                <a:srgbClr val="980000"/>
              </a:buClr>
              <a:buSzPts val="1500"/>
              <a:buFont typeface="Proxima Nova"/>
              <a:buChar char="●"/>
            </a:pPr>
            <a:r>
              <a:rPr lang="en" sz="1500" b="1">
                <a:solidFill>
                  <a:srgbClr val="980000"/>
                </a:solidFill>
                <a:latin typeface="Proxima Nova"/>
                <a:ea typeface="Proxima Nova"/>
                <a:cs typeface="Proxima Nova"/>
                <a:sym typeface="Proxima Nova"/>
              </a:rPr>
              <a:t>Degree Distribution</a:t>
            </a:r>
            <a:endParaRPr sz="1500" b="1">
              <a:solidFill>
                <a:srgbClr val="980000"/>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980000"/>
              </a:buClr>
              <a:buSzPts val="1500"/>
              <a:buFont typeface="Proxima Nova"/>
              <a:buChar char="○"/>
            </a:pPr>
            <a:r>
              <a:rPr lang="en" sz="1500">
                <a:solidFill>
                  <a:srgbClr val="980000"/>
                </a:solidFill>
                <a:latin typeface="Proxima Nova"/>
                <a:ea typeface="Proxima Nova"/>
                <a:cs typeface="Proxima Nova"/>
                <a:sym typeface="Proxima Nova"/>
              </a:rPr>
              <a:t>Power Law</a:t>
            </a:r>
            <a:endParaRPr sz="1500">
              <a:solidFill>
                <a:srgbClr val="980000"/>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Clustering Coefficient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High clustering (global/local)</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Average Path Length</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Low </a:t>
            </a:r>
            <a:endParaRPr sz="1500">
              <a:solidFill>
                <a:srgbClr val="38761D"/>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rgbClr val="38761D"/>
              </a:buClr>
              <a:buSzPts val="1500"/>
              <a:buFont typeface="Proxima Nova"/>
              <a:buChar char="●"/>
            </a:pPr>
            <a:r>
              <a:rPr lang="en" sz="1500" b="1">
                <a:solidFill>
                  <a:srgbClr val="38761D"/>
                </a:solidFill>
                <a:latin typeface="Proxima Nova"/>
                <a:ea typeface="Proxima Nova"/>
                <a:cs typeface="Proxima Nova"/>
                <a:sym typeface="Proxima Nova"/>
              </a:rPr>
              <a:t>Giant Component</a:t>
            </a:r>
            <a:endParaRPr sz="1500" b="1">
              <a:solidFill>
                <a:srgbClr val="38761D"/>
              </a:solidFill>
              <a:latin typeface="Proxima Nova"/>
              <a:ea typeface="Proxima Nova"/>
              <a:cs typeface="Proxima Nova"/>
              <a:sym typeface="Proxima Nova"/>
            </a:endParaRPr>
          </a:p>
          <a:p>
            <a:pPr marL="914400" lvl="1" indent="-323850" algn="l" rtl="0">
              <a:lnSpc>
                <a:spcPct val="115000"/>
              </a:lnSpc>
              <a:spcBef>
                <a:spcPts val="1000"/>
              </a:spcBef>
              <a:spcAft>
                <a:spcPts val="1000"/>
              </a:spcAft>
              <a:buClr>
                <a:srgbClr val="38761D"/>
              </a:buClr>
              <a:buSzPts val="1500"/>
              <a:buFont typeface="Proxima Nova"/>
              <a:buChar char="○"/>
            </a:pPr>
            <a:r>
              <a:rPr lang="en" sz="1500">
                <a:solidFill>
                  <a:srgbClr val="38761D"/>
                </a:solidFill>
                <a:latin typeface="Proxima Nova"/>
                <a:ea typeface="Proxima Nova"/>
                <a:cs typeface="Proxima Nova"/>
                <a:sym typeface="Proxima Nova"/>
              </a:rPr>
              <a:t>Yes</a:t>
            </a:r>
            <a:endParaRPr sz="1500">
              <a:solidFill>
                <a:srgbClr val="38761D"/>
              </a:solidFill>
              <a:latin typeface="Proxima Nova"/>
              <a:ea typeface="Proxima Nova"/>
              <a:cs typeface="Proxima Nova"/>
              <a:sym typeface="Proxima Nova"/>
            </a:endParaRPr>
          </a:p>
        </p:txBody>
      </p:sp>
      <p:sp>
        <p:nvSpPr>
          <p:cNvPr id="666" name="Google Shape;666;p68"/>
          <p:cNvSpPr txBox="1"/>
          <p:nvPr/>
        </p:nvSpPr>
        <p:spPr>
          <a:xfrm>
            <a:off x="7373350" y="2090500"/>
            <a:ext cx="1590600" cy="14847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Realistic CC and Avg path lengths</a:t>
            </a: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endParaRPr sz="1200">
              <a:solidFill>
                <a:schemeClr val="dk1"/>
              </a:solidFill>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Captures the Small World phenomenon!</a:t>
            </a:r>
            <a:endParaRPr sz="12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pic>
        <p:nvPicPr>
          <p:cNvPr id="671" name="Google Shape;671;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5075487" cy="48386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0"/>
          <p:cNvSpPr/>
          <p:nvPr/>
        </p:nvSpPr>
        <p:spPr>
          <a:xfrm rot="2274007">
            <a:off x="1811394" y="330791"/>
            <a:ext cx="1813639" cy="137510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77" name="Google Shape;677;p70"/>
          <p:cNvSpPr/>
          <p:nvPr/>
        </p:nvSpPr>
        <p:spPr>
          <a:xfrm>
            <a:off x="575919" y="451525"/>
            <a:ext cx="4218300" cy="421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8" name="Google Shape;678;p70"/>
          <p:cNvSpPr/>
          <p:nvPr/>
        </p:nvSpPr>
        <p:spPr>
          <a:xfrm>
            <a:off x="2500620" y="297325"/>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9" name="Google Shape;679;p70"/>
          <p:cNvSpPr/>
          <p:nvPr/>
        </p:nvSpPr>
        <p:spPr>
          <a:xfrm>
            <a:off x="2500620" y="445116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0" name="Google Shape;680;p70"/>
          <p:cNvSpPr/>
          <p:nvPr/>
        </p:nvSpPr>
        <p:spPr>
          <a:xfrm>
            <a:off x="3796020" y="713617"/>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1" name="Google Shape;681;p70"/>
          <p:cNvSpPr/>
          <p:nvPr/>
        </p:nvSpPr>
        <p:spPr>
          <a:xfrm>
            <a:off x="3773722" y="402925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2" name="Google Shape;682;p70"/>
          <p:cNvSpPr/>
          <p:nvPr/>
        </p:nvSpPr>
        <p:spPr>
          <a:xfrm>
            <a:off x="1242384" y="6987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3" name="Google Shape;683;p70"/>
          <p:cNvSpPr/>
          <p:nvPr/>
        </p:nvSpPr>
        <p:spPr>
          <a:xfrm>
            <a:off x="1288853" y="405342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4" name="Google Shape;684;p70"/>
          <p:cNvSpPr/>
          <p:nvPr/>
        </p:nvSpPr>
        <p:spPr>
          <a:xfrm>
            <a:off x="495409"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5" name="Google Shape;685;p70"/>
          <p:cNvSpPr/>
          <p:nvPr/>
        </p:nvSpPr>
        <p:spPr>
          <a:xfrm>
            <a:off x="527013" y="3025292"/>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6" name="Google Shape;686;p70"/>
          <p:cNvSpPr/>
          <p:nvPr/>
        </p:nvSpPr>
        <p:spPr>
          <a:xfrm>
            <a:off x="4526577"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7" name="Google Shape;687;p70"/>
          <p:cNvSpPr/>
          <p:nvPr/>
        </p:nvSpPr>
        <p:spPr>
          <a:xfrm>
            <a:off x="4481980" y="3062456"/>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8" name="Google Shape;688;p70"/>
          <p:cNvSpPr/>
          <p:nvPr/>
        </p:nvSpPr>
        <p:spPr>
          <a:xfrm>
            <a:off x="884500" y="691250"/>
            <a:ext cx="1813600" cy="137507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89" name="Google Shape;689;p70"/>
          <p:cNvSpPr/>
          <p:nvPr/>
        </p:nvSpPr>
        <p:spPr>
          <a:xfrm>
            <a:off x="2705550" y="691250"/>
            <a:ext cx="1850750" cy="1367625"/>
          </a:xfrm>
          <a:custGeom>
            <a:avLst/>
            <a:gdLst/>
            <a:ahLst/>
            <a:cxnLst/>
            <a:rect l="l" t="t" r="r" b="b"/>
            <a:pathLst>
              <a:path w="74030" h="54705" extrusionOk="0">
                <a:moveTo>
                  <a:pt x="0" y="0"/>
                </a:moveTo>
                <a:cubicBezTo>
                  <a:pt x="4608" y="6343"/>
                  <a:pt x="15312" y="28939"/>
                  <a:pt x="27650" y="38056"/>
                </a:cubicBezTo>
                <a:cubicBezTo>
                  <a:pt x="39988" y="47174"/>
                  <a:pt x="66300" y="51930"/>
                  <a:pt x="74030" y="54705"/>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0" name="Google Shape;690;p70"/>
          <p:cNvSpPr/>
          <p:nvPr/>
        </p:nvSpPr>
        <p:spPr>
          <a:xfrm>
            <a:off x="3842750" y="1048025"/>
            <a:ext cx="728425" cy="2073750"/>
          </a:xfrm>
          <a:custGeom>
            <a:avLst/>
            <a:gdLst/>
            <a:ahLst/>
            <a:cxnLst/>
            <a:rect l="l" t="t" r="r" b="b"/>
            <a:pathLst>
              <a:path w="29137" h="82950" extrusionOk="0">
                <a:moveTo>
                  <a:pt x="0" y="0"/>
                </a:moveTo>
                <a:cubicBezTo>
                  <a:pt x="1140" y="7780"/>
                  <a:pt x="1983" y="32853"/>
                  <a:pt x="6839" y="46678"/>
                </a:cubicBezTo>
                <a:cubicBezTo>
                  <a:pt x="11695" y="60503"/>
                  <a:pt x="25421" y="76905"/>
                  <a:pt x="29137" y="8295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1" name="Google Shape;691;p70"/>
          <p:cNvSpPr/>
          <p:nvPr/>
        </p:nvSpPr>
        <p:spPr>
          <a:xfrm>
            <a:off x="3939375" y="2066325"/>
            <a:ext cx="602075" cy="1984550"/>
          </a:xfrm>
          <a:custGeom>
            <a:avLst/>
            <a:gdLst/>
            <a:ahLst/>
            <a:cxnLst/>
            <a:rect l="l" t="t" r="r" b="b"/>
            <a:pathLst>
              <a:path w="24083" h="79382" extrusionOk="0">
                <a:moveTo>
                  <a:pt x="24083" y="0"/>
                </a:moveTo>
                <a:cubicBezTo>
                  <a:pt x="20664" y="5699"/>
                  <a:pt x="7582" y="20961"/>
                  <a:pt x="3568" y="34191"/>
                </a:cubicBezTo>
                <a:cubicBezTo>
                  <a:pt x="-446" y="47421"/>
                  <a:pt x="595" y="71850"/>
                  <a:pt x="0" y="79382"/>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2" name="Google Shape;692;p70"/>
          <p:cNvSpPr/>
          <p:nvPr/>
        </p:nvSpPr>
        <p:spPr>
          <a:xfrm>
            <a:off x="2831900" y="3114350"/>
            <a:ext cx="1746700" cy="1375075"/>
          </a:xfrm>
          <a:custGeom>
            <a:avLst/>
            <a:gdLst/>
            <a:ahLst/>
            <a:cxnLst/>
            <a:rect l="l" t="t" r="r" b="b"/>
            <a:pathLst>
              <a:path w="69868" h="55003" extrusionOk="0">
                <a:moveTo>
                  <a:pt x="69868" y="0"/>
                </a:moveTo>
                <a:cubicBezTo>
                  <a:pt x="63377" y="3667"/>
                  <a:pt x="42565" y="12834"/>
                  <a:pt x="30920" y="22001"/>
                </a:cubicBezTo>
                <a:cubicBezTo>
                  <a:pt x="19275" y="31168"/>
                  <a:pt x="5153" y="49503"/>
                  <a:pt x="0" y="55003"/>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3" name="Google Shape;693;p70"/>
          <p:cNvSpPr/>
          <p:nvPr/>
        </p:nvSpPr>
        <p:spPr>
          <a:xfrm>
            <a:off x="1657525" y="4018363"/>
            <a:ext cx="2207525" cy="129150"/>
          </a:xfrm>
          <a:custGeom>
            <a:avLst/>
            <a:gdLst/>
            <a:ahLst/>
            <a:cxnLst/>
            <a:rect l="l" t="t" r="r" b="b"/>
            <a:pathLst>
              <a:path w="88301" h="5166" extrusionOk="0">
                <a:moveTo>
                  <a:pt x="88301" y="2490"/>
                </a:moveTo>
                <a:cubicBezTo>
                  <a:pt x="81116" y="2094"/>
                  <a:pt x="59908" y="-334"/>
                  <a:pt x="45191" y="112"/>
                </a:cubicBezTo>
                <a:cubicBezTo>
                  <a:pt x="30474" y="558"/>
                  <a:pt x="7532" y="4324"/>
                  <a:pt x="0" y="5166"/>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4" name="Google Shape;694;p70"/>
          <p:cNvSpPr/>
          <p:nvPr/>
        </p:nvSpPr>
        <p:spPr>
          <a:xfrm>
            <a:off x="929100" y="3188675"/>
            <a:ext cx="1798750" cy="1271000"/>
          </a:xfrm>
          <a:custGeom>
            <a:avLst/>
            <a:gdLst/>
            <a:ahLst/>
            <a:cxnLst/>
            <a:rect l="l" t="t" r="r" b="b"/>
            <a:pathLst>
              <a:path w="71950" h="50840" extrusionOk="0">
                <a:moveTo>
                  <a:pt x="71950" y="50840"/>
                </a:moveTo>
                <a:cubicBezTo>
                  <a:pt x="67193" y="46579"/>
                  <a:pt x="55400" y="33744"/>
                  <a:pt x="43408" y="25271"/>
                </a:cubicBezTo>
                <a:cubicBezTo>
                  <a:pt x="31416" y="16798"/>
                  <a:pt x="7235" y="4212"/>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5" name="Google Shape;695;p70"/>
          <p:cNvSpPr/>
          <p:nvPr/>
        </p:nvSpPr>
        <p:spPr>
          <a:xfrm>
            <a:off x="891925" y="2058875"/>
            <a:ext cx="787900" cy="2096050"/>
          </a:xfrm>
          <a:custGeom>
            <a:avLst/>
            <a:gdLst/>
            <a:ahLst/>
            <a:cxnLst/>
            <a:rect l="l" t="t" r="r" b="b"/>
            <a:pathLst>
              <a:path w="31516" h="83842" extrusionOk="0">
                <a:moveTo>
                  <a:pt x="31516" y="83842"/>
                </a:moveTo>
                <a:cubicBezTo>
                  <a:pt x="29831" y="76013"/>
                  <a:pt x="26660" y="50841"/>
                  <a:pt x="21407" y="36867"/>
                </a:cubicBezTo>
                <a:cubicBezTo>
                  <a:pt x="16154" y="22893"/>
                  <a:pt x="3568" y="6145"/>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6" name="Google Shape;696;p70"/>
          <p:cNvSpPr/>
          <p:nvPr/>
        </p:nvSpPr>
        <p:spPr>
          <a:xfrm>
            <a:off x="929100" y="1077750"/>
            <a:ext cx="542600" cy="2096050"/>
          </a:xfrm>
          <a:custGeom>
            <a:avLst/>
            <a:gdLst/>
            <a:ahLst/>
            <a:cxnLst/>
            <a:rect l="l" t="t" r="r" b="b"/>
            <a:pathLst>
              <a:path w="21704" h="83842" extrusionOk="0">
                <a:moveTo>
                  <a:pt x="0" y="83842"/>
                </a:moveTo>
                <a:cubicBezTo>
                  <a:pt x="2973" y="77153"/>
                  <a:pt x="14222" y="57679"/>
                  <a:pt x="17839" y="43705"/>
                </a:cubicBezTo>
                <a:cubicBezTo>
                  <a:pt x="21456" y="29731"/>
                  <a:pt x="21060" y="7284"/>
                  <a:pt x="2170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697" name="Google Shape;697;p70"/>
          <p:cNvSpPr txBox="1"/>
          <p:nvPr/>
        </p:nvSpPr>
        <p:spPr>
          <a:xfrm>
            <a:off x="5514725" y="1508850"/>
            <a:ext cx="3372900" cy="261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Rewiring probability, </a:t>
            </a:r>
            <a:r>
              <a:rPr lang="en" sz="1500" i="1">
                <a:solidFill>
                  <a:schemeClr val="dk1"/>
                </a:solidFill>
                <a:latin typeface="Proxima Nova"/>
                <a:ea typeface="Proxima Nova"/>
                <a:cs typeface="Proxima Nova"/>
                <a:sym typeface="Proxima Nova"/>
              </a:rPr>
              <a:t>p </a:t>
            </a:r>
            <a:r>
              <a:rPr lang="en" sz="1500">
                <a:solidFill>
                  <a:schemeClr val="dk1"/>
                </a:solidFill>
                <a:latin typeface="Proxima Nova"/>
                <a:ea typeface="Proxima Nova"/>
                <a:cs typeface="Proxima Nova"/>
                <a:sym typeface="Proxima Nova"/>
              </a:rPr>
              <a:t>= 0</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1"/>
          <p:cNvSpPr/>
          <p:nvPr/>
        </p:nvSpPr>
        <p:spPr>
          <a:xfrm rot="2274007">
            <a:off x="1811394" y="330791"/>
            <a:ext cx="1813639" cy="137510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03" name="Google Shape;703;p71"/>
          <p:cNvSpPr/>
          <p:nvPr/>
        </p:nvSpPr>
        <p:spPr>
          <a:xfrm>
            <a:off x="575919" y="451525"/>
            <a:ext cx="4218300" cy="421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4" name="Google Shape;704;p71"/>
          <p:cNvSpPr/>
          <p:nvPr/>
        </p:nvSpPr>
        <p:spPr>
          <a:xfrm>
            <a:off x="2500620" y="297325"/>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5" name="Google Shape;705;p71"/>
          <p:cNvSpPr/>
          <p:nvPr/>
        </p:nvSpPr>
        <p:spPr>
          <a:xfrm>
            <a:off x="2500620" y="445116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6" name="Google Shape;706;p71"/>
          <p:cNvSpPr/>
          <p:nvPr/>
        </p:nvSpPr>
        <p:spPr>
          <a:xfrm>
            <a:off x="3796020" y="713617"/>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7" name="Google Shape;707;p71"/>
          <p:cNvSpPr/>
          <p:nvPr/>
        </p:nvSpPr>
        <p:spPr>
          <a:xfrm>
            <a:off x="3773722" y="402925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8" name="Google Shape;708;p71"/>
          <p:cNvSpPr/>
          <p:nvPr/>
        </p:nvSpPr>
        <p:spPr>
          <a:xfrm>
            <a:off x="1242384" y="6987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9" name="Google Shape;709;p71"/>
          <p:cNvSpPr/>
          <p:nvPr/>
        </p:nvSpPr>
        <p:spPr>
          <a:xfrm>
            <a:off x="1288853" y="405342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0" name="Google Shape;710;p71"/>
          <p:cNvSpPr/>
          <p:nvPr/>
        </p:nvSpPr>
        <p:spPr>
          <a:xfrm>
            <a:off x="495409"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1" name="Google Shape;711;p71"/>
          <p:cNvSpPr/>
          <p:nvPr/>
        </p:nvSpPr>
        <p:spPr>
          <a:xfrm>
            <a:off x="527013" y="3025292"/>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2" name="Google Shape;712;p71"/>
          <p:cNvSpPr/>
          <p:nvPr/>
        </p:nvSpPr>
        <p:spPr>
          <a:xfrm>
            <a:off x="4526577"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3" name="Google Shape;713;p71"/>
          <p:cNvSpPr/>
          <p:nvPr/>
        </p:nvSpPr>
        <p:spPr>
          <a:xfrm>
            <a:off x="4481980" y="3062456"/>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4" name="Google Shape;714;p71"/>
          <p:cNvSpPr/>
          <p:nvPr/>
        </p:nvSpPr>
        <p:spPr>
          <a:xfrm>
            <a:off x="884500" y="691250"/>
            <a:ext cx="1813600" cy="137507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15" name="Google Shape;715;p71"/>
          <p:cNvSpPr/>
          <p:nvPr/>
        </p:nvSpPr>
        <p:spPr>
          <a:xfrm>
            <a:off x="2705550" y="691250"/>
            <a:ext cx="1850750" cy="1367625"/>
          </a:xfrm>
          <a:custGeom>
            <a:avLst/>
            <a:gdLst/>
            <a:ahLst/>
            <a:cxnLst/>
            <a:rect l="l" t="t" r="r" b="b"/>
            <a:pathLst>
              <a:path w="74030" h="54705" extrusionOk="0">
                <a:moveTo>
                  <a:pt x="0" y="0"/>
                </a:moveTo>
                <a:cubicBezTo>
                  <a:pt x="4608" y="6343"/>
                  <a:pt x="15312" y="28939"/>
                  <a:pt x="27650" y="38056"/>
                </a:cubicBezTo>
                <a:cubicBezTo>
                  <a:pt x="39988" y="47174"/>
                  <a:pt x="66300" y="51930"/>
                  <a:pt x="74030" y="54705"/>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16" name="Google Shape;716;p71"/>
          <p:cNvSpPr/>
          <p:nvPr/>
        </p:nvSpPr>
        <p:spPr>
          <a:xfrm>
            <a:off x="3842750" y="1048025"/>
            <a:ext cx="728425" cy="2073750"/>
          </a:xfrm>
          <a:custGeom>
            <a:avLst/>
            <a:gdLst/>
            <a:ahLst/>
            <a:cxnLst/>
            <a:rect l="l" t="t" r="r" b="b"/>
            <a:pathLst>
              <a:path w="29137" h="82950" extrusionOk="0">
                <a:moveTo>
                  <a:pt x="0" y="0"/>
                </a:moveTo>
                <a:cubicBezTo>
                  <a:pt x="1140" y="7780"/>
                  <a:pt x="1983" y="32853"/>
                  <a:pt x="6839" y="46678"/>
                </a:cubicBezTo>
                <a:cubicBezTo>
                  <a:pt x="11695" y="60503"/>
                  <a:pt x="25421" y="76905"/>
                  <a:pt x="29137" y="8295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17" name="Google Shape;717;p71"/>
          <p:cNvSpPr/>
          <p:nvPr/>
        </p:nvSpPr>
        <p:spPr>
          <a:xfrm>
            <a:off x="3939375" y="2066325"/>
            <a:ext cx="602075" cy="1984550"/>
          </a:xfrm>
          <a:custGeom>
            <a:avLst/>
            <a:gdLst/>
            <a:ahLst/>
            <a:cxnLst/>
            <a:rect l="l" t="t" r="r" b="b"/>
            <a:pathLst>
              <a:path w="24083" h="79382" extrusionOk="0">
                <a:moveTo>
                  <a:pt x="24083" y="0"/>
                </a:moveTo>
                <a:cubicBezTo>
                  <a:pt x="20664" y="5699"/>
                  <a:pt x="7582" y="20961"/>
                  <a:pt x="3568" y="34191"/>
                </a:cubicBezTo>
                <a:cubicBezTo>
                  <a:pt x="-446" y="47421"/>
                  <a:pt x="595" y="71850"/>
                  <a:pt x="0" y="79382"/>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18" name="Google Shape;718;p71"/>
          <p:cNvSpPr/>
          <p:nvPr/>
        </p:nvSpPr>
        <p:spPr>
          <a:xfrm>
            <a:off x="2831900" y="3114350"/>
            <a:ext cx="1746700" cy="1375075"/>
          </a:xfrm>
          <a:custGeom>
            <a:avLst/>
            <a:gdLst/>
            <a:ahLst/>
            <a:cxnLst/>
            <a:rect l="l" t="t" r="r" b="b"/>
            <a:pathLst>
              <a:path w="69868" h="55003" extrusionOk="0">
                <a:moveTo>
                  <a:pt x="69868" y="0"/>
                </a:moveTo>
                <a:cubicBezTo>
                  <a:pt x="63377" y="3667"/>
                  <a:pt x="42565" y="12834"/>
                  <a:pt x="30920" y="22001"/>
                </a:cubicBezTo>
                <a:cubicBezTo>
                  <a:pt x="19275" y="31168"/>
                  <a:pt x="5153" y="49503"/>
                  <a:pt x="0" y="55003"/>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19" name="Google Shape;719;p71"/>
          <p:cNvSpPr/>
          <p:nvPr/>
        </p:nvSpPr>
        <p:spPr>
          <a:xfrm>
            <a:off x="1657525" y="4018363"/>
            <a:ext cx="2207525" cy="129150"/>
          </a:xfrm>
          <a:custGeom>
            <a:avLst/>
            <a:gdLst/>
            <a:ahLst/>
            <a:cxnLst/>
            <a:rect l="l" t="t" r="r" b="b"/>
            <a:pathLst>
              <a:path w="88301" h="5166" extrusionOk="0">
                <a:moveTo>
                  <a:pt x="88301" y="2490"/>
                </a:moveTo>
                <a:cubicBezTo>
                  <a:pt x="81116" y="2094"/>
                  <a:pt x="59908" y="-334"/>
                  <a:pt x="45191" y="112"/>
                </a:cubicBezTo>
                <a:cubicBezTo>
                  <a:pt x="30474" y="558"/>
                  <a:pt x="7532" y="4324"/>
                  <a:pt x="0" y="5166"/>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20" name="Google Shape;720;p71"/>
          <p:cNvSpPr/>
          <p:nvPr/>
        </p:nvSpPr>
        <p:spPr>
          <a:xfrm>
            <a:off x="929100" y="3188675"/>
            <a:ext cx="1798750" cy="1271000"/>
          </a:xfrm>
          <a:custGeom>
            <a:avLst/>
            <a:gdLst/>
            <a:ahLst/>
            <a:cxnLst/>
            <a:rect l="l" t="t" r="r" b="b"/>
            <a:pathLst>
              <a:path w="71950" h="50840" extrusionOk="0">
                <a:moveTo>
                  <a:pt x="71950" y="50840"/>
                </a:moveTo>
                <a:cubicBezTo>
                  <a:pt x="67193" y="46579"/>
                  <a:pt x="55400" y="33744"/>
                  <a:pt x="43408" y="25271"/>
                </a:cubicBezTo>
                <a:cubicBezTo>
                  <a:pt x="31416" y="16798"/>
                  <a:pt x="7235" y="4212"/>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21" name="Google Shape;721;p71"/>
          <p:cNvSpPr/>
          <p:nvPr/>
        </p:nvSpPr>
        <p:spPr>
          <a:xfrm>
            <a:off x="891925" y="2058875"/>
            <a:ext cx="787900" cy="2096050"/>
          </a:xfrm>
          <a:custGeom>
            <a:avLst/>
            <a:gdLst/>
            <a:ahLst/>
            <a:cxnLst/>
            <a:rect l="l" t="t" r="r" b="b"/>
            <a:pathLst>
              <a:path w="31516" h="83842" extrusionOk="0">
                <a:moveTo>
                  <a:pt x="31516" y="83842"/>
                </a:moveTo>
                <a:cubicBezTo>
                  <a:pt x="29831" y="76013"/>
                  <a:pt x="26660" y="50841"/>
                  <a:pt x="21407" y="36867"/>
                </a:cubicBezTo>
                <a:cubicBezTo>
                  <a:pt x="16154" y="22893"/>
                  <a:pt x="3568" y="6145"/>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22" name="Google Shape;722;p71"/>
          <p:cNvSpPr/>
          <p:nvPr/>
        </p:nvSpPr>
        <p:spPr>
          <a:xfrm>
            <a:off x="929100" y="1077750"/>
            <a:ext cx="542600" cy="2096050"/>
          </a:xfrm>
          <a:custGeom>
            <a:avLst/>
            <a:gdLst/>
            <a:ahLst/>
            <a:cxnLst/>
            <a:rect l="l" t="t" r="r" b="b"/>
            <a:pathLst>
              <a:path w="21704" h="83842" extrusionOk="0">
                <a:moveTo>
                  <a:pt x="0" y="83842"/>
                </a:moveTo>
                <a:cubicBezTo>
                  <a:pt x="2973" y="77153"/>
                  <a:pt x="14222" y="57679"/>
                  <a:pt x="17839" y="43705"/>
                </a:cubicBezTo>
                <a:cubicBezTo>
                  <a:pt x="21456" y="29731"/>
                  <a:pt x="21060" y="7284"/>
                  <a:pt x="21704" y="0"/>
                </a:cubicBezTo>
              </a:path>
            </a:pathLst>
          </a:custGeom>
          <a:noFill/>
          <a:ln w="28575" cap="flat" cmpd="sng">
            <a:solidFill>
              <a:srgbClr val="980000"/>
            </a:solidFill>
            <a:prstDash val="solid"/>
            <a:round/>
            <a:headEnd type="none" w="med" len="med"/>
            <a:tailEnd type="none" w="med" len="med"/>
          </a:ln>
        </p:spPr>
        <p:txBody>
          <a:bodyPr/>
          <a:lstStyle/>
          <a:p>
            <a:endParaRPr lang="en-US"/>
          </a:p>
        </p:txBody>
      </p:sp>
      <p:sp>
        <p:nvSpPr>
          <p:cNvPr id="723" name="Google Shape;723;p71"/>
          <p:cNvSpPr txBox="1"/>
          <p:nvPr/>
        </p:nvSpPr>
        <p:spPr>
          <a:xfrm>
            <a:off x="5514725" y="1508850"/>
            <a:ext cx="3372900" cy="261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Rewiring probability, </a:t>
            </a:r>
            <a:r>
              <a:rPr lang="en" sz="1500" i="1">
                <a:solidFill>
                  <a:schemeClr val="dk1"/>
                </a:solidFill>
                <a:latin typeface="Proxima Nova"/>
                <a:ea typeface="Proxima Nova"/>
                <a:cs typeface="Proxima Nova"/>
                <a:sym typeface="Proxima Nova"/>
              </a:rPr>
              <a:t>p </a:t>
            </a:r>
            <a:r>
              <a:rPr lang="en" sz="1500">
                <a:solidFill>
                  <a:schemeClr val="dk1"/>
                </a:solidFill>
                <a:latin typeface="Proxima Nova"/>
                <a:ea typeface="Proxima Nova"/>
                <a:cs typeface="Proxima Nova"/>
                <a:sym typeface="Proxima Nova"/>
              </a:rPr>
              <a:t>&gt; 0</a:t>
            </a:r>
            <a:endParaRPr sz="15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sp>
        <p:nvSpPr>
          <p:cNvPr id="101" name="Google Shape;101;p18"/>
          <p:cNvSpPr/>
          <p:nvPr/>
        </p:nvSpPr>
        <p:spPr>
          <a:xfrm>
            <a:off x="6197166" y="1826375"/>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02" name="Google Shape;102;p18"/>
          <p:cNvSpPr/>
          <p:nvPr/>
        </p:nvSpPr>
        <p:spPr>
          <a:xfrm>
            <a:off x="7660264" y="1826375"/>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03" name="Google Shape;103;p18"/>
          <p:cNvSpPr/>
          <p:nvPr/>
        </p:nvSpPr>
        <p:spPr>
          <a:xfrm>
            <a:off x="7151360" y="2462500"/>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04" name="Google Shape;104;p18"/>
          <p:cNvCxnSpPr/>
          <p:nvPr/>
        </p:nvCxnSpPr>
        <p:spPr>
          <a:xfrm>
            <a:off x="6370566" y="2173175"/>
            <a:ext cx="687300" cy="1177800"/>
          </a:xfrm>
          <a:prstGeom prst="straightConnector1">
            <a:avLst/>
          </a:prstGeom>
          <a:noFill/>
          <a:ln w="19050" cap="flat" cmpd="sng">
            <a:solidFill>
              <a:schemeClr val="dk1"/>
            </a:solidFill>
            <a:prstDash val="dash"/>
            <a:round/>
            <a:headEnd type="none" w="med" len="med"/>
            <a:tailEnd type="none" w="med" len="med"/>
          </a:ln>
        </p:spPr>
      </p:cxnSp>
      <p:cxnSp>
        <p:nvCxnSpPr>
          <p:cNvPr id="105" name="Google Shape;105;p18"/>
          <p:cNvCxnSpPr>
            <a:stCxn id="102" idx="4"/>
            <a:endCxn id="106" idx="7"/>
          </p:cNvCxnSpPr>
          <p:nvPr/>
        </p:nvCxnSpPr>
        <p:spPr>
          <a:xfrm flipH="1">
            <a:off x="7303264" y="2173175"/>
            <a:ext cx="530400" cy="1177800"/>
          </a:xfrm>
          <a:prstGeom prst="straightConnector1">
            <a:avLst/>
          </a:prstGeom>
          <a:noFill/>
          <a:ln w="28575" cap="flat" cmpd="sng">
            <a:solidFill>
              <a:schemeClr val="dk1"/>
            </a:solidFill>
            <a:prstDash val="solid"/>
            <a:round/>
            <a:headEnd type="none" w="med" len="med"/>
            <a:tailEnd type="none" w="med" len="med"/>
          </a:ln>
        </p:spPr>
      </p:cxnSp>
      <p:cxnSp>
        <p:nvCxnSpPr>
          <p:cNvPr id="107" name="Google Shape;107;p18"/>
          <p:cNvCxnSpPr>
            <a:stCxn id="103" idx="4"/>
            <a:endCxn id="106" idx="0"/>
          </p:cNvCxnSpPr>
          <p:nvPr/>
        </p:nvCxnSpPr>
        <p:spPr>
          <a:xfrm flipH="1">
            <a:off x="7180460" y="2809300"/>
            <a:ext cx="144300" cy="490800"/>
          </a:xfrm>
          <a:prstGeom prst="straightConnector1">
            <a:avLst/>
          </a:prstGeom>
          <a:noFill/>
          <a:ln w="28575" cap="flat" cmpd="sng">
            <a:solidFill>
              <a:schemeClr val="dk1"/>
            </a:solidFill>
            <a:prstDash val="solid"/>
            <a:round/>
            <a:headEnd type="none" w="med" len="med"/>
            <a:tailEnd type="none" w="med" len="med"/>
          </a:ln>
        </p:spPr>
      </p:cxnSp>
      <p:sp>
        <p:nvSpPr>
          <p:cNvPr id="106" name="Google Shape;106;p18"/>
          <p:cNvSpPr/>
          <p:nvPr/>
        </p:nvSpPr>
        <p:spPr>
          <a:xfrm>
            <a:off x="7007185" y="3300100"/>
            <a:ext cx="346800" cy="3468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108" name="Google Shape;108;p18"/>
          <p:cNvSpPr txBox="1"/>
          <p:nvPr/>
        </p:nvSpPr>
        <p:spPr>
          <a:xfrm>
            <a:off x="422350" y="1614275"/>
            <a:ext cx="5015400" cy="2358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A node can connect to at most (</a:t>
            </a:r>
            <a:r>
              <a:rPr lang="en" i="1">
                <a:solidFill>
                  <a:schemeClr val="dk1"/>
                </a:solidFill>
                <a:latin typeface="Proxima Nova"/>
                <a:ea typeface="Proxima Nova"/>
                <a:cs typeface="Proxima Nova"/>
                <a:sym typeface="Proxima Nova"/>
              </a:rPr>
              <a:t>n</a:t>
            </a:r>
            <a:r>
              <a:rPr lang="en">
                <a:solidFill>
                  <a:schemeClr val="dk1"/>
                </a:solidFill>
                <a:latin typeface="Proxima Nova"/>
                <a:ea typeface="Proxima Nova"/>
                <a:cs typeface="Proxima Nova"/>
                <a:sym typeface="Proxima Nova"/>
              </a:rPr>
              <a:t>-1) possible peers</a:t>
            </a:r>
            <a:endParaRPr>
              <a:solidFill>
                <a:schemeClr val="dk1"/>
              </a:solidFill>
              <a:latin typeface="Proxima Nova"/>
              <a:ea typeface="Proxima Nova"/>
              <a:cs typeface="Proxima Nova"/>
              <a:sym typeface="Proxima Nova"/>
            </a:endParaRPr>
          </a:p>
          <a:p>
            <a:pPr marL="0" lvl="0" indent="0" algn="l" rtl="0">
              <a:lnSpc>
                <a:spcPct val="200000"/>
              </a:lnSpc>
              <a:spcBef>
                <a:spcPts val="1000"/>
              </a:spcBef>
              <a:spcAft>
                <a:spcPts val="0"/>
              </a:spcAft>
              <a:buNone/>
            </a:pPr>
            <a:r>
              <a:rPr lang="en">
                <a:solidFill>
                  <a:schemeClr val="dk1"/>
                </a:solidFill>
                <a:latin typeface="Proxima Nova"/>
                <a:ea typeface="Proxima Nova"/>
                <a:cs typeface="Proxima Nova"/>
                <a:sym typeface="Proxima Nova"/>
              </a:rPr>
              <a:t>Out of those,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edges can be chosen               ways</a:t>
            </a:r>
            <a:endParaRPr>
              <a:solidFill>
                <a:schemeClr val="dk1"/>
              </a:solidFill>
              <a:latin typeface="Proxima Nova"/>
              <a:ea typeface="Proxima Nova"/>
              <a:cs typeface="Proxima Nova"/>
              <a:sym typeface="Proxima Nova"/>
            </a:endParaRPr>
          </a:p>
          <a:p>
            <a:pPr marL="0" lvl="0" indent="0" algn="l" rtl="0">
              <a:lnSpc>
                <a:spcPct val="200000"/>
              </a:lnSpc>
              <a:spcBef>
                <a:spcPts val="1000"/>
              </a:spcBef>
              <a:spcAft>
                <a:spcPts val="1000"/>
              </a:spcAft>
              <a:buNone/>
            </a:pPr>
            <a:r>
              <a:rPr lang="en">
                <a:solidFill>
                  <a:schemeClr val="dk1"/>
                </a:solidFill>
                <a:latin typeface="Proxima Nova"/>
                <a:ea typeface="Proxima Nova"/>
                <a:cs typeface="Proxima Nova"/>
                <a:sym typeface="Proxima Nova"/>
              </a:rPr>
              <a:t>Probability of having exactly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degrees: </a:t>
            </a:r>
            <a:endParaRPr>
              <a:solidFill>
                <a:schemeClr val="dk1"/>
              </a:solidFill>
              <a:latin typeface="Proxima Nova"/>
              <a:ea typeface="Proxima Nova"/>
              <a:cs typeface="Proxima Nova"/>
              <a:sym typeface="Proxima Nova"/>
            </a:endParaRPr>
          </a:p>
        </p:txBody>
      </p:sp>
      <p:pic>
        <p:nvPicPr>
          <p:cNvPr id="109" name="Google Shape;109;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487625" y="2122375"/>
            <a:ext cx="530400" cy="463840"/>
          </a:xfrm>
          <a:prstGeom prst="rect">
            <a:avLst/>
          </a:prstGeom>
          <a:noFill/>
          <a:ln>
            <a:noFill/>
          </a:ln>
        </p:spPr>
      </p:pic>
      <p:pic>
        <p:nvPicPr>
          <p:cNvPr id="110" name="Google Shape;110;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32350" y="3277225"/>
            <a:ext cx="3746949" cy="788550"/>
          </a:xfrm>
          <a:prstGeom prst="rect">
            <a:avLst/>
          </a:prstGeom>
          <a:noFill/>
          <a:ln>
            <a:noFill/>
          </a:ln>
        </p:spPr>
      </p:pic>
      <p:sp>
        <p:nvSpPr>
          <p:cNvPr id="111" name="Google Shape;111;p18"/>
          <p:cNvSpPr/>
          <p:nvPr/>
        </p:nvSpPr>
        <p:spPr>
          <a:xfrm>
            <a:off x="5739966" y="2207375"/>
            <a:ext cx="346800" cy="3468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12" name="Google Shape;112;p18"/>
          <p:cNvCxnSpPr>
            <a:stCxn id="111" idx="5"/>
            <a:endCxn id="106" idx="2"/>
          </p:cNvCxnSpPr>
          <p:nvPr/>
        </p:nvCxnSpPr>
        <p:spPr>
          <a:xfrm>
            <a:off x="6035978" y="2503387"/>
            <a:ext cx="971100" cy="970200"/>
          </a:xfrm>
          <a:prstGeom prst="straightConnector1">
            <a:avLst/>
          </a:prstGeom>
          <a:noFill/>
          <a:ln w="19050" cap="flat" cmpd="sng">
            <a:solidFill>
              <a:schemeClr val="dk1"/>
            </a:solidFill>
            <a:prstDash val="dash"/>
            <a:round/>
            <a:headEnd type="none" w="med" len="med"/>
            <a:tailEnd type="none"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72"/>
          <p:cNvSpPr/>
          <p:nvPr/>
        </p:nvSpPr>
        <p:spPr>
          <a:xfrm rot="2274007">
            <a:off x="1811394" y="330791"/>
            <a:ext cx="1813639" cy="137510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29" name="Google Shape;729;p72"/>
          <p:cNvSpPr/>
          <p:nvPr/>
        </p:nvSpPr>
        <p:spPr>
          <a:xfrm>
            <a:off x="575919" y="451525"/>
            <a:ext cx="4218300" cy="42183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0" name="Google Shape;730;p72"/>
          <p:cNvSpPr/>
          <p:nvPr/>
        </p:nvSpPr>
        <p:spPr>
          <a:xfrm>
            <a:off x="2500620" y="297325"/>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1" name="Google Shape;731;p72"/>
          <p:cNvSpPr/>
          <p:nvPr/>
        </p:nvSpPr>
        <p:spPr>
          <a:xfrm>
            <a:off x="2500620" y="445116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2" name="Google Shape;732;p72"/>
          <p:cNvSpPr/>
          <p:nvPr/>
        </p:nvSpPr>
        <p:spPr>
          <a:xfrm>
            <a:off x="3796020" y="713617"/>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3" name="Google Shape;733;p72"/>
          <p:cNvSpPr/>
          <p:nvPr/>
        </p:nvSpPr>
        <p:spPr>
          <a:xfrm>
            <a:off x="3773722" y="402925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4" name="Google Shape;734;p72"/>
          <p:cNvSpPr/>
          <p:nvPr/>
        </p:nvSpPr>
        <p:spPr>
          <a:xfrm>
            <a:off x="1242384" y="6987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5" name="Google Shape;735;p72"/>
          <p:cNvSpPr/>
          <p:nvPr/>
        </p:nvSpPr>
        <p:spPr>
          <a:xfrm>
            <a:off x="1288853" y="4053423"/>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6" name="Google Shape;736;p72"/>
          <p:cNvSpPr/>
          <p:nvPr/>
        </p:nvSpPr>
        <p:spPr>
          <a:xfrm>
            <a:off x="495409"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7" name="Google Shape;737;p72"/>
          <p:cNvSpPr/>
          <p:nvPr/>
        </p:nvSpPr>
        <p:spPr>
          <a:xfrm>
            <a:off x="527013" y="3025292"/>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8" name="Google Shape;738;p72"/>
          <p:cNvSpPr/>
          <p:nvPr/>
        </p:nvSpPr>
        <p:spPr>
          <a:xfrm>
            <a:off x="4526577" y="1802551"/>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9" name="Google Shape;739;p72"/>
          <p:cNvSpPr/>
          <p:nvPr/>
        </p:nvSpPr>
        <p:spPr>
          <a:xfrm>
            <a:off x="4481980" y="3062456"/>
            <a:ext cx="393900" cy="3939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0" name="Google Shape;740;p72"/>
          <p:cNvSpPr/>
          <p:nvPr/>
        </p:nvSpPr>
        <p:spPr>
          <a:xfrm>
            <a:off x="884500" y="691250"/>
            <a:ext cx="1813600" cy="1375075"/>
          </a:xfrm>
          <a:custGeom>
            <a:avLst/>
            <a:gdLst/>
            <a:ahLst/>
            <a:cxnLst/>
            <a:rect l="l" t="t" r="r" b="b"/>
            <a:pathLst>
              <a:path w="72544" h="55003" extrusionOk="0">
                <a:moveTo>
                  <a:pt x="0" y="55003"/>
                </a:moveTo>
                <a:cubicBezTo>
                  <a:pt x="7582" y="52377"/>
                  <a:pt x="33398" y="48412"/>
                  <a:pt x="45489" y="39245"/>
                </a:cubicBezTo>
                <a:cubicBezTo>
                  <a:pt x="57580" y="30078"/>
                  <a:pt x="68035" y="6541"/>
                  <a:pt x="72544"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1" name="Google Shape;741;p72"/>
          <p:cNvSpPr/>
          <p:nvPr/>
        </p:nvSpPr>
        <p:spPr>
          <a:xfrm>
            <a:off x="2705550" y="691250"/>
            <a:ext cx="1850750" cy="1367625"/>
          </a:xfrm>
          <a:custGeom>
            <a:avLst/>
            <a:gdLst/>
            <a:ahLst/>
            <a:cxnLst/>
            <a:rect l="l" t="t" r="r" b="b"/>
            <a:pathLst>
              <a:path w="74030" h="54705" extrusionOk="0">
                <a:moveTo>
                  <a:pt x="0" y="0"/>
                </a:moveTo>
                <a:cubicBezTo>
                  <a:pt x="4608" y="6343"/>
                  <a:pt x="15312" y="28939"/>
                  <a:pt x="27650" y="38056"/>
                </a:cubicBezTo>
                <a:cubicBezTo>
                  <a:pt x="39988" y="47174"/>
                  <a:pt x="66300" y="51930"/>
                  <a:pt x="74030" y="54705"/>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2" name="Google Shape;742;p72"/>
          <p:cNvSpPr/>
          <p:nvPr/>
        </p:nvSpPr>
        <p:spPr>
          <a:xfrm>
            <a:off x="3842750" y="1048025"/>
            <a:ext cx="728425" cy="2073750"/>
          </a:xfrm>
          <a:custGeom>
            <a:avLst/>
            <a:gdLst/>
            <a:ahLst/>
            <a:cxnLst/>
            <a:rect l="l" t="t" r="r" b="b"/>
            <a:pathLst>
              <a:path w="29137" h="82950" extrusionOk="0">
                <a:moveTo>
                  <a:pt x="0" y="0"/>
                </a:moveTo>
                <a:cubicBezTo>
                  <a:pt x="1140" y="7780"/>
                  <a:pt x="1983" y="32853"/>
                  <a:pt x="6839" y="46678"/>
                </a:cubicBezTo>
                <a:cubicBezTo>
                  <a:pt x="11695" y="60503"/>
                  <a:pt x="25421" y="76905"/>
                  <a:pt x="29137" y="8295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3" name="Google Shape;743;p72"/>
          <p:cNvSpPr/>
          <p:nvPr/>
        </p:nvSpPr>
        <p:spPr>
          <a:xfrm>
            <a:off x="3939375" y="2066325"/>
            <a:ext cx="602075" cy="1984550"/>
          </a:xfrm>
          <a:custGeom>
            <a:avLst/>
            <a:gdLst/>
            <a:ahLst/>
            <a:cxnLst/>
            <a:rect l="l" t="t" r="r" b="b"/>
            <a:pathLst>
              <a:path w="24083" h="79382" extrusionOk="0">
                <a:moveTo>
                  <a:pt x="24083" y="0"/>
                </a:moveTo>
                <a:cubicBezTo>
                  <a:pt x="20664" y="5699"/>
                  <a:pt x="7582" y="20961"/>
                  <a:pt x="3568" y="34191"/>
                </a:cubicBezTo>
                <a:cubicBezTo>
                  <a:pt x="-446" y="47421"/>
                  <a:pt x="595" y="71850"/>
                  <a:pt x="0" y="79382"/>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4" name="Google Shape;744;p72"/>
          <p:cNvSpPr/>
          <p:nvPr/>
        </p:nvSpPr>
        <p:spPr>
          <a:xfrm>
            <a:off x="2831900" y="3114350"/>
            <a:ext cx="1746700" cy="1375075"/>
          </a:xfrm>
          <a:custGeom>
            <a:avLst/>
            <a:gdLst/>
            <a:ahLst/>
            <a:cxnLst/>
            <a:rect l="l" t="t" r="r" b="b"/>
            <a:pathLst>
              <a:path w="69868" h="55003" extrusionOk="0">
                <a:moveTo>
                  <a:pt x="69868" y="0"/>
                </a:moveTo>
                <a:cubicBezTo>
                  <a:pt x="63377" y="3667"/>
                  <a:pt x="42565" y="12834"/>
                  <a:pt x="30920" y="22001"/>
                </a:cubicBezTo>
                <a:cubicBezTo>
                  <a:pt x="19275" y="31168"/>
                  <a:pt x="5153" y="49503"/>
                  <a:pt x="0" y="55003"/>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5" name="Google Shape;745;p72"/>
          <p:cNvSpPr/>
          <p:nvPr/>
        </p:nvSpPr>
        <p:spPr>
          <a:xfrm>
            <a:off x="1657525" y="4018363"/>
            <a:ext cx="2207525" cy="129150"/>
          </a:xfrm>
          <a:custGeom>
            <a:avLst/>
            <a:gdLst/>
            <a:ahLst/>
            <a:cxnLst/>
            <a:rect l="l" t="t" r="r" b="b"/>
            <a:pathLst>
              <a:path w="88301" h="5166" extrusionOk="0">
                <a:moveTo>
                  <a:pt x="88301" y="2490"/>
                </a:moveTo>
                <a:cubicBezTo>
                  <a:pt x="81116" y="2094"/>
                  <a:pt x="59908" y="-334"/>
                  <a:pt x="45191" y="112"/>
                </a:cubicBezTo>
                <a:cubicBezTo>
                  <a:pt x="30474" y="558"/>
                  <a:pt x="7532" y="4324"/>
                  <a:pt x="0" y="5166"/>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6" name="Google Shape;746;p72"/>
          <p:cNvSpPr/>
          <p:nvPr/>
        </p:nvSpPr>
        <p:spPr>
          <a:xfrm>
            <a:off x="929100" y="3188675"/>
            <a:ext cx="1798750" cy="1271000"/>
          </a:xfrm>
          <a:custGeom>
            <a:avLst/>
            <a:gdLst/>
            <a:ahLst/>
            <a:cxnLst/>
            <a:rect l="l" t="t" r="r" b="b"/>
            <a:pathLst>
              <a:path w="71950" h="50840" extrusionOk="0">
                <a:moveTo>
                  <a:pt x="71950" y="50840"/>
                </a:moveTo>
                <a:cubicBezTo>
                  <a:pt x="67193" y="46579"/>
                  <a:pt x="55400" y="33744"/>
                  <a:pt x="43408" y="25271"/>
                </a:cubicBezTo>
                <a:cubicBezTo>
                  <a:pt x="31416" y="16798"/>
                  <a:pt x="7235" y="4212"/>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7" name="Google Shape;747;p72"/>
          <p:cNvSpPr/>
          <p:nvPr/>
        </p:nvSpPr>
        <p:spPr>
          <a:xfrm>
            <a:off x="891925" y="2058875"/>
            <a:ext cx="787900" cy="2096050"/>
          </a:xfrm>
          <a:custGeom>
            <a:avLst/>
            <a:gdLst/>
            <a:ahLst/>
            <a:cxnLst/>
            <a:rect l="l" t="t" r="r" b="b"/>
            <a:pathLst>
              <a:path w="31516" h="83842" extrusionOk="0">
                <a:moveTo>
                  <a:pt x="31516" y="83842"/>
                </a:moveTo>
                <a:cubicBezTo>
                  <a:pt x="29831" y="76013"/>
                  <a:pt x="26660" y="50841"/>
                  <a:pt x="21407" y="36867"/>
                </a:cubicBezTo>
                <a:cubicBezTo>
                  <a:pt x="16154" y="22893"/>
                  <a:pt x="3568" y="6145"/>
                  <a:pt x="0" y="0"/>
                </a:cubicBezTo>
              </a:path>
            </a:pathLst>
          </a:custGeom>
          <a:noFill/>
          <a:ln w="19050" cap="flat" cmpd="sng">
            <a:solidFill>
              <a:schemeClr val="dk2"/>
            </a:solidFill>
            <a:prstDash val="solid"/>
            <a:round/>
            <a:headEnd type="none" w="med" len="med"/>
            <a:tailEnd type="none" w="med" len="med"/>
          </a:ln>
        </p:spPr>
        <p:txBody>
          <a:bodyPr/>
          <a:lstStyle/>
          <a:p>
            <a:endParaRPr lang="en-US"/>
          </a:p>
        </p:txBody>
      </p:sp>
      <p:sp>
        <p:nvSpPr>
          <p:cNvPr id="748" name="Google Shape;748;p72"/>
          <p:cNvSpPr txBox="1"/>
          <p:nvPr/>
        </p:nvSpPr>
        <p:spPr>
          <a:xfrm>
            <a:off x="5514725" y="1508850"/>
            <a:ext cx="3372900" cy="26163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Rewiring probability, </a:t>
            </a:r>
            <a:r>
              <a:rPr lang="en" sz="1500" i="1">
                <a:solidFill>
                  <a:schemeClr val="dk1"/>
                </a:solidFill>
                <a:latin typeface="Proxima Nova"/>
                <a:ea typeface="Proxima Nova"/>
                <a:cs typeface="Proxima Nova"/>
                <a:sym typeface="Proxima Nova"/>
              </a:rPr>
              <a:t>p </a:t>
            </a:r>
            <a:r>
              <a:rPr lang="en" sz="1500">
                <a:solidFill>
                  <a:schemeClr val="dk1"/>
                </a:solidFill>
                <a:latin typeface="Proxima Nova"/>
                <a:ea typeface="Proxima Nova"/>
                <a:cs typeface="Proxima Nova"/>
                <a:sym typeface="Proxima Nova"/>
              </a:rPr>
              <a:t>&gt; 0</a:t>
            </a:r>
            <a:endParaRPr sz="1500">
              <a:solidFill>
                <a:schemeClr val="dk1"/>
              </a:solidFill>
              <a:latin typeface="Proxima Nova"/>
              <a:ea typeface="Proxima Nova"/>
              <a:cs typeface="Proxima Nova"/>
              <a:sym typeface="Proxima Nova"/>
            </a:endParaRPr>
          </a:p>
        </p:txBody>
      </p:sp>
      <p:sp>
        <p:nvSpPr>
          <p:cNvPr id="749" name="Google Shape;749;p72"/>
          <p:cNvSpPr/>
          <p:nvPr/>
        </p:nvSpPr>
        <p:spPr>
          <a:xfrm>
            <a:off x="929100" y="2051450"/>
            <a:ext cx="3627250" cy="1137262"/>
          </a:xfrm>
          <a:custGeom>
            <a:avLst/>
            <a:gdLst/>
            <a:ahLst/>
            <a:cxnLst/>
            <a:rect l="l" t="t" r="r" b="b"/>
            <a:pathLst>
              <a:path w="144196" h="46381" extrusionOk="0">
                <a:moveTo>
                  <a:pt x="0" y="46381"/>
                </a:moveTo>
                <a:cubicBezTo>
                  <a:pt x="12834" y="41228"/>
                  <a:pt x="52971" y="23190"/>
                  <a:pt x="77004" y="15460"/>
                </a:cubicBezTo>
                <a:cubicBezTo>
                  <a:pt x="101037" y="7730"/>
                  <a:pt x="132997" y="2577"/>
                  <a:pt x="144196" y="0"/>
                </a:cubicBezTo>
              </a:path>
            </a:pathLst>
          </a:custGeom>
          <a:noFill/>
          <a:ln w="28575" cap="flat" cmpd="sng">
            <a:solidFill>
              <a:srgbClr val="4A86E8"/>
            </a:solidFill>
            <a:prstDash val="solid"/>
            <a:round/>
            <a:headEnd type="none" w="med" len="med"/>
            <a:tailEnd type="none" w="med" len="med"/>
          </a:ln>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pic>
        <p:nvPicPr>
          <p:cNvPr id="754" name="Google Shape;754;p7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325934"/>
            <a:ext cx="9144003" cy="449163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pic>
        <p:nvPicPr>
          <p:cNvPr id="759" name="Google Shape;759;p7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62138" y="152400"/>
            <a:ext cx="5819715" cy="48386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pic>
        <p:nvPicPr>
          <p:cNvPr id="764" name="Google Shape;764;p7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62138" y="152400"/>
            <a:ext cx="5819715" cy="4838699"/>
          </a:xfrm>
          <a:prstGeom prst="rect">
            <a:avLst/>
          </a:prstGeom>
          <a:noFill/>
          <a:ln>
            <a:noFill/>
          </a:ln>
        </p:spPr>
      </p:pic>
      <p:sp>
        <p:nvSpPr>
          <p:cNvPr id="765" name="Google Shape;765;p75"/>
          <p:cNvSpPr/>
          <p:nvPr/>
        </p:nvSpPr>
        <p:spPr>
          <a:xfrm>
            <a:off x="4630107" y="349333"/>
            <a:ext cx="1130400" cy="2845200"/>
          </a:xfrm>
          <a:prstGeom prst="rect">
            <a:avLst/>
          </a:prstGeom>
          <a:solidFill>
            <a:srgbClr val="FFFC00">
              <a:alpha val="183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pic>
        <p:nvPicPr>
          <p:cNvPr id="771" name="Google Shape;771;p7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212200"/>
            <a:ext cx="8839204" cy="271909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pic>
        <p:nvPicPr>
          <p:cNvPr id="776" name="Google Shape;776;p7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083375" y="282013"/>
            <a:ext cx="2736600" cy="45794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pic>
        <p:nvPicPr>
          <p:cNvPr id="781" name="Google Shape;781;p7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33188" y="152400"/>
            <a:ext cx="5877617" cy="483870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79"/>
          <p:cNvSpPr/>
          <p:nvPr/>
        </p:nvSpPr>
        <p:spPr>
          <a:xfrm>
            <a:off x="1033975" y="758350"/>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7" name="Google Shape;787;p79"/>
          <p:cNvSpPr/>
          <p:nvPr/>
        </p:nvSpPr>
        <p:spPr>
          <a:xfrm>
            <a:off x="2167275" y="758350"/>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8" name="Google Shape;788;p79"/>
          <p:cNvSpPr/>
          <p:nvPr/>
        </p:nvSpPr>
        <p:spPr>
          <a:xfrm>
            <a:off x="1608675" y="1597875"/>
            <a:ext cx="2595900" cy="2595900"/>
          </a:xfrm>
          <a:prstGeom prst="ellipse">
            <a:avLst/>
          </a:prstGeom>
          <a:solidFill>
            <a:srgbClr val="980000">
              <a:alpha val="2721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9" name="Google Shape;789;p79"/>
          <p:cNvSpPr txBox="1"/>
          <p:nvPr/>
        </p:nvSpPr>
        <p:spPr>
          <a:xfrm>
            <a:off x="112600" y="975075"/>
            <a:ext cx="11718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Proxima Nova"/>
                <a:ea typeface="Proxima Nova"/>
                <a:cs typeface="Proxima Nova"/>
                <a:sym typeface="Proxima Nova"/>
              </a:rPr>
              <a:t>Social Science</a:t>
            </a:r>
            <a:endParaRPr sz="1200">
              <a:solidFill>
                <a:schemeClr val="dk2"/>
              </a:solidFill>
              <a:latin typeface="Proxima Nova"/>
              <a:ea typeface="Proxima Nova"/>
              <a:cs typeface="Proxima Nova"/>
              <a:sym typeface="Proxima Nova"/>
            </a:endParaRPr>
          </a:p>
        </p:txBody>
      </p:sp>
      <p:sp>
        <p:nvSpPr>
          <p:cNvPr id="790" name="Google Shape;790;p79"/>
          <p:cNvSpPr txBox="1"/>
          <p:nvPr/>
        </p:nvSpPr>
        <p:spPr>
          <a:xfrm>
            <a:off x="4532200" y="975075"/>
            <a:ext cx="17478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Proxima Nova"/>
                <a:ea typeface="Proxima Nova"/>
                <a:cs typeface="Proxima Nova"/>
                <a:sym typeface="Proxima Nova"/>
              </a:rPr>
              <a:t>Network/computational Science</a:t>
            </a:r>
            <a:endParaRPr sz="1200">
              <a:solidFill>
                <a:schemeClr val="dk2"/>
              </a:solidFill>
              <a:latin typeface="Proxima Nova"/>
              <a:ea typeface="Proxima Nova"/>
              <a:cs typeface="Proxima Nova"/>
              <a:sym typeface="Proxima Nova"/>
            </a:endParaRPr>
          </a:p>
        </p:txBody>
      </p:sp>
      <p:sp>
        <p:nvSpPr>
          <p:cNvPr id="791" name="Google Shape;791;p79"/>
          <p:cNvSpPr txBox="1"/>
          <p:nvPr/>
        </p:nvSpPr>
        <p:spPr>
          <a:xfrm>
            <a:off x="2244525" y="4353350"/>
            <a:ext cx="1379700" cy="332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Proxima Nova"/>
                <a:ea typeface="Proxima Nova"/>
                <a:cs typeface="Proxima Nova"/>
                <a:sym typeface="Proxima Nova"/>
              </a:rPr>
              <a:t>Statistics and Data Mining</a:t>
            </a:r>
            <a:endParaRPr sz="1200">
              <a:solidFill>
                <a:schemeClr val="dk2"/>
              </a:solidFill>
              <a:latin typeface="Proxima Nova"/>
              <a:ea typeface="Proxima Nova"/>
              <a:cs typeface="Proxima Nova"/>
              <a:sym typeface="Proxima Nova"/>
            </a:endParaRPr>
          </a:p>
        </p:txBody>
      </p:sp>
      <p:sp>
        <p:nvSpPr>
          <p:cNvPr id="792" name="Google Shape;792;p79"/>
          <p:cNvSpPr txBox="1"/>
          <p:nvPr/>
        </p:nvSpPr>
        <p:spPr>
          <a:xfrm>
            <a:off x="2305131" y="2070550"/>
            <a:ext cx="1171800" cy="43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Proxima Nova"/>
                <a:ea typeface="Proxima Nova"/>
                <a:cs typeface="Proxima Nova"/>
                <a:sym typeface="Proxima Nova"/>
              </a:rPr>
              <a:t>Social Media Mining</a:t>
            </a:r>
            <a:endParaRPr sz="1200" b="1">
              <a:solidFill>
                <a:schemeClr val="lt1"/>
              </a:solidFill>
              <a:latin typeface="Proxima Nova"/>
              <a:ea typeface="Proxima Nova"/>
              <a:cs typeface="Proxima Nova"/>
              <a:sym typeface="Proxima Nova"/>
            </a:endParaRPr>
          </a:p>
        </p:txBody>
      </p:sp>
      <p:sp>
        <p:nvSpPr>
          <p:cNvPr id="793" name="Google Shape;793;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794" name="Google Shape;794;p79"/>
          <p:cNvSpPr txBox="1"/>
          <p:nvPr/>
        </p:nvSpPr>
        <p:spPr>
          <a:xfrm>
            <a:off x="6318600" y="1709675"/>
            <a:ext cx="2513700" cy="2859300"/>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a:latin typeface="Proxima Nova"/>
                <a:ea typeface="Proxima Nova"/>
                <a:cs typeface="Proxima Nova"/>
                <a:sym typeface="Proxima Nova"/>
              </a:rPr>
              <a:t>Let us not forget</a:t>
            </a:r>
            <a:endParaRPr sz="1200">
              <a:latin typeface="Proxima Nova"/>
              <a:ea typeface="Proxima Nova"/>
              <a:cs typeface="Proxima Nova"/>
              <a:sym typeface="Proxima Nova"/>
            </a:endParaRPr>
          </a:p>
          <a:p>
            <a:pPr marL="457200" lvl="0" indent="-304800" algn="l" rtl="0">
              <a:lnSpc>
                <a:spcPct val="150000"/>
              </a:lnSpc>
              <a:spcBef>
                <a:spcPts val="1000"/>
              </a:spcBef>
              <a:spcAft>
                <a:spcPts val="0"/>
              </a:spcAft>
              <a:buSzPts val="1200"/>
              <a:buFont typeface="Proxima Nova"/>
              <a:buChar char="●"/>
            </a:pPr>
            <a:r>
              <a:rPr lang="en" sz="1200">
                <a:latin typeface="Proxima Nova"/>
                <a:ea typeface="Proxima Nova"/>
                <a:cs typeface="Proxima Nova"/>
                <a:sym typeface="Proxima Nova"/>
              </a:rPr>
              <a:t>Computer science</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Machine learning</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Ethnography</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Mathematics</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Optimization</a:t>
            </a:r>
            <a:endParaRPr sz="1200">
              <a:latin typeface="Proxima Nova"/>
              <a:ea typeface="Proxima Nova"/>
              <a:cs typeface="Proxima Nova"/>
              <a:sym typeface="Proxima Nova"/>
            </a:endParaRPr>
          </a:p>
          <a:p>
            <a:pPr marL="457200" lvl="0" indent="-304800" algn="l" rtl="0">
              <a:lnSpc>
                <a:spcPct val="150000"/>
              </a:lnSpc>
              <a:spcBef>
                <a:spcPts val="0"/>
              </a:spcBef>
              <a:spcAft>
                <a:spcPts val="0"/>
              </a:spcAft>
              <a:buSzPts val="1200"/>
              <a:buFont typeface="Proxima Nova"/>
              <a:buChar char="●"/>
            </a:pPr>
            <a:r>
              <a:rPr lang="en" sz="1200">
                <a:latin typeface="Proxima Nova"/>
                <a:ea typeface="Proxima Nova"/>
                <a:cs typeface="Proxima Nova"/>
                <a:sym typeface="Proxima Nova"/>
              </a:rPr>
              <a:t>And more!</a:t>
            </a:r>
            <a:endParaRPr sz="1200">
              <a:latin typeface="Proxima Nova"/>
              <a:ea typeface="Proxima Nova"/>
              <a:cs typeface="Proxima Nova"/>
              <a:sym typeface="Proxima Nov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798"/>
        <p:cNvGrpSpPr/>
        <p:nvPr/>
      </p:nvGrpSpPr>
      <p:grpSpPr>
        <a:xfrm>
          <a:off x="0" y="0"/>
          <a:ext cx="0" cy="0"/>
          <a:chOff x="0" y="0"/>
          <a:chExt cx="0" cy="0"/>
        </a:xfrm>
      </p:grpSpPr>
      <p:sp>
        <p:nvSpPr>
          <p:cNvPr id="799" name="Google Shape;799;p80"/>
          <p:cNvSpPr txBox="1"/>
          <p:nvPr/>
        </p:nvSpPr>
        <p:spPr>
          <a:xfrm>
            <a:off x="601025" y="2608500"/>
            <a:ext cx="4690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Data Mining</a:t>
            </a:r>
            <a:endParaRPr sz="6600">
              <a:solidFill>
                <a:schemeClr val="lt1"/>
              </a:solidFill>
              <a:latin typeface="Proxima Nova Extrabold"/>
              <a:ea typeface="Proxima Nova Extrabold"/>
              <a:cs typeface="Proxima Nova Extrabold"/>
              <a:sym typeface="Proxima Nova Extrabold"/>
            </a:endParaRPr>
          </a:p>
        </p:txBody>
      </p:sp>
      <p:sp>
        <p:nvSpPr>
          <p:cNvPr id="800" name="Google Shape;800;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1"/>
          <p:cNvSpPr txBox="1"/>
          <p:nvPr/>
        </p:nvSpPr>
        <p:spPr>
          <a:xfrm>
            <a:off x="3747225" y="1697075"/>
            <a:ext cx="4877700" cy="7551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2400">
                <a:solidFill>
                  <a:schemeClr val="dk1"/>
                </a:solidFill>
                <a:latin typeface="Proxima Nova Semibold"/>
                <a:ea typeface="Proxima Nova Semibold"/>
                <a:cs typeface="Proxima Nova Semibold"/>
                <a:sym typeface="Proxima Nova Semibold"/>
              </a:rPr>
              <a:t>Our </a:t>
            </a:r>
            <a:r>
              <a:rPr lang="en" sz="2400">
                <a:solidFill>
                  <a:schemeClr val="dk1"/>
                </a:solidFill>
                <a:latin typeface="Proxima Nova Extrabold"/>
                <a:ea typeface="Proxima Nova Extrabold"/>
                <a:cs typeface="Proxima Nova Extrabold"/>
                <a:sym typeface="Proxima Nova Extrabold"/>
              </a:rPr>
              <a:t>new </a:t>
            </a:r>
            <a:r>
              <a:rPr lang="en" sz="2400">
                <a:solidFill>
                  <a:schemeClr val="dk1"/>
                </a:solidFill>
                <a:latin typeface="Proxima Nova Semibold"/>
                <a:ea typeface="Proxima Nova Semibold"/>
                <a:cs typeface="Proxima Nova Semibold"/>
                <a:sym typeface="Proxima Nova Semibold"/>
              </a:rPr>
              <a:t>smart watch outperforms the </a:t>
            </a:r>
            <a:r>
              <a:rPr lang="en" sz="2400">
                <a:solidFill>
                  <a:schemeClr val="dk1"/>
                </a:solidFill>
                <a:latin typeface="Proxima Nova Extrabold"/>
                <a:ea typeface="Proxima Nova Extrabold"/>
                <a:cs typeface="Proxima Nova Extrabold"/>
                <a:sym typeface="Proxima Nova Extrabold"/>
              </a:rPr>
              <a:t>old </a:t>
            </a:r>
            <a:r>
              <a:rPr lang="en" sz="2400">
                <a:solidFill>
                  <a:schemeClr val="dk1"/>
                </a:solidFill>
                <a:latin typeface="Proxima Nova Semibold"/>
                <a:ea typeface="Proxima Nova Semibold"/>
                <a:cs typeface="Proxima Nova Semibold"/>
                <a:sym typeface="Proxima Nova Semibold"/>
              </a:rPr>
              <a:t>watch by</a:t>
            </a:r>
            <a:endParaRPr sz="2400">
              <a:latin typeface="Proxima Nova Semibold"/>
              <a:ea typeface="Proxima Nova Semibold"/>
              <a:cs typeface="Proxima Nova Semibold"/>
              <a:sym typeface="Proxima Nova Semibold"/>
            </a:endParaRPr>
          </a:p>
        </p:txBody>
      </p:sp>
      <p:sp>
        <p:nvSpPr>
          <p:cNvPr id="806" name="Google Shape;806;p81"/>
          <p:cNvSpPr txBox="1"/>
          <p:nvPr/>
        </p:nvSpPr>
        <p:spPr>
          <a:xfrm>
            <a:off x="3747225" y="3837080"/>
            <a:ext cx="4877700" cy="271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1700">
                <a:solidFill>
                  <a:schemeClr val="dk1"/>
                </a:solidFill>
                <a:latin typeface="Proxima Nova"/>
                <a:ea typeface="Proxima Nova"/>
                <a:cs typeface="Proxima Nova"/>
                <a:sym typeface="Proxima Nova"/>
              </a:rPr>
              <a:t>in terms of sleep tracking accuracy!</a:t>
            </a:r>
            <a:endParaRPr sz="1300">
              <a:latin typeface="Proxima Nova"/>
              <a:ea typeface="Proxima Nova"/>
              <a:cs typeface="Proxima Nova"/>
              <a:sym typeface="Proxima Nova"/>
            </a:endParaRPr>
          </a:p>
        </p:txBody>
      </p:sp>
      <p:sp>
        <p:nvSpPr>
          <p:cNvPr id="807" name="Google Shape;807;p81"/>
          <p:cNvSpPr txBox="1"/>
          <p:nvPr/>
        </p:nvSpPr>
        <p:spPr>
          <a:xfrm>
            <a:off x="3747225" y="2792250"/>
            <a:ext cx="2084400" cy="618900"/>
          </a:xfrm>
          <a:prstGeom prst="rect">
            <a:avLst/>
          </a:prstGeom>
          <a:noFill/>
          <a:ln>
            <a:noFill/>
          </a:ln>
        </p:spPr>
        <p:txBody>
          <a:bodyPr spcFirstLastPara="1" wrap="square" lIns="0" tIns="0" rIns="0" bIns="0" anchor="ctr" anchorCtr="0">
            <a:noAutofit/>
          </a:bodyPr>
          <a:lstStyle/>
          <a:p>
            <a:pPr marL="0" lvl="0" indent="0" algn="l" rtl="0">
              <a:lnSpc>
                <a:spcPct val="80000"/>
              </a:lnSpc>
              <a:spcBef>
                <a:spcPts val="0"/>
              </a:spcBef>
              <a:spcAft>
                <a:spcPts val="0"/>
              </a:spcAft>
              <a:buNone/>
            </a:pPr>
            <a:r>
              <a:rPr lang="en" sz="8500">
                <a:solidFill>
                  <a:schemeClr val="dk1"/>
                </a:solidFill>
                <a:latin typeface="Proxima Nova Semibold"/>
                <a:ea typeface="Proxima Nova Semibold"/>
                <a:cs typeface="Proxima Nova Semibold"/>
                <a:sym typeface="Proxima Nova Semibold"/>
              </a:rPr>
              <a:t>20</a:t>
            </a:r>
            <a:r>
              <a:rPr lang="en" sz="8500" b="1" baseline="30000">
                <a:solidFill>
                  <a:schemeClr val="dk1"/>
                </a:solidFill>
                <a:latin typeface="Proxima Nova"/>
                <a:ea typeface="Proxima Nova"/>
                <a:cs typeface="Proxima Nova"/>
                <a:sym typeface="Proxima Nova"/>
              </a:rPr>
              <a:t>%</a:t>
            </a:r>
            <a:endParaRPr sz="8500" b="1" baseline="30000">
              <a:latin typeface="Proxima Nova"/>
              <a:ea typeface="Proxima Nova"/>
              <a:cs typeface="Proxima Nova"/>
              <a:sym typeface="Proxima Nova"/>
            </a:endParaRPr>
          </a:p>
        </p:txBody>
      </p:sp>
      <p:sp>
        <p:nvSpPr>
          <p:cNvPr id="808" name="Google Shape;808;p81"/>
          <p:cNvSpPr/>
          <p:nvPr/>
        </p:nvSpPr>
        <p:spPr>
          <a:xfrm>
            <a:off x="0" y="0"/>
            <a:ext cx="3232800" cy="5143500"/>
          </a:xfrm>
          <a:prstGeom prst="rect">
            <a:avLst/>
          </a:prstGeom>
          <a:solidFill>
            <a:srgbClr val="FFF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9" name="Google Shape;809;p8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80112" y="1110291"/>
            <a:ext cx="1872575" cy="2922926"/>
          </a:xfrm>
          <a:prstGeom prst="rect">
            <a:avLst/>
          </a:prstGeom>
          <a:noFill/>
          <a:ln>
            <a:noFill/>
          </a:ln>
        </p:spPr>
      </p:pic>
      <p:sp>
        <p:nvSpPr>
          <p:cNvPr id="810" name="Google Shape;81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118" name="Google Shape;118;p19"/>
          <p:cNvGrpSpPr/>
          <p:nvPr/>
        </p:nvGrpSpPr>
        <p:grpSpPr>
          <a:xfrm>
            <a:off x="474523" y="1393449"/>
            <a:ext cx="3390615" cy="2722800"/>
            <a:chOff x="474497" y="1239425"/>
            <a:chExt cx="1576224" cy="1265771"/>
          </a:xfrm>
        </p:grpSpPr>
        <p:sp>
          <p:nvSpPr>
            <p:cNvPr id="119" name="Google Shape;119;p19"/>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20" name="Google Shape;120;p19"/>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21" name="Google Shape;121;p19"/>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22" name="Google Shape;122;p19"/>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123" name="Google Shape;123;p19"/>
            <p:cNvCxnSpPr>
              <a:stCxn id="120" idx="4"/>
              <a:endCxn id="124"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125" name="Google Shape;125;p19"/>
            <p:cNvCxnSpPr>
              <a:stCxn id="121" idx="4"/>
              <a:endCxn id="124"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124" name="Google Shape;124;p19"/>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126" name="Google Shape;126;p19"/>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27" name="Google Shape;127;p19"/>
            <p:cNvCxnSpPr>
              <a:stCxn id="126" idx="5"/>
              <a:endCxn id="124"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sp>
        <p:nvSpPr>
          <p:cNvPr id="128" name="Google Shape;128;p19"/>
          <p:cNvSpPr txBox="1"/>
          <p:nvPr/>
        </p:nvSpPr>
        <p:spPr>
          <a:xfrm>
            <a:off x="6557550" y="1241275"/>
            <a:ext cx="1818000" cy="86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n </a:t>
            </a:r>
            <a:r>
              <a:rPr lang="en">
                <a:solidFill>
                  <a:schemeClr val="dk1"/>
                </a:solidFill>
                <a:latin typeface="Proxima Nova"/>
                <a:ea typeface="Proxima Nova"/>
                <a:cs typeface="Proxima Nova"/>
                <a:sym typeface="Proxima Nova"/>
              </a:rPr>
              <a:t>= 5,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2</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solidFill>
                <a:schemeClr val="dk1"/>
              </a:solidFill>
              <a:latin typeface="Proxima Nova"/>
              <a:ea typeface="Proxima Nova"/>
              <a:cs typeface="Proxima Nova"/>
              <a:sym typeface="Proxima Nova"/>
            </a:endParaRPr>
          </a:p>
        </p:txBody>
      </p:sp>
      <p:sp>
        <p:nvSpPr>
          <p:cNvPr id="129" name="Google Shape;129;p19"/>
          <p:cNvSpPr txBox="1"/>
          <p:nvPr/>
        </p:nvSpPr>
        <p:spPr>
          <a:xfrm>
            <a:off x="576075" y="2642325"/>
            <a:ext cx="8733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Clr>
                <a:schemeClr val="dk1"/>
              </a:buClr>
              <a:buSzPts val="1100"/>
              <a:buFont typeface="Arial"/>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30" name="Google Shape;130;p19"/>
          <p:cNvSpPr txBox="1"/>
          <p:nvPr/>
        </p:nvSpPr>
        <p:spPr>
          <a:xfrm>
            <a:off x="1471700" y="1754200"/>
            <a:ext cx="7134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31" name="Google Shape;131;p19"/>
          <p:cNvSpPr txBox="1"/>
          <p:nvPr/>
        </p:nvSpPr>
        <p:spPr>
          <a:xfrm>
            <a:off x="3480425" y="1995775"/>
            <a:ext cx="12822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1-</a:t>
            </a: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0.3</a:t>
            </a:r>
            <a:endParaRPr/>
          </a:p>
        </p:txBody>
      </p:sp>
      <p:sp>
        <p:nvSpPr>
          <p:cNvPr id="132" name="Google Shape;132;p19"/>
          <p:cNvSpPr txBox="1"/>
          <p:nvPr/>
        </p:nvSpPr>
        <p:spPr>
          <a:xfrm>
            <a:off x="1956500" y="2783675"/>
            <a:ext cx="873300" cy="400200"/>
          </a:xfrm>
          <a:prstGeom prst="rect">
            <a:avLst/>
          </a:prstGeom>
          <a:noFill/>
          <a:ln>
            <a:noFill/>
          </a:ln>
        </p:spPr>
        <p:txBody>
          <a:bodyPr spcFirstLastPara="1" wrap="square" lIns="91425" tIns="91425" rIns="91425" bIns="91425" anchor="t" anchorCtr="0">
            <a:spAutoFit/>
          </a:bodyPr>
          <a:lstStyle/>
          <a:p>
            <a:pPr marL="0" lvl="0" indent="0" algn="r" rtl="0">
              <a:lnSpc>
                <a:spcPct val="200000"/>
              </a:lnSpc>
              <a:spcBef>
                <a:spcPts val="0"/>
              </a:spcBef>
              <a:spcAft>
                <a:spcPts val="0"/>
              </a:spcAft>
              <a:buNone/>
            </a:pPr>
            <a:r>
              <a:rPr lang="en">
                <a:solidFill>
                  <a:schemeClr val="dk1"/>
                </a:solidFill>
                <a:latin typeface="Proxima Nova"/>
                <a:ea typeface="Proxima Nova"/>
                <a:cs typeface="Proxima Nova"/>
                <a:sym typeface="Proxima Nova"/>
              </a:rPr>
              <a:t>0.3</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But how can we </a:t>
            </a:r>
            <a:r>
              <a:rPr lang="en" sz="3000" b="1" i="1">
                <a:latin typeface="Proxima Nova"/>
                <a:ea typeface="Proxima Nova"/>
                <a:cs typeface="Proxima Nova"/>
                <a:sym typeface="Proxima Nova"/>
              </a:rPr>
              <a:t>prove</a:t>
            </a:r>
            <a:r>
              <a:rPr lang="en" sz="3000" b="1">
                <a:latin typeface="Proxima Nova"/>
                <a:ea typeface="Proxima Nova"/>
                <a:cs typeface="Proxima Nova"/>
                <a:sym typeface="Proxima Nova"/>
              </a:rPr>
              <a:t> it?</a:t>
            </a:r>
            <a:endParaRPr/>
          </a:p>
        </p:txBody>
      </p:sp>
      <p:sp>
        <p:nvSpPr>
          <p:cNvPr id="816" name="Google Shape;816;p82"/>
          <p:cNvSpPr txBox="1">
            <a:spLocks noGrp="1"/>
          </p:cNvSpPr>
          <p:nvPr>
            <p:ph type="body" idx="1"/>
          </p:nvPr>
        </p:nvSpPr>
        <p:spPr>
          <a:xfrm>
            <a:off x="311700" y="1381075"/>
            <a:ext cx="85206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None/>
            </a:pPr>
            <a:r>
              <a:rPr lang="en" sz="1400">
                <a:solidFill>
                  <a:srgbClr val="000000"/>
                </a:solidFill>
                <a:latin typeface="Proxima Nova"/>
                <a:ea typeface="Proxima Nova"/>
                <a:cs typeface="Proxima Nova"/>
                <a:sym typeface="Proxima Nova"/>
              </a:rPr>
              <a:t>This performance improvement could be a mere </a:t>
            </a:r>
            <a:r>
              <a:rPr lang="en" sz="1400" b="1">
                <a:solidFill>
                  <a:srgbClr val="000000"/>
                </a:solidFill>
                <a:latin typeface="Proxima Nova"/>
                <a:ea typeface="Proxima Nova"/>
                <a:cs typeface="Proxima Nova"/>
                <a:sym typeface="Proxima Nova"/>
              </a:rPr>
              <a:t>fluke</a:t>
            </a:r>
            <a:endParaRPr sz="1400" b="1">
              <a:solidFill>
                <a:srgbClr val="000000"/>
              </a:solidFill>
              <a:latin typeface="Proxima Nova"/>
              <a:ea typeface="Proxima Nova"/>
              <a:cs typeface="Proxima Nova"/>
              <a:sym typeface="Proxima Nova"/>
            </a:endParaRPr>
          </a:p>
          <a:p>
            <a:pPr marL="914400" lvl="1" indent="-317500" algn="l" rtl="0">
              <a:lnSpc>
                <a:spcPct val="120000"/>
              </a:lnSpc>
              <a:spcBef>
                <a:spcPts val="1000"/>
              </a:spcBef>
              <a:spcAft>
                <a:spcPts val="0"/>
              </a:spcAft>
              <a:buClr>
                <a:srgbClr val="000000"/>
              </a:buClr>
              <a:buSzPts val="1400"/>
              <a:buFont typeface="Proxima Nova"/>
              <a:buChar char="○"/>
            </a:pPr>
            <a:r>
              <a:rPr lang="en">
                <a:solidFill>
                  <a:srgbClr val="000000"/>
                </a:solidFill>
                <a:latin typeface="Proxima Nova"/>
                <a:ea typeface="Proxima Nova"/>
                <a:cs typeface="Proxima Nova"/>
                <a:sym typeface="Proxima Nova"/>
              </a:rPr>
              <a:t>Perhaps the old watches happened to be bad copies</a:t>
            </a:r>
            <a:endParaRPr>
              <a:solidFill>
                <a:srgbClr val="000000"/>
              </a:solidFill>
              <a:latin typeface="Proxima Nova"/>
              <a:ea typeface="Proxima Nova"/>
              <a:cs typeface="Proxima Nova"/>
              <a:sym typeface="Proxima Nova"/>
            </a:endParaRPr>
          </a:p>
          <a:p>
            <a:pPr marL="914400" lvl="1" indent="-317500" algn="l" rtl="0">
              <a:lnSpc>
                <a:spcPct val="120000"/>
              </a:lnSpc>
              <a:spcBef>
                <a:spcPts val="1000"/>
              </a:spcBef>
              <a:spcAft>
                <a:spcPts val="0"/>
              </a:spcAft>
              <a:buClr>
                <a:srgbClr val="000000"/>
              </a:buClr>
              <a:buSzPts val="1400"/>
              <a:buFont typeface="Proxima Nova"/>
              <a:buChar char="○"/>
            </a:pPr>
            <a:r>
              <a:rPr lang="en">
                <a:solidFill>
                  <a:srgbClr val="000000"/>
                </a:solidFill>
                <a:latin typeface="Proxima Nova"/>
                <a:ea typeface="Proxima Nova"/>
                <a:cs typeface="Proxima Nova"/>
                <a:sym typeface="Proxima Nova"/>
              </a:rPr>
              <a:t>Perhaps the participants happened to wear the old watches loosely during their sleeps</a:t>
            </a:r>
            <a:endParaRPr>
              <a:solidFill>
                <a:srgbClr val="000000"/>
              </a:solidFill>
              <a:latin typeface="Proxima Nova"/>
              <a:ea typeface="Proxima Nova"/>
              <a:cs typeface="Proxima Nova"/>
              <a:sym typeface="Proxima Nova"/>
            </a:endParaRPr>
          </a:p>
          <a:p>
            <a:pPr marL="914400" lvl="1" indent="-317500" algn="l" rtl="0">
              <a:lnSpc>
                <a:spcPct val="120000"/>
              </a:lnSpc>
              <a:spcBef>
                <a:spcPts val="1000"/>
              </a:spcBef>
              <a:spcAft>
                <a:spcPts val="0"/>
              </a:spcAft>
              <a:buClr>
                <a:srgbClr val="000000"/>
              </a:buClr>
              <a:buSzPts val="1400"/>
              <a:buFont typeface="Proxima Nova"/>
              <a:buChar char="○"/>
            </a:pPr>
            <a:r>
              <a:rPr lang="en">
                <a:solidFill>
                  <a:srgbClr val="000000"/>
                </a:solidFill>
                <a:latin typeface="Proxima Nova"/>
                <a:ea typeface="Proxima Nova"/>
                <a:cs typeface="Proxima Nova"/>
                <a:sym typeface="Proxima Nova"/>
              </a:rPr>
              <a:t>…</a:t>
            </a:r>
            <a:endParaRPr>
              <a:solidFill>
                <a:srgbClr val="000000"/>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400">
              <a:solidFill>
                <a:srgbClr val="000000"/>
              </a:solidFill>
              <a:latin typeface="Proxima Nova"/>
              <a:ea typeface="Proxima Nova"/>
              <a:cs typeface="Proxima Nova"/>
              <a:sym typeface="Proxima Nova"/>
            </a:endParaRPr>
          </a:p>
        </p:txBody>
      </p:sp>
      <p:sp>
        <p:nvSpPr>
          <p:cNvPr id="817" name="Google Shape;817;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pic>
        <p:nvPicPr>
          <p:cNvPr id="822" name="Google Shape;822;p8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28300" y="86375"/>
            <a:ext cx="4186761" cy="4838700"/>
          </a:xfrm>
          <a:prstGeom prst="rect">
            <a:avLst/>
          </a:prstGeom>
          <a:noFill/>
          <a:ln>
            <a:noFill/>
          </a:ln>
        </p:spPr>
      </p:pic>
      <p:sp>
        <p:nvSpPr>
          <p:cNvPr id="823" name="Google Shape;823;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pic>
        <p:nvPicPr>
          <p:cNvPr id="828" name="Google Shape;828;p8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28300" y="86375"/>
            <a:ext cx="4186761" cy="4838700"/>
          </a:xfrm>
          <a:prstGeom prst="rect">
            <a:avLst/>
          </a:prstGeom>
          <a:noFill/>
          <a:ln>
            <a:noFill/>
          </a:ln>
        </p:spPr>
      </p:pic>
      <p:sp>
        <p:nvSpPr>
          <p:cNvPr id="829" name="Google Shape;829;p84"/>
          <p:cNvSpPr txBox="1"/>
          <p:nvPr/>
        </p:nvSpPr>
        <p:spPr>
          <a:xfrm>
            <a:off x="246625" y="3295000"/>
            <a:ext cx="3991500" cy="1098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1500">
                <a:solidFill>
                  <a:schemeClr val="dk1"/>
                </a:solidFill>
                <a:latin typeface="Proxima Nova"/>
                <a:ea typeface="Proxima Nova"/>
                <a:cs typeface="Proxima Nova"/>
                <a:sym typeface="Proxima Nova"/>
              </a:rPr>
              <a:t>Unfortunately, we don’t have Pinocchio.</a:t>
            </a:r>
            <a:endParaRPr sz="15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500">
                <a:solidFill>
                  <a:schemeClr val="dk1"/>
                </a:solidFill>
                <a:latin typeface="Proxima Nova"/>
                <a:ea typeface="Proxima Nova"/>
                <a:cs typeface="Proxima Nova"/>
                <a:sym typeface="Proxima Nova"/>
              </a:rPr>
              <a:t>We need </a:t>
            </a:r>
            <a:r>
              <a:rPr lang="en" sz="1500" b="1">
                <a:solidFill>
                  <a:schemeClr val="dk1"/>
                </a:solidFill>
                <a:latin typeface="Proxima Nova"/>
                <a:ea typeface="Proxima Nova"/>
                <a:cs typeface="Proxima Nova"/>
                <a:sym typeface="Proxima Nova"/>
              </a:rPr>
              <a:t>Quantitative methods</a:t>
            </a:r>
            <a:r>
              <a:rPr lang="en" sz="1500">
                <a:solidFill>
                  <a:schemeClr val="dk1"/>
                </a:solidFill>
                <a:latin typeface="Proxima Nova"/>
                <a:ea typeface="Proxima Nova"/>
                <a:cs typeface="Proxima Nova"/>
                <a:sym typeface="Proxima Nova"/>
              </a:rPr>
              <a:t> to establish the scientific validity of our claims.</a:t>
            </a:r>
            <a:endParaRPr sz="1500"/>
          </a:p>
        </p:txBody>
      </p:sp>
      <p:sp>
        <p:nvSpPr>
          <p:cNvPr id="830" name="Google Shape;83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cxnSp>
        <p:nvCxnSpPr>
          <p:cNvPr id="835" name="Google Shape;835;p85"/>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836" name="Google Shape;836;p85"/>
          <p:cNvCxnSpPr/>
          <p:nvPr/>
        </p:nvCxnSpPr>
        <p:spPr>
          <a:xfrm>
            <a:off x="2450203" y="4455431"/>
            <a:ext cx="5456100" cy="0"/>
          </a:xfrm>
          <a:prstGeom prst="straightConnector1">
            <a:avLst/>
          </a:prstGeom>
          <a:noFill/>
          <a:ln w="19050" cap="flat" cmpd="sng">
            <a:solidFill>
              <a:schemeClr val="dk2"/>
            </a:solidFill>
            <a:prstDash val="solid"/>
            <a:round/>
            <a:headEnd type="none" w="med" len="med"/>
            <a:tailEnd type="none" w="med" len="med"/>
          </a:ln>
        </p:spPr>
      </p:cxnSp>
      <p:sp>
        <p:nvSpPr>
          <p:cNvPr id="837" name="Google Shape;837;p85"/>
          <p:cNvSpPr/>
          <p:nvPr/>
        </p:nvSpPr>
        <p:spPr>
          <a:xfrm>
            <a:off x="3688157" y="1497160"/>
            <a:ext cx="765000" cy="295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85"/>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39" name="Google Shape;839;p85"/>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40" name="Google Shape;840;p85"/>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41" name="Google Shape;841;p85"/>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42" name="Google Shape;842;p85"/>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43" name="Google Shape;843;p85"/>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44" name="Google Shape;844;p85"/>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45" name="Google Shape;845;p85"/>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846" name="Google Shape;846;p85"/>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847" name="Google Shape;847;p85"/>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848" name="Google Shape;848;p85"/>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849" name="Google Shape;849;p85"/>
          <p:cNvSpPr/>
          <p:nvPr/>
        </p:nvSpPr>
        <p:spPr>
          <a:xfrm>
            <a:off x="56287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85"/>
          <p:cNvSpPr txBox="1"/>
          <p:nvPr/>
        </p:nvSpPr>
        <p:spPr>
          <a:xfrm>
            <a:off x="5282550" y="456426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sp>
        <p:nvSpPr>
          <p:cNvPr id="851" name="Google Shape;851;p85"/>
          <p:cNvSpPr txBox="1"/>
          <p:nvPr/>
        </p:nvSpPr>
        <p:spPr>
          <a:xfrm>
            <a:off x="3253784" y="456426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New </a:t>
            </a:r>
            <a:r>
              <a:rPr lang="en" sz="1500">
                <a:solidFill>
                  <a:schemeClr val="dk1"/>
                </a:solidFill>
                <a:latin typeface="Proxima Nova"/>
                <a:ea typeface="Proxima Nova"/>
                <a:cs typeface="Proxima Nova"/>
                <a:sym typeface="Proxima Nova"/>
              </a:rPr>
              <a:t>watch </a:t>
            </a:r>
            <a:endParaRPr sz="1600"/>
          </a:p>
        </p:txBody>
      </p:sp>
      <p:grpSp>
        <p:nvGrpSpPr>
          <p:cNvPr id="852" name="Google Shape;852;p85"/>
          <p:cNvGrpSpPr/>
          <p:nvPr/>
        </p:nvGrpSpPr>
        <p:grpSpPr>
          <a:xfrm>
            <a:off x="3988850" y="1349495"/>
            <a:ext cx="163999" cy="295313"/>
            <a:chOff x="5135475" y="491000"/>
            <a:chExt cx="185100" cy="333310"/>
          </a:xfrm>
        </p:grpSpPr>
        <p:cxnSp>
          <p:nvCxnSpPr>
            <p:cNvPr id="853" name="Google Shape;853;p8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854" name="Google Shape;854;p8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855" name="Google Shape;855;p8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nvGrpSpPr>
          <p:cNvPr id="856" name="Google Shape;856;p85"/>
          <p:cNvGrpSpPr/>
          <p:nvPr/>
        </p:nvGrpSpPr>
        <p:grpSpPr>
          <a:xfrm>
            <a:off x="5929275" y="1845945"/>
            <a:ext cx="163999" cy="295313"/>
            <a:chOff x="5135475" y="491000"/>
            <a:chExt cx="185100" cy="333310"/>
          </a:xfrm>
        </p:grpSpPr>
        <p:cxnSp>
          <p:nvCxnSpPr>
            <p:cNvPr id="857" name="Google Shape;857;p8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858" name="Google Shape;858;p8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859" name="Google Shape;859;p8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860" name="Google Shape;860;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So we collect a lot of data</a:t>
            </a:r>
            <a:endParaRPr/>
          </a:p>
        </p:txBody>
      </p:sp>
      <p:sp>
        <p:nvSpPr>
          <p:cNvPr id="861" name="Google Shape;861;p85"/>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862" name="Google Shape;8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cxnSp>
        <p:nvCxnSpPr>
          <p:cNvPr id="867" name="Google Shape;867;p86"/>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868" name="Google Shape;868;p86"/>
          <p:cNvCxnSpPr/>
          <p:nvPr/>
        </p:nvCxnSpPr>
        <p:spPr>
          <a:xfrm>
            <a:off x="2450203" y="4455431"/>
            <a:ext cx="5456100" cy="0"/>
          </a:xfrm>
          <a:prstGeom prst="straightConnector1">
            <a:avLst/>
          </a:prstGeom>
          <a:noFill/>
          <a:ln w="19050" cap="flat" cmpd="sng">
            <a:solidFill>
              <a:schemeClr val="dk2"/>
            </a:solidFill>
            <a:prstDash val="solid"/>
            <a:round/>
            <a:headEnd type="none" w="med" len="med"/>
            <a:tailEnd type="none" w="med" len="med"/>
          </a:ln>
        </p:spPr>
      </p:cxnSp>
      <p:sp>
        <p:nvSpPr>
          <p:cNvPr id="869" name="Google Shape;869;p86"/>
          <p:cNvSpPr/>
          <p:nvPr/>
        </p:nvSpPr>
        <p:spPr>
          <a:xfrm>
            <a:off x="3688157" y="1497160"/>
            <a:ext cx="765000" cy="2957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0" name="Google Shape;870;p86"/>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1" name="Google Shape;871;p86"/>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2" name="Google Shape;872;p86"/>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3" name="Google Shape;873;p86"/>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4" name="Google Shape;874;p86"/>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5" name="Google Shape;875;p86"/>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6" name="Google Shape;876;p86"/>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877" name="Google Shape;877;p86"/>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878" name="Google Shape;878;p86"/>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879" name="Google Shape;879;p86"/>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880" name="Google Shape;880;p86"/>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881" name="Google Shape;881;p86"/>
          <p:cNvSpPr/>
          <p:nvPr/>
        </p:nvSpPr>
        <p:spPr>
          <a:xfrm>
            <a:off x="56287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6"/>
          <p:cNvSpPr txBox="1"/>
          <p:nvPr/>
        </p:nvSpPr>
        <p:spPr>
          <a:xfrm>
            <a:off x="5282550" y="456426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sp>
        <p:nvSpPr>
          <p:cNvPr id="883" name="Google Shape;883;p86"/>
          <p:cNvSpPr txBox="1"/>
          <p:nvPr/>
        </p:nvSpPr>
        <p:spPr>
          <a:xfrm>
            <a:off x="3253784" y="456426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New </a:t>
            </a:r>
            <a:r>
              <a:rPr lang="en" sz="1500">
                <a:solidFill>
                  <a:schemeClr val="dk1"/>
                </a:solidFill>
                <a:latin typeface="Proxima Nova"/>
                <a:ea typeface="Proxima Nova"/>
                <a:cs typeface="Proxima Nova"/>
                <a:sym typeface="Proxima Nova"/>
              </a:rPr>
              <a:t>watch </a:t>
            </a:r>
            <a:endParaRPr sz="1600"/>
          </a:p>
        </p:txBody>
      </p:sp>
      <p:grpSp>
        <p:nvGrpSpPr>
          <p:cNvPr id="884" name="Google Shape;884;p86"/>
          <p:cNvGrpSpPr/>
          <p:nvPr/>
        </p:nvGrpSpPr>
        <p:grpSpPr>
          <a:xfrm>
            <a:off x="3988850" y="1349495"/>
            <a:ext cx="163999" cy="295313"/>
            <a:chOff x="5135475" y="491000"/>
            <a:chExt cx="185100" cy="333310"/>
          </a:xfrm>
        </p:grpSpPr>
        <p:cxnSp>
          <p:nvCxnSpPr>
            <p:cNvPr id="885" name="Google Shape;885;p86"/>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886" name="Google Shape;886;p86"/>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887" name="Google Shape;887;p86"/>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nvGrpSpPr>
          <p:cNvPr id="888" name="Google Shape;888;p86"/>
          <p:cNvGrpSpPr/>
          <p:nvPr/>
        </p:nvGrpSpPr>
        <p:grpSpPr>
          <a:xfrm>
            <a:off x="5929275" y="1845945"/>
            <a:ext cx="163999" cy="295313"/>
            <a:chOff x="5135475" y="491000"/>
            <a:chExt cx="185100" cy="333310"/>
          </a:xfrm>
        </p:grpSpPr>
        <p:cxnSp>
          <p:nvCxnSpPr>
            <p:cNvPr id="889" name="Google Shape;889;p86"/>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890" name="Google Shape;890;p86"/>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891" name="Google Shape;891;p86"/>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892" name="Google Shape;892;p86"/>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893" name="Google Shape;893;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So we collect a lot of data</a:t>
            </a:r>
            <a:endParaRPr/>
          </a:p>
        </p:txBody>
      </p:sp>
      <p:sp>
        <p:nvSpPr>
          <p:cNvPr id="894" name="Google Shape;894;p86"/>
          <p:cNvSpPr txBox="1"/>
          <p:nvPr/>
        </p:nvSpPr>
        <p:spPr>
          <a:xfrm>
            <a:off x="5691463" y="1078150"/>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 </a:t>
            </a:r>
            <a:r>
              <a:rPr lang="en" sz="1200" i="1">
                <a:latin typeface="Proxima Nova Semibold"/>
                <a:ea typeface="Proxima Nova Semibold"/>
                <a:cs typeface="Proxima Nova Semibold"/>
                <a:sym typeface="Proxima Nova Semibold"/>
              </a:rPr>
              <a:t>significant </a:t>
            </a:r>
            <a:r>
              <a:rPr lang="en" sz="1200">
                <a:latin typeface="Proxima Nova Semibold"/>
                <a:ea typeface="Proxima Nova Semibold"/>
                <a:cs typeface="Proxima Nova Semibold"/>
                <a:sym typeface="Proxima Nova Semibold"/>
              </a:rPr>
              <a:t>improvement! =&gt; 🤑💰💵</a:t>
            </a:r>
            <a:endParaRPr sz="1200">
              <a:solidFill>
                <a:srgbClr val="000000"/>
              </a:solidFill>
              <a:latin typeface="Proxima Nova Semibold"/>
              <a:ea typeface="Proxima Nova Semibold"/>
              <a:cs typeface="Proxima Nova Semibold"/>
              <a:sym typeface="Proxima Nova Semibold"/>
            </a:endParaRPr>
          </a:p>
        </p:txBody>
      </p:sp>
      <p:pic>
        <p:nvPicPr>
          <p:cNvPr id="895" name="Google Shape;895;p86"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4815842" y="685623"/>
            <a:ext cx="432291" cy="1077804"/>
          </a:xfrm>
          <a:prstGeom prst="rect">
            <a:avLst/>
          </a:prstGeom>
          <a:noFill/>
          <a:ln>
            <a:noFill/>
          </a:ln>
        </p:spPr>
      </p:pic>
      <p:sp>
        <p:nvSpPr>
          <p:cNvPr id="896" name="Google Shape;896;p86"/>
          <p:cNvSpPr txBox="1"/>
          <p:nvPr/>
        </p:nvSpPr>
        <p:spPr>
          <a:xfrm>
            <a:off x="6838975" y="1591425"/>
            <a:ext cx="1737000" cy="6033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0"/>
              </a:spcBef>
              <a:spcAft>
                <a:spcPts val="1000"/>
              </a:spcAft>
              <a:buNone/>
            </a:pPr>
            <a:r>
              <a:rPr lang="en" sz="800">
                <a:solidFill>
                  <a:schemeClr val="dk1"/>
                </a:solidFill>
                <a:latin typeface="Proxima Nova"/>
                <a:ea typeface="Proxima Nova"/>
                <a:cs typeface="Proxima Nova"/>
                <a:sym typeface="Proxima Nova"/>
              </a:rPr>
              <a:t>Assuming we collected samples correctly and avoided all possible biases in both groups</a:t>
            </a:r>
            <a:endParaRPr sz="800"/>
          </a:p>
        </p:txBody>
      </p:sp>
      <p:sp>
        <p:nvSpPr>
          <p:cNvPr id="897" name="Google Shape;897;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8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We need a way to summarize our data…</a:t>
            </a:r>
            <a:endParaRPr sz="3000"/>
          </a:p>
        </p:txBody>
      </p:sp>
      <p:sp>
        <p:nvSpPr>
          <p:cNvPr id="903" name="Google Shape;903;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1000"/>
              </a:spcBef>
              <a:spcAft>
                <a:spcPts val="0"/>
              </a:spcAft>
              <a:buNone/>
            </a:pPr>
            <a:r>
              <a:rPr lang="en" sz="1400">
                <a:solidFill>
                  <a:schemeClr val="dk1"/>
                </a:solidFill>
                <a:latin typeface="Proxima Nova"/>
                <a:ea typeface="Proxima Nova"/>
                <a:cs typeface="Proxima Nova"/>
                <a:sym typeface="Proxima Nova"/>
              </a:rPr>
              <a:t>11 users tried the </a:t>
            </a:r>
            <a:r>
              <a:rPr lang="en" sz="1400" b="1">
                <a:solidFill>
                  <a:schemeClr val="dk1"/>
                </a:solidFill>
                <a:latin typeface="Proxima Nova"/>
                <a:ea typeface="Proxima Nova"/>
                <a:cs typeface="Proxima Nova"/>
                <a:sym typeface="Proxima Nova"/>
              </a:rPr>
              <a:t>old watch</a:t>
            </a:r>
            <a:r>
              <a:rPr lang="en" sz="1400">
                <a:solidFill>
                  <a:schemeClr val="dk1"/>
                </a:solidFill>
                <a:latin typeface="Proxima Nova"/>
                <a:ea typeface="Proxima Nova"/>
                <a:cs typeface="Proxima Nova"/>
                <a:sym typeface="Proxima Nova"/>
              </a:rPr>
              <a:t>. Against a laboratory-grade sleep tracker, here are the tracking accuracies of this watch:</a:t>
            </a:r>
            <a:endParaRPr sz="14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Clr>
                <a:schemeClr val="dk1"/>
              </a:buClr>
              <a:buSzPts val="1100"/>
              <a:buFont typeface="Arial"/>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p:txBody>
      </p:sp>
      <p:sp>
        <p:nvSpPr>
          <p:cNvPr id="904" name="Google Shape;904;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8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Did anyone say ‘mean’?</a:t>
            </a:r>
            <a:endParaRPr sz="3000" b="1">
              <a:latin typeface="Proxima Nova"/>
              <a:ea typeface="Proxima Nova"/>
              <a:cs typeface="Proxima Nova"/>
              <a:sym typeface="Proxima Nova"/>
            </a:endParaRPr>
          </a:p>
        </p:txBody>
      </p:sp>
      <p:sp>
        <p:nvSpPr>
          <p:cNvPr id="910" name="Google Shape;910;p8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1000"/>
              </a:spcBef>
              <a:spcAft>
                <a:spcPts val="0"/>
              </a:spcAft>
              <a:buNone/>
            </a:pPr>
            <a:r>
              <a:rPr lang="en" sz="1400">
                <a:solidFill>
                  <a:schemeClr val="dk1"/>
                </a:solidFill>
                <a:latin typeface="Proxima Nova"/>
                <a:ea typeface="Proxima Nova"/>
                <a:cs typeface="Proxima Nova"/>
                <a:sym typeface="Proxima Nova"/>
              </a:rPr>
              <a:t>11 users tried the </a:t>
            </a:r>
            <a:r>
              <a:rPr lang="en" sz="1400" b="1">
                <a:solidFill>
                  <a:schemeClr val="dk1"/>
                </a:solidFill>
                <a:latin typeface="Proxima Nova"/>
                <a:ea typeface="Proxima Nova"/>
                <a:cs typeface="Proxima Nova"/>
                <a:sym typeface="Proxima Nova"/>
              </a:rPr>
              <a:t>old watch</a:t>
            </a:r>
            <a:r>
              <a:rPr lang="en" sz="1400">
                <a:solidFill>
                  <a:schemeClr val="dk1"/>
                </a:solidFill>
                <a:latin typeface="Proxima Nova"/>
                <a:ea typeface="Proxima Nova"/>
                <a:cs typeface="Proxima Nova"/>
                <a:sym typeface="Proxima Nova"/>
              </a:rPr>
              <a:t>. Against a laboratory-grade sleep tracker, here are the tracking accuracies of this watch:</a:t>
            </a:r>
            <a:endParaRPr sz="14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1000"/>
              </a:spcAft>
              <a:buClr>
                <a:schemeClr val="dk1"/>
              </a:buClr>
              <a:buSzPts val="1100"/>
              <a:buFont typeface="Arial"/>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p:txBody>
      </p:sp>
      <p:sp>
        <p:nvSpPr>
          <p:cNvPr id="911" name="Google Shape;911;p88"/>
          <p:cNvSpPr txBox="1"/>
          <p:nvPr/>
        </p:nvSpPr>
        <p:spPr>
          <a:xfrm>
            <a:off x="445025" y="3508875"/>
            <a:ext cx="78735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Clr>
                <a:schemeClr val="dk1"/>
              </a:buClr>
              <a:buSzPts val="1100"/>
              <a:buFont typeface="Arial"/>
              <a:buNone/>
            </a:pPr>
            <a:r>
              <a:rPr lang="en" sz="1600" b="1">
                <a:solidFill>
                  <a:schemeClr val="dk1"/>
                </a:solidFill>
                <a:latin typeface="Proxima Nova"/>
                <a:ea typeface="Proxima Nova"/>
                <a:cs typeface="Proxima Nova"/>
                <a:sym typeface="Proxima Nova"/>
              </a:rPr>
              <a:t>Arithmetic mean</a:t>
            </a:r>
            <a:r>
              <a:rPr lang="en" sz="1600">
                <a:solidFill>
                  <a:schemeClr val="dk1"/>
                </a:solidFill>
                <a:latin typeface="Proxima Nova"/>
                <a:ea typeface="Proxima Nova"/>
                <a:cs typeface="Proxima Nova"/>
                <a:sym typeface="Proxima Nova"/>
              </a:rPr>
              <a:t> = (11 + 32 + 37 + 40 + 49 + 52 + 56 + 60 + 61 + 69 + 85) / 11 = </a:t>
            </a:r>
            <a:r>
              <a:rPr lang="en" sz="1600" b="1">
                <a:solidFill>
                  <a:schemeClr val="dk1"/>
                </a:solidFill>
                <a:latin typeface="Proxima Nova"/>
                <a:ea typeface="Proxima Nova"/>
                <a:cs typeface="Proxima Nova"/>
                <a:sym typeface="Proxima Nova"/>
              </a:rPr>
              <a:t>50.18</a:t>
            </a:r>
            <a:endParaRPr sz="1600" b="1"/>
          </a:p>
        </p:txBody>
      </p:sp>
      <p:sp>
        <p:nvSpPr>
          <p:cNvPr id="912" name="Google Shape;91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9"/>
          <p:cNvSpPr txBox="1">
            <a:spLocks noGrp="1"/>
          </p:cNvSpPr>
          <p:nvPr>
            <p:ph type="title"/>
          </p:nvPr>
        </p:nvSpPr>
        <p:spPr>
          <a:xfrm>
            <a:off x="311700" y="368825"/>
            <a:ext cx="4369800" cy="8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Taking an arithmetic mean is rather radical.</a:t>
            </a:r>
            <a:endParaRPr sz="3000"/>
          </a:p>
        </p:txBody>
      </p:sp>
      <p:pic>
        <p:nvPicPr>
          <p:cNvPr id="918" name="Google Shape;918;p8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140150" y="0"/>
            <a:ext cx="4003841" cy="5143500"/>
          </a:xfrm>
          <a:prstGeom prst="rect">
            <a:avLst/>
          </a:prstGeom>
          <a:noFill/>
          <a:ln>
            <a:noFill/>
          </a:ln>
        </p:spPr>
      </p:pic>
      <p:sp>
        <p:nvSpPr>
          <p:cNvPr id="919" name="Google Shape;919;p89"/>
          <p:cNvSpPr txBox="1"/>
          <p:nvPr/>
        </p:nvSpPr>
        <p:spPr>
          <a:xfrm>
            <a:off x="376575" y="1782900"/>
            <a:ext cx="4369800" cy="2573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a:solidFill>
                  <a:schemeClr val="dk1"/>
                </a:solidFill>
                <a:latin typeface="Proxima Nova"/>
                <a:ea typeface="Proxima Nova"/>
                <a:cs typeface="Proxima Nova"/>
                <a:sym typeface="Proxima Nova"/>
              </a:rPr>
              <a:t>We’re summarizing the data using a value that isn’t present in the data at all!</a:t>
            </a:r>
            <a:endParaRPr>
              <a:solidFill>
                <a:schemeClr val="dk1"/>
              </a:solidFill>
              <a:latin typeface="Proxima Nova"/>
              <a:ea typeface="Proxima Nova"/>
              <a:cs typeface="Proxima Nova"/>
              <a:sym typeface="Proxima Nova"/>
            </a:endParaRPr>
          </a:p>
          <a:p>
            <a:pPr marL="457200" lvl="0" indent="-285750" algn="l" rtl="0">
              <a:lnSpc>
                <a:spcPct val="120000"/>
              </a:lnSpc>
              <a:spcBef>
                <a:spcPts val="1000"/>
              </a:spcBef>
              <a:spcAft>
                <a:spcPts val="0"/>
              </a:spcAft>
              <a:buClr>
                <a:schemeClr val="dk1"/>
              </a:buClr>
              <a:buSzPts val="900"/>
              <a:buFont typeface="Proxima Nova"/>
              <a:buChar char="-"/>
            </a:pPr>
            <a:r>
              <a:rPr lang="en" sz="900">
                <a:solidFill>
                  <a:schemeClr val="dk1"/>
                </a:solidFill>
                <a:latin typeface="Proxima Nova"/>
                <a:ea typeface="Proxima Nova"/>
                <a:cs typeface="Proxima Nova"/>
                <a:sym typeface="Proxima Nova"/>
              </a:rPr>
              <a:t>You can calculate the average height and average weight of a British male, but a person with </a:t>
            </a:r>
            <a:r>
              <a:rPr lang="en" sz="900" i="1">
                <a:solidFill>
                  <a:schemeClr val="dk1"/>
                </a:solidFill>
                <a:latin typeface="Proxima Nova"/>
                <a:ea typeface="Proxima Nova"/>
                <a:cs typeface="Proxima Nova"/>
                <a:sym typeface="Proxima Nova"/>
              </a:rPr>
              <a:t>exactly </a:t>
            </a:r>
            <a:r>
              <a:rPr lang="en" sz="900">
                <a:solidFill>
                  <a:schemeClr val="dk1"/>
                </a:solidFill>
                <a:latin typeface="Proxima Nova"/>
                <a:ea typeface="Proxima Nova"/>
                <a:cs typeface="Proxima Nova"/>
                <a:sym typeface="Proxima Nova"/>
              </a:rPr>
              <a:t>those measures may not exist in real life. Yet, </a:t>
            </a:r>
            <a:r>
              <a:rPr lang="en" sz="900" i="1">
                <a:solidFill>
                  <a:schemeClr val="dk1"/>
                </a:solidFill>
                <a:latin typeface="Proxima Nova"/>
                <a:ea typeface="Proxima Nova"/>
                <a:cs typeface="Proxima Nova"/>
                <a:sym typeface="Proxima Nova"/>
              </a:rPr>
              <a:t>functionally</a:t>
            </a:r>
            <a:r>
              <a:rPr lang="en" sz="900">
                <a:solidFill>
                  <a:schemeClr val="dk1"/>
                </a:solidFill>
                <a:latin typeface="Proxima Nova"/>
                <a:ea typeface="Proxima Nova"/>
                <a:cs typeface="Proxima Nova"/>
                <a:sym typeface="Proxima Nova"/>
              </a:rPr>
              <a:t> the mean has been in use for thousands of years (see figure). </a:t>
            </a:r>
            <a:endParaRPr sz="9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a:solidFill>
                  <a:schemeClr val="dk1"/>
                </a:solidFill>
                <a:latin typeface="Proxima Nova"/>
                <a:ea typeface="Proxima Nova"/>
                <a:cs typeface="Proxima Nova"/>
                <a:sym typeface="Proxima Nova"/>
              </a:rPr>
              <a:t>Backlash from the scientific community continued even through the 19th century</a:t>
            </a:r>
            <a:endParaRPr>
              <a:solidFill>
                <a:schemeClr val="dk1"/>
              </a:solidFill>
              <a:latin typeface="Proxima Nova"/>
              <a:ea typeface="Proxima Nova"/>
              <a:cs typeface="Proxima Nova"/>
              <a:sym typeface="Proxima Nova"/>
            </a:endParaRPr>
          </a:p>
          <a:p>
            <a:pPr marL="457200" lvl="0" indent="-285750" algn="l" rtl="0">
              <a:lnSpc>
                <a:spcPct val="120000"/>
              </a:lnSpc>
              <a:spcBef>
                <a:spcPts val="1000"/>
              </a:spcBef>
              <a:spcAft>
                <a:spcPts val="0"/>
              </a:spcAft>
              <a:buClr>
                <a:schemeClr val="dk1"/>
              </a:buClr>
              <a:buSzPts val="900"/>
              <a:buFont typeface="Proxima Nova"/>
              <a:buChar char="-"/>
            </a:pPr>
            <a:r>
              <a:rPr lang="en" sz="900">
                <a:solidFill>
                  <a:schemeClr val="dk1"/>
                </a:solidFill>
                <a:latin typeface="Proxima Nova"/>
                <a:ea typeface="Proxima Nova"/>
                <a:cs typeface="Proxima Nova"/>
                <a:sym typeface="Proxima Nova"/>
              </a:rPr>
              <a:t>You’re letting go of too much information. What about the maximum value? The minimum? What about the outliers? We’re not preserving any of these info when we’re summarizing the data using just the mean.</a:t>
            </a:r>
            <a:endParaRPr sz="900">
              <a:solidFill>
                <a:schemeClr val="dk1"/>
              </a:solidFill>
              <a:latin typeface="Proxima Nova"/>
              <a:ea typeface="Proxima Nova"/>
              <a:cs typeface="Proxima Nova"/>
              <a:sym typeface="Proxima Nova"/>
            </a:endParaRPr>
          </a:p>
        </p:txBody>
      </p:sp>
      <p:sp>
        <p:nvSpPr>
          <p:cNvPr id="920" name="Google Shape;920;p89"/>
          <p:cNvSpPr txBox="1"/>
          <p:nvPr/>
        </p:nvSpPr>
        <p:spPr>
          <a:xfrm>
            <a:off x="256750" y="4643825"/>
            <a:ext cx="5160600" cy="400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800">
                <a:latin typeface="Proxima Nova"/>
                <a:ea typeface="Proxima Nova"/>
                <a:cs typeface="Proxima Nova"/>
                <a:sym typeface="Proxima Nova"/>
              </a:rPr>
              <a:t>Determination of the lawful rod. </a:t>
            </a:r>
            <a:r>
              <a:rPr lang="en" sz="800">
                <a:solidFill>
                  <a:srgbClr val="333333"/>
                </a:solidFill>
                <a:highlight>
                  <a:srgbClr val="FFFFFF"/>
                </a:highlight>
                <a:latin typeface="Proxima Nova"/>
                <a:ea typeface="Proxima Nova"/>
                <a:cs typeface="Proxima Nova"/>
                <a:sym typeface="Proxima Nova"/>
              </a:rPr>
              <a:t>Geometry book of Jacob Köbel (1522)</a:t>
            </a:r>
            <a:endParaRPr sz="800">
              <a:solidFill>
                <a:srgbClr val="333333"/>
              </a:solidFill>
              <a:highlight>
                <a:srgbClr val="FFFFFF"/>
              </a:highlight>
              <a:latin typeface="Proxima Nova"/>
              <a:ea typeface="Proxima Nova"/>
              <a:cs typeface="Proxima Nova"/>
              <a:sym typeface="Proxima Nova"/>
            </a:endParaRPr>
          </a:p>
          <a:p>
            <a:pPr marL="0" lvl="0" indent="0" algn="r" rtl="0">
              <a:spcBef>
                <a:spcPts val="0"/>
              </a:spcBef>
              <a:spcAft>
                <a:spcPts val="0"/>
              </a:spcAft>
              <a:buNone/>
            </a:pPr>
            <a:r>
              <a:rPr lang="en" sz="800">
                <a:solidFill>
                  <a:srgbClr val="333333"/>
                </a:solidFill>
                <a:highlight>
                  <a:srgbClr val="FFFFFF"/>
                </a:highlight>
                <a:latin typeface="Proxima Nova"/>
                <a:ea typeface="Proxima Nova"/>
                <a:cs typeface="Proxima Nova"/>
                <a:sym typeface="Proxima Nova"/>
              </a:rPr>
              <a:t>Source: https://www.maa.org/press/periodicals/convergence/mathematical-treasures-jacob-kobels-geometry</a:t>
            </a:r>
            <a:endParaRPr sz="800">
              <a:solidFill>
                <a:srgbClr val="333333"/>
              </a:solidFill>
              <a:highlight>
                <a:srgbClr val="FFFFFF"/>
              </a:highlight>
              <a:latin typeface="Proxima Nova"/>
              <a:ea typeface="Proxima Nova"/>
              <a:cs typeface="Proxima Nova"/>
              <a:sym typeface="Proxima Nova"/>
            </a:endParaRPr>
          </a:p>
        </p:txBody>
      </p:sp>
      <p:sp>
        <p:nvSpPr>
          <p:cNvPr id="921" name="Google Shape;921;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pic>
        <p:nvPicPr>
          <p:cNvPr id="926" name="Google Shape;926;p9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16676"/>
            <a:ext cx="2555900" cy="3288003"/>
          </a:xfrm>
          <a:prstGeom prst="rect">
            <a:avLst/>
          </a:prstGeom>
          <a:noFill/>
          <a:ln>
            <a:noFill/>
          </a:ln>
        </p:spPr>
      </p:pic>
      <p:pic>
        <p:nvPicPr>
          <p:cNvPr id="927" name="Google Shape;927;p9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553100" y="0"/>
            <a:ext cx="6590899" cy="4332225"/>
          </a:xfrm>
          <a:prstGeom prst="rect">
            <a:avLst/>
          </a:prstGeom>
          <a:noFill/>
          <a:ln>
            <a:noFill/>
          </a:ln>
        </p:spPr>
      </p:pic>
      <p:sp>
        <p:nvSpPr>
          <p:cNvPr id="928" name="Google Shape;928;p90"/>
          <p:cNvSpPr/>
          <p:nvPr/>
        </p:nvSpPr>
        <p:spPr>
          <a:xfrm>
            <a:off x="6923625" y="565650"/>
            <a:ext cx="933000" cy="161700"/>
          </a:xfrm>
          <a:prstGeom prst="rect">
            <a:avLst/>
          </a:prstGeom>
          <a:noFill/>
          <a:ln w="28575" cap="flat" cmpd="sng">
            <a:solidFill>
              <a:srgbClr val="FFFC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0"/>
          <p:cNvSpPr txBox="1"/>
          <p:nvPr/>
        </p:nvSpPr>
        <p:spPr>
          <a:xfrm>
            <a:off x="256750" y="4643825"/>
            <a:ext cx="8797800" cy="400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latin typeface="Proxima Nova"/>
                <a:ea typeface="Proxima Nova"/>
                <a:cs typeface="Proxima Nova"/>
                <a:sym typeface="Proxima Nova"/>
              </a:rPr>
              <a:t>A discourse mathematical on the variation of the magneticall needle, Henry Gellibrand</a:t>
            </a:r>
            <a:r>
              <a:rPr lang="en" sz="800">
                <a:solidFill>
                  <a:srgbClr val="333333"/>
                </a:solidFill>
                <a:highlight>
                  <a:srgbClr val="FFFFFF"/>
                </a:highlight>
                <a:latin typeface="Proxima Nova"/>
                <a:ea typeface="Proxima Nova"/>
                <a:cs typeface="Proxima Nova"/>
                <a:sym typeface="Proxima Nova"/>
              </a:rPr>
              <a:t> (1635)</a:t>
            </a:r>
            <a:endParaRPr sz="800">
              <a:solidFill>
                <a:srgbClr val="333333"/>
              </a:solidFill>
              <a:highlight>
                <a:srgbClr val="FFFFFF"/>
              </a:highlight>
              <a:latin typeface="Proxima Nova"/>
              <a:ea typeface="Proxima Nova"/>
              <a:cs typeface="Proxima Nova"/>
              <a:sym typeface="Proxima Nova"/>
            </a:endParaRPr>
          </a:p>
          <a:p>
            <a:pPr marL="0" lvl="0" indent="0" algn="l" rtl="0">
              <a:spcBef>
                <a:spcPts val="0"/>
              </a:spcBef>
              <a:spcAft>
                <a:spcPts val="0"/>
              </a:spcAft>
              <a:buNone/>
            </a:pPr>
            <a:r>
              <a:rPr lang="en" sz="800">
                <a:solidFill>
                  <a:srgbClr val="333333"/>
                </a:solidFill>
                <a:highlight>
                  <a:srgbClr val="FFFFFF"/>
                </a:highlight>
                <a:latin typeface="Proxima Nova"/>
                <a:ea typeface="Proxima Nova"/>
                <a:cs typeface="Proxima Nova"/>
                <a:sym typeface="Proxima Nova"/>
              </a:rPr>
              <a:t>Source: https://www.sophiararebooks.com/pages/books/5121/henry-gellibrand/a-discourse-mathematical-on-the-variation-of-the-magneticall-needle-together-with-its-admirable</a:t>
            </a:r>
            <a:endParaRPr sz="800">
              <a:solidFill>
                <a:srgbClr val="333333"/>
              </a:solidFill>
              <a:highlight>
                <a:srgbClr val="FFFFFF"/>
              </a:highlight>
              <a:latin typeface="Proxima Nova"/>
              <a:ea typeface="Proxima Nova"/>
              <a:cs typeface="Proxima Nova"/>
              <a:sym typeface="Proxima Nova"/>
            </a:endParaRPr>
          </a:p>
        </p:txBody>
      </p:sp>
      <p:sp>
        <p:nvSpPr>
          <p:cNvPr id="930" name="Google Shape;930;p90"/>
          <p:cNvSpPr txBox="1"/>
          <p:nvPr/>
        </p:nvSpPr>
        <p:spPr>
          <a:xfrm>
            <a:off x="304800" y="3325350"/>
            <a:ext cx="3327900" cy="988200"/>
          </a:xfrm>
          <a:prstGeom prst="rect">
            <a:avLst/>
          </a:prstGeom>
          <a:solidFill>
            <a:srgbClr val="333333">
              <a:alpha val="77380"/>
            </a:srgbClr>
          </a:solid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900" b="1">
                <a:solidFill>
                  <a:schemeClr val="lt1"/>
                </a:solidFill>
                <a:latin typeface="Proxima Nova"/>
                <a:ea typeface="Proxima Nova"/>
                <a:cs typeface="Proxima Nova"/>
                <a:sym typeface="Proxima Nova"/>
              </a:rPr>
              <a:t>Typically, scientists would just hand-pick their ‘best’ observations instead of averaging all observations. Gellibrand’s “Arithmeticall meane” actually averaged only the maximum and the minimum values. It took hundreds of years to achieve the acceptance of means that we see today!</a:t>
            </a:r>
            <a:endParaRPr b="1">
              <a:solidFill>
                <a:schemeClr val="lt1"/>
              </a:solidFill>
            </a:endParaRPr>
          </a:p>
        </p:txBody>
      </p:sp>
      <p:sp>
        <p:nvSpPr>
          <p:cNvPr id="931" name="Google Shape;931;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91"/>
          <p:cNvSpPr txBox="1">
            <a:spLocks noGrp="1"/>
          </p:cNvSpPr>
          <p:nvPr>
            <p:ph type="title"/>
          </p:nvPr>
        </p:nvSpPr>
        <p:spPr>
          <a:xfrm>
            <a:off x="311700" y="368825"/>
            <a:ext cx="840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We need a way to solve the issues with ‘mean’</a:t>
            </a:r>
            <a:endParaRPr sz="3000"/>
          </a:p>
        </p:txBody>
      </p:sp>
      <p:sp>
        <p:nvSpPr>
          <p:cNvPr id="937" name="Google Shape;937;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1000"/>
              </a:spcBef>
              <a:spcAft>
                <a:spcPts val="0"/>
              </a:spcAft>
              <a:buClr>
                <a:schemeClr val="dk1"/>
              </a:buClr>
              <a:buSzPts val="1100"/>
              <a:buFont typeface="Arial"/>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40, 41, 42, 47, 49, 51, 52, 55, 56, 59, 60</a:t>
            </a:r>
            <a:endParaRPr/>
          </a:p>
          <a:p>
            <a:pPr marL="0" lvl="0" indent="0" algn="ctr" rtl="0">
              <a:lnSpc>
                <a:spcPct val="120000"/>
              </a:lnSpc>
              <a:spcBef>
                <a:spcPts val="1000"/>
              </a:spcBef>
              <a:spcAft>
                <a:spcPts val="1000"/>
              </a:spcAft>
              <a:buClr>
                <a:schemeClr val="dk1"/>
              </a:buClr>
              <a:buSzPts val="1100"/>
              <a:buFont typeface="Arial"/>
              <a:buNone/>
            </a:pPr>
            <a:endParaRPr sz="2000">
              <a:solidFill>
                <a:schemeClr val="dk1"/>
              </a:solidFill>
              <a:latin typeface="Proxima Nova"/>
              <a:ea typeface="Proxima Nova"/>
              <a:cs typeface="Proxima Nova"/>
              <a:sym typeface="Proxima Nova"/>
            </a:endParaRPr>
          </a:p>
        </p:txBody>
      </p:sp>
      <p:sp>
        <p:nvSpPr>
          <p:cNvPr id="938" name="Google Shape;938;p91"/>
          <p:cNvSpPr txBox="1"/>
          <p:nvPr/>
        </p:nvSpPr>
        <p:spPr>
          <a:xfrm>
            <a:off x="445025" y="3508875"/>
            <a:ext cx="78735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Arithmetic mean</a:t>
            </a:r>
            <a:r>
              <a:rPr lang="en" sz="1600">
                <a:solidFill>
                  <a:schemeClr val="dk1"/>
                </a:solidFill>
                <a:latin typeface="Proxima Nova"/>
                <a:ea typeface="Proxima Nova"/>
                <a:cs typeface="Proxima Nova"/>
                <a:sym typeface="Proxima Nova"/>
              </a:rPr>
              <a:t> is </a:t>
            </a:r>
            <a:r>
              <a:rPr lang="en" sz="1600" b="1">
                <a:solidFill>
                  <a:schemeClr val="dk1"/>
                </a:solidFill>
                <a:latin typeface="Proxima Nova"/>
                <a:ea typeface="Proxima Nova"/>
                <a:cs typeface="Proxima Nova"/>
                <a:sym typeface="Proxima Nova"/>
              </a:rPr>
              <a:t>50.18 </a:t>
            </a:r>
            <a:r>
              <a:rPr lang="en" sz="1600">
                <a:solidFill>
                  <a:schemeClr val="dk1"/>
                </a:solidFill>
                <a:latin typeface="Proxima Nova"/>
                <a:ea typeface="Proxima Nova"/>
                <a:cs typeface="Proxima Nova"/>
                <a:sym typeface="Proxima Nova"/>
              </a:rPr>
              <a:t>in both cases</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endParaRPr sz="1600">
              <a:solidFill>
                <a:schemeClr val="dk1"/>
              </a:solidFill>
              <a:latin typeface="Proxima Nova"/>
              <a:ea typeface="Proxima Nova"/>
              <a:cs typeface="Proxima Nova"/>
              <a:sym typeface="Proxima Nova"/>
            </a:endParaRPr>
          </a:p>
        </p:txBody>
      </p:sp>
      <p:sp>
        <p:nvSpPr>
          <p:cNvPr id="939" name="Google Shape;93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138" name="Google Shape;138;p20"/>
          <p:cNvGrpSpPr/>
          <p:nvPr/>
        </p:nvGrpSpPr>
        <p:grpSpPr>
          <a:xfrm>
            <a:off x="474523" y="1393449"/>
            <a:ext cx="3390615" cy="2722800"/>
            <a:chOff x="474497" y="1239425"/>
            <a:chExt cx="1576224" cy="1265771"/>
          </a:xfrm>
        </p:grpSpPr>
        <p:sp>
          <p:nvSpPr>
            <p:cNvPr id="139" name="Google Shape;139;p20"/>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40" name="Google Shape;140;p20"/>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41" name="Google Shape;141;p20"/>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42" name="Google Shape;142;p20"/>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143" name="Google Shape;143;p20"/>
            <p:cNvCxnSpPr>
              <a:stCxn id="140" idx="4"/>
              <a:endCxn id="144"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145" name="Google Shape;145;p20"/>
            <p:cNvCxnSpPr>
              <a:stCxn id="141" idx="4"/>
              <a:endCxn id="144"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144" name="Google Shape;144;p20"/>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146" name="Google Shape;146;p20"/>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47" name="Google Shape;147;p20"/>
            <p:cNvCxnSpPr>
              <a:stCxn id="146" idx="5"/>
              <a:endCxn id="144"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sp>
        <p:nvSpPr>
          <p:cNvPr id="148" name="Google Shape;148;p20"/>
          <p:cNvSpPr txBox="1"/>
          <p:nvPr/>
        </p:nvSpPr>
        <p:spPr>
          <a:xfrm>
            <a:off x="6557550" y="1241275"/>
            <a:ext cx="1818000" cy="86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n </a:t>
            </a:r>
            <a:r>
              <a:rPr lang="en">
                <a:solidFill>
                  <a:schemeClr val="dk1"/>
                </a:solidFill>
                <a:latin typeface="Proxima Nova"/>
                <a:ea typeface="Proxima Nova"/>
                <a:cs typeface="Proxima Nova"/>
                <a:sym typeface="Proxima Nova"/>
              </a:rPr>
              <a:t>= 5,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2</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solidFill>
                <a:schemeClr val="dk1"/>
              </a:solidFill>
              <a:latin typeface="Proxima Nova"/>
              <a:ea typeface="Proxima Nova"/>
              <a:cs typeface="Proxima Nova"/>
              <a:sym typeface="Proxima Nova"/>
            </a:endParaRPr>
          </a:p>
        </p:txBody>
      </p:sp>
      <p:sp>
        <p:nvSpPr>
          <p:cNvPr id="149" name="Google Shape;149;p20"/>
          <p:cNvSpPr txBox="1"/>
          <p:nvPr/>
        </p:nvSpPr>
        <p:spPr>
          <a:xfrm>
            <a:off x="576075" y="2642325"/>
            <a:ext cx="8733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50" name="Google Shape;150;p20"/>
          <p:cNvSpPr txBox="1"/>
          <p:nvPr/>
        </p:nvSpPr>
        <p:spPr>
          <a:xfrm>
            <a:off x="1471700" y="1754200"/>
            <a:ext cx="7134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51" name="Google Shape;151;p20"/>
          <p:cNvSpPr txBox="1"/>
          <p:nvPr/>
        </p:nvSpPr>
        <p:spPr>
          <a:xfrm>
            <a:off x="3480425" y="1995775"/>
            <a:ext cx="12822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1-</a:t>
            </a: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0.3</a:t>
            </a:r>
            <a:endParaRPr/>
          </a:p>
        </p:txBody>
      </p:sp>
      <p:sp>
        <p:nvSpPr>
          <p:cNvPr id="152" name="Google Shape;152;p20"/>
          <p:cNvSpPr txBox="1"/>
          <p:nvPr/>
        </p:nvSpPr>
        <p:spPr>
          <a:xfrm>
            <a:off x="1956500" y="2783675"/>
            <a:ext cx="873300" cy="400200"/>
          </a:xfrm>
          <a:prstGeom prst="rect">
            <a:avLst/>
          </a:prstGeom>
          <a:noFill/>
          <a:ln>
            <a:noFill/>
          </a:ln>
        </p:spPr>
        <p:txBody>
          <a:bodyPr spcFirstLastPara="1" wrap="square" lIns="91425" tIns="91425" rIns="91425" bIns="91425" anchor="t" anchorCtr="0">
            <a:spAutoFit/>
          </a:bodyPr>
          <a:lstStyle/>
          <a:p>
            <a:pPr marL="0" lvl="0" indent="0" algn="r" rtl="0">
              <a:lnSpc>
                <a:spcPct val="200000"/>
              </a:lnSpc>
              <a:spcBef>
                <a:spcPts val="0"/>
              </a:spcBef>
              <a:spcAft>
                <a:spcPts val="0"/>
              </a:spcAft>
              <a:buNone/>
            </a:pPr>
            <a:r>
              <a:rPr lang="en">
                <a:solidFill>
                  <a:schemeClr val="dk1"/>
                </a:solidFill>
                <a:latin typeface="Proxima Nova"/>
                <a:ea typeface="Proxima Nova"/>
                <a:cs typeface="Proxima Nova"/>
                <a:sym typeface="Proxima Nova"/>
              </a:rPr>
              <a:t>0.3</a:t>
            </a:r>
            <a:endParaRPr/>
          </a:p>
        </p:txBody>
      </p:sp>
      <p:sp>
        <p:nvSpPr>
          <p:cNvPr id="153" name="Google Shape;153;p20"/>
          <p:cNvSpPr txBox="1"/>
          <p:nvPr/>
        </p:nvSpPr>
        <p:spPr>
          <a:xfrm>
            <a:off x="3446950" y="2735275"/>
            <a:ext cx="5697000" cy="2103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Probability of this configuration happening will be</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0.7 * 0.7 * 0.3 * 0.3</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endParaRPr baseline="30000">
              <a:solidFill>
                <a:schemeClr val="dk1"/>
              </a:solidFill>
              <a:latin typeface="Proxima Nova"/>
              <a:ea typeface="Proxima Nova"/>
              <a:cs typeface="Proxima Nova"/>
              <a:sym typeface="Proxima Nov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1000"/>
              </a:spcBef>
              <a:spcAft>
                <a:spcPts val="0"/>
              </a:spcAft>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40, 41, 42, 47, 49, 51, 52, 55, 56, 59, 60</a:t>
            </a:r>
            <a:endParaRPr/>
          </a:p>
          <a:p>
            <a:pPr marL="0" lvl="0" indent="0" algn="ctr" rtl="0">
              <a:lnSpc>
                <a:spcPct val="120000"/>
              </a:lnSpc>
              <a:spcBef>
                <a:spcPts val="1000"/>
              </a:spcBef>
              <a:spcAft>
                <a:spcPts val="1000"/>
              </a:spcAft>
              <a:buNone/>
            </a:pPr>
            <a:endParaRPr sz="2000">
              <a:solidFill>
                <a:schemeClr val="dk1"/>
              </a:solidFill>
              <a:latin typeface="Proxima Nova"/>
              <a:ea typeface="Proxima Nova"/>
              <a:cs typeface="Proxima Nova"/>
              <a:sym typeface="Proxima Nova"/>
            </a:endParaRPr>
          </a:p>
        </p:txBody>
      </p:sp>
      <p:sp>
        <p:nvSpPr>
          <p:cNvPr id="945" name="Google Shape;945;p92"/>
          <p:cNvSpPr txBox="1"/>
          <p:nvPr/>
        </p:nvSpPr>
        <p:spPr>
          <a:xfrm>
            <a:off x="445025" y="3508875"/>
            <a:ext cx="7873500" cy="854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Arithmetic mean</a:t>
            </a:r>
            <a:r>
              <a:rPr lang="en" sz="1600">
                <a:solidFill>
                  <a:schemeClr val="dk1"/>
                </a:solidFill>
                <a:latin typeface="Proxima Nova"/>
                <a:ea typeface="Proxima Nova"/>
                <a:cs typeface="Proxima Nova"/>
                <a:sym typeface="Proxima Nova"/>
              </a:rPr>
              <a:t> is </a:t>
            </a:r>
            <a:r>
              <a:rPr lang="en" sz="1600" b="1">
                <a:solidFill>
                  <a:schemeClr val="dk1"/>
                </a:solidFill>
                <a:latin typeface="Proxima Nova"/>
                <a:ea typeface="Proxima Nova"/>
                <a:cs typeface="Proxima Nova"/>
                <a:sym typeface="Proxima Nova"/>
              </a:rPr>
              <a:t>50.18 </a:t>
            </a:r>
            <a:r>
              <a:rPr lang="en" sz="1600">
                <a:solidFill>
                  <a:schemeClr val="dk1"/>
                </a:solidFill>
                <a:latin typeface="Proxima Nova"/>
                <a:ea typeface="Proxima Nova"/>
                <a:cs typeface="Proxima Nova"/>
                <a:sym typeface="Proxima Nova"/>
              </a:rPr>
              <a:t>in both cases</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Yet, the first set of data is much more ‘spread out’ than the second set</a:t>
            </a:r>
            <a:endParaRPr sz="1600">
              <a:solidFill>
                <a:schemeClr val="dk1"/>
              </a:solidFill>
              <a:latin typeface="Proxima Nova"/>
              <a:ea typeface="Proxima Nova"/>
              <a:cs typeface="Proxima Nova"/>
              <a:sym typeface="Proxima Nova"/>
            </a:endParaRPr>
          </a:p>
        </p:txBody>
      </p:sp>
      <p:sp>
        <p:nvSpPr>
          <p:cNvPr id="946" name="Google Shape;946;p92"/>
          <p:cNvSpPr/>
          <p:nvPr/>
        </p:nvSpPr>
        <p:spPr>
          <a:xfrm>
            <a:off x="2310725" y="1643175"/>
            <a:ext cx="427800" cy="96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2"/>
          <p:cNvSpPr/>
          <p:nvPr/>
        </p:nvSpPr>
        <p:spPr>
          <a:xfrm>
            <a:off x="6349325" y="1643175"/>
            <a:ext cx="427800" cy="96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2"/>
          <p:cNvSpPr txBox="1">
            <a:spLocks noGrp="1"/>
          </p:cNvSpPr>
          <p:nvPr>
            <p:ph type="title"/>
          </p:nvPr>
        </p:nvSpPr>
        <p:spPr>
          <a:xfrm>
            <a:off x="311700" y="368825"/>
            <a:ext cx="840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We need a way to solve the issues with ‘mean’</a:t>
            </a:r>
            <a:endParaRPr sz="3000"/>
          </a:p>
        </p:txBody>
      </p:sp>
      <p:sp>
        <p:nvSpPr>
          <p:cNvPr id="949" name="Google Shape;949;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93"/>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Measuring how ‘spread out’ your data is</a:t>
            </a:r>
            <a:endParaRPr sz="3000"/>
          </a:p>
        </p:txBody>
      </p:sp>
      <p:sp>
        <p:nvSpPr>
          <p:cNvPr id="955" name="Google Shape;955;p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11, 32, 37, 40, 49, 52, 56, 60, 61, 69, 85</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Variance</a:t>
            </a:r>
            <a:r>
              <a:rPr lang="en" sz="1600">
                <a:solidFill>
                  <a:schemeClr val="dk1"/>
                </a:solidFill>
                <a:latin typeface="Proxima Nova"/>
                <a:ea typeface="Proxima Nova"/>
                <a:cs typeface="Proxima Nova"/>
                <a:sym typeface="Proxima Nova"/>
              </a:rPr>
              <a:t> </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200">
                <a:solidFill>
                  <a:schemeClr val="dk1"/>
                </a:solidFill>
                <a:latin typeface="Proxima Nova"/>
                <a:ea typeface="Proxima Nova"/>
                <a:cs typeface="Proxima Nova"/>
                <a:sym typeface="Proxima Nova"/>
              </a:rPr>
              <a:t>       = 360.15</a:t>
            </a:r>
            <a:endParaRPr sz="12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Standard Deviation</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Clr>
                <a:schemeClr val="dk1"/>
              </a:buClr>
              <a:buSzPts val="1100"/>
              <a:buFont typeface="Arial"/>
              <a:buNone/>
            </a:pPr>
            <a:endParaRPr sz="1600" b="1">
              <a:solidFill>
                <a:schemeClr val="dk1"/>
              </a:solidFill>
              <a:latin typeface="Proxima Nova"/>
              <a:ea typeface="Proxima Nova"/>
              <a:cs typeface="Proxima Nova"/>
              <a:sym typeface="Proxima Nova"/>
            </a:endParaRPr>
          </a:p>
          <a:p>
            <a:pPr marL="0" lvl="0" indent="0" algn="l" rtl="0">
              <a:spcBef>
                <a:spcPts val="1000"/>
              </a:spcBef>
              <a:spcAft>
                <a:spcPts val="1200"/>
              </a:spcAft>
              <a:buNone/>
            </a:pPr>
            <a:endParaRPr/>
          </a:p>
        </p:txBody>
      </p:sp>
      <p:pic>
        <p:nvPicPr>
          <p:cNvPr id="956" name="Google Shape;956;p9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00600" y="2411400"/>
            <a:ext cx="8112201" cy="345200"/>
          </a:xfrm>
          <a:prstGeom prst="rect">
            <a:avLst/>
          </a:prstGeom>
          <a:noFill/>
          <a:ln>
            <a:noFill/>
          </a:ln>
        </p:spPr>
      </p:pic>
      <p:pic>
        <p:nvPicPr>
          <p:cNvPr id="957" name="Google Shape;957;p9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00600" y="3828750"/>
            <a:ext cx="814675" cy="250600"/>
          </a:xfrm>
          <a:prstGeom prst="rect">
            <a:avLst/>
          </a:prstGeom>
          <a:noFill/>
          <a:ln>
            <a:noFill/>
          </a:ln>
        </p:spPr>
      </p:pic>
      <p:sp>
        <p:nvSpPr>
          <p:cNvPr id="958" name="Google Shape;958;p93"/>
          <p:cNvSpPr txBox="1"/>
          <p:nvPr/>
        </p:nvSpPr>
        <p:spPr>
          <a:xfrm>
            <a:off x="1129700" y="3769400"/>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200">
                <a:solidFill>
                  <a:schemeClr val="dk1"/>
                </a:solidFill>
                <a:latin typeface="Proxima Nova"/>
                <a:ea typeface="Proxima Nova"/>
                <a:cs typeface="Proxima Nova"/>
                <a:sym typeface="Proxima Nova"/>
              </a:rPr>
              <a:t> = 18.98</a:t>
            </a:r>
            <a:endParaRPr/>
          </a:p>
        </p:txBody>
      </p:sp>
      <p:sp>
        <p:nvSpPr>
          <p:cNvPr id="959" name="Google Shape;959;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20000"/>
              </a:lnSpc>
              <a:spcBef>
                <a:spcPts val="1000"/>
              </a:spcBef>
              <a:spcAft>
                <a:spcPts val="0"/>
              </a:spcAft>
              <a:buNone/>
            </a:pP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11, 32, 37, 40, 49, 52, 56, 60, 61, 69, 85</a:t>
            </a:r>
            <a:endParaRPr sz="2000">
              <a:solidFill>
                <a:schemeClr val="dk1"/>
              </a:solidFill>
              <a:latin typeface="Proxima Nova"/>
              <a:ea typeface="Proxima Nova"/>
              <a:cs typeface="Proxima Nova"/>
              <a:sym typeface="Proxima Nova"/>
            </a:endParaRPr>
          </a:p>
          <a:p>
            <a:pPr marL="0" lvl="0" indent="0" algn="ctr" rtl="0">
              <a:lnSpc>
                <a:spcPct val="120000"/>
              </a:lnSpc>
              <a:spcBef>
                <a:spcPts val="1000"/>
              </a:spcBef>
              <a:spcAft>
                <a:spcPts val="0"/>
              </a:spcAft>
              <a:buNone/>
            </a:pPr>
            <a:r>
              <a:rPr lang="en" sz="2000">
                <a:solidFill>
                  <a:schemeClr val="dk1"/>
                </a:solidFill>
                <a:latin typeface="Proxima Nova"/>
                <a:ea typeface="Proxima Nova"/>
                <a:cs typeface="Proxima Nova"/>
                <a:sym typeface="Proxima Nova"/>
              </a:rPr>
              <a:t>40, 41, 42, 47, 49, 51, 52, 55, 56, 59, 60</a:t>
            </a:r>
            <a:endParaRPr/>
          </a:p>
          <a:p>
            <a:pPr marL="0" lvl="0" indent="0" algn="ctr" rtl="0">
              <a:lnSpc>
                <a:spcPct val="120000"/>
              </a:lnSpc>
              <a:spcBef>
                <a:spcPts val="1000"/>
              </a:spcBef>
              <a:spcAft>
                <a:spcPts val="1000"/>
              </a:spcAft>
              <a:buNone/>
            </a:pPr>
            <a:endParaRPr sz="2000">
              <a:solidFill>
                <a:schemeClr val="dk1"/>
              </a:solidFill>
              <a:latin typeface="Proxima Nova"/>
              <a:ea typeface="Proxima Nova"/>
              <a:cs typeface="Proxima Nova"/>
              <a:sym typeface="Proxima Nova"/>
            </a:endParaRPr>
          </a:p>
        </p:txBody>
      </p:sp>
      <p:sp>
        <p:nvSpPr>
          <p:cNvPr id="965" name="Google Shape;965;p94"/>
          <p:cNvSpPr txBox="1"/>
          <p:nvPr/>
        </p:nvSpPr>
        <p:spPr>
          <a:xfrm>
            <a:off x="445025" y="3204075"/>
            <a:ext cx="7873500" cy="127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Arithmetic mean</a:t>
            </a:r>
            <a:r>
              <a:rPr lang="en" sz="1600">
                <a:solidFill>
                  <a:schemeClr val="dk1"/>
                </a:solidFill>
                <a:latin typeface="Proxima Nova"/>
                <a:ea typeface="Proxima Nova"/>
                <a:cs typeface="Proxima Nova"/>
                <a:sym typeface="Proxima Nova"/>
              </a:rPr>
              <a:t> is </a:t>
            </a:r>
            <a:r>
              <a:rPr lang="en" sz="1600" b="1">
                <a:solidFill>
                  <a:schemeClr val="dk1"/>
                </a:solidFill>
                <a:latin typeface="Proxima Nova"/>
                <a:ea typeface="Proxima Nova"/>
                <a:cs typeface="Proxima Nova"/>
                <a:sym typeface="Proxima Nova"/>
              </a:rPr>
              <a:t>50.18 </a:t>
            </a:r>
            <a:r>
              <a:rPr lang="en" sz="1600">
                <a:solidFill>
                  <a:schemeClr val="dk1"/>
                </a:solidFill>
                <a:latin typeface="Proxima Nova"/>
                <a:ea typeface="Proxima Nova"/>
                <a:cs typeface="Proxima Nova"/>
                <a:sym typeface="Proxima Nova"/>
              </a:rPr>
              <a:t>in both cases</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Standard Deviation </a:t>
            </a:r>
            <a:r>
              <a:rPr lang="en" sz="1600">
                <a:solidFill>
                  <a:schemeClr val="dk1"/>
                </a:solidFill>
                <a:latin typeface="Proxima Nova"/>
                <a:ea typeface="Proxima Nova"/>
                <a:cs typeface="Proxima Nova"/>
                <a:sym typeface="Proxima Nova"/>
              </a:rPr>
              <a:t>of the first list is </a:t>
            </a:r>
            <a:r>
              <a:rPr lang="en" sz="1600" b="1">
                <a:solidFill>
                  <a:schemeClr val="dk1"/>
                </a:solidFill>
                <a:latin typeface="Proxima Nova"/>
                <a:ea typeface="Proxima Nova"/>
                <a:cs typeface="Proxima Nova"/>
                <a:sym typeface="Proxima Nova"/>
              </a:rPr>
              <a:t>18.98</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1000"/>
              </a:spcAft>
              <a:buNone/>
            </a:pPr>
            <a:r>
              <a:rPr lang="en" sz="1600">
                <a:solidFill>
                  <a:schemeClr val="dk1"/>
                </a:solidFill>
                <a:latin typeface="Proxima Nova"/>
                <a:ea typeface="Proxima Nova"/>
                <a:cs typeface="Proxima Nova"/>
                <a:sym typeface="Proxima Nova"/>
              </a:rPr>
              <a:t>The </a:t>
            </a:r>
            <a:r>
              <a:rPr lang="en" sz="1600" b="1">
                <a:solidFill>
                  <a:schemeClr val="dk1"/>
                </a:solidFill>
                <a:latin typeface="Proxima Nova"/>
                <a:ea typeface="Proxima Nova"/>
                <a:cs typeface="Proxima Nova"/>
                <a:sym typeface="Proxima Nova"/>
              </a:rPr>
              <a:t>Standard Deviation </a:t>
            </a:r>
            <a:r>
              <a:rPr lang="en" sz="1600">
                <a:solidFill>
                  <a:schemeClr val="dk1"/>
                </a:solidFill>
                <a:latin typeface="Proxima Nova"/>
                <a:ea typeface="Proxima Nova"/>
                <a:cs typeface="Proxima Nova"/>
                <a:sym typeface="Proxima Nova"/>
              </a:rPr>
              <a:t>of the second list is </a:t>
            </a:r>
            <a:r>
              <a:rPr lang="en" sz="1600" b="1">
                <a:solidFill>
                  <a:schemeClr val="dk1"/>
                </a:solidFill>
                <a:latin typeface="Proxima Nova"/>
                <a:ea typeface="Proxima Nova"/>
                <a:cs typeface="Proxima Nova"/>
                <a:sym typeface="Proxima Nova"/>
              </a:rPr>
              <a:t>6.75</a:t>
            </a:r>
            <a:endParaRPr sz="1600">
              <a:solidFill>
                <a:schemeClr val="dk1"/>
              </a:solidFill>
              <a:latin typeface="Proxima Nova"/>
              <a:ea typeface="Proxima Nova"/>
              <a:cs typeface="Proxima Nova"/>
              <a:sym typeface="Proxima Nova"/>
            </a:endParaRPr>
          </a:p>
        </p:txBody>
      </p:sp>
      <p:sp>
        <p:nvSpPr>
          <p:cNvPr id="966" name="Google Shape;966;p94"/>
          <p:cNvSpPr/>
          <p:nvPr/>
        </p:nvSpPr>
        <p:spPr>
          <a:xfrm>
            <a:off x="2310725" y="1643175"/>
            <a:ext cx="427800" cy="96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4"/>
          <p:cNvSpPr/>
          <p:nvPr/>
        </p:nvSpPr>
        <p:spPr>
          <a:xfrm>
            <a:off x="6349325" y="1643175"/>
            <a:ext cx="427800" cy="96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Measuring how ‘spread out’ your data is</a:t>
            </a:r>
            <a:endParaRPr sz="3000"/>
          </a:p>
        </p:txBody>
      </p:sp>
      <p:sp>
        <p:nvSpPr>
          <p:cNvPr id="969" name="Google Shape;969;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cxnSp>
        <p:nvCxnSpPr>
          <p:cNvPr id="974" name="Google Shape;974;p95"/>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975" name="Google Shape;975;p95"/>
          <p:cNvCxnSpPr/>
          <p:nvPr/>
        </p:nvCxnSpPr>
        <p:spPr>
          <a:xfrm>
            <a:off x="2450203" y="4455431"/>
            <a:ext cx="2239800" cy="0"/>
          </a:xfrm>
          <a:prstGeom prst="straightConnector1">
            <a:avLst/>
          </a:prstGeom>
          <a:noFill/>
          <a:ln w="19050" cap="flat" cmpd="sng">
            <a:solidFill>
              <a:schemeClr val="dk2"/>
            </a:solidFill>
            <a:prstDash val="solid"/>
            <a:round/>
            <a:headEnd type="none" w="med" len="med"/>
            <a:tailEnd type="none" w="med" len="med"/>
          </a:ln>
        </p:spPr>
      </p:cxnSp>
      <p:cxnSp>
        <p:nvCxnSpPr>
          <p:cNvPr id="976" name="Google Shape;976;p95"/>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77" name="Google Shape;977;p95"/>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78" name="Google Shape;978;p95"/>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79" name="Google Shape;979;p95"/>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80" name="Google Shape;980;p95"/>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81" name="Google Shape;981;p95"/>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82" name="Google Shape;982;p95"/>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983" name="Google Shape;983;p95"/>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984" name="Google Shape;984;p95"/>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985" name="Google Shape;985;p95"/>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986" name="Google Shape;986;p95"/>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987" name="Google Shape;987;p95"/>
          <p:cNvSpPr/>
          <p:nvPr/>
        </p:nvSpPr>
        <p:spPr>
          <a:xfrm>
            <a:off x="31903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5"/>
          <p:cNvSpPr txBox="1"/>
          <p:nvPr/>
        </p:nvSpPr>
        <p:spPr>
          <a:xfrm>
            <a:off x="2844150" y="451291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grpSp>
        <p:nvGrpSpPr>
          <p:cNvPr id="989" name="Google Shape;989;p95"/>
          <p:cNvGrpSpPr/>
          <p:nvPr/>
        </p:nvGrpSpPr>
        <p:grpSpPr>
          <a:xfrm>
            <a:off x="3490875" y="1845945"/>
            <a:ext cx="163999" cy="295313"/>
            <a:chOff x="5135475" y="491000"/>
            <a:chExt cx="185100" cy="333310"/>
          </a:xfrm>
        </p:grpSpPr>
        <p:cxnSp>
          <p:nvCxnSpPr>
            <p:cNvPr id="990" name="Google Shape;990;p9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991" name="Google Shape;991;p9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992" name="Google Shape;992;p9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993" name="Google Shape;993;p95"/>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994" name="Google Shape;994;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0"/>
              </a:spcAft>
              <a:buNone/>
            </a:pPr>
            <a:r>
              <a:rPr lang="en" sz="3000" b="1">
                <a:latin typeface="Proxima Nova"/>
                <a:ea typeface="Proxima Nova"/>
                <a:cs typeface="Proxima Nova"/>
                <a:sym typeface="Proxima Nova"/>
              </a:rPr>
              <a:t>Mean and SD together can represent our data</a:t>
            </a:r>
            <a:endParaRPr sz="3000"/>
          </a:p>
        </p:txBody>
      </p:sp>
      <p:sp>
        <p:nvSpPr>
          <p:cNvPr id="995" name="Google Shape;995;p95"/>
          <p:cNvSpPr txBox="1"/>
          <p:nvPr/>
        </p:nvSpPr>
        <p:spPr>
          <a:xfrm>
            <a:off x="4689988" y="1397975"/>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Whiskers denote the SD</a:t>
            </a:r>
            <a:endParaRPr sz="1200">
              <a:solidFill>
                <a:srgbClr val="000000"/>
              </a:solidFill>
              <a:latin typeface="Proxima Nova Semibold"/>
              <a:ea typeface="Proxima Nova Semibold"/>
              <a:cs typeface="Proxima Nova Semibold"/>
              <a:sym typeface="Proxima Nova Semibold"/>
            </a:endParaRPr>
          </a:p>
        </p:txBody>
      </p:sp>
      <p:pic>
        <p:nvPicPr>
          <p:cNvPr id="996" name="Google Shape;996;p9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3843692" y="1038623"/>
            <a:ext cx="432291" cy="1077804"/>
          </a:xfrm>
          <a:prstGeom prst="rect">
            <a:avLst/>
          </a:prstGeom>
          <a:noFill/>
          <a:ln>
            <a:noFill/>
          </a:ln>
        </p:spPr>
      </p:pic>
      <p:pic>
        <p:nvPicPr>
          <p:cNvPr id="997" name="Google Shape;997;p95"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32131" flipH="1">
            <a:off x="4069510" y="1784911"/>
            <a:ext cx="432308" cy="1077809"/>
          </a:xfrm>
          <a:prstGeom prst="rect">
            <a:avLst/>
          </a:prstGeom>
          <a:noFill/>
          <a:ln>
            <a:noFill/>
          </a:ln>
        </p:spPr>
      </p:pic>
      <p:sp>
        <p:nvSpPr>
          <p:cNvPr id="998" name="Google Shape;998;p95"/>
          <p:cNvSpPr txBox="1"/>
          <p:nvPr/>
        </p:nvSpPr>
        <p:spPr>
          <a:xfrm>
            <a:off x="4865088" y="2212650"/>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Bar height denotes the mean</a:t>
            </a:r>
            <a:endParaRPr sz="1200">
              <a:solidFill>
                <a:srgbClr val="000000"/>
              </a:solidFill>
              <a:latin typeface="Proxima Nova Semibold"/>
              <a:ea typeface="Proxima Nova Semibold"/>
              <a:cs typeface="Proxima Nova Semibold"/>
              <a:sym typeface="Proxima Nova Semibold"/>
            </a:endParaRPr>
          </a:p>
        </p:txBody>
      </p:sp>
      <p:sp>
        <p:nvSpPr>
          <p:cNvPr id="999" name="Google Shape;999;p95"/>
          <p:cNvSpPr txBox="1"/>
          <p:nvPr/>
        </p:nvSpPr>
        <p:spPr>
          <a:xfrm>
            <a:off x="6181925" y="3852250"/>
            <a:ext cx="2199600" cy="6033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0"/>
              </a:spcBef>
              <a:spcAft>
                <a:spcPts val="1000"/>
              </a:spcAft>
              <a:buNone/>
            </a:pPr>
            <a:r>
              <a:rPr lang="en" sz="800">
                <a:solidFill>
                  <a:schemeClr val="dk1"/>
                </a:solidFill>
                <a:latin typeface="Proxima Nova"/>
                <a:ea typeface="Proxima Nova"/>
                <a:cs typeface="Proxima Nova"/>
                <a:sym typeface="Proxima Nova"/>
              </a:rPr>
              <a:t>Mean and SD together don’t capture </a:t>
            </a:r>
            <a:r>
              <a:rPr lang="en" sz="800" i="1">
                <a:solidFill>
                  <a:schemeClr val="dk1"/>
                </a:solidFill>
                <a:latin typeface="Proxima Nova"/>
                <a:ea typeface="Proxima Nova"/>
                <a:cs typeface="Proxima Nova"/>
                <a:sym typeface="Proxima Nova"/>
              </a:rPr>
              <a:t>every</a:t>
            </a:r>
            <a:r>
              <a:rPr lang="en" sz="800">
                <a:solidFill>
                  <a:schemeClr val="dk1"/>
                </a:solidFill>
                <a:latin typeface="Proxima Nova"/>
                <a:ea typeface="Proxima Nova"/>
                <a:cs typeface="Proxima Nova"/>
                <a:sym typeface="Proxima Nova"/>
              </a:rPr>
              <a:t> information about our data, but still gives a reasonable sense of how the data looks like</a:t>
            </a:r>
            <a:endParaRPr sz="800"/>
          </a:p>
        </p:txBody>
      </p:sp>
      <p:sp>
        <p:nvSpPr>
          <p:cNvPr id="1000" name="Google Shape;1000;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pic>
        <p:nvPicPr>
          <p:cNvPr id="1005" name="Google Shape;1005;p96"/>
          <p:cNvPicPr preferRelativeResize="0"/>
          <p:nvPr/>
        </p:nvPicPr>
        <p:blipFill>
          <a:blip r:embed="rId3">
            <a:alphaModFix/>
          </a:blip>
          <a:stretch>
            <a:fillRect/>
          </a:stretch>
        </p:blipFill>
        <p:spPr>
          <a:xfrm>
            <a:off x="0" y="5"/>
            <a:ext cx="9144000" cy="5143496"/>
          </a:xfrm>
          <a:prstGeom prst="rect">
            <a:avLst/>
          </a:prstGeom>
          <a:noFill/>
          <a:ln>
            <a:noFill/>
          </a:ln>
        </p:spPr>
      </p:pic>
      <p:sp>
        <p:nvSpPr>
          <p:cNvPr id="1006" name="Google Shape;1006;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9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Taking a step back</a:t>
            </a:r>
            <a:endParaRPr sz="3000"/>
          </a:p>
        </p:txBody>
      </p:sp>
      <p:pic>
        <p:nvPicPr>
          <p:cNvPr id="1012" name="Google Shape;1012;p9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0050" y="1309375"/>
            <a:ext cx="7625400" cy="2789625"/>
          </a:xfrm>
          <a:prstGeom prst="rect">
            <a:avLst/>
          </a:prstGeom>
          <a:noFill/>
          <a:ln>
            <a:noFill/>
          </a:ln>
        </p:spPr>
      </p:pic>
      <p:sp>
        <p:nvSpPr>
          <p:cNvPr id="1013" name="Google Shape;1013;p97"/>
          <p:cNvSpPr txBox="1"/>
          <p:nvPr/>
        </p:nvSpPr>
        <p:spPr>
          <a:xfrm>
            <a:off x="890059" y="32805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Sample</a:t>
            </a:r>
            <a:endParaRPr sz="1600" b="1">
              <a:latin typeface="Proxima Nova"/>
              <a:ea typeface="Proxima Nova"/>
              <a:cs typeface="Proxima Nova"/>
              <a:sym typeface="Proxima Nova"/>
            </a:endParaRPr>
          </a:p>
        </p:txBody>
      </p:sp>
      <p:sp>
        <p:nvSpPr>
          <p:cNvPr id="1014" name="Google Shape;1014;p97"/>
          <p:cNvSpPr txBox="1"/>
          <p:nvPr/>
        </p:nvSpPr>
        <p:spPr>
          <a:xfrm>
            <a:off x="5681009" y="42973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Population</a:t>
            </a:r>
            <a:endParaRPr sz="1600" b="1">
              <a:latin typeface="Proxima Nova"/>
              <a:ea typeface="Proxima Nova"/>
              <a:cs typeface="Proxima Nova"/>
              <a:sym typeface="Proxima Nova"/>
            </a:endParaRPr>
          </a:p>
        </p:txBody>
      </p:sp>
      <p:sp>
        <p:nvSpPr>
          <p:cNvPr id="1015" name="Google Shape;1015;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pic>
        <p:nvPicPr>
          <p:cNvPr id="1020" name="Google Shape;1020;p9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0050" y="1309375"/>
            <a:ext cx="7625400" cy="2789625"/>
          </a:xfrm>
          <a:prstGeom prst="rect">
            <a:avLst/>
          </a:prstGeom>
          <a:noFill/>
          <a:ln>
            <a:noFill/>
          </a:ln>
        </p:spPr>
      </p:pic>
      <p:sp>
        <p:nvSpPr>
          <p:cNvPr id="1021" name="Google Shape;1021;p98"/>
          <p:cNvSpPr txBox="1"/>
          <p:nvPr/>
        </p:nvSpPr>
        <p:spPr>
          <a:xfrm>
            <a:off x="890059" y="32805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Sample</a:t>
            </a:r>
            <a:endParaRPr sz="1600" b="1">
              <a:latin typeface="Proxima Nova"/>
              <a:ea typeface="Proxima Nova"/>
              <a:cs typeface="Proxima Nova"/>
              <a:sym typeface="Proxima Nova"/>
            </a:endParaRPr>
          </a:p>
        </p:txBody>
      </p:sp>
      <p:sp>
        <p:nvSpPr>
          <p:cNvPr id="1022" name="Google Shape;1022;p98"/>
          <p:cNvSpPr txBox="1"/>
          <p:nvPr/>
        </p:nvSpPr>
        <p:spPr>
          <a:xfrm>
            <a:off x="5681009" y="42973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Population</a:t>
            </a:r>
            <a:endParaRPr sz="1600" b="1">
              <a:latin typeface="Proxima Nova"/>
              <a:ea typeface="Proxima Nova"/>
              <a:cs typeface="Proxima Nova"/>
              <a:sym typeface="Proxima Nova"/>
            </a:endParaRPr>
          </a:p>
        </p:txBody>
      </p:sp>
      <p:sp>
        <p:nvSpPr>
          <p:cNvPr id="1023" name="Google Shape;1023;p98"/>
          <p:cNvSpPr txBox="1"/>
          <p:nvPr/>
        </p:nvSpPr>
        <p:spPr>
          <a:xfrm>
            <a:off x="1122225" y="3886500"/>
            <a:ext cx="2421000" cy="4524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gives us the </a:t>
            </a:r>
            <a:r>
              <a:rPr lang="en" sz="1200" b="1">
                <a:latin typeface="Proxima Nova"/>
                <a:ea typeface="Proxima Nova"/>
                <a:cs typeface="Proxima Nova"/>
                <a:sym typeface="Proxima Nova"/>
              </a:rPr>
              <a:t>sample mean</a:t>
            </a:r>
            <a:endParaRPr sz="1200" b="1">
              <a:solidFill>
                <a:srgbClr val="000000"/>
              </a:solidFill>
              <a:latin typeface="Proxima Nova"/>
              <a:ea typeface="Proxima Nova"/>
              <a:cs typeface="Proxima Nova"/>
              <a:sym typeface="Proxima Nova"/>
            </a:endParaRPr>
          </a:p>
        </p:txBody>
      </p:sp>
      <p:pic>
        <p:nvPicPr>
          <p:cNvPr id="1024" name="Google Shape;1024;p9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10628593" flipH="1">
            <a:off x="586310" y="2914586"/>
            <a:ext cx="432308" cy="1077809"/>
          </a:xfrm>
          <a:prstGeom prst="rect">
            <a:avLst/>
          </a:prstGeom>
          <a:noFill/>
          <a:ln>
            <a:noFill/>
          </a:ln>
        </p:spPr>
      </p:pic>
      <p:sp>
        <p:nvSpPr>
          <p:cNvPr id="1025" name="Google Shape;1025;p9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Taking a step back</a:t>
            </a:r>
            <a:endParaRPr sz="3000"/>
          </a:p>
        </p:txBody>
      </p:sp>
      <p:sp>
        <p:nvSpPr>
          <p:cNvPr id="1026" name="Google Shape;1026;p98"/>
          <p:cNvSpPr txBox="1"/>
          <p:nvPr/>
        </p:nvSpPr>
        <p:spPr>
          <a:xfrm>
            <a:off x="1232925" y="4395800"/>
            <a:ext cx="2199600" cy="455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800">
                <a:solidFill>
                  <a:schemeClr val="dk1"/>
                </a:solidFill>
                <a:latin typeface="Proxima Nova"/>
                <a:ea typeface="Proxima Nova"/>
                <a:cs typeface="Proxima Nova"/>
                <a:sym typeface="Proxima Nova"/>
              </a:rPr>
              <a:t>E.g., we can calculate vaccine effectiveness on a sample of participants</a:t>
            </a:r>
            <a:endParaRPr sz="800"/>
          </a:p>
        </p:txBody>
      </p:sp>
      <p:sp>
        <p:nvSpPr>
          <p:cNvPr id="1027" name="Google Shape;1027;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pic>
        <p:nvPicPr>
          <p:cNvPr id="1032" name="Google Shape;1032;p9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0050" y="1309375"/>
            <a:ext cx="7625400" cy="2789625"/>
          </a:xfrm>
          <a:prstGeom prst="rect">
            <a:avLst/>
          </a:prstGeom>
          <a:noFill/>
          <a:ln>
            <a:noFill/>
          </a:ln>
        </p:spPr>
      </p:pic>
      <p:sp>
        <p:nvSpPr>
          <p:cNvPr id="1033" name="Google Shape;1033;p99"/>
          <p:cNvSpPr txBox="1"/>
          <p:nvPr/>
        </p:nvSpPr>
        <p:spPr>
          <a:xfrm>
            <a:off x="890059" y="32805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Sample</a:t>
            </a:r>
            <a:endParaRPr sz="1600" b="1">
              <a:latin typeface="Proxima Nova"/>
              <a:ea typeface="Proxima Nova"/>
              <a:cs typeface="Proxima Nova"/>
              <a:sym typeface="Proxima Nova"/>
            </a:endParaRPr>
          </a:p>
        </p:txBody>
      </p:sp>
      <p:sp>
        <p:nvSpPr>
          <p:cNvPr id="1034" name="Google Shape;1034;p99"/>
          <p:cNvSpPr txBox="1"/>
          <p:nvPr/>
        </p:nvSpPr>
        <p:spPr>
          <a:xfrm>
            <a:off x="5681009" y="4297312"/>
            <a:ext cx="16341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The </a:t>
            </a:r>
            <a:r>
              <a:rPr lang="en" sz="1500" b="1">
                <a:solidFill>
                  <a:schemeClr val="dk1"/>
                </a:solidFill>
                <a:latin typeface="Proxima Nova"/>
                <a:ea typeface="Proxima Nova"/>
                <a:cs typeface="Proxima Nova"/>
                <a:sym typeface="Proxima Nova"/>
              </a:rPr>
              <a:t>Population</a:t>
            </a:r>
            <a:endParaRPr sz="1600" b="1">
              <a:latin typeface="Proxima Nova"/>
              <a:ea typeface="Proxima Nova"/>
              <a:cs typeface="Proxima Nova"/>
              <a:sym typeface="Proxima Nova"/>
            </a:endParaRPr>
          </a:p>
        </p:txBody>
      </p:sp>
      <p:sp>
        <p:nvSpPr>
          <p:cNvPr id="1035" name="Google Shape;1035;p99"/>
          <p:cNvSpPr txBox="1"/>
          <p:nvPr/>
        </p:nvSpPr>
        <p:spPr>
          <a:xfrm>
            <a:off x="1122225" y="3886500"/>
            <a:ext cx="2421000" cy="4524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This gives us the </a:t>
            </a:r>
            <a:r>
              <a:rPr lang="en" sz="1200" b="1">
                <a:latin typeface="Proxima Nova"/>
                <a:ea typeface="Proxima Nova"/>
                <a:cs typeface="Proxima Nova"/>
                <a:sym typeface="Proxima Nova"/>
              </a:rPr>
              <a:t>sample mean</a:t>
            </a:r>
            <a:endParaRPr sz="1200" b="1">
              <a:solidFill>
                <a:srgbClr val="000000"/>
              </a:solidFill>
              <a:latin typeface="Proxima Nova"/>
              <a:ea typeface="Proxima Nova"/>
              <a:cs typeface="Proxima Nova"/>
              <a:sym typeface="Proxima Nova"/>
            </a:endParaRPr>
          </a:p>
        </p:txBody>
      </p:sp>
      <p:sp>
        <p:nvSpPr>
          <p:cNvPr id="1036" name="Google Shape;1036;p99"/>
          <p:cNvSpPr txBox="1"/>
          <p:nvPr/>
        </p:nvSpPr>
        <p:spPr>
          <a:xfrm>
            <a:off x="6589921" y="632375"/>
            <a:ext cx="1882800" cy="617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 truly care about the </a:t>
            </a:r>
            <a:r>
              <a:rPr lang="en" sz="1200" b="1">
                <a:latin typeface="Proxima Nova"/>
                <a:ea typeface="Proxima Nova"/>
                <a:cs typeface="Proxima Nova"/>
                <a:sym typeface="Proxima Nova"/>
              </a:rPr>
              <a:t>population mean</a:t>
            </a:r>
            <a:endParaRPr sz="1200" b="1">
              <a:solidFill>
                <a:srgbClr val="000000"/>
              </a:solidFill>
              <a:latin typeface="Proxima Nova"/>
              <a:ea typeface="Proxima Nova"/>
              <a:cs typeface="Proxima Nova"/>
              <a:sym typeface="Proxima Nova"/>
            </a:endParaRPr>
          </a:p>
        </p:txBody>
      </p:sp>
      <p:pic>
        <p:nvPicPr>
          <p:cNvPr id="1037" name="Google Shape;1037;p9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2570935">
            <a:off x="5803542" y="581123"/>
            <a:ext cx="432291" cy="1077805"/>
          </a:xfrm>
          <a:prstGeom prst="rect">
            <a:avLst/>
          </a:prstGeom>
          <a:noFill/>
          <a:ln>
            <a:noFill/>
          </a:ln>
        </p:spPr>
      </p:pic>
      <p:pic>
        <p:nvPicPr>
          <p:cNvPr id="1038" name="Google Shape;1038;p9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10628593" flipH="1">
            <a:off x="586310" y="2914586"/>
            <a:ext cx="432308" cy="1077809"/>
          </a:xfrm>
          <a:prstGeom prst="rect">
            <a:avLst/>
          </a:prstGeom>
          <a:noFill/>
          <a:ln>
            <a:noFill/>
          </a:ln>
        </p:spPr>
      </p:pic>
      <p:sp>
        <p:nvSpPr>
          <p:cNvPr id="1039" name="Google Shape;1039;p9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Taking a step back</a:t>
            </a:r>
            <a:endParaRPr sz="3000"/>
          </a:p>
        </p:txBody>
      </p:sp>
      <p:sp>
        <p:nvSpPr>
          <p:cNvPr id="1040" name="Google Shape;1040;p99"/>
          <p:cNvSpPr txBox="1"/>
          <p:nvPr/>
        </p:nvSpPr>
        <p:spPr>
          <a:xfrm>
            <a:off x="6431525" y="116775"/>
            <a:ext cx="2199600" cy="455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800">
                <a:solidFill>
                  <a:schemeClr val="dk1"/>
                </a:solidFill>
                <a:latin typeface="Proxima Nova"/>
                <a:ea typeface="Proxima Nova"/>
                <a:cs typeface="Proxima Nova"/>
                <a:sym typeface="Proxima Nova"/>
              </a:rPr>
              <a:t>E.g., we care about how the vaccine would perform ‘out in the wild’</a:t>
            </a:r>
            <a:endParaRPr sz="800"/>
          </a:p>
        </p:txBody>
      </p:sp>
      <p:sp>
        <p:nvSpPr>
          <p:cNvPr id="1041" name="Google Shape;1041;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0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So far we’ve summarized </a:t>
            </a:r>
            <a:r>
              <a:rPr lang="en" sz="3000" b="1" i="1">
                <a:latin typeface="Proxima Nova"/>
                <a:ea typeface="Proxima Nova"/>
                <a:cs typeface="Proxima Nova"/>
                <a:sym typeface="Proxima Nova"/>
              </a:rPr>
              <a:t>sample </a:t>
            </a:r>
            <a:r>
              <a:rPr lang="en" sz="3000" b="1">
                <a:latin typeface="Proxima Nova"/>
                <a:ea typeface="Proxima Nova"/>
                <a:cs typeface="Proxima Nova"/>
                <a:sym typeface="Proxima Nova"/>
              </a:rPr>
              <a:t>data</a:t>
            </a:r>
            <a:endParaRPr sz="3000"/>
          </a:p>
        </p:txBody>
      </p:sp>
      <p:cxnSp>
        <p:nvCxnSpPr>
          <p:cNvPr id="1047" name="Google Shape;1047;p100"/>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1048" name="Google Shape;1048;p100"/>
          <p:cNvCxnSpPr/>
          <p:nvPr/>
        </p:nvCxnSpPr>
        <p:spPr>
          <a:xfrm>
            <a:off x="2450203" y="4455431"/>
            <a:ext cx="2239800" cy="0"/>
          </a:xfrm>
          <a:prstGeom prst="straightConnector1">
            <a:avLst/>
          </a:prstGeom>
          <a:noFill/>
          <a:ln w="19050" cap="flat" cmpd="sng">
            <a:solidFill>
              <a:schemeClr val="dk2"/>
            </a:solidFill>
            <a:prstDash val="solid"/>
            <a:round/>
            <a:headEnd type="none" w="med" len="med"/>
            <a:tailEnd type="none" w="med" len="med"/>
          </a:ln>
        </p:spPr>
      </p:cxnSp>
      <p:cxnSp>
        <p:nvCxnSpPr>
          <p:cNvPr id="1049" name="Google Shape;1049;p100"/>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0" name="Google Shape;1050;p100"/>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1" name="Google Shape;1051;p100"/>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2" name="Google Shape;1052;p100"/>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3" name="Google Shape;1053;p100"/>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4" name="Google Shape;1054;p100"/>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5" name="Google Shape;1055;p100"/>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56" name="Google Shape;1056;p100"/>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1057" name="Google Shape;1057;p100"/>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1058" name="Google Shape;1058;p100"/>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1059" name="Google Shape;1059;p100"/>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1060" name="Google Shape;1060;p100"/>
          <p:cNvSpPr/>
          <p:nvPr/>
        </p:nvSpPr>
        <p:spPr>
          <a:xfrm>
            <a:off x="31903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00"/>
          <p:cNvSpPr txBox="1"/>
          <p:nvPr/>
        </p:nvSpPr>
        <p:spPr>
          <a:xfrm>
            <a:off x="2844150" y="451291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grpSp>
        <p:nvGrpSpPr>
          <p:cNvPr id="1062" name="Google Shape;1062;p100"/>
          <p:cNvGrpSpPr/>
          <p:nvPr/>
        </p:nvGrpSpPr>
        <p:grpSpPr>
          <a:xfrm>
            <a:off x="3490875" y="1845945"/>
            <a:ext cx="163999" cy="295313"/>
            <a:chOff x="5135475" y="491000"/>
            <a:chExt cx="185100" cy="333310"/>
          </a:xfrm>
        </p:grpSpPr>
        <p:cxnSp>
          <p:nvCxnSpPr>
            <p:cNvPr id="1063" name="Google Shape;1063;p100"/>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1064" name="Google Shape;1064;p100"/>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1065" name="Google Shape;1065;p100"/>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1066" name="Google Shape;1066;p100"/>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1067" name="Google Shape;1067;p100"/>
          <p:cNvSpPr txBox="1"/>
          <p:nvPr/>
        </p:nvSpPr>
        <p:spPr>
          <a:xfrm>
            <a:off x="4689988" y="1397975"/>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Whiskers denote the </a:t>
            </a:r>
            <a:r>
              <a:rPr lang="en" sz="1200" i="1">
                <a:latin typeface="Proxima Nova Extrabold"/>
                <a:ea typeface="Proxima Nova Extrabold"/>
                <a:cs typeface="Proxima Nova Extrabold"/>
                <a:sym typeface="Proxima Nova Extrabold"/>
              </a:rPr>
              <a:t>sample </a:t>
            </a:r>
            <a:r>
              <a:rPr lang="en" sz="1200">
                <a:latin typeface="Proxima Nova Semibold"/>
                <a:ea typeface="Proxima Nova Semibold"/>
                <a:cs typeface="Proxima Nova Semibold"/>
                <a:sym typeface="Proxima Nova Semibold"/>
              </a:rPr>
              <a:t>SD</a:t>
            </a:r>
            <a:endParaRPr sz="1200">
              <a:solidFill>
                <a:srgbClr val="000000"/>
              </a:solidFill>
              <a:latin typeface="Proxima Nova Semibold"/>
              <a:ea typeface="Proxima Nova Semibold"/>
              <a:cs typeface="Proxima Nova Semibold"/>
              <a:sym typeface="Proxima Nova Semibold"/>
            </a:endParaRPr>
          </a:p>
        </p:txBody>
      </p:sp>
      <p:pic>
        <p:nvPicPr>
          <p:cNvPr id="1068" name="Google Shape;1068;p10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3843692" y="1038623"/>
            <a:ext cx="432291" cy="1077804"/>
          </a:xfrm>
          <a:prstGeom prst="rect">
            <a:avLst/>
          </a:prstGeom>
          <a:noFill/>
          <a:ln>
            <a:noFill/>
          </a:ln>
        </p:spPr>
      </p:pic>
      <p:pic>
        <p:nvPicPr>
          <p:cNvPr id="1069" name="Google Shape;1069;p100"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32131" flipH="1">
            <a:off x="4069510" y="1784911"/>
            <a:ext cx="432308" cy="1077809"/>
          </a:xfrm>
          <a:prstGeom prst="rect">
            <a:avLst/>
          </a:prstGeom>
          <a:noFill/>
          <a:ln>
            <a:noFill/>
          </a:ln>
        </p:spPr>
      </p:pic>
      <p:sp>
        <p:nvSpPr>
          <p:cNvPr id="1070" name="Google Shape;1070;p100"/>
          <p:cNvSpPr txBox="1"/>
          <p:nvPr/>
        </p:nvSpPr>
        <p:spPr>
          <a:xfrm>
            <a:off x="4865088" y="2212650"/>
            <a:ext cx="28845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Bar height denotes the </a:t>
            </a:r>
            <a:r>
              <a:rPr lang="en" sz="1200" i="1">
                <a:latin typeface="Proxima Nova Extrabold"/>
                <a:ea typeface="Proxima Nova Extrabold"/>
                <a:cs typeface="Proxima Nova Extrabold"/>
                <a:sym typeface="Proxima Nova Extrabold"/>
              </a:rPr>
              <a:t>sample </a:t>
            </a:r>
            <a:r>
              <a:rPr lang="en" sz="1200">
                <a:latin typeface="Proxima Nova Semibold"/>
                <a:ea typeface="Proxima Nova Semibold"/>
                <a:cs typeface="Proxima Nova Semibold"/>
                <a:sym typeface="Proxima Nova Semibold"/>
              </a:rPr>
              <a:t>mean</a:t>
            </a:r>
            <a:endParaRPr sz="1200">
              <a:solidFill>
                <a:srgbClr val="000000"/>
              </a:solidFill>
              <a:latin typeface="Proxima Nova Semibold"/>
              <a:ea typeface="Proxima Nova Semibold"/>
              <a:cs typeface="Proxima Nova Semibold"/>
              <a:sym typeface="Proxima Nova Semibold"/>
            </a:endParaRPr>
          </a:p>
        </p:txBody>
      </p:sp>
      <p:sp>
        <p:nvSpPr>
          <p:cNvPr id="1071" name="Google Shape;1071;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10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Introducing the 95% Confidence Interval (C.I.)</a:t>
            </a:r>
            <a:endParaRPr sz="3000"/>
          </a:p>
        </p:txBody>
      </p:sp>
      <p:cxnSp>
        <p:nvCxnSpPr>
          <p:cNvPr id="1077" name="Google Shape;1077;p101"/>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1078" name="Google Shape;1078;p101"/>
          <p:cNvCxnSpPr/>
          <p:nvPr/>
        </p:nvCxnSpPr>
        <p:spPr>
          <a:xfrm>
            <a:off x="2450203" y="4455431"/>
            <a:ext cx="2239800" cy="0"/>
          </a:xfrm>
          <a:prstGeom prst="straightConnector1">
            <a:avLst/>
          </a:prstGeom>
          <a:noFill/>
          <a:ln w="19050" cap="flat" cmpd="sng">
            <a:solidFill>
              <a:schemeClr val="dk2"/>
            </a:solidFill>
            <a:prstDash val="solid"/>
            <a:round/>
            <a:headEnd type="none" w="med" len="med"/>
            <a:tailEnd type="none" w="med" len="med"/>
          </a:ln>
        </p:spPr>
      </p:cxnSp>
      <p:cxnSp>
        <p:nvCxnSpPr>
          <p:cNvPr id="1079" name="Google Shape;1079;p101"/>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0" name="Google Shape;1080;p101"/>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1" name="Google Shape;1081;p101"/>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2" name="Google Shape;1082;p101"/>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3" name="Google Shape;1083;p101"/>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4" name="Google Shape;1084;p101"/>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5" name="Google Shape;1085;p101"/>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086" name="Google Shape;1086;p101"/>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1087" name="Google Shape;1087;p101"/>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1088" name="Google Shape;1088;p101"/>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1089" name="Google Shape;1089;p101"/>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1090" name="Google Shape;1090;p101"/>
          <p:cNvSpPr/>
          <p:nvPr/>
        </p:nvSpPr>
        <p:spPr>
          <a:xfrm>
            <a:off x="31903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01"/>
          <p:cNvSpPr txBox="1"/>
          <p:nvPr/>
        </p:nvSpPr>
        <p:spPr>
          <a:xfrm>
            <a:off x="2844150" y="451291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grpSp>
        <p:nvGrpSpPr>
          <p:cNvPr id="1092" name="Google Shape;1092;p101"/>
          <p:cNvGrpSpPr/>
          <p:nvPr/>
        </p:nvGrpSpPr>
        <p:grpSpPr>
          <a:xfrm>
            <a:off x="3490875" y="1845945"/>
            <a:ext cx="163999" cy="295313"/>
            <a:chOff x="5135475" y="491000"/>
            <a:chExt cx="185100" cy="333310"/>
          </a:xfrm>
        </p:grpSpPr>
        <p:cxnSp>
          <p:nvCxnSpPr>
            <p:cNvPr id="1093" name="Google Shape;1093;p101"/>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1094" name="Google Shape;1094;p101"/>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1095" name="Google Shape;1095;p101"/>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1096" name="Google Shape;1096;p101"/>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pic>
        <p:nvPicPr>
          <p:cNvPr id="1097" name="Google Shape;1097;p10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3843692" y="1038623"/>
            <a:ext cx="432291" cy="1077804"/>
          </a:xfrm>
          <a:prstGeom prst="rect">
            <a:avLst/>
          </a:prstGeom>
          <a:noFill/>
          <a:ln>
            <a:noFill/>
          </a:ln>
        </p:spPr>
      </p:pic>
      <p:pic>
        <p:nvPicPr>
          <p:cNvPr id="1098" name="Google Shape;1098;p101"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32131" flipH="1">
            <a:off x="4069510" y="1784911"/>
            <a:ext cx="432308" cy="1077809"/>
          </a:xfrm>
          <a:prstGeom prst="rect">
            <a:avLst/>
          </a:prstGeom>
          <a:noFill/>
          <a:ln>
            <a:noFill/>
          </a:ln>
        </p:spPr>
      </p:pic>
      <p:sp>
        <p:nvSpPr>
          <p:cNvPr id="1099" name="Google Shape;1099;p101"/>
          <p:cNvSpPr txBox="1"/>
          <p:nvPr/>
        </p:nvSpPr>
        <p:spPr>
          <a:xfrm>
            <a:off x="4865101" y="2212650"/>
            <a:ext cx="3205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Bar height still denotes the </a:t>
            </a:r>
            <a:r>
              <a:rPr lang="en" sz="1200">
                <a:latin typeface="Proxima Nova Extrabold"/>
                <a:ea typeface="Proxima Nova Extrabold"/>
                <a:cs typeface="Proxima Nova Extrabold"/>
                <a:sym typeface="Proxima Nova Extrabold"/>
              </a:rPr>
              <a:t>sample </a:t>
            </a:r>
            <a:r>
              <a:rPr lang="en" sz="1200">
                <a:latin typeface="Proxima Nova Semibold"/>
                <a:ea typeface="Proxima Nova Semibold"/>
                <a:cs typeface="Proxima Nova Semibold"/>
                <a:sym typeface="Proxima Nova Semibold"/>
              </a:rPr>
              <a:t>mean</a:t>
            </a:r>
            <a:endParaRPr sz="1200">
              <a:solidFill>
                <a:srgbClr val="000000"/>
              </a:solidFill>
              <a:latin typeface="Proxima Nova Semibold"/>
              <a:ea typeface="Proxima Nova Semibold"/>
              <a:cs typeface="Proxima Nova Semibold"/>
              <a:sym typeface="Proxima Nova Semibold"/>
            </a:endParaRPr>
          </a:p>
        </p:txBody>
      </p:sp>
      <p:sp>
        <p:nvSpPr>
          <p:cNvPr id="1100" name="Google Shape;1100;p101"/>
          <p:cNvSpPr txBox="1"/>
          <p:nvPr/>
        </p:nvSpPr>
        <p:spPr>
          <a:xfrm>
            <a:off x="4690002" y="1397975"/>
            <a:ext cx="3286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Now the whiskers will denote the </a:t>
            </a:r>
            <a:r>
              <a:rPr lang="en" sz="1200">
                <a:latin typeface="Proxima Nova Extrabold"/>
                <a:ea typeface="Proxima Nova Extrabold"/>
                <a:cs typeface="Proxima Nova Extrabold"/>
                <a:sym typeface="Proxima Nova Extrabold"/>
              </a:rPr>
              <a:t>95%</a:t>
            </a:r>
            <a:r>
              <a:rPr lang="en" sz="1200">
                <a:latin typeface="Proxima Nova Semibold"/>
                <a:ea typeface="Proxima Nova Semibold"/>
                <a:cs typeface="Proxima Nova Semibold"/>
                <a:sym typeface="Proxima Nova Semibold"/>
              </a:rPr>
              <a:t> </a:t>
            </a:r>
            <a:r>
              <a:rPr lang="en" sz="1200">
                <a:latin typeface="Proxima Nova Extrabold"/>
                <a:ea typeface="Proxima Nova Extrabold"/>
                <a:cs typeface="Proxima Nova Extrabold"/>
                <a:sym typeface="Proxima Nova Extrabold"/>
              </a:rPr>
              <a:t>C.I.</a:t>
            </a:r>
            <a:endParaRPr sz="1200">
              <a:solidFill>
                <a:srgbClr val="000000"/>
              </a:solidFill>
              <a:latin typeface="Proxima Nova Extrabold"/>
              <a:ea typeface="Proxima Nova Extrabold"/>
              <a:cs typeface="Proxima Nova Extrabold"/>
              <a:sym typeface="Proxima Nova Extrabold"/>
            </a:endParaRPr>
          </a:p>
        </p:txBody>
      </p:sp>
      <p:sp>
        <p:nvSpPr>
          <p:cNvPr id="1101" name="Google Shape;1101;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What is the probability that a certain node has exactly degree </a:t>
            </a:r>
            <a:r>
              <a:rPr lang="en" sz="3000" i="1">
                <a:solidFill>
                  <a:schemeClr val="dk1"/>
                </a:solidFill>
                <a:latin typeface="Proxima Nova"/>
                <a:ea typeface="Proxima Nova"/>
                <a:cs typeface="Proxima Nova"/>
                <a:sym typeface="Proxima Nova"/>
              </a:rPr>
              <a:t>d=2</a:t>
            </a:r>
            <a:r>
              <a:rPr lang="en" sz="3000">
                <a:solidFill>
                  <a:schemeClr val="dk1"/>
                </a:solidFill>
                <a:latin typeface="Proxima Nova Extrabold"/>
                <a:ea typeface="Proxima Nova Extrabold"/>
                <a:cs typeface="Proxima Nova Extrabold"/>
                <a:sym typeface="Proxima Nova Extrabold"/>
              </a:rPr>
              <a:t>?</a:t>
            </a:r>
            <a:endParaRPr sz="3000">
              <a:latin typeface="Proxima Nova Extrabold"/>
              <a:ea typeface="Proxima Nova Extrabold"/>
              <a:cs typeface="Proxima Nova Extrabold"/>
              <a:sym typeface="Proxima Nova Extrabold"/>
            </a:endParaRPr>
          </a:p>
        </p:txBody>
      </p:sp>
      <p:grpSp>
        <p:nvGrpSpPr>
          <p:cNvPr id="159" name="Google Shape;159;p21"/>
          <p:cNvGrpSpPr/>
          <p:nvPr/>
        </p:nvGrpSpPr>
        <p:grpSpPr>
          <a:xfrm>
            <a:off x="474523" y="1393449"/>
            <a:ext cx="3390615" cy="2722800"/>
            <a:chOff x="474497" y="1239425"/>
            <a:chExt cx="1576224" cy="1265771"/>
          </a:xfrm>
        </p:grpSpPr>
        <p:sp>
          <p:nvSpPr>
            <p:cNvPr id="160" name="Google Shape;160;p21"/>
            <p:cNvSpPr/>
            <p:nvPr/>
          </p:nvSpPr>
          <p:spPr>
            <a:xfrm>
              <a:off x="792350"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61" name="Google Shape;161;p21"/>
            <p:cNvSpPr/>
            <p:nvPr/>
          </p:nvSpPr>
          <p:spPr>
            <a:xfrm>
              <a:off x="1809521" y="123942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sp>
          <p:nvSpPr>
            <p:cNvPr id="162" name="Google Shape;162;p21"/>
            <p:cNvSpPr/>
            <p:nvPr/>
          </p:nvSpPr>
          <p:spPr>
            <a:xfrm>
              <a:off x="1455723" y="1681675"/>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63" name="Google Shape;163;p21"/>
            <p:cNvCxnSpPr/>
            <p:nvPr/>
          </p:nvCxnSpPr>
          <p:spPr>
            <a:xfrm>
              <a:off x="912901" y="1480529"/>
              <a:ext cx="477900" cy="818700"/>
            </a:xfrm>
            <a:prstGeom prst="straightConnector1">
              <a:avLst/>
            </a:prstGeom>
            <a:noFill/>
            <a:ln w="28575" cap="flat" cmpd="sng">
              <a:solidFill>
                <a:schemeClr val="dk1"/>
              </a:solidFill>
              <a:prstDash val="solid"/>
              <a:round/>
              <a:headEnd type="none" w="med" len="med"/>
              <a:tailEnd type="none" w="med" len="med"/>
            </a:ln>
          </p:spPr>
        </p:cxnSp>
        <p:cxnSp>
          <p:nvCxnSpPr>
            <p:cNvPr id="164" name="Google Shape;164;p21"/>
            <p:cNvCxnSpPr>
              <a:stCxn id="161" idx="4"/>
              <a:endCxn id="165" idx="7"/>
            </p:cNvCxnSpPr>
            <p:nvPr/>
          </p:nvCxnSpPr>
          <p:spPr>
            <a:xfrm flipH="1">
              <a:off x="1561421" y="1480625"/>
              <a:ext cx="368700" cy="818700"/>
            </a:xfrm>
            <a:prstGeom prst="straightConnector1">
              <a:avLst/>
            </a:prstGeom>
            <a:noFill/>
            <a:ln w="19050" cap="flat" cmpd="sng">
              <a:solidFill>
                <a:schemeClr val="dk1"/>
              </a:solidFill>
              <a:prstDash val="dash"/>
              <a:round/>
              <a:headEnd type="none" w="med" len="med"/>
              <a:tailEnd type="none" w="med" len="med"/>
            </a:ln>
          </p:spPr>
        </p:cxnSp>
        <p:cxnSp>
          <p:nvCxnSpPr>
            <p:cNvPr id="166" name="Google Shape;166;p21"/>
            <p:cNvCxnSpPr>
              <a:stCxn id="162" idx="4"/>
              <a:endCxn id="165" idx="0"/>
            </p:cNvCxnSpPr>
            <p:nvPr/>
          </p:nvCxnSpPr>
          <p:spPr>
            <a:xfrm flipH="1">
              <a:off x="1476123" y="1922875"/>
              <a:ext cx="100200" cy="341100"/>
            </a:xfrm>
            <a:prstGeom prst="straightConnector1">
              <a:avLst/>
            </a:prstGeom>
            <a:noFill/>
            <a:ln w="19050" cap="flat" cmpd="sng">
              <a:solidFill>
                <a:schemeClr val="dk1"/>
              </a:solidFill>
              <a:prstDash val="dash"/>
              <a:round/>
              <a:headEnd type="none" w="med" len="med"/>
              <a:tailEnd type="none" w="med" len="med"/>
            </a:ln>
          </p:spPr>
        </p:cxnSp>
        <p:sp>
          <p:nvSpPr>
            <p:cNvPr id="165" name="Google Shape;165;p21"/>
            <p:cNvSpPr/>
            <p:nvPr/>
          </p:nvSpPr>
          <p:spPr>
            <a:xfrm>
              <a:off x="1355490" y="2263996"/>
              <a:ext cx="241200" cy="241200"/>
            </a:xfrm>
            <a:prstGeom prst="ellipse">
              <a:avLst/>
            </a:prstGeom>
            <a:solidFill>
              <a:schemeClr val="lt2"/>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1100" i="1" baseline="-25000">
                <a:latin typeface="Proxima Nova"/>
                <a:ea typeface="Proxima Nova"/>
                <a:cs typeface="Proxima Nova"/>
                <a:sym typeface="Proxima Nova"/>
              </a:endParaRPr>
            </a:p>
          </p:txBody>
        </p:sp>
        <p:sp>
          <p:nvSpPr>
            <p:cNvPr id="167" name="Google Shape;167;p21"/>
            <p:cNvSpPr/>
            <p:nvPr/>
          </p:nvSpPr>
          <p:spPr>
            <a:xfrm>
              <a:off x="474497" y="1504306"/>
              <a:ext cx="241200" cy="241200"/>
            </a:xfrm>
            <a:prstGeom prst="ellipse">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sz="2200" i="1" baseline="-25000">
                <a:latin typeface="Proxima Nova"/>
                <a:ea typeface="Proxima Nova"/>
                <a:cs typeface="Proxima Nova"/>
                <a:sym typeface="Proxima Nova"/>
              </a:endParaRPr>
            </a:p>
          </p:txBody>
        </p:sp>
        <p:cxnSp>
          <p:nvCxnSpPr>
            <p:cNvPr id="168" name="Google Shape;168;p21"/>
            <p:cNvCxnSpPr>
              <a:stCxn id="167" idx="5"/>
              <a:endCxn id="165" idx="2"/>
            </p:cNvCxnSpPr>
            <p:nvPr/>
          </p:nvCxnSpPr>
          <p:spPr>
            <a:xfrm>
              <a:off x="680374" y="1710183"/>
              <a:ext cx="675000" cy="674400"/>
            </a:xfrm>
            <a:prstGeom prst="straightConnector1">
              <a:avLst/>
            </a:prstGeom>
            <a:noFill/>
            <a:ln w="28575" cap="flat" cmpd="sng">
              <a:solidFill>
                <a:schemeClr val="dk1"/>
              </a:solidFill>
              <a:prstDash val="solid"/>
              <a:round/>
              <a:headEnd type="none" w="med" len="med"/>
              <a:tailEnd type="none" w="med" len="med"/>
            </a:ln>
          </p:spPr>
        </p:cxnSp>
      </p:grpSp>
      <p:sp>
        <p:nvSpPr>
          <p:cNvPr id="169" name="Google Shape;169;p21"/>
          <p:cNvSpPr txBox="1"/>
          <p:nvPr/>
        </p:nvSpPr>
        <p:spPr>
          <a:xfrm>
            <a:off x="6557550" y="1241275"/>
            <a:ext cx="1818000" cy="8622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n </a:t>
            </a:r>
            <a:r>
              <a:rPr lang="en">
                <a:solidFill>
                  <a:schemeClr val="dk1"/>
                </a:solidFill>
                <a:latin typeface="Proxima Nova"/>
                <a:ea typeface="Proxima Nova"/>
                <a:cs typeface="Proxima Nova"/>
                <a:sym typeface="Proxima Nova"/>
              </a:rPr>
              <a:t>= 5, </a:t>
            </a:r>
            <a:r>
              <a:rPr lang="en" i="1">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2</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solidFill>
                <a:schemeClr val="dk1"/>
              </a:solidFill>
              <a:latin typeface="Proxima Nova"/>
              <a:ea typeface="Proxima Nova"/>
              <a:cs typeface="Proxima Nova"/>
              <a:sym typeface="Proxima Nova"/>
            </a:endParaRPr>
          </a:p>
        </p:txBody>
      </p:sp>
      <p:sp>
        <p:nvSpPr>
          <p:cNvPr id="170" name="Google Shape;170;p21"/>
          <p:cNvSpPr txBox="1"/>
          <p:nvPr/>
        </p:nvSpPr>
        <p:spPr>
          <a:xfrm>
            <a:off x="576075" y="2642325"/>
            <a:ext cx="8733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71" name="Google Shape;171;p21"/>
          <p:cNvSpPr txBox="1"/>
          <p:nvPr/>
        </p:nvSpPr>
        <p:spPr>
          <a:xfrm>
            <a:off x="1471700" y="1754200"/>
            <a:ext cx="7134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0.7</a:t>
            </a:r>
            <a:endParaRPr/>
          </a:p>
        </p:txBody>
      </p:sp>
      <p:sp>
        <p:nvSpPr>
          <p:cNvPr id="172" name="Google Shape;172;p21"/>
          <p:cNvSpPr txBox="1"/>
          <p:nvPr/>
        </p:nvSpPr>
        <p:spPr>
          <a:xfrm>
            <a:off x="3480425" y="1995775"/>
            <a:ext cx="1282200" cy="400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1-</a:t>
            </a:r>
            <a:r>
              <a:rPr lang="en" i="1">
                <a:solidFill>
                  <a:schemeClr val="dk1"/>
                </a:solidFill>
                <a:latin typeface="Proxima Nova"/>
                <a:ea typeface="Proxima Nova"/>
                <a:cs typeface="Proxima Nova"/>
                <a:sym typeface="Proxima Nova"/>
              </a:rPr>
              <a:t>p </a:t>
            </a:r>
            <a:r>
              <a:rPr lang="en">
                <a:solidFill>
                  <a:schemeClr val="dk1"/>
                </a:solidFill>
                <a:latin typeface="Proxima Nova"/>
                <a:ea typeface="Proxima Nova"/>
                <a:cs typeface="Proxima Nova"/>
                <a:sym typeface="Proxima Nova"/>
              </a:rPr>
              <a:t>= 0.3</a:t>
            </a:r>
            <a:endParaRPr/>
          </a:p>
        </p:txBody>
      </p:sp>
      <p:sp>
        <p:nvSpPr>
          <p:cNvPr id="173" name="Google Shape;173;p21"/>
          <p:cNvSpPr txBox="1"/>
          <p:nvPr/>
        </p:nvSpPr>
        <p:spPr>
          <a:xfrm>
            <a:off x="1956500" y="2783675"/>
            <a:ext cx="873300" cy="400200"/>
          </a:xfrm>
          <a:prstGeom prst="rect">
            <a:avLst/>
          </a:prstGeom>
          <a:noFill/>
          <a:ln>
            <a:noFill/>
          </a:ln>
        </p:spPr>
        <p:txBody>
          <a:bodyPr spcFirstLastPara="1" wrap="square" lIns="91425" tIns="91425" rIns="91425" bIns="91425" anchor="t" anchorCtr="0">
            <a:spAutoFit/>
          </a:bodyPr>
          <a:lstStyle/>
          <a:p>
            <a:pPr marL="0" lvl="0" indent="0" algn="r" rtl="0">
              <a:lnSpc>
                <a:spcPct val="200000"/>
              </a:lnSpc>
              <a:spcBef>
                <a:spcPts val="0"/>
              </a:spcBef>
              <a:spcAft>
                <a:spcPts val="0"/>
              </a:spcAft>
              <a:buNone/>
            </a:pPr>
            <a:r>
              <a:rPr lang="en">
                <a:solidFill>
                  <a:schemeClr val="dk1"/>
                </a:solidFill>
                <a:latin typeface="Proxima Nova"/>
                <a:ea typeface="Proxima Nova"/>
                <a:cs typeface="Proxima Nova"/>
                <a:sym typeface="Proxima Nova"/>
              </a:rPr>
              <a:t>0.3</a:t>
            </a:r>
            <a:endParaRPr/>
          </a:p>
        </p:txBody>
      </p:sp>
      <p:sp>
        <p:nvSpPr>
          <p:cNvPr id="174" name="Google Shape;174;p21"/>
          <p:cNvSpPr txBox="1"/>
          <p:nvPr/>
        </p:nvSpPr>
        <p:spPr>
          <a:xfrm>
            <a:off x="3446950" y="2735275"/>
            <a:ext cx="5697000" cy="21036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Probability of this configuration happening will be</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0.7 * 0.7 * 0.3 * 0.3</a:t>
            </a:r>
            <a:endParaRPr>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 0.7</a:t>
            </a:r>
            <a:r>
              <a:rPr lang="en" baseline="30000">
                <a:solidFill>
                  <a:schemeClr val="dk1"/>
                </a:solidFill>
                <a:latin typeface="Proxima Nova"/>
                <a:ea typeface="Proxima Nova"/>
                <a:cs typeface="Proxima Nova"/>
                <a:sym typeface="Proxima Nova"/>
              </a:rPr>
              <a:t>2</a:t>
            </a:r>
            <a:r>
              <a:rPr lang="en">
                <a:solidFill>
                  <a:schemeClr val="dk1"/>
                </a:solidFill>
                <a:latin typeface="Proxima Nova"/>
                <a:ea typeface="Proxima Nova"/>
                <a:cs typeface="Proxima Nova"/>
                <a:sym typeface="Proxima Nova"/>
              </a:rPr>
              <a:t> * 0.3</a:t>
            </a:r>
            <a:r>
              <a:rPr lang="en" baseline="30000">
                <a:solidFill>
                  <a:schemeClr val="dk1"/>
                </a:solidFill>
                <a:latin typeface="Proxima Nova"/>
                <a:ea typeface="Proxima Nova"/>
                <a:cs typeface="Proxima Nova"/>
                <a:sym typeface="Proxima Nova"/>
              </a:rPr>
              <a:t>2</a:t>
            </a: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r>
              <a:rPr lang="en">
                <a:solidFill>
                  <a:schemeClr val="dk1"/>
                </a:solidFill>
                <a:latin typeface="Proxima Nova"/>
                <a:ea typeface="Proxima Nova"/>
                <a:cs typeface="Proxima Nova"/>
                <a:sym typeface="Proxima Nova"/>
              </a:rPr>
              <a:t>= 0.7</a:t>
            </a:r>
            <a:r>
              <a:rPr lang="en" baseline="30000">
                <a:solidFill>
                  <a:schemeClr val="dk1"/>
                </a:solidFill>
                <a:latin typeface="Proxima Nova"/>
                <a:ea typeface="Proxima Nova"/>
                <a:cs typeface="Proxima Nova"/>
                <a:sym typeface="Proxima Nova"/>
              </a:rPr>
              <a:t>d</a:t>
            </a:r>
            <a:r>
              <a:rPr lang="en">
                <a:solidFill>
                  <a:schemeClr val="dk1"/>
                </a:solidFill>
                <a:latin typeface="Proxima Nova"/>
                <a:ea typeface="Proxima Nova"/>
                <a:cs typeface="Proxima Nova"/>
                <a:sym typeface="Proxima Nova"/>
              </a:rPr>
              <a:t> * 0.3 </a:t>
            </a:r>
            <a:r>
              <a:rPr lang="en" baseline="30000">
                <a:solidFill>
                  <a:schemeClr val="dk1"/>
                </a:solidFill>
                <a:latin typeface="Proxima Nova"/>
                <a:ea typeface="Proxima Nova"/>
                <a:cs typeface="Proxima Nova"/>
                <a:sym typeface="Proxima Nova"/>
              </a:rPr>
              <a:t>n-1-d </a:t>
            </a: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endParaRPr baseline="30000">
              <a:solidFill>
                <a:schemeClr val="dk1"/>
              </a:solidFill>
              <a:latin typeface="Proxima Nova"/>
              <a:ea typeface="Proxima Nova"/>
              <a:cs typeface="Proxima Nova"/>
              <a:sym typeface="Proxima Nova"/>
            </a:endParaRPr>
          </a:p>
          <a:p>
            <a:pPr marL="0" lvl="0" indent="0" algn="l" rtl="0">
              <a:lnSpc>
                <a:spcPct val="200000"/>
              </a:lnSpc>
              <a:spcBef>
                <a:spcPts val="0"/>
              </a:spcBef>
              <a:spcAft>
                <a:spcPts val="0"/>
              </a:spcAft>
              <a:buNone/>
            </a:pPr>
            <a:endParaRPr baseline="30000">
              <a:solidFill>
                <a:schemeClr val="dk1"/>
              </a:solidFill>
              <a:latin typeface="Proxima Nova"/>
              <a:ea typeface="Proxima Nova"/>
              <a:cs typeface="Proxima Nova"/>
              <a:sym typeface="Proxima Nov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02"/>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Introducing the 95% Confidence Interval (C.I.)</a:t>
            </a:r>
            <a:endParaRPr sz="3000"/>
          </a:p>
        </p:txBody>
      </p:sp>
      <p:cxnSp>
        <p:nvCxnSpPr>
          <p:cNvPr id="1107" name="Google Shape;1107;p102"/>
          <p:cNvCxnSpPr/>
          <p:nvPr/>
        </p:nvCxnSpPr>
        <p:spPr>
          <a:xfrm>
            <a:off x="2450213" y="1078150"/>
            <a:ext cx="0" cy="3377400"/>
          </a:xfrm>
          <a:prstGeom prst="straightConnector1">
            <a:avLst/>
          </a:prstGeom>
          <a:noFill/>
          <a:ln w="19050" cap="flat" cmpd="sng">
            <a:solidFill>
              <a:schemeClr val="dk2"/>
            </a:solidFill>
            <a:prstDash val="solid"/>
            <a:round/>
            <a:headEnd type="none" w="med" len="med"/>
            <a:tailEnd type="none" w="med" len="med"/>
          </a:ln>
        </p:spPr>
      </p:cxnSp>
      <p:cxnSp>
        <p:nvCxnSpPr>
          <p:cNvPr id="1108" name="Google Shape;1108;p102"/>
          <p:cNvCxnSpPr/>
          <p:nvPr/>
        </p:nvCxnSpPr>
        <p:spPr>
          <a:xfrm>
            <a:off x="2450203" y="4455431"/>
            <a:ext cx="2239800" cy="0"/>
          </a:xfrm>
          <a:prstGeom prst="straightConnector1">
            <a:avLst/>
          </a:prstGeom>
          <a:noFill/>
          <a:ln w="19050" cap="flat" cmpd="sng">
            <a:solidFill>
              <a:schemeClr val="dk2"/>
            </a:solidFill>
            <a:prstDash val="solid"/>
            <a:round/>
            <a:headEnd type="none" w="med" len="med"/>
            <a:tailEnd type="none" w="med" len="med"/>
          </a:ln>
        </p:spPr>
      </p:cxnSp>
      <p:cxnSp>
        <p:nvCxnSpPr>
          <p:cNvPr id="1109" name="Google Shape;1109;p102"/>
          <p:cNvCxnSpPr/>
          <p:nvPr/>
        </p:nvCxnSpPr>
        <p:spPr>
          <a:xfrm rot="10800000">
            <a:off x="2323003" y="1497160"/>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0" name="Google Shape;1110;p102"/>
          <p:cNvCxnSpPr/>
          <p:nvPr/>
        </p:nvCxnSpPr>
        <p:spPr>
          <a:xfrm rot="10800000">
            <a:off x="2323003" y="297629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1" name="Google Shape;1111;p102"/>
          <p:cNvCxnSpPr/>
          <p:nvPr/>
        </p:nvCxnSpPr>
        <p:spPr>
          <a:xfrm rot="10800000">
            <a:off x="2323003" y="199361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2" name="Google Shape;1112;p102"/>
          <p:cNvCxnSpPr/>
          <p:nvPr/>
        </p:nvCxnSpPr>
        <p:spPr>
          <a:xfrm rot="10800000">
            <a:off x="2323003" y="251471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3" name="Google Shape;1113;p102"/>
          <p:cNvCxnSpPr/>
          <p:nvPr/>
        </p:nvCxnSpPr>
        <p:spPr>
          <a:xfrm rot="10800000">
            <a:off x="2323003" y="2976315"/>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4" name="Google Shape;1114;p102"/>
          <p:cNvCxnSpPr/>
          <p:nvPr/>
        </p:nvCxnSpPr>
        <p:spPr>
          <a:xfrm rot="10800000">
            <a:off x="2323003" y="4455451"/>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5" name="Google Shape;1115;p102"/>
          <p:cNvCxnSpPr/>
          <p:nvPr/>
        </p:nvCxnSpPr>
        <p:spPr>
          <a:xfrm rot="10800000">
            <a:off x="2323003" y="3472766"/>
            <a:ext cx="127200" cy="0"/>
          </a:xfrm>
          <a:prstGeom prst="straightConnector1">
            <a:avLst/>
          </a:prstGeom>
          <a:noFill/>
          <a:ln w="19050" cap="flat" cmpd="sng">
            <a:solidFill>
              <a:schemeClr val="dk2"/>
            </a:solidFill>
            <a:prstDash val="solid"/>
            <a:round/>
            <a:headEnd type="none" w="med" len="med"/>
            <a:tailEnd type="none" w="med" len="med"/>
          </a:ln>
        </p:spPr>
      </p:cxnSp>
      <p:cxnSp>
        <p:nvCxnSpPr>
          <p:cNvPr id="1116" name="Google Shape;1116;p102"/>
          <p:cNvCxnSpPr/>
          <p:nvPr/>
        </p:nvCxnSpPr>
        <p:spPr>
          <a:xfrm rot="10800000">
            <a:off x="2323003" y="3993871"/>
            <a:ext cx="127200" cy="0"/>
          </a:xfrm>
          <a:prstGeom prst="straightConnector1">
            <a:avLst/>
          </a:prstGeom>
          <a:noFill/>
          <a:ln w="19050" cap="flat" cmpd="sng">
            <a:solidFill>
              <a:schemeClr val="dk2"/>
            </a:solidFill>
            <a:prstDash val="solid"/>
            <a:round/>
            <a:headEnd type="none" w="med" len="med"/>
            <a:tailEnd type="none" w="med" len="med"/>
          </a:ln>
        </p:spPr>
      </p:cxnSp>
      <p:sp>
        <p:nvSpPr>
          <p:cNvPr id="1117" name="Google Shape;1117;p102"/>
          <p:cNvSpPr txBox="1"/>
          <p:nvPr/>
        </p:nvSpPr>
        <p:spPr>
          <a:xfrm>
            <a:off x="1461538" y="3167918"/>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20%</a:t>
            </a:r>
            <a:endParaRPr/>
          </a:p>
        </p:txBody>
      </p:sp>
      <p:sp>
        <p:nvSpPr>
          <p:cNvPr id="1118" name="Google Shape;1118;p102"/>
          <p:cNvSpPr txBox="1"/>
          <p:nvPr/>
        </p:nvSpPr>
        <p:spPr>
          <a:xfrm>
            <a:off x="1461538" y="2202223"/>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40%</a:t>
            </a:r>
            <a:endParaRPr/>
          </a:p>
        </p:txBody>
      </p:sp>
      <p:sp>
        <p:nvSpPr>
          <p:cNvPr id="1119" name="Google Shape;1119;p102"/>
          <p:cNvSpPr txBox="1"/>
          <p:nvPr/>
        </p:nvSpPr>
        <p:spPr>
          <a:xfrm>
            <a:off x="1461538" y="1175302"/>
            <a:ext cx="901500" cy="609900"/>
          </a:xfrm>
          <a:prstGeom prst="rect">
            <a:avLst/>
          </a:prstGeom>
          <a:noFill/>
          <a:ln>
            <a:noFill/>
          </a:ln>
        </p:spPr>
        <p:txBody>
          <a:bodyPr spcFirstLastPara="1" wrap="square" lIns="91425" tIns="91425" rIns="91425" bIns="91425" anchor="ctr" anchorCtr="0">
            <a:noAutofit/>
          </a:bodyPr>
          <a:lstStyle/>
          <a:p>
            <a:pPr marL="0" lvl="0" indent="0" algn="r" rtl="0">
              <a:lnSpc>
                <a:spcPct val="120000"/>
              </a:lnSpc>
              <a:spcBef>
                <a:spcPts val="0"/>
              </a:spcBef>
              <a:spcAft>
                <a:spcPts val="1000"/>
              </a:spcAft>
              <a:buNone/>
            </a:pPr>
            <a:r>
              <a:rPr lang="en" sz="1300">
                <a:solidFill>
                  <a:schemeClr val="dk1"/>
                </a:solidFill>
                <a:latin typeface="Proxima Nova"/>
                <a:ea typeface="Proxima Nova"/>
                <a:cs typeface="Proxima Nova"/>
                <a:sym typeface="Proxima Nova"/>
              </a:rPr>
              <a:t>60%</a:t>
            </a:r>
            <a:endParaRPr/>
          </a:p>
        </p:txBody>
      </p:sp>
      <p:sp>
        <p:nvSpPr>
          <p:cNvPr id="1120" name="Google Shape;1120;p102"/>
          <p:cNvSpPr/>
          <p:nvPr/>
        </p:nvSpPr>
        <p:spPr>
          <a:xfrm>
            <a:off x="3190365" y="1993631"/>
            <a:ext cx="765000" cy="24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02"/>
          <p:cNvSpPr txBox="1"/>
          <p:nvPr/>
        </p:nvSpPr>
        <p:spPr>
          <a:xfrm>
            <a:off x="2844150" y="4512912"/>
            <a:ext cx="14577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b="1">
                <a:solidFill>
                  <a:schemeClr val="dk1"/>
                </a:solidFill>
                <a:latin typeface="Proxima Nova"/>
                <a:ea typeface="Proxima Nova"/>
                <a:cs typeface="Proxima Nova"/>
                <a:sym typeface="Proxima Nova"/>
              </a:rPr>
              <a:t>Old </a:t>
            </a:r>
            <a:r>
              <a:rPr lang="en" sz="1500">
                <a:solidFill>
                  <a:schemeClr val="dk1"/>
                </a:solidFill>
                <a:latin typeface="Proxima Nova"/>
                <a:ea typeface="Proxima Nova"/>
                <a:cs typeface="Proxima Nova"/>
                <a:sym typeface="Proxima Nova"/>
              </a:rPr>
              <a:t>watch </a:t>
            </a:r>
            <a:endParaRPr sz="1600"/>
          </a:p>
        </p:txBody>
      </p:sp>
      <p:grpSp>
        <p:nvGrpSpPr>
          <p:cNvPr id="1122" name="Google Shape;1122;p102"/>
          <p:cNvGrpSpPr/>
          <p:nvPr/>
        </p:nvGrpSpPr>
        <p:grpSpPr>
          <a:xfrm>
            <a:off x="3490875" y="1845945"/>
            <a:ext cx="163999" cy="295313"/>
            <a:chOff x="5135475" y="491000"/>
            <a:chExt cx="185100" cy="333310"/>
          </a:xfrm>
        </p:grpSpPr>
        <p:cxnSp>
          <p:nvCxnSpPr>
            <p:cNvPr id="1123" name="Google Shape;1123;p102"/>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1124" name="Google Shape;1124;p102"/>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1125" name="Google Shape;1125;p102"/>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sp>
        <p:nvSpPr>
          <p:cNvPr id="1126" name="Google Shape;1126;p102"/>
          <p:cNvSpPr txBox="1"/>
          <p:nvPr/>
        </p:nvSpPr>
        <p:spPr>
          <a:xfrm rot="-5400000">
            <a:off x="277850" y="2717976"/>
            <a:ext cx="2487600" cy="4155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1000"/>
              </a:spcAft>
              <a:buNone/>
            </a:pPr>
            <a:r>
              <a:rPr lang="en" sz="1500">
                <a:solidFill>
                  <a:schemeClr val="dk1"/>
                </a:solidFill>
                <a:latin typeface="Proxima Nova"/>
                <a:ea typeface="Proxima Nova"/>
                <a:cs typeface="Proxima Nova"/>
                <a:sym typeface="Proxima Nova"/>
              </a:rPr>
              <a:t>Sleep Tracking Accuracy</a:t>
            </a:r>
            <a:endParaRPr sz="1600"/>
          </a:p>
        </p:txBody>
      </p:sp>
      <p:sp>
        <p:nvSpPr>
          <p:cNvPr id="1127" name="Google Shape;1127;p102"/>
          <p:cNvSpPr txBox="1"/>
          <p:nvPr/>
        </p:nvSpPr>
        <p:spPr>
          <a:xfrm>
            <a:off x="4690002" y="1397975"/>
            <a:ext cx="3286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Now the whiskers will denote the </a:t>
            </a:r>
            <a:r>
              <a:rPr lang="en" sz="1200">
                <a:latin typeface="Proxima Nova Extrabold"/>
                <a:ea typeface="Proxima Nova Extrabold"/>
                <a:cs typeface="Proxima Nova Extrabold"/>
                <a:sym typeface="Proxima Nova Extrabold"/>
              </a:rPr>
              <a:t>95%</a:t>
            </a:r>
            <a:r>
              <a:rPr lang="en" sz="1200">
                <a:latin typeface="Proxima Nova Semibold"/>
                <a:ea typeface="Proxima Nova Semibold"/>
                <a:cs typeface="Proxima Nova Semibold"/>
                <a:sym typeface="Proxima Nova Semibold"/>
              </a:rPr>
              <a:t> </a:t>
            </a:r>
            <a:r>
              <a:rPr lang="en" sz="1200">
                <a:latin typeface="Proxima Nova Extrabold"/>
                <a:ea typeface="Proxima Nova Extrabold"/>
                <a:cs typeface="Proxima Nova Extrabold"/>
                <a:sym typeface="Proxima Nova Extrabold"/>
              </a:rPr>
              <a:t>C.I.</a:t>
            </a:r>
            <a:endParaRPr sz="1200">
              <a:solidFill>
                <a:srgbClr val="000000"/>
              </a:solidFill>
              <a:latin typeface="Proxima Nova Extrabold"/>
              <a:ea typeface="Proxima Nova Extrabold"/>
              <a:cs typeface="Proxima Nova Extrabold"/>
              <a:sym typeface="Proxima Nova Extrabold"/>
            </a:endParaRPr>
          </a:p>
        </p:txBody>
      </p:sp>
      <p:pic>
        <p:nvPicPr>
          <p:cNvPr id="1128" name="Google Shape;1128;p10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4359900">
            <a:off x="3843692" y="1038623"/>
            <a:ext cx="432291" cy="1077804"/>
          </a:xfrm>
          <a:prstGeom prst="rect">
            <a:avLst/>
          </a:prstGeom>
          <a:noFill/>
          <a:ln>
            <a:noFill/>
          </a:ln>
        </p:spPr>
      </p:pic>
      <p:pic>
        <p:nvPicPr>
          <p:cNvPr id="1129" name="Google Shape;1129;p102"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6932131" flipH="1">
            <a:off x="4069510" y="1784911"/>
            <a:ext cx="432308" cy="1077809"/>
          </a:xfrm>
          <a:prstGeom prst="rect">
            <a:avLst/>
          </a:prstGeom>
          <a:noFill/>
          <a:ln>
            <a:noFill/>
          </a:ln>
        </p:spPr>
      </p:pic>
      <p:sp>
        <p:nvSpPr>
          <p:cNvPr id="1130" name="Google Shape;1130;p102"/>
          <p:cNvSpPr txBox="1"/>
          <p:nvPr/>
        </p:nvSpPr>
        <p:spPr>
          <a:xfrm>
            <a:off x="4865101" y="2212650"/>
            <a:ext cx="3205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Bar height still denotes the </a:t>
            </a:r>
            <a:r>
              <a:rPr lang="en" sz="1200">
                <a:latin typeface="Proxima Nova Extrabold"/>
                <a:ea typeface="Proxima Nova Extrabold"/>
                <a:cs typeface="Proxima Nova Extrabold"/>
                <a:sym typeface="Proxima Nova Extrabold"/>
              </a:rPr>
              <a:t>sample </a:t>
            </a:r>
            <a:r>
              <a:rPr lang="en" sz="1200">
                <a:latin typeface="Proxima Nova Semibold"/>
                <a:ea typeface="Proxima Nova Semibold"/>
                <a:cs typeface="Proxima Nova Semibold"/>
                <a:sym typeface="Proxima Nova Semibold"/>
              </a:rPr>
              <a:t>mean</a:t>
            </a:r>
            <a:endParaRPr sz="1200">
              <a:solidFill>
                <a:srgbClr val="000000"/>
              </a:solidFill>
              <a:latin typeface="Proxima Nova Semibold"/>
              <a:ea typeface="Proxima Nova Semibold"/>
              <a:cs typeface="Proxima Nova Semibold"/>
              <a:sym typeface="Proxima Nova Semibold"/>
            </a:endParaRPr>
          </a:p>
        </p:txBody>
      </p:sp>
      <p:sp>
        <p:nvSpPr>
          <p:cNvPr id="1131" name="Google Shape;1131;p102"/>
          <p:cNvSpPr/>
          <p:nvPr/>
        </p:nvSpPr>
        <p:spPr>
          <a:xfrm>
            <a:off x="5391700" y="3132325"/>
            <a:ext cx="3517500" cy="17115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Proxima Nova Extrabold"/>
                <a:ea typeface="Proxima Nova Extrabold"/>
                <a:cs typeface="Proxima Nova Extrabold"/>
                <a:sym typeface="Proxima Nova Extrabold"/>
              </a:rPr>
              <a:t>Intuition</a:t>
            </a:r>
            <a:endParaRPr>
              <a:latin typeface="Proxima Nova Extrabold"/>
              <a:ea typeface="Proxima Nova Extrabold"/>
              <a:cs typeface="Proxima Nova Extrabold"/>
              <a:sym typeface="Proxima Nova Extrabold"/>
            </a:endParaRPr>
          </a:p>
          <a:p>
            <a:pPr marL="0" lvl="0" indent="0" algn="ctr" rtl="0">
              <a:spcBef>
                <a:spcPts val="0"/>
              </a:spcBef>
              <a:spcAft>
                <a:spcPts val="0"/>
              </a:spcAft>
              <a:buNone/>
            </a:pPr>
            <a:endParaRPr>
              <a:latin typeface="Proxima Nova"/>
              <a:ea typeface="Proxima Nova"/>
              <a:cs typeface="Proxima Nova"/>
              <a:sym typeface="Proxima Nova"/>
            </a:endParaRPr>
          </a:p>
          <a:p>
            <a:pPr marL="0" lvl="0" indent="0" algn="ctr" rtl="0">
              <a:spcBef>
                <a:spcPts val="0"/>
              </a:spcBef>
              <a:spcAft>
                <a:spcPts val="0"/>
              </a:spcAft>
              <a:buNone/>
            </a:pPr>
            <a:r>
              <a:rPr lang="en" i="1">
                <a:latin typeface="Proxima Nova"/>
                <a:ea typeface="Proxima Nova"/>
                <a:cs typeface="Proxima Nova"/>
                <a:sym typeface="Proxima Nova"/>
              </a:rPr>
              <a:t>We are 95% confident that the unknown </a:t>
            </a:r>
            <a:r>
              <a:rPr lang="en" i="1">
                <a:latin typeface="Proxima Nova Extrabold"/>
                <a:ea typeface="Proxima Nova Extrabold"/>
                <a:cs typeface="Proxima Nova Extrabold"/>
                <a:sym typeface="Proxima Nova Extrabold"/>
              </a:rPr>
              <a:t>population mean</a:t>
            </a:r>
            <a:r>
              <a:rPr lang="en" i="1">
                <a:latin typeface="Proxima Nova"/>
                <a:ea typeface="Proxima Nova"/>
                <a:cs typeface="Proxima Nova"/>
                <a:sym typeface="Proxima Nova"/>
              </a:rPr>
              <a:t> lies within this range around the </a:t>
            </a:r>
            <a:r>
              <a:rPr lang="en" b="1" i="1">
                <a:latin typeface="Proxima Nova"/>
                <a:ea typeface="Proxima Nova"/>
                <a:cs typeface="Proxima Nova"/>
                <a:sym typeface="Proxima Nova"/>
              </a:rPr>
              <a:t>sample mean</a:t>
            </a:r>
            <a:endParaRPr>
              <a:latin typeface="Proxima Nova"/>
              <a:ea typeface="Proxima Nova"/>
              <a:cs typeface="Proxima Nova"/>
              <a:sym typeface="Proxima Nova"/>
            </a:endParaRPr>
          </a:p>
        </p:txBody>
      </p:sp>
      <p:sp>
        <p:nvSpPr>
          <p:cNvPr id="1132" name="Google Shape;1132;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03"/>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Calculating the 95% C.I.</a:t>
            </a:r>
            <a:endParaRPr sz="3000"/>
          </a:p>
        </p:txBody>
      </p:sp>
      <p:sp>
        <p:nvSpPr>
          <p:cNvPr id="1138" name="Google Shape;1138;p103"/>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139" name="Google Shape;1139;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104"/>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Calculating the 95% C.I.</a:t>
            </a:r>
            <a:endParaRPr sz="3000"/>
          </a:p>
        </p:txBody>
      </p:sp>
      <p:sp>
        <p:nvSpPr>
          <p:cNvPr id="1145" name="Google Shape;1145;p104"/>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146" name="Google Shape;1146;p104"/>
          <p:cNvSpPr txBox="1"/>
          <p:nvPr/>
        </p:nvSpPr>
        <p:spPr>
          <a:xfrm>
            <a:off x="412827" y="2137275"/>
            <a:ext cx="3644100" cy="2460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Example</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Sample mean = 80</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Margin of error = 3.9</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Confidence interval = 80 ± 3.9</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Lower limit = 80 - 3.9 = 76.1</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Upper limit = 80 + 3.9 = 83.9</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Reporting style: </a:t>
            </a:r>
            <a:r>
              <a:rPr lang="en" sz="1600">
                <a:solidFill>
                  <a:schemeClr val="dk1"/>
                </a:solidFill>
                <a:latin typeface="Proxima Nova"/>
                <a:ea typeface="Proxima Nova"/>
                <a:cs typeface="Proxima Nova"/>
                <a:sym typeface="Proxima Nova"/>
              </a:rPr>
              <a:t>95% C.I. = [76.1, 83.9]</a:t>
            </a:r>
            <a:endParaRPr sz="1600">
              <a:solidFill>
                <a:schemeClr val="dk1"/>
              </a:solidFill>
              <a:latin typeface="Proxima Nova"/>
              <a:ea typeface="Proxima Nova"/>
              <a:cs typeface="Proxima Nova"/>
              <a:sym typeface="Proxima Nova"/>
            </a:endParaRPr>
          </a:p>
        </p:txBody>
      </p:sp>
      <p:sp>
        <p:nvSpPr>
          <p:cNvPr id="1147" name="Google Shape;1147;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10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Calculating the 95% C.I.</a:t>
            </a:r>
            <a:endParaRPr sz="3000"/>
          </a:p>
        </p:txBody>
      </p:sp>
      <p:sp>
        <p:nvSpPr>
          <p:cNvPr id="1153" name="Google Shape;1153;p105"/>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154" name="Google Shape;1154;p105"/>
          <p:cNvSpPr txBox="1"/>
          <p:nvPr/>
        </p:nvSpPr>
        <p:spPr>
          <a:xfrm>
            <a:off x="412827" y="2137275"/>
            <a:ext cx="3644100" cy="2460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Example</a:t>
            </a:r>
            <a:endParaRPr sz="1600" b="1">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Sample mean = 80</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Margin of error = 3.9</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Confidence interval = 80 ± 3.9</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Lower limit = 80 - 3.9 = 76.1</a:t>
            </a:r>
            <a:endParaRPr sz="1600">
              <a:solidFill>
                <a:schemeClr val="dk1"/>
              </a:solidFill>
              <a:latin typeface="Proxima Nova"/>
              <a:ea typeface="Proxima Nova"/>
              <a:cs typeface="Proxima Nova"/>
              <a:sym typeface="Proxima Nova"/>
            </a:endParaRPr>
          </a:p>
          <a:p>
            <a:pPr marL="0" lvl="0" indent="0" algn="l" rtl="0">
              <a:lnSpc>
                <a:spcPct val="120000"/>
              </a:lnSpc>
              <a:spcBef>
                <a:spcPts val="0"/>
              </a:spcBef>
              <a:spcAft>
                <a:spcPts val="0"/>
              </a:spcAft>
              <a:buNone/>
            </a:pPr>
            <a:r>
              <a:rPr lang="en" sz="1600">
                <a:solidFill>
                  <a:schemeClr val="dk1"/>
                </a:solidFill>
                <a:latin typeface="Proxima Nova"/>
                <a:ea typeface="Proxima Nova"/>
                <a:cs typeface="Proxima Nova"/>
                <a:sym typeface="Proxima Nova"/>
              </a:rPr>
              <a:t>Upper limit = 80 + 3.9 = 83.9</a:t>
            </a:r>
            <a:endParaRPr sz="1600">
              <a:solidFill>
                <a:schemeClr val="dk1"/>
              </a:solidFill>
              <a:latin typeface="Proxima Nova"/>
              <a:ea typeface="Proxima Nova"/>
              <a:cs typeface="Proxima Nova"/>
              <a:sym typeface="Proxima Nova"/>
            </a:endParaRPr>
          </a:p>
          <a:p>
            <a:pPr marL="0" lvl="0" indent="0" algn="l" rtl="0">
              <a:lnSpc>
                <a:spcPct val="120000"/>
              </a:lnSpc>
              <a:spcBef>
                <a:spcPts val="1000"/>
              </a:spcBef>
              <a:spcAft>
                <a:spcPts val="0"/>
              </a:spcAft>
              <a:buNone/>
            </a:pPr>
            <a:r>
              <a:rPr lang="en" sz="1600" b="1">
                <a:solidFill>
                  <a:schemeClr val="dk1"/>
                </a:solidFill>
                <a:latin typeface="Proxima Nova"/>
                <a:ea typeface="Proxima Nova"/>
                <a:cs typeface="Proxima Nova"/>
                <a:sym typeface="Proxima Nova"/>
              </a:rPr>
              <a:t>Reporting style: </a:t>
            </a:r>
            <a:r>
              <a:rPr lang="en" sz="1600">
                <a:solidFill>
                  <a:schemeClr val="dk1"/>
                </a:solidFill>
                <a:latin typeface="Proxima Nova"/>
                <a:ea typeface="Proxima Nova"/>
                <a:cs typeface="Proxima Nova"/>
                <a:sym typeface="Proxima Nova"/>
              </a:rPr>
              <a:t>95% C.I. = [76.1, 83.9]</a:t>
            </a:r>
            <a:endParaRPr sz="1600">
              <a:solidFill>
                <a:schemeClr val="dk1"/>
              </a:solidFill>
              <a:latin typeface="Proxima Nova"/>
              <a:ea typeface="Proxima Nova"/>
              <a:cs typeface="Proxima Nova"/>
              <a:sym typeface="Proxima Nova"/>
            </a:endParaRPr>
          </a:p>
        </p:txBody>
      </p:sp>
      <p:grpSp>
        <p:nvGrpSpPr>
          <p:cNvPr id="1155" name="Google Shape;1155;p105"/>
          <p:cNvGrpSpPr/>
          <p:nvPr/>
        </p:nvGrpSpPr>
        <p:grpSpPr>
          <a:xfrm>
            <a:off x="6930708" y="2415991"/>
            <a:ext cx="1786734" cy="2460573"/>
            <a:chOff x="5822500" y="2626720"/>
            <a:chExt cx="765000" cy="1180584"/>
          </a:xfrm>
        </p:grpSpPr>
        <p:sp>
          <p:nvSpPr>
            <p:cNvPr id="1156" name="Google Shape;1156;p105"/>
            <p:cNvSpPr/>
            <p:nvPr/>
          </p:nvSpPr>
          <p:spPr>
            <a:xfrm>
              <a:off x="5822500" y="2774404"/>
              <a:ext cx="765000" cy="103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105"/>
            <p:cNvGrpSpPr/>
            <p:nvPr/>
          </p:nvGrpSpPr>
          <p:grpSpPr>
            <a:xfrm>
              <a:off x="6123000" y="2626720"/>
              <a:ext cx="163999" cy="295313"/>
              <a:chOff x="5135475" y="491000"/>
              <a:chExt cx="185100" cy="333310"/>
            </a:xfrm>
          </p:grpSpPr>
          <p:cxnSp>
            <p:nvCxnSpPr>
              <p:cNvPr id="1158" name="Google Shape;1158;p105"/>
              <p:cNvCxnSpPr/>
              <p:nvPr/>
            </p:nvCxnSpPr>
            <p:spPr>
              <a:xfrm>
                <a:off x="5228020" y="491010"/>
                <a:ext cx="0" cy="333300"/>
              </a:xfrm>
              <a:prstGeom prst="straightConnector1">
                <a:avLst/>
              </a:prstGeom>
              <a:noFill/>
              <a:ln w="19050" cap="flat" cmpd="sng">
                <a:solidFill>
                  <a:schemeClr val="dk2"/>
                </a:solidFill>
                <a:prstDash val="solid"/>
                <a:round/>
                <a:headEnd type="none" w="med" len="med"/>
                <a:tailEnd type="none" w="med" len="med"/>
              </a:ln>
            </p:spPr>
          </p:cxnSp>
          <p:cxnSp>
            <p:nvCxnSpPr>
              <p:cNvPr id="1159" name="Google Shape;1159;p105"/>
              <p:cNvCxnSpPr/>
              <p:nvPr/>
            </p:nvCxnSpPr>
            <p:spPr>
              <a:xfrm rot="10800000">
                <a:off x="5135475" y="491000"/>
                <a:ext cx="185100" cy="0"/>
              </a:xfrm>
              <a:prstGeom prst="straightConnector1">
                <a:avLst/>
              </a:prstGeom>
              <a:noFill/>
              <a:ln w="19050" cap="flat" cmpd="sng">
                <a:solidFill>
                  <a:schemeClr val="dk2"/>
                </a:solidFill>
                <a:prstDash val="solid"/>
                <a:round/>
                <a:headEnd type="none" w="med" len="med"/>
                <a:tailEnd type="none" w="med" len="med"/>
              </a:ln>
            </p:spPr>
          </p:cxnSp>
          <p:cxnSp>
            <p:nvCxnSpPr>
              <p:cNvPr id="1160" name="Google Shape;1160;p105"/>
              <p:cNvCxnSpPr/>
              <p:nvPr/>
            </p:nvCxnSpPr>
            <p:spPr>
              <a:xfrm rot="10800000">
                <a:off x="5135475" y="824300"/>
                <a:ext cx="185100" cy="0"/>
              </a:xfrm>
              <a:prstGeom prst="straightConnector1">
                <a:avLst/>
              </a:prstGeom>
              <a:noFill/>
              <a:ln w="19050" cap="flat" cmpd="sng">
                <a:solidFill>
                  <a:schemeClr val="dk2"/>
                </a:solidFill>
                <a:prstDash val="solid"/>
                <a:round/>
                <a:headEnd type="none" w="med" len="med"/>
                <a:tailEnd type="none" w="med" len="med"/>
              </a:ln>
            </p:spPr>
          </p:cxnSp>
        </p:grpSp>
      </p:grpSp>
      <p:sp>
        <p:nvSpPr>
          <p:cNvPr id="1161" name="Google Shape;1161;p105"/>
          <p:cNvSpPr txBox="1"/>
          <p:nvPr/>
        </p:nvSpPr>
        <p:spPr>
          <a:xfrm>
            <a:off x="7066722" y="2816727"/>
            <a:ext cx="588000" cy="4311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76.1</a:t>
            </a:r>
            <a:endParaRPr/>
          </a:p>
        </p:txBody>
      </p:sp>
      <p:sp>
        <p:nvSpPr>
          <p:cNvPr id="1162" name="Google Shape;1162;p105"/>
          <p:cNvSpPr txBox="1"/>
          <p:nvPr/>
        </p:nvSpPr>
        <p:spPr>
          <a:xfrm>
            <a:off x="7066722" y="2187272"/>
            <a:ext cx="588000" cy="4311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83.9</a:t>
            </a:r>
            <a:endParaRPr/>
          </a:p>
        </p:txBody>
      </p:sp>
      <p:sp>
        <p:nvSpPr>
          <p:cNvPr id="1163" name="Google Shape;1163;p105"/>
          <p:cNvSpPr txBox="1"/>
          <p:nvPr/>
        </p:nvSpPr>
        <p:spPr>
          <a:xfrm>
            <a:off x="6366434" y="2492072"/>
            <a:ext cx="588000" cy="431100"/>
          </a:xfrm>
          <a:prstGeom prst="rect">
            <a:avLst/>
          </a:prstGeom>
          <a:noFill/>
          <a:ln>
            <a:noFill/>
          </a:ln>
        </p:spPr>
        <p:txBody>
          <a:bodyPr spcFirstLastPara="1" wrap="square" lIns="91425" tIns="91425" rIns="91425" bIns="91425" anchor="t" anchorCtr="0">
            <a:spAutoFit/>
          </a:bodyPr>
          <a:lstStyle/>
          <a:p>
            <a:pPr marL="0" lvl="0" indent="0" algn="r" rtl="0">
              <a:lnSpc>
                <a:spcPct val="120000"/>
              </a:lnSpc>
              <a:spcBef>
                <a:spcPts val="1000"/>
              </a:spcBef>
              <a:spcAft>
                <a:spcPts val="0"/>
              </a:spcAft>
              <a:buNone/>
            </a:pPr>
            <a:r>
              <a:rPr lang="en" sz="1600">
                <a:solidFill>
                  <a:schemeClr val="dk1"/>
                </a:solidFill>
                <a:latin typeface="Proxima Nova"/>
                <a:ea typeface="Proxima Nova"/>
                <a:cs typeface="Proxima Nova"/>
                <a:sym typeface="Proxima Nova"/>
              </a:rPr>
              <a:t>80</a:t>
            </a:r>
            <a:endParaRPr/>
          </a:p>
        </p:txBody>
      </p:sp>
      <p:sp>
        <p:nvSpPr>
          <p:cNvPr id="1164" name="Google Shape;1164;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106"/>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1170" name="Google Shape;1170;p106"/>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171" name="Google Shape;1171;p106"/>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pic>
        <p:nvPicPr>
          <p:cNvPr id="1172" name="Google Shape;1172;p10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1173" name="Google Shape;1173;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107"/>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1179" name="Google Shape;1179;p107"/>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180" name="Google Shape;1180;p107"/>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sp>
        <p:nvSpPr>
          <p:cNvPr id="1181" name="Google Shape;1181;p107"/>
          <p:cNvSpPr txBox="1"/>
          <p:nvPr/>
        </p:nvSpPr>
        <p:spPr>
          <a:xfrm>
            <a:off x="3170525" y="2951325"/>
            <a:ext cx="4557300" cy="4311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000"/>
              </a:spcBef>
              <a:spcAft>
                <a:spcPts val="0"/>
              </a:spcAft>
              <a:buNone/>
            </a:pPr>
            <a:endParaRPr sz="1600" i="1">
              <a:solidFill>
                <a:schemeClr val="dk1"/>
              </a:solidFill>
              <a:latin typeface="Proxima Nova"/>
              <a:ea typeface="Proxima Nova"/>
              <a:cs typeface="Proxima Nova"/>
              <a:sym typeface="Proxima Nova"/>
            </a:endParaRPr>
          </a:p>
        </p:txBody>
      </p:sp>
      <p:pic>
        <p:nvPicPr>
          <p:cNvPr id="1182" name="Google Shape;1182;p10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1183" name="Google Shape;1183;p107"/>
          <p:cNvSpPr/>
          <p:nvPr/>
        </p:nvSpPr>
        <p:spPr>
          <a:xfrm>
            <a:off x="5127405" y="1836800"/>
            <a:ext cx="603900" cy="111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07"/>
          <p:cNvSpPr txBox="1"/>
          <p:nvPr/>
        </p:nvSpPr>
        <p:spPr>
          <a:xfrm>
            <a:off x="4612125" y="3382425"/>
            <a:ext cx="3243900" cy="11997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Comes from the </a:t>
            </a:r>
            <a:r>
              <a:rPr lang="en" sz="1200" b="1">
                <a:latin typeface="Proxima Nova"/>
                <a:ea typeface="Proxima Nova"/>
                <a:cs typeface="Proxima Nova"/>
                <a:sym typeface="Proxima Nova"/>
              </a:rPr>
              <a:t>“Central Limit Theorem”</a:t>
            </a:r>
            <a:r>
              <a:rPr lang="en" sz="1200">
                <a:latin typeface="Proxima Nova Semibold"/>
                <a:ea typeface="Proxima Nova Semibold"/>
                <a:cs typeface="Proxima Nova Semibold"/>
                <a:sym typeface="Proxima Nova Semibold"/>
              </a:rPr>
              <a:t>, which connects </a:t>
            </a:r>
            <a:r>
              <a:rPr lang="en" sz="1200" i="1">
                <a:latin typeface="Proxima Nova Semibold"/>
                <a:ea typeface="Proxima Nova Semibold"/>
                <a:cs typeface="Proxima Nova Semibold"/>
                <a:sym typeface="Proxima Nova Semibold"/>
              </a:rPr>
              <a:t>samples </a:t>
            </a:r>
            <a:r>
              <a:rPr lang="en" sz="1200">
                <a:latin typeface="Proxima Nova Semibold"/>
                <a:ea typeface="Proxima Nova Semibold"/>
                <a:cs typeface="Proxima Nova Semibold"/>
                <a:sym typeface="Proxima Nova Semibold"/>
              </a:rPr>
              <a:t>to </a:t>
            </a:r>
            <a:r>
              <a:rPr lang="en" sz="1200" i="1">
                <a:latin typeface="Proxima Nova Semibold"/>
                <a:ea typeface="Proxima Nova Semibold"/>
                <a:cs typeface="Proxima Nova Semibold"/>
                <a:sym typeface="Proxima Nova Semibold"/>
              </a:rPr>
              <a:t>populations</a:t>
            </a:r>
            <a:endParaRPr sz="1200" i="1">
              <a:solidFill>
                <a:srgbClr val="000000"/>
              </a:solidFill>
              <a:latin typeface="Proxima Nova Semibold"/>
              <a:ea typeface="Proxima Nova Semibold"/>
              <a:cs typeface="Proxima Nova Semibold"/>
              <a:sym typeface="Proxima Nova Semibold"/>
            </a:endParaRPr>
          </a:p>
        </p:txBody>
      </p:sp>
      <p:pic>
        <p:nvPicPr>
          <p:cNvPr id="1185" name="Google Shape;1185;p107"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750488">
            <a:off x="5983403" y="2183148"/>
            <a:ext cx="432291" cy="1077804"/>
          </a:xfrm>
          <a:prstGeom prst="rect">
            <a:avLst/>
          </a:prstGeom>
          <a:noFill/>
          <a:ln>
            <a:noFill/>
          </a:ln>
        </p:spPr>
      </p:pic>
      <p:sp>
        <p:nvSpPr>
          <p:cNvPr id="1186" name="Google Shape;1186;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108"/>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1192" name="Google Shape;1192;p108"/>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193" name="Google Shape;1193;p108"/>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sp>
        <p:nvSpPr>
          <p:cNvPr id="1194" name="Google Shape;1194;p108"/>
          <p:cNvSpPr txBox="1"/>
          <p:nvPr/>
        </p:nvSpPr>
        <p:spPr>
          <a:xfrm>
            <a:off x="1303876" y="3186631"/>
            <a:ext cx="3205200" cy="3591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 is the sample size. Easy peasy!</a:t>
            </a:r>
            <a:endParaRPr sz="1200">
              <a:solidFill>
                <a:srgbClr val="000000"/>
              </a:solidFill>
              <a:latin typeface="Proxima Nova Semibold"/>
              <a:ea typeface="Proxima Nova Semibold"/>
              <a:cs typeface="Proxima Nova Semibold"/>
              <a:sym typeface="Proxima Nova Semibold"/>
            </a:endParaRPr>
          </a:p>
        </p:txBody>
      </p:sp>
      <p:pic>
        <p:nvPicPr>
          <p:cNvPr id="1195" name="Google Shape;1195;p108"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447827">
            <a:off x="4860280" y="2664573"/>
            <a:ext cx="432291" cy="1077804"/>
          </a:xfrm>
          <a:prstGeom prst="rect">
            <a:avLst/>
          </a:prstGeom>
          <a:noFill/>
          <a:ln>
            <a:noFill/>
          </a:ln>
        </p:spPr>
      </p:pic>
      <p:pic>
        <p:nvPicPr>
          <p:cNvPr id="1196" name="Google Shape;1196;p10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1197" name="Google Shape;1197;p108"/>
          <p:cNvSpPr/>
          <p:nvPr/>
        </p:nvSpPr>
        <p:spPr>
          <a:xfrm>
            <a:off x="5183750" y="2406750"/>
            <a:ext cx="498900" cy="3864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109"/>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1204" name="Google Shape;1204;p109"/>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205" name="Google Shape;1205;p109"/>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sp>
        <p:nvSpPr>
          <p:cNvPr id="1206" name="Google Shape;1206;p109"/>
          <p:cNvSpPr txBox="1"/>
          <p:nvPr/>
        </p:nvSpPr>
        <p:spPr>
          <a:xfrm>
            <a:off x="4241875" y="3136675"/>
            <a:ext cx="3388800" cy="14556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𝜎 here is actually the standard deviation of the entire </a:t>
            </a:r>
            <a:r>
              <a:rPr lang="en" sz="1200" i="1" u="sng">
                <a:solidFill>
                  <a:schemeClr val="dk1"/>
                </a:solidFill>
                <a:latin typeface="Proxima Nova Semibold"/>
                <a:ea typeface="Proxima Nova Semibold"/>
                <a:cs typeface="Proxima Nova Semibold"/>
                <a:sym typeface="Proxima Nova Semibold"/>
              </a:rPr>
              <a:t>population</a:t>
            </a:r>
            <a:r>
              <a:rPr lang="en" sz="1200">
                <a:latin typeface="Proxima Nova Semibold"/>
                <a:ea typeface="Proxima Nova Semibold"/>
                <a:cs typeface="Proxima Nova Semibold"/>
                <a:sym typeface="Proxima Nova Semibold"/>
              </a:rPr>
              <a:t>, which we do not know.</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b="1">
                <a:latin typeface="Proxima Nova"/>
                <a:ea typeface="Proxima Nova"/>
                <a:cs typeface="Proxima Nova"/>
                <a:sym typeface="Proxima Nova"/>
              </a:rPr>
              <a:t>Workaround:</a:t>
            </a:r>
            <a:r>
              <a:rPr lang="en" sz="1200">
                <a:latin typeface="Proxima Nova Semibold"/>
                <a:ea typeface="Proxima Nova Semibold"/>
                <a:cs typeface="Proxima Nova Semibold"/>
                <a:sym typeface="Proxima Nova Semibold"/>
              </a:rPr>
              <a:t> just plug in the standard deviation</a:t>
            </a:r>
            <a:r>
              <a:rPr lang="en" sz="1200" b="1">
                <a:latin typeface="Proxima Nova"/>
                <a:ea typeface="Proxima Nova"/>
                <a:cs typeface="Proxima Nova"/>
                <a:sym typeface="Proxima Nova"/>
              </a:rPr>
              <a:t> </a:t>
            </a:r>
            <a:r>
              <a:rPr lang="en" sz="1200">
                <a:latin typeface="Proxima Nova Semibold"/>
                <a:ea typeface="Proxima Nova Semibold"/>
                <a:cs typeface="Proxima Nova Semibold"/>
                <a:sym typeface="Proxima Nova Semibold"/>
              </a:rPr>
              <a:t>we previously calculated of our data sample. It will work for large enough </a:t>
            </a:r>
            <a:r>
              <a:rPr lang="en" sz="1200" i="1">
                <a:latin typeface="Proxima Nova Semibold"/>
                <a:ea typeface="Proxima Nova Semibold"/>
                <a:cs typeface="Proxima Nova Semibold"/>
                <a:sym typeface="Proxima Nova Semibold"/>
              </a:rPr>
              <a:t>n</a:t>
            </a:r>
            <a:r>
              <a:rPr lang="en" sz="1200">
                <a:latin typeface="Proxima Nova Semibold"/>
                <a:ea typeface="Proxima Nova Semibold"/>
                <a:cs typeface="Proxima Nova Semibold"/>
                <a:sym typeface="Proxima Nova Semibold"/>
              </a:rPr>
              <a:t>.</a:t>
            </a:r>
            <a:endParaRPr sz="1200">
              <a:latin typeface="Proxima Nova Semibold"/>
              <a:ea typeface="Proxima Nova Semibold"/>
              <a:cs typeface="Proxima Nova Semibold"/>
              <a:sym typeface="Proxima Nova Semibold"/>
            </a:endParaRPr>
          </a:p>
        </p:txBody>
      </p:sp>
      <p:pic>
        <p:nvPicPr>
          <p:cNvPr id="1207" name="Google Shape;1207;p10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8750488">
            <a:off x="5914720" y="1957773"/>
            <a:ext cx="432291" cy="1077804"/>
          </a:xfrm>
          <a:prstGeom prst="rect">
            <a:avLst/>
          </a:prstGeom>
          <a:noFill/>
          <a:ln>
            <a:noFill/>
          </a:ln>
        </p:spPr>
      </p:pic>
      <p:pic>
        <p:nvPicPr>
          <p:cNvPr id="1208" name="Google Shape;1208;p10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1209" name="Google Shape;1209;p109"/>
          <p:cNvSpPr/>
          <p:nvPr/>
        </p:nvSpPr>
        <p:spPr>
          <a:xfrm>
            <a:off x="5199850" y="1939900"/>
            <a:ext cx="423600" cy="3864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110"/>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1216" name="Google Shape;1216;p110"/>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217" name="Google Shape;1217;p110"/>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sp>
        <p:nvSpPr>
          <p:cNvPr id="1218" name="Google Shape;1218;p110"/>
          <p:cNvSpPr txBox="1"/>
          <p:nvPr/>
        </p:nvSpPr>
        <p:spPr>
          <a:xfrm>
            <a:off x="3170525" y="2951325"/>
            <a:ext cx="4557300" cy="4311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1000"/>
              </a:spcBef>
              <a:spcAft>
                <a:spcPts val="0"/>
              </a:spcAft>
              <a:buNone/>
            </a:pPr>
            <a:endParaRPr sz="1600" i="1">
              <a:solidFill>
                <a:schemeClr val="dk1"/>
              </a:solidFill>
              <a:latin typeface="Proxima Nova"/>
              <a:ea typeface="Proxima Nova"/>
              <a:cs typeface="Proxima Nova"/>
              <a:sym typeface="Proxima Nova"/>
            </a:endParaRPr>
          </a:p>
        </p:txBody>
      </p:sp>
      <p:pic>
        <p:nvPicPr>
          <p:cNvPr id="1219" name="Google Shape;1219;p11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sp>
        <p:nvSpPr>
          <p:cNvPr id="1220" name="Google Shape;1220;p110"/>
          <p:cNvSpPr/>
          <p:nvPr/>
        </p:nvSpPr>
        <p:spPr>
          <a:xfrm>
            <a:off x="5127405" y="1836800"/>
            <a:ext cx="603900" cy="1117200"/>
          </a:xfrm>
          <a:prstGeom prst="rect">
            <a:avLst/>
          </a:prstGeom>
          <a:solidFill>
            <a:srgbClr val="FFFC00">
              <a:alpha val="32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0"/>
          <p:cNvSpPr txBox="1"/>
          <p:nvPr/>
        </p:nvSpPr>
        <p:spPr>
          <a:xfrm>
            <a:off x="4612125" y="3382425"/>
            <a:ext cx="3243900" cy="11997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In summary, both of these values can be estimated from the </a:t>
            </a:r>
            <a:r>
              <a:rPr lang="en" sz="1200" b="1">
                <a:latin typeface="Proxima Nova"/>
                <a:ea typeface="Proxima Nova"/>
                <a:cs typeface="Proxima Nova"/>
                <a:sym typeface="Proxima Nova"/>
              </a:rPr>
              <a:t>sample </a:t>
            </a:r>
            <a:r>
              <a:rPr lang="en" sz="1200">
                <a:latin typeface="Proxima Nova Semibold"/>
                <a:ea typeface="Proxima Nova Semibold"/>
                <a:cs typeface="Proxima Nova Semibold"/>
                <a:sym typeface="Proxima Nova Semibold"/>
              </a:rPr>
              <a:t>we have. Yet, the central limit theorem allows us to make a comment about the </a:t>
            </a:r>
            <a:r>
              <a:rPr lang="en" sz="1200" b="1">
                <a:latin typeface="Proxima Nova"/>
                <a:ea typeface="Proxima Nova"/>
                <a:cs typeface="Proxima Nova"/>
                <a:sym typeface="Proxima Nova"/>
              </a:rPr>
              <a:t>population</a:t>
            </a:r>
            <a:r>
              <a:rPr lang="en" sz="1200">
                <a:latin typeface="Proxima Nova Semibold"/>
                <a:ea typeface="Proxima Nova Semibold"/>
                <a:cs typeface="Proxima Nova Semibold"/>
                <a:sym typeface="Proxima Nova Semibold"/>
              </a:rPr>
              <a:t>!</a:t>
            </a:r>
            <a:endParaRPr sz="1200" i="1">
              <a:solidFill>
                <a:srgbClr val="000000"/>
              </a:solidFill>
              <a:latin typeface="Proxima Nova Semibold"/>
              <a:ea typeface="Proxima Nova Semibold"/>
              <a:cs typeface="Proxima Nova Semibold"/>
              <a:sym typeface="Proxima Nova Semibold"/>
            </a:endParaRPr>
          </a:p>
        </p:txBody>
      </p:sp>
      <p:pic>
        <p:nvPicPr>
          <p:cNvPr id="1222" name="Google Shape;1222;p11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750488">
            <a:off x="5983403" y="2183148"/>
            <a:ext cx="432291" cy="1077804"/>
          </a:xfrm>
          <a:prstGeom prst="rect">
            <a:avLst/>
          </a:prstGeom>
          <a:noFill/>
          <a:ln>
            <a:noFill/>
          </a:ln>
        </p:spPr>
      </p:pic>
      <p:sp>
        <p:nvSpPr>
          <p:cNvPr id="1223" name="Google Shape;1223;p1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111"/>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Proxima Nova"/>
                <a:ea typeface="Proxima Nova"/>
                <a:cs typeface="Proxima Nova"/>
                <a:sym typeface="Proxima Nova"/>
              </a:rPr>
              <a:t>But how do we get the margin of error?</a:t>
            </a:r>
            <a:endParaRPr sz="3000"/>
          </a:p>
        </p:txBody>
      </p:sp>
      <p:sp>
        <p:nvSpPr>
          <p:cNvPr id="1229" name="Google Shape;1229;p111"/>
          <p:cNvSpPr txBox="1"/>
          <p:nvPr/>
        </p:nvSpPr>
        <p:spPr>
          <a:xfrm>
            <a:off x="353630" y="1359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r>
              <a:rPr lang="en" sz="1900" b="1">
                <a:solidFill>
                  <a:schemeClr val="dk1"/>
                </a:solidFill>
                <a:latin typeface="Proxima Nova"/>
                <a:ea typeface="Proxima Nova"/>
                <a:cs typeface="Proxima Nova"/>
                <a:sym typeface="Proxima Nova"/>
              </a:rPr>
              <a:t>margin of error</a:t>
            </a:r>
            <a:endParaRPr sz="1700" b="1"/>
          </a:p>
        </p:txBody>
      </p:sp>
      <p:sp>
        <p:nvSpPr>
          <p:cNvPr id="1230" name="Google Shape;1230;p111"/>
          <p:cNvSpPr txBox="1"/>
          <p:nvPr/>
        </p:nvSpPr>
        <p:spPr>
          <a:xfrm>
            <a:off x="353630" y="2121811"/>
            <a:ext cx="7422000" cy="477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000"/>
              </a:spcBef>
              <a:spcAft>
                <a:spcPts val="1000"/>
              </a:spcAft>
              <a:buNone/>
            </a:pPr>
            <a:r>
              <a:rPr lang="en" sz="1900">
                <a:solidFill>
                  <a:schemeClr val="dk1"/>
                </a:solidFill>
                <a:latin typeface="Proxima Nova"/>
                <a:ea typeface="Proxima Nova"/>
                <a:cs typeface="Proxima Nova"/>
                <a:sym typeface="Proxima Nova"/>
              </a:rPr>
              <a:t>Confidence interval = </a:t>
            </a:r>
            <a:r>
              <a:rPr lang="en" sz="1900" b="1">
                <a:solidFill>
                  <a:schemeClr val="dk1"/>
                </a:solidFill>
                <a:latin typeface="Proxima Nova"/>
                <a:ea typeface="Proxima Nova"/>
                <a:cs typeface="Proxima Nova"/>
                <a:sym typeface="Proxima Nova"/>
              </a:rPr>
              <a:t>sample mean</a:t>
            </a:r>
            <a:r>
              <a:rPr lang="en" sz="1900">
                <a:solidFill>
                  <a:schemeClr val="dk1"/>
                </a:solidFill>
                <a:latin typeface="Proxima Nova"/>
                <a:ea typeface="Proxima Nova"/>
                <a:cs typeface="Proxima Nova"/>
                <a:sym typeface="Proxima Nova"/>
              </a:rPr>
              <a:t> ± </a:t>
            </a:r>
            <a:endParaRPr sz="1700"/>
          </a:p>
        </p:txBody>
      </p:sp>
      <p:sp>
        <p:nvSpPr>
          <p:cNvPr id="1231" name="Google Shape;1231;p111"/>
          <p:cNvSpPr txBox="1"/>
          <p:nvPr/>
        </p:nvSpPr>
        <p:spPr>
          <a:xfrm>
            <a:off x="353625" y="2985900"/>
            <a:ext cx="3470100" cy="1752000"/>
          </a:xfrm>
          <a:prstGeom prst="rect">
            <a:avLst/>
          </a:prstGeom>
          <a:solidFill>
            <a:srgbClr val="FFF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i="1">
                <a:latin typeface="Proxima Nova"/>
                <a:ea typeface="Proxima Nova"/>
                <a:cs typeface="Proxima Nova"/>
                <a:sym typeface="Proxima Nova"/>
              </a:rPr>
              <a:t>z*</a:t>
            </a:r>
            <a:r>
              <a:rPr lang="en" sz="1200">
                <a:latin typeface="Proxima Nova Semibold"/>
                <a:ea typeface="Proxima Nova Semibold"/>
                <a:cs typeface="Proxima Nova Semibold"/>
                <a:sym typeface="Proxima Nova Semibold"/>
              </a:rPr>
              <a:t> depends on how confident we want to be. </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For 95% confidence, </a:t>
            </a:r>
            <a:r>
              <a:rPr lang="en" sz="1200" i="1">
                <a:solidFill>
                  <a:schemeClr val="dk1"/>
                </a:solidFill>
                <a:latin typeface="Proxima Nova"/>
                <a:ea typeface="Proxima Nova"/>
                <a:cs typeface="Proxima Nova"/>
                <a:sym typeface="Proxima Nova"/>
              </a:rPr>
              <a:t>z*</a:t>
            </a:r>
            <a:r>
              <a:rPr lang="en" sz="1200">
                <a:solidFill>
                  <a:schemeClr val="dk1"/>
                </a:solidFill>
                <a:latin typeface="Proxima Nova"/>
                <a:ea typeface="Proxima Nova"/>
                <a:cs typeface="Proxima Nova"/>
                <a:sym typeface="Proxima Nova"/>
              </a:rPr>
              <a:t> </a:t>
            </a:r>
            <a:r>
              <a:rPr lang="en" sz="1200">
                <a:solidFill>
                  <a:schemeClr val="dk1"/>
                </a:solidFill>
                <a:latin typeface="Proxima Nova Semibold"/>
                <a:ea typeface="Proxima Nova Semibold"/>
                <a:cs typeface="Proxima Nova Semibold"/>
                <a:sym typeface="Proxima Nova Semibold"/>
              </a:rPr>
              <a:t>=</a:t>
            </a:r>
            <a:r>
              <a:rPr lang="en" sz="1200">
                <a:latin typeface="Proxima Nova Semibold"/>
                <a:ea typeface="Proxima Nova Semibold"/>
                <a:cs typeface="Proxima Nova Semibold"/>
                <a:sym typeface="Proxima Nova Semibold"/>
              </a:rPr>
              <a:t> 1.96</a:t>
            </a:r>
            <a:endParaRPr sz="1200">
              <a:latin typeface="Proxima Nova Semibold"/>
              <a:ea typeface="Proxima Nova Semibold"/>
              <a:cs typeface="Proxima Nova Semibold"/>
              <a:sym typeface="Proxima Nova Semibold"/>
            </a:endParaRPr>
          </a:p>
          <a:p>
            <a:pPr marL="0" marR="0" lvl="0" indent="0" algn="ctr" rtl="0">
              <a:lnSpc>
                <a:spcPct val="115000"/>
              </a:lnSpc>
              <a:spcBef>
                <a:spcPts val="1000"/>
              </a:spcBef>
              <a:spcAft>
                <a:spcPts val="0"/>
              </a:spcAft>
              <a:buNone/>
            </a:pPr>
            <a:r>
              <a:rPr lang="en" sz="1200">
                <a:latin typeface="Proxima Nova Semibold"/>
                <a:ea typeface="Proxima Nova Semibold"/>
                <a:cs typeface="Proxima Nova Semibold"/>
                <a:sym typeface="Proxima Nova Semibold"/>
              </a:rPr>
              <a:t>If you want other confidence levels (e.g., 99% CI), you can look up the respective </a:t>
            </a:r>
            <a:r>
              <a:rPr lang="en" sz="1200" i="1">
                <a:solidFill>
                  <a:schemeClr val="dk1"/>
                </a:solidFill>
                <a:latin typeface="Proxima Nova"/>
                <a:ea typeface="Proxima Nova"/>
                <a:cs typeface="Proxima Nova"/>
                <a:sym typeface="Proxima Nova"/>
              </a:rPr>
              <a:t>z*</a:t>
            </a:r>
            <a:r>
              <a:rPr lang="en" sz="1200">
                <a:solidFill>
                  <a:schemeClr val="dk1"/>
                </a:solidFill>
                <a:latin typeface="Proxima Nova Semibold"/>
                <a:ea typeface="Proxima Nova Semibold"/>
                <a:cs typeface="Proxima Nova Semibold"/>
                <a:sym typeface="Proxima Nova Semibold"/>
              </a:rPr>
              <a:t> </a:t>
            </a:r>
            <a:r>
              <a:rPr lang="en" sz="1200">
                <a:latin typeface="Proxima Nova Semibold"/>
                <a:ea typeface="Proxima Nova Semibold"/>
                <a:cs typeface="Proxima Nova Semibold"/>
                <a:sym typeface="Proxima Nova Semibold"/>
              </a:rPr>
              <a:t>in a table, or the python code can look it up for you</a:t>
            </a:r>
            <a:endParaRPr sz="1200">
              <a:latin typeface="Proxima Nova Semibold"/>
              <a:ea typeface="Proxima Nova Semibold"/>
              <a:cs typeface="Proxima Nova Semibold"/>
              <a:sym typeface="Proxima Nova Semibold"/>
            </a:endParaRPr>
          </a:p>
        </p:txBody>
      </p:sp>
      <p:pic>
        <p:nvPicPr>
          <p:cNvPr id="1232" name="Google Shape;1232;p11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07625" y="2066849"/>
            <a:ext cx="1115800" cy="734300"/>
          </a:xfrm>
          <a:prstGeom prst="rect">
            <a:avLst/>
          </a:prstGeom>
          <a:noFill/>
          <a:ln>
            <a:noFill/>
          </a:ln>
        </p:spPr>
      </p:pic>
      <p:pic>
        <p:nvPicPr>
          <p:cNvPr id="1233" name="Google Shape;1233;p11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8621014">
            <a:off x="4176080" y="2495548"/>
            <a:ext cx="432291" cy="1077804"/>
          </a:xfrm>
          <a:prstGeom prst="rect">
            <a:avLst/>
          </a:prstGeom>
          <a:noFill/>
          <a:ln>
            <a:noFill/>
          </a:ln>
        </p:spPr>
      </p:pic>
      <p:sp>
        <p:nvSpPr>
          <p:cNvPr id="1234" name="Google Shape;1234;p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3133</Words>
  <Application>Microsoft Office PowerPoint</Application>
  <PresentationFormat>On-screen Show (16:9)</PresentationFormat>
  <Paragraphs>606</Paragraphs>
  <Slides>101</Slides>
  <Notes>101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Proxima Nova Extrabold</vt:lpstr>
      <vt:lpstr>Proxima Nova</vt:lpstr>
      <vt:lpstr>Times New Roman</vt:lpstr>
      <vt:lpstr>Proxima Nova Semibold</vt:lpstr>
      <vt:lpstr>Arial</vt:lpstr>
      <vt:lpstr>Simple Light</vt:lpstr>
      <vt:lpstr>CAP 6317/4773: Social Media Mining  Lecture 9: Network Models and Data Mining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Intuition behind the Poisson Distribution</vt:lpstr>
      <vt:lpstr>So.. a random graph has Poisson Degree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how can we prove it?</vt:lpstr>
      <vt:lpstr>PowerPoint Presentation</vt:lpstr>
      <vt:lpstr>PowerPoint Presentation</vt:lpstr>
      <vt:lpstr>So we collect a lot of data</vt:lpstr>
      <vt:lpstr>So we collect a lot of data</vt:lpstr>
      <vt:lpstr>We need a way to summarize our data…</vt:lpstr>
      <vt:lpstr>Did anyone say ‘mean’?</vt:lpstr>
      <vt:lpstr>Taking an arithmetic mean is rather radical.</vt:lpstr>
      <vt:lpstr>PowerPoint Presentation</vt:lpstr>
      <vt:lpstr>We need a way to solve the issues with ‘mean’</vt:lpstr>
      <vt:lpstr>We need a way to solve the issues with ‘mean’</vt:lpstr>
      <vt:lpstr>Measuring how ‘spread out’ your data is</vt:lpstr>
      <vt:lpstr>Measuring how ‘spread out’ your data is</vt:lpstr>
      <vt:lpstr>Mean and SD together can represent our data</vt:lpstr>
      <vt:lpstr>PowerPoint Presentation</vt:lpstr>
      <vt:lpstr>Taking a step back</vt:lpstr>
      <vt:lpstr>Taking a step back</vt:lpstr>
      <vt:lpstr>Taking a step back</vt:lpstr>
      <vt:lpstr>So far we’ve summarized sample data</vt:lpstr>
      <vt:lpstr>Introducing the 95% Confidence Interval (C.I.)</vt:lpstr>
      <vt:lpstr>Introducing the 95% Confidence Interval (C.I.)</vt:lpstr>
      <vt:lpstr>Calculating the 95% C.I.</vt:lpstr>
      <vt:lpstr>Calculating the 95% C.I.</vt:lpstr>
      <vt:lpstr>Calculating the 95% C.I.</vt:lpstr>
      <vt:lpstr>But how do we get the margin of error?</vt:lpstr>
      <vt:lpstr>But how do we get the margin of error?</vt:lpstr>
      <vt:lpstr>But how do we get the margin of error?</vt:lpstr>
      <vt:lpstr>But how do we get the margin of error?</vt:lpstr>
      <vt:lpstr>But how do we get the margin of error?</vt:lpstr>
      <vt:lpstr>But how do we get the margin of error?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2025-03-06T14:34:29Z</dcterms:modified>
</cp:coreProperties>
</file>