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Lst>
  <p:sldSz cx="9144000" cy="5143500" type="screen16x9"/>
  <p:notesSz cx="6858000" cy="9144000"/>
  <p:embeddedFontLst>
    <p:embeddedFont>
      <p:font typeface="Proxima Nova" panose="020B0604020202020204" charset="0"/>
      <p:regular r:id="rId89"/>
      <p:bold r:id="rId90"/>
      <p:italic r:id="rId91"/>
      <p:boldItalic r:id="rId92"/>
    </p:embeddedFont>
    <p:embeddedFont>
      <p:font typeface="Proxima Nova Extrabold" panose="020B0604020202020204" charset="0"/>
      <p:bold r:id="rId93"/>
    </p:embeddedFont>
    <p:embeddedFont>
      <p:font typeface="Proxima Nova Semibold" panose="020B0604020202020204" charset="0"/>
      <p:regular r:id="rId94"/>
      <p:bold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AA265E-5095-4FFA-88FB-1F5D7C1F6CA5}">
  <a:tblStyle styleId="{28AA265E-5095-4FFA-88FB-1F5D7C1F6C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6.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5.fntdata"/><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f1c29f62d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f1c29f62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f1c29f62d7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f1c29f62d7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1c29f62d7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1c29f62d7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f1c29f62d7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f1c29f62d7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f1c29f62d7_0_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f1c29f62d7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1c29f62d7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1c29f62d7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f1c29f62d7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f1c29f62d7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f1c29f62d7_0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f1c29f62d7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f1c29f62d7_0_7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f1c29f62d7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f1c29f62d7_0_8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f1c29f62d7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f1c29f62d7_0_8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f1c29f62d7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f1c29f62d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f1c29f62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f1c29f62d7_0_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f1c29f62d7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f1c29f62d7_0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f1c29f62d7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credit: Research By Design, Youtube content. https://www.youtube.com/watch?v=yLzYy_Rs8C4&amp;ab_channel=ResearchByDesign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f1c29f62d7_0_9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f1c29f62d7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f1c29f62d7_0_9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f1c29f62d7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f1c29f62d7_0_9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f1c29f62d7_0_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f1c29f62d7_0_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f1c29f62d7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f1c29f62d7_0_9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f1c29f62d7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f1c29f62d7_0_9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f1c29f62d7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f1c29f62d7_0_9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f1c29f62d7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f1c29f62d7_0_1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f1c29f62d7_0_1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1c29f62d7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f1c29f62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f1c29f62d7_0_1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f1c29f62d7_0_1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f1c29f62d7_0_20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f1c29f62d7_0_2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f1c29f62d7_0_2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f1c29f62d7_0_2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f1c29f62d7_0_20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f1c29f62d7_0_2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f1c29f62d7_0_20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f1c29f62d7_0_2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f1c29f62d7_0_20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f1c29f62d7_0_2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f1c29f62d7_0_2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f1c29f62d7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f1c29f62d7_0_2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f1c29f62d7_0_2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f1c29f62d7_0_20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f1c29f62d7_0_2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f1c29f62d7_0_20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f1c29f62d7_0_2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f1c29f62d7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f1c29f62d7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f1c29f62d7_0_2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f1c29f62d7_0_2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f1c29f62d7_0_2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f1c29f62d7_0_2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f1c29f62d7_0_2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1f1c29f62d7_0_2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1f1c29f62d7_0_2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1f1c29f62d7_0_2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1f1c29f62d7_0_1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1f1c29f62d7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f1c29f62d7_0_1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f1c29f62d7_0_1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f1c29f62d7_0_1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f1c29f62d7_0_1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f1c29f62d7_0_1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f1c29f62d7_0_1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f1c29f62d7_0_2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f1c29f62d7_0_2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f1c29f62d7_0_2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f1c29f62d7_0_2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f1c29f62d7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f1c29f62d7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f1c29f62d7_0_1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f1c29f62d7_0_1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f1c29f62d7_0_1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f1c29f62d7_0_1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f1c29f62d7_0_1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f1c29f62d7_0_1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1f1c29f62d7_0_1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1f1c29f62d7_0_1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f1c29f62d7_0_1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f1c29f62d7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1f1c29f62d7_0_2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1f1c29f62d7_0_2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1f1c29f62d7_0_16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1f1c29f62d7_0_1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1f1c29f62d7_0_1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1f1c29f62d7_0_1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1f1c29f62d7_0_1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1f1c29f62d7_0_1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f1c29f62d7_0_1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f1c29f62d7_0_1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f1c29f62d7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f1c29f62d7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1f1c29f62d7_0_1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1f1c29f62d7_0_1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1f1c29f62d7_0_28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1f1c29f62d7_0_2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f1c29f62d7_0_28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f1c29f62d7_0_2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1f1c29f62d7_0_28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1f1c29f62d7_0_2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f1c29f62d7_0_28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f1c29f62d7_0_2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1f1c29f62d7_0_1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1f1c29f62d7_0_1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1f1c29f62d7_0_1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1f1c29f62d7_0_1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1f1c29f62d7_0_17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1f1c29f62d7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f1c29f62d7_0_1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f1c29f62d7_0_1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1f1c29f62d7_0_1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1f1c29f62d7_0_1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f1c29f62d7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f1c29f62d7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f1c29f62d7_0_1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1f1c29f62d7_0_1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g1f1c29f62d7_0_17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9" name="Google Shape;1059;g1f1c29f62d7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1f1c29f62d7_0_17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1f1c29f62d7_0_1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1f1c29f62d7_0_1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1f1c29f62d7_0_1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1f1c29f62d7_0_2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1f1c29f62d7_0_2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f1c29f62d7_0_18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f1c29f62d7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1f1c29f62d7_0_18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1f1c29f62d7_0_1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1f1c29f62d7_0_18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1f1c29f62d7_0_1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1f1c29f62d7_0_2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1f1c29f62d7_0_2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1f1c29f62d7_0_18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1f1c29f62d7_0_1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f1c29f62d7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f1c29f62d7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1f1c29f62d7_0_18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1f1c29f62d7_0_1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f1c29f62d7_0_18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f1c29f62d7_0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1f1c29f62d7_0_19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1f1c29f62d7_0_1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1f1c29f62d7_0_1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1f1c29f62d7_0_1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1f1c29f62d7_0_19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f1c29f62d7_0_1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1f1c29f62d7_0_2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1f1c29f62d7_0_2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1f1c29f62d7_0_2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1f1c29f62d7_0_2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f1c29f62d7_0_4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f1c29f62d7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0.jpeg"/><Relationship Id="rId4" Type="http://schemas.openxmlformats.org/officeDocument/2006/relationships/hyperlink" Target="https://commons.wikimedia.org/w/index.php?curid=81312"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hyperlink" Target="https://www.coursera.org/learn/designexperiments" TargetMode="External"/><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45100" y="1251575"/>
            <a:ext cx="8053800" cy="7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990"/>
              <a:buFont typeface="Arial"/>
              <a:buNone/>
            </a:pPr>
            <a:r>
              <a:rPr lang="en" sz="1900">
                <a:latin typeface="Proxima Nova"/>
                <a:ea typeface="Proxima Nova"/>
                <a:cs typeface="Proxima Nova"/>
                <a:sym typeface="Proxima Nova"/>
              </a:rPr>
              <a:t>CAP 6317/4773: Social Media Mining</a:t>
            </a:r>
            <a:r>
              <a:rPr lang="en" sz="2700">
                <a:latin typeface="Proxima Nova"/>
                <a:ea typeface="Proxima Nova"/>
                <a:cs typeface="Proxima Nova"/>
                <a:sym typeface="Proxima Nova"/>
              </a:rPr>
              <a:t> </a:t>
            </a:r>
            <a:endParaRPr sz="2700">
              <a:latin typeface="Proxima Nova"/>
              <a:ea typeface="Proxima Nova"/>
              <a:cs typeface="Proxima Nova"/>
              <a:sym typeface="Proxima Nova"/>
            </a:endParaRPr>
          </a:p>
          <a:p>
            <a:pPr marL="0" lvl="0" indent="0" algn="ctr" rtl="0">
              <a:lnSpc>
                <a:spcPct val="115000"/>
              </a:lnSpc>
              <a:spcBef>
                <a:spcPts val="0"/>
              </a:spcBef>
              <a:spcAft>
                <a:spcPts val="0"/>
              </a:spcAft>
              <a:buClr>
                <a:schemeClr val="dk1"/>
              </a:buClr>
              <a:buSzPts val="990"/>
              <a:buFont typeface="Arial"/>
              <a:buNone/>
            </a:pPr>
            <a:r>
              <a:rPr lang="en" sz="2700">
                <a:latin typeface="Proxima Nova Extrabold"/>
                <a:ea typeface="Proxima Nova Extrabold"/>
                <a:cs typeface="Proxima Nova Extrabold"/>
                <a:sym typeface="Proxima Nova Extrabold"/>
              </a:rPr>
              <a:t>Lecture 11: Data Mining</a:t>
            </a:r>
            <a:endParaRPr sz="2700">
              <a:latin typeface="Proxima Nova Extrabold"/>
              <a:ea typeface="Proxima Nova Extrabold"/>
              <a:cs typeface="Proxima Nova Extrabold"/>
              <a:sym typeface="Proxima Nova Extrabold"/>
            </a:endParaRPr>
          </a:p>
        </p:txBody>
      </p:sp>
      <p:sp>
        <p:nvSpPr>
          <p:cNvPr id="55" name="Google Shape;55;p13"/>
          <p:cNvSpPr txBox="1"/>
          <p:nvPr/>
        </p:nvSpPr>
        <p:spPr>
          <a:xfrm>
            <a:off x="974100" y="2827150"/>
            <a:ext cx="7195800" cy="8418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600" b="1">
                <a:solidFill>
                  <a:schemeClr val="dk1"/>
                </a:solidFill>
                <a:latin typeface="Proxima Nova"/>
                <a:ea typeface="Proxima Nova"/>
                <a:cs typeface="Proxima Nova"/>
                <a:sym typeface="Proxima Nova"/>
              </a:rPr>
              <a:t>Raiyan Abdul Baten</a:t>
            </a:r>
            <a:r>
              <a:rPr lang="en" sz="1600">
                <a:solidFill>
                  <a:schemeClr val="dk1"/>
                </a:solidFill>
                <a:latin typeface="Proxima Nova"/>
                <a:ea typeface="Proxima Nova"/>
                <a:cs typeface="Proxima Nova"/>
                <a:sym typeface="Proxima Nova"/>
              </a:rPr>
              <a:t>,</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Ph.D.</a:t>
            </a:r>
            <a:endParaRPr sz="1600">
              <a:solidFill>
                <a:schemeClr val="dk1"/>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February 13, 2024</a:t>
            </a:r>
            <a:endParaRPr sz="1600">
              <a:solidFill>
                <a:schemeClr val="dk1"/>
              </a:solidFill>
              <a:latin typeface="Proxima Nova"/>
              <a:ea typeface="Proxima Nova"/>
              <a:cs typeface="Proxima Nova"/>
              <a:sym typeface="Proxima Nova"/>
            </a:endParaRPr>
          </a:p>
        </p:txBody>
      </p:sp>
      <p:pic>
        <p:nvPicPr>
          <p:cNvPr id="56" name="Google Shape;56;p13"/>
          <p:cNvPicPr preferRelativeResize="0"/>
          <p:nvPr/>
        </p:nvPicPr>
        <p:blipFill rotWithShape="1">
          <a:blip r:embed="rId3" cstate="email">
            <a:alphaModFix/>
            <a:extLst>
              <a:ext uri="{28A0092B-C50C-407E-A947-70E740481C1C}">
                <a14:useLocalDpi xmlns:a14="http://schemas.microsoft.com/office/drawing/2010/main"/>
              </a:ext>
            </a:extLst>
          </a:blip>
          <a:srcRect t="33720" b="31704"/>
          <a:stretch/>
        </p:blipFill>
        <p:spPr>
          <a:xfrm>
            <a:off x="3514500" y="4565425"/>
            <a:ext cx="2115012" cy="411600"/>
          </a:xfrm>
          <a:prstGeom prst="rect">
            <a:avLst/>
          </a:prstGeom>
          <a:noFill/>
          <a:ln>
            <a:noFill/>
          </a:ln>
        </p:spPr>
      </p:pic>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1588025"/>
            <a:ext cx="8520600" cy="19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Pearson’s </a:t>
            </a:r>
            <a:r>
              <a:rPr lang="en" sz="3000" i="1">
                <a:latin typeface="Proxima Nova"/>
                <a:ea typeface="Proxima Nova"/>
                <a:cs typeface="Proxima Nova"/>
                <a:sym typeface="Proxima Nova"/>
              </a:rPr>
              <a:t>r</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Spearman’s </a:t>
            </a:r>
            <a:r>
              <a:rPr lang="en" sz="3000" i="1">
                <a:latin typeface="Proxima Nova"/>
                <a:ea typeface="Proxima Nova"/>
                <a:cs typeface="Proxima Nova"/>
                <a:sym typeface="Proxima Nova"/>
              </a:rPr>
              <a:t>ρ</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Kendall’s </a:t>
            </a:r>
            <a:r>
              <a:rPr lang="en" sz="3000" i="1">
                <a:latin typeface="Proxima Nova"/>
                <a:ea typeface="Proxima Nova"/>
                <a:cs typeface="Proxima Nova"/>
                <a:sym typeface="Proxima Nova"/>
              </a:rPr>
              <a:t>τ </a:t>
            </a:r>
            <a:endParaRPr sz="3000" i="1">
              <a:latin typeface="Proxima Nova"/>
              <a:ea typeface="Proxima Nova"/>
              <a:cs typeface="Proxima Nova"/>
              <a:sym typeface="Proxima Nova"/>
            </a:endParaRPr>
          </a:p>
        </p:txBody>
      </p:sp>
      <p:sp>
        <p:nvSpPr>
          <p:cNvPr id="183" name="Google Shape;183;p22"/>
          <p:cNvSpPr txBox="1"/>
          <p:nvPr/>
        </p:nvSpPr>
        <p:spPr>
          <a:xfrm>
            <a:off x="3754125" y="987650"/>
            <a:ext cx="3615300" cy="9429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If x increases, does y increase?</a:t>
            </a:r>
            <a:endParaRPr sz="1200" b="1">
              <a:solidFill>
                <a:schemeClr val="dk1"/>
              </a:solidFill>
              <a:latin typeface="Proxima Nova"/>
              <a:ea typeface="Proxima Nova"/>
              <a:cs typeface="Proxima Nova"/>
              <a:sym typeface="Proxima Nova"/>
            </a:endParaRPr>
          </a:p>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Doesn’t care </a:t>
            </a:r>
            <a:r>
              <a:rPr lang="en" sz="1200" b="1" i="1">
                <a:solidFill>
                  <a:schemeClr val="dk1"/>
                </a:solidFill>
                <a:latin typeface="Proxima Nova"/>
                <a:ea typeface="Proxima Nova"/>
                <a:cs typeface="Proxima Nova"/>
                <a:sym typeface="Proxima Nova"/>
              </a:rPr>
              <a:t>how much</a:t>
            </a:r>
            <a:r>
              <a:rPr lang="en" sz="1200" b="1">
                <a:solidFill>
                  <a:schemeClr val="dk1"/>
                </a:solidFill>
                <a:latin typeface="Proxima Nova"/>
                <a:ea typeface="Proxima Nova"/>
                <a:cs typeface="Proxima Nova"/>
                <a:sym typeface="Proxima Nova"/>
              </a:rPr>
              <a:t> y increases. It suffices to increase.</a:t>
            </a:r>
            <a:endParaRPr sz="1200">
              <a:latin typeface="Proxima Nova Semibold"/>
              <a:ea typeface="Proxima Nova Semibold"/>
              <a:cs typeface="Proxima Nova Semibold"/>
              <a:sym typeface="Proxima Nova Semibold"/>
            </a:endParaRPr>
          </a:p>
        </p:txBody>
      </p:sp>
      <p:pic>
        <p:nvPicPr>
          <p:cNvPr id="184" name="Google Shape;184;p22"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65017">
            <a:off x="3160320" y="1822725"/>
            <a:ext cx="432291" cy="1077805"/>
          </a:xfrm>
          <a:prstGeom prst="rect">
            <a:avLst/>
          </a:prstGeom>
          <a:noFill/>
          <a:ln>
            <a:noFill/>
          </a:ln>
        </p:spPr>
      </p:pic>
      <p:sp>
        <p:nvSpPr>
          <p:cNvPr id="185" name="Google Shape;18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311700" y="1588025"/>
            <a:ext cx="8520600" cy="19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Pearson’s </a:t>
            </a:r>
            <a:r>
              <a:rPr lang="en" sz="3000" i="1">
                <a:latin typeface="Proxima Nova"/>
                <a:ea typeface="Proxima Nova"/>
                <a:cs typeface="Proxima Nova"/>
                <a:sym typeface="Proxima Nova"/>
              </a:rPr>
              <a:t>r</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Spearman’s </a:t>
            </a:r>
            <a:r>
              <a:rPr lang="en" sz="3000" i="1">
                <a:latin typeface="Proxima Nova"/>
                <a:ea typeface="Proxima Nova"/>
                <a:cs typeface="Proxima Nova"/>
                <a:sym typeface="Proxima Nova"/>
              </a:rPr>
              <a:t>ρ</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Kendall’s </a:t>
            </a:r>
            <a:r>
              <a:rPr lang="en" sz="3000" i="1">
                <a:latin typeface="Proxima Nova"/>
                <a:ea typeface="Proxima Nova"/>
                <a:cs typeface="Proxima Nova"/>
                <a:sym typeface="Proxima Nova"/>
              </a:rPr>
              <a:t>τ </a:t>
            </a:r>
            <a:endParaRPr sz="3000" i="1">
              <a:latin typeface="Proxima Nova"/>
              <a:ea typeface="Proxima Nova"/>
              <a:cs typeface="Proxima Nova"/>
              <a:sym typeface="Proxima Nova"/>
            </a:endParaRPr>
          </a:p>
        </p:txBody>
      </p:sp>
      <p:sp>
        <p:nvSpPr>
          <p:cNvPr id="191" name="Google Shape;191;p23"/>
          <p:cNvSpPr txBox="1"/>
          <p:nvPr/>
        </p:nvSpPr>
        <p:spPr>
          <a:xfrm>
            <a:off x="3296925" y="1444850"/>
            <a:ext cx="3615300" cy="9429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Similar to Spearman but more robust to outliers</a:t>
            </a:r>
            <a:endParaRPr sz="1200">
              <a:latin typeface="Proxima Nova Semibold"/>
              <a:ea typeface="Proxima Nova Semibold"/>
              <a:cs typeface="Proxima Nova Semibold"/>
              <a:sym typeface="Proxima Nova Semibold"/>
            </a:endParaRPr>
          </a:p>
        </p:txBody>
      </p:sp>
      <p:pic>
        <p:nvPicPr>
          <p:cNvPr id="192" name="Google Shape;192;p23"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65017">
            <a:off x="2703120" y="2279925"/>
            <a:ext cx="432291" cy="1077805"/>
          </a:xfrm>
          <a:prstGeom prst="rect">
            <a:avLst/>
          </a:prstGeom>
          <a:noFill/>
          <a:ln>
            <a:noFill/>
          </a:ln>
        </p:spPr>
      </p:pic>
      <p:sp>
        <p:nvSpPr>
          <p:cNvPr id="193" name="Google Shape;19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Toss a coin to your Witcher</a:t>
            </a:r>
            <a:endParaRPr sz="3000"/>
          </a:p>
        </p:txBody>
      </p:sp>
      <p:graphicFrame>
        <p:nvGraphicFramePr>
          <p:cNvPr id="199" name="Google Shape;199;p24"/>
          <p:cNvGraphicFramePr/>
          <p:nvPr/>
        </p:nvGraphicFramePr>
        <p:xfrm>
          <a:off x="952500" y="1657350"/>
          <a:ext cx="3000000" cy="3000000"/>
        </p:xfrm>
        <a:graphic>
          <a:graphicData uri="http://schemas.openxmlformats.org/drawingml/2006/table">
            <a:tbl>
              <a:tblPr>
                <a:noFill/>
                <a:tableStyleId>{28AA265E-5095-4FFA-88FB-1F5D7C1F6CA5}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graphicFrame>
        <p:nvGraphicFramePr>
          <p:cNvPr id="200" name="Google Shape;200;p24"/>
          <p:cNvGraphicFramePr/>
          <p:nvPr/>
        </p:nvGraphicFramePr>
        <p:xfrm>
          <a:off x="952500" y="3257550"/>
          <a:ext cx="3000000" cy="3000000"/>
        </p:xfrm>
        <a:graphic>
          <a:graphicData uri="http://schemas.openxmlformats.org/drawingml/2006/table">
            <a:tbl>
              <a:tblPr>
                <a:noFill/>
                <a:tableStyleId>{28AA265E-5095-4FFA-88FB-1F5D7C1F6CA5}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Heads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Tails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Observed frequencies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400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600</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1000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201" name="Google Shape;201;p24"/>
          <p:cNvSpPr txBox="1"/>
          <p:nvPr/>
        </p:nvSpPr>
        <p:spPr>
          <a:xfrm>
            <a:off x="4287450" y="941525"/>
            <a:ext cx="1433400" cy="6417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This can happen due to chance</a:t>
            </a:r>
            <a:endParaRPr sz="1200">
              <a:latin typeface="Proxima Nova Semibold"/>
              <a:ea typeface="Proxima Nova Semibold"/>
              <a:cs typeface="Proxima Nova Semibold"/>
              <a:sym typeface="Proxima Nova Semibold"/>
            </a:endParaRPr>
          </a:p>
        </p:txBody>
      </p:sp>
      <p:pic>
        <p:nvPicPr>
          <p:cNvPr id="202" name="Google Shape;202;p24"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2000127">
            <a:off x="3551670" y="1192725"/>
            <a:ext cx="432291" cy="1077805"/>
          </a:xfrm>
          <a:prstGeom prst="rect">
            <a:avLst/>
          </a:prstGeom>
          <a:noFill/>
          <a:ln>
            <a:noFill/>
          </a:ln>
        </p:spPr>
      </p:pic>
      <p:sp>
        <p:nvSpPr>
          <p:cNvPr id="203" name="Google Shape;203;p24"/>
          <p:cNvSpPr txBox="1"/>
          <p:nvPr/>
        </p:nvSpPr>
        <p:spPr>
          <a:xfrm>
            <a:off x="4744650" y="4370525"/>
            <a:ext cx="1433400" cy="6417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This seems pretty systematic</a:t>
            </a:r>
            <a:endParaRPr sz="1200">
              <a:latin typeface="Proxima Nova Semibold"/>
              <a:ea typeface="Proxima Nova Semibold"/>
              <a:cs typeface="Proxima Nova Semibold"/>
              <a:sym typeface="Proxima Nova Semibold"/>
            </a:endParaRPr>
          </a:p>
        </p:txBody>
      </p:sp>
      <p:pic>
        <p:nvPicPr>
          <p:cNvPr id="204" name="Google Shape;204;p24"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7200085" flipH="1">
            <a:off x="3857260" y="3931411"/>
            <a:ext cx="432308" cy="1077809"/>
          </a:xfrm>
          <a:prstGeom prst="rect">
            <a:avLst/>
          </a:prstGeom>
          <a:noFill/>
          <a:ln>
            <a:noFill/>
          </a:ln>
        </p:spPr>
      </p:pic>
      <p:sp>
        <p:nvSpPr>
          <p:cNvPr id="205" name="Google Shape;2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Office absence patterns seem a bit … odd?</a:t>
            </a:r>
            <a:endParaRPr sz="3000"/>
          </a:p>
        </p:txBody>
      </p:sp>
      <p:graphicFrame>
        <p:nvGraphicFramePr>
          <p:cNvPr id="211" name="Google Shape;211;p25"/>
          <p:cNvGraphicFramePr/>
          <p:nvPr/>
        </p:nvGraphicFramePr>
        <p:xfrm>
          <a:off x="876300" y="1962150"/>
          <a:ext cx="3000000" cy="3000000"/>
        </p:xfrm>
        <a:graphic>
          <a:graphicData uri="http://schemas.openxmlformats.org/drawingml/2006/table">
            <a:tbl>
              <a:tblPr>
                <a:noFill/>
                <a:tableStyleId>{28AA265E-5095-4FFA-88FB-1F5D7C1F6CA5}</a:tableStyleId>
              </a:tblPr>
              <a:tblGrid>
                <a:gridCol w="1083850">
                  <a:extLst>
                    <a:ext uri="{9D8B030D-6E8A-4147-A177-3AD203B41FA5}">
                      <a16:colId xmlns:a16="http://schemas.microsoft.com/office/drawing/2014/main" val="20000"/>
                    </a:ext>
                  </a:extLst>
                </a:gridCol>
                <a:gridCol w="972600">
                  <a:extLst>
                    <a:ext uri="{9D8B030D-6E8A-4147-A177-3AD203B41FA5}">
                      <a16:colId xmlns:a16="http://schemas.microsoft.com/office/drawing/2014/main" val="20001"/>
                    </a:ext>
                  </a:extLst>
                </a:gridCol>
                <a:gridCol w="1041050">
                  <a:extLst>
                    <a:ext uri="{9D8B030D-6E8A-4147-A177-3AD203B41FA5}">
                      <a16:colId xmlns:a16="http://schemas.microsoft.com/office/drawing/2014/main" val="20002"/>
                    </a:ext>
                  </a:extLst>
                </a:gridCol>
                <a:gridCol w="1237900">
                  <a:extLst>
                    <a:ext uri="{9D8B030D-6E8A-4147-A177-3AD203B41FA5}">
                      <a16:colId xmlns:a16="http://schemas.microsoft.com/office/drawing/2014/main" val="20003"/>
                    </a:ext>
                  </a:extLst>
                </a:gridCol>
                <a:gridCol w="1083850">
                  <a:extLst>
                    <a:ext uri="{9D8B030D-6E8A-4147-A177-3AD203B41FA5}">
                      <a16:colId xmlns:a16="http://schemas.microsoft.com/office/drawing/2014/main" val="20004"/>
                    </a:ext>
                  </a:extLst>
                </a:gridCol>
                <a:gridCol w="1083850">
                  <a:extLst>
                    <a:ext uri="{9D8B030D-6E8A-4147-A177-3AD203B41FA5}">
                      <a16:colId xmlns:a16="http://schemas.microsoft.com/office/drawing/2014/main" val="20005"/>
                    </a:ext>
                  </a:extLst>
                </a:gridCol>
                <a:gridCol w="1083850">
                  <a:extLst>
                    <a:ext uri="{9D8B030D-6E8A-4147-A177-3AD203B41FA5}">
                      <a16:colId xmlns:a16="http://schemas.microsoft.com/office/drawing/2014/main" val="20006"/>
                    </a:ext>
                  </a:extLst>
                </a:gridCol>
              </a:tblGrid>
              <a:tr h="609575">
                <a:tc>
                  <a:txBody>
                    <a:bodyPr/>
                    <a:lstStyle/>
                    <a:p>
                      <a:pPr marL="0" lvl="0" indent="0" algn="ctr" rtl="0">
                        <a:spcBef>
                          <a:spcPts val="0"/>
                        </a:spcBef>
                        <a:spcAft>
                          <a:spcPts val="0"/>
                        </a:spcAft>
                        <a:buNone/>
                      </a:pP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Monday</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Tuesday</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Wednesday</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Thursday</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Friday</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b="1">
                          <a:latin typeface="Proxima Nova"/>
                          <a:ea typeface="Proxima Nova"/>
                          <a:cs typeface="Proxima Nova"/>
                          <a:sym typeface="Proxima Nova"/>
                        </a:rPr>
                        <a:t>Total</a:t>
                      </a:r>
                      <a:endParaRPr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609575">
                <a:tc>
                  <a:txBody>
                    <a:bodyPr/>
                    <a:lstStyle/>
                    <a:p>
                      <a:pPr marL="0" lvl="0" indent="0" algn="ctr" rtl="0">
                        <a:spcBef>
                          <a:spcPts val="0"/>
                        </a:spcBef>
                        <a:spcAft>
                          <a:spcPts val="0"/>
                        </a:spcAft>
                        <a:buNone/>
                      </a:pPr>
                      <a:r>
                        <a:rPr lang="en" b="1">
                          <a:latin typeface="Proxima Nova"/>
                          <a:ea typeface="Proxima Nova"/>
                          <a:cs typeface="Proxima Nova"/>
                          <a:sym typeface="Proxima Nova"/>
                        </a:rPr>
                        <a:t>Number of absences</a:t>
                      </a:r>
                      <a:endParaRPr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12</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15</a:t>
                      </a:r>
                      <a:endParaRPr>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a:latin typeface="Proxima Nova"/>
                          <a:ea typeface="Proxima Nova"/>
                          <a:cs typeface="Proxima Nova"/>
                          <a:sym typeface="Proxima Nova"/>
                        </a:rPr>
                        <a:t>60</a:t>
                      </a:r>
                      <a:endParaRPr>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212" name="Google Shape;212;p25"/>
          <p:cNvSpPr/>
          <p:nvPr/>
        </p:nvSpPr>
        <p:spPr>
          <a:xfrm>
            <a:off x="5314800" y="3301075"/>
            <a:ext cx="3517500" cy="17115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Extrabold"/>
                <a:ea typeface="Proxima Nova Extrabold"/>
                <a:cs typeface="Proxima Nova Extrabold"/>
                <a:sym typeface="Proxima Nova Extrabold"/>
              </a:rPr>
              <a:t>Intuition</a:t>
            </a:r>
            <a:endParaRPr>
              <a:latin typeface="Proxima Nova Extrabold"/>
              <a:ea typeface="Proxima Nova Extrabold"/>
              <a:cs typeface="Proxima Nova Extrabold"/>
              <a:sym typeface="Proxima Nova Extrabold"/>
            </a:endParaRPr>
          </a:p>
          <a:p>
            <a:pPr marL="0" lvl="0" indent="0" algn="ctr" rtl="0">
              <a:spcBef>
                <a:spcPts val="0"/>
              </a:spcBef>
              <a:spcAft>
                <a:spcPts val="0"/>
              </a:spcAft>
              <a:buNone/>
            </a:pPr>
            <a:endParaRPr>
              <a:latin typeface="Proxima Nova"/>
              <a:ea typeface="Proxima Nova"/>
              <a:cs typeface="Proxima Nova"/>
              <a:sym typeface="Proxima Nova"/>
            </a:endParaRPr>
          </a:p>
          <a:p>
            <a:pPr marL="0" lvl="0" indent="0" algn="ctr" rtl="0">
              <a:spcBef>
                <a:spcPts val="0"/>
              </a:spcBef>
              <a:spcAft>
                <a:spcPts val="0"/>
              </a:spcAft>
              <a:buNone/>
            </a:pPr>
            <a:r>
              <a:rPr lang="en" i="1">
                <a:latin typeface="Proxima Nova"/>
                <a:ea typeface="Proxima Nova"/>
                <a:cs typeface="Proxima Nova"/>
                <a:sym typeface="Proxima Nova"/>
              </a:rPr>
              <a:t>Chi Square test examines if the observed frequencies are systematically different than our expected frequencies</a:t>
            </a:r>
            <a:endParaRPr>
              <a:latin typeface="Proxima Nova"/>
              <a:ea typeface="Proxima Nova"/>
              <a:cs typeface="Proxima Nova"/>
              <a:sym typeface="Proxima Nova"/>
            </a:endParaRPr>
          </a:p>
        </p:txBody>
      </p:sp>
      <p:sp>
        <p:nvSpPr>
          <p:cNvPr id="213" name="Google Shape;213;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Chi-Squared test to the rescue!</a:t>
            </a:r>
            <a:endParaRPr sz="3000"/>
          </a:p>
        </p:txBody>
      </p:sp>
      <p:sp>
        <p:nvSpPr>
          <p:cNvPr id="219" name="Google Shape;219;p26"/>
          <p:cNvSpPr txBox="1"/>
          <p:nvPr/>
        </p:nvSpPr>
        <p:spPr>
          <a:xfrm>
            <a:off x="405600" y="2869225"/>
            <a:ext cx="8016000" cy="1947600"/>
          </a:xfrm>
          <a:prstGeom prst="rect">
            <a:avLst/>
          </a:prstGeom>
          <a:noFill/>
          <a:ln>
            <a:noFill/>
          </a:ln>
        </p:spPr>
        <p:txBody>
          <a:bodyPr spcFirstLastPara="1" wrap="square" lIns="0" tIns="0" rIns="0" bIns="0" anchor="t" anchorCtr="0">
            <a:noAutofit/>
          </a:bodyPr>
          <a:lstStyle/>
          <a:p>
            <a:pPr marL="0" lvl="0" indent="0" algn="l" rtl="0">
              <a:lnSpc>
                <a:spcPct val="120000"/>
              </a:lnSpc>
              <a:spcBef>
                <a:spcPts val="0"/>
              </a:spcBef>
              <a:spcAft>
                <a:spcPts val="0"/>
              </a:spcAft>
              <a:buNone/>
            </a:pPr>
            <a:r>
              <a:rPr lang="en" sz="1300" b="1">
                <a:solidFill>
                  <a:srgbClr val="333333"/>
                </a:solidFill>
                <a:latin typeface="Proxima Nova"/>
                <a:ea typeface="Proxima Nova"/>
                <a:cs typeface="Proxima Nova"/>
                <a:sym typeface="Proxima Nova"/>
              </a:rPr>
              <a:t>Null hypothesis, H</a:t>
            </a:r>
            <a:r>
              <a:rPr lang="en" sz="1300" b="1" baseline="-25000">
                <a:solidFill>
                  <a:srgbClr val="333333"/>
                </a:solidFill>
                <a:latin typeface="Proxima Nova"/>
                <a:ea typeface="Proxima Nova"/>
                <a:cs typeface="Proxima Nova"/>
                <a:sym typeface="Proxima Nova"/>
              </a:rPr>
              <a:t>0</a:t>
            </a:r>
            <a:r>
              <a:rPr lang="en" sz="1300" b="1">
                <a:solidFill>
                  <a:srgbClr val="333333"/>
                </a:solidFill>
                <a:latin typeface="Proxima Nova"/>
                <a:ea typeface="Proxima Nova"/>
                <a:cs typeface="Proxima Nova"/>
                <a:sym typeface="Proxima Nova"/>
              </a:rPr>
              <a:t>: </a:t>
            </a:r>
            <a:r>
              <a:rPr lang="en" sz="1300">
                <a:solidFill>
                  <a:srgbClr val="333333"/>
                </a:solidFill>
                <a:latin typeface="Proxima Nova"/>
                <a:ea typeface="Proxima Nova"/>
                <a:cs typeface="Proxima Nova"/>
                <a:sym typeface="Proxima Nova"/>
              </a:rPr>
              <a:t>The observed frequencies </a:t>
            </a:r>
            <a:r>
              <a:rPr lang="en" sz="1300" b="1">
                <a:solidFill>
                  <a:srgbClr val="333333"/>
                </a:solidFill>
                <a:latin typeface="Proxima Nova"/>
                <a:ea typeface="Proxima Nova"/>
                <a:cs typeface="Proxima Nova"/>
                <a:sym typeface="Proxima Nova"/>
              </a:rPr>
              <a:t>do not deviate</a:t>
            </a:r>
            <a:r>
              <a:rPr lang="en" sz="1300">
                <a:solidFill>
                  <a:srgbClr val="333333"/>
                </a:solidFill>
                <a:latin typeface="Proxima Nova"/>
                <a:ea typeface="Proxima Nova"/>
                <a:cs typeface="Proxima Nova"/>
                <a:sym typeface="Proxima Nova"/>
              </a:rPr>
              <a:t> from the expected frequencies</a:t>
            </a:r>
            <a:endParaRPr sz="1300">
              <a:solidFill>
                <a:srgbClr val="333333"/>
              </a:solidFill>
              <a:latin typeface="Proxima Nova"/>
              <a:ea typeface="Proxima Nova"/>
              <a:cs typeface="Proxima Nova"/>
              <a:sym typeface="Proxima Nova"/>
            </a:endParaRPr>
          </a:p>
          <a:p>
            <a:pPr marL="457200" lvl="0"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The coin is unbiased / the employees’ absences can be explained by </a:t>
            </a:r>
            <a:r>
              <a:rPr lang="en" sz="1300">
                <a:solidFill>
                  <a:srgbClr val="333333"/>
                </a:solidFill>
                <a:latin typeface="Proxima Nova Semibold"/>
                <a:ea typeface="Proxima Nova Semibold"/>
                <a:cs typeface="Proxima Nova Semibold"/>
                <a:sym typeface="Proxima Nova Semibold"/>
              </a:rPr>
              <a:t>random fluctuations around the expected frequencies</a:t>
            </a:r>
            <a:endParaRPr sz="1300">
              <a:solidFill>
                <a:srgbClr val="333333"/>
              </a:solidFill>
              <a:latin typeface="Proxima Nova Semibold"/>
              <a:ea typeface="Proxima Nova Semibold"/>
              <a:cs typeface="Proxima Nova Semibold"/>
              <a:sym typeface="Proxima Nova Semibold"/>
            </a:endParaRPr>
          </a:p>
          <a:p>
            <a:pPr marL="0" lvl="0" indent="0" algn="l" rtl="0">
              <a:lnSpc>
                <a:spcPct val="120000"/>
              </a:lnSpc>
              <a:spcBef>
                <a:spcPts val="1000"/>
              </a:spcBef>
              <a:spcAft>
                <a:spcPts val="0"/>
              </a:spcAft>
              <a:buNone/>
            </a:pPr>
            <a:r>
              <a:rPr lang="en" sz="1300" b="1">
                <a:solidFill>
                  <a:srgbClr val="333333"/>
                </a:solidFill>
                <a:latin typeface="Proxima Nova"/>
                <a:ea typeface="Proxima Nova"/>
                <a:cs typeface="Proxima Nova"/>
                <a:sym typeface="Proxima Nova"/>
              </a:rPr>
              <a:t>Alternative hypothesis, H</a:t>
            </a:r>
            <a:r>
              <a:rPr lang="en" sz="1300" b="1" baseline="-25000">
                <a:solidFill>
                  <a:srgbClr val="333333"/>
                </a:solidFill>
                <a:latin typeface="Proxima Nova"/>
                <a:ea typeface="Proxima Nova"/>
                <a:cs typeface="Proxima Nova"/>
                <a:sym typeface="Proxima Nova"/>
              </a:rPr>
              <a:t>a</a:t>
            </a:r>
            <a:r>
              <a:rPr lang="en" sz="1300" b="1">
                <a:solidFill>
                  <a:srgbClr val="333333"/>
                </a:solidFill>
                <a:latin typeface="Proxima Nova"/>
                <a:ea typeface="Proxima Nova"/>
                <a:cs typeface="Proxima Nova"/>
                <a:sym typeface="Proxima Nova"/>
              </a:rPr>
              <a:t>: </a:t>
            </a:r>
            <a:r>
              <a:rPr lang="en" sz="1300">
                <a:solidFill>
                  <a:srgbClr val="333333"/>
                </a:solidFill>
                <a:latin typeface="Proxima Nova"/>
                <a:ea typeface="Proxima Nova"/>
                <a:cs typeface="Proxima Nova"/>
                <a:sym typeface="Proxima Nova"/>
              </a:rPr>
              <a:t>The data </a:t>
            </a:r>
            <a:r>
              <a:rPr lang="en" sz="1300" b="1">
                <a:solidFill>
                  <a:srgbClr val="333333"/>
                </a:solidFill>
                <a:latin typeface="Proxima Nova"/>
                <a:ea typeface="Proxima Nova"/>
                <a:cs typeface="Proxima Nova"/>
                <a:sym typeface="Proxima Nova"/>
              </a:rPr>
              <a:t>systematically deviates</a:t>
            </a:r>
            <a:r>
              <a:rPr lang="en" sz="1300">
                <a:solidFill>
                  <a:srgbClr val="333333"/>
                </a:solidFill>
                <a:latin typeface="Proxima Nova"/>
                <a:ea typeface="Proxima Nova"/>
                <a:cs typeface="Proxima Nova"/>
                <a:sym typeface="Proxima Nova"/>
              </a:rPr>
              <a:t> from the expected frequencies–not random!</a:t>
            </a:r>
            <a:endParaRPr sz="1300">
              <a:solidFill>
                <a:srgbClr val="333333"/>
              </a:solidFill>
              <a:latin typeface="Proxima Nova"/>
              <a:ea typeface="Proxima Nova"/>
              <a:cs typeface="Proxima Nova"/>
              <a:sym typeface="Proxima Nova"/>
            </a:endParaRPr>
          </a:p>
          <a:p>
            <a:pPr marL="457200" lvl="0"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The coin is biased / the employees’ absences in different weekdays are systematic</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graphicFrame>
        <p:nvGraphicFramePr>
          <p:cNvPr id="220" name="Google Shape;220;p26"/>
          <p:cNvGraphicFramePr/>
          <p:nvPr/>
        </p:nvGraphicFramePr>
        <p:xfrm>
          <a:off x="405600" y="1137775"/>
          <a:ext cx="3000000" cy="3000000"/>
        </p:xfrm>
        <a:graphic>
          <a:graphicData uri="http://schemas.openxmlformats.org/drawingml/2006/table">
            <a:tbl>
              <a:tblPr>
                <a:noFill/>
                <a:tableStyleId>{28AA265E-5095-4FFA-88FB-1F5D7C1F6CA5}</a:tableStyleId>
              </a:tblPr>
              <a:tblGrid>
                <a:gridCol w="955475">
                  <a:extLst>
                    <a:ext uri="{9D8B030D-6E8A-4147-A177-3AD203B41FA5}">
                      <a16:colId xmlns:a16="http://schemas.microsoft.com/office/drawing/2014/main" val="20000"/>
                    </a:ext>
                  </a:extLst>
                </a:gridCol>
                <a:gridCol w="857400">
                  <a:extLst>
                    <a:ext uri="{9D8B030D-6E8A-4147-A177-3AD203B41FA5}">
                      <a16:colId xmlns:a16="http://schemas.microsoft.com/office/drawing/2014/main" val="20001"/>
                    </a:ext>
                  </a:extLst>
                </a:gridCol>
                <a:gridCol w="917750">
                  <a:extLst>
                    <a:ext uri="{9D8B030D-6E8A-4147-A177-3AD203B41FA5}">
                      <a16:colId xmlns:a16="http://schemas.microsoft.com/office/drawing/2014/main" val="20002"/>
                    </a:ext>
                  </a:extLst>
                </a:gridCol>
                <a:gridCol w="1091275">
                  <a:extLst>
                    <a:ext uri="{9D8B030D-6E8A-4147-A177-3AD203B41FA5}">
                      <a16:colId xmlns:a16="http://schemas.microsoft.com/office/drawing/2014/main" val="20003"/>
                    </a:ext>
                  </a:extLst>
                </a:gridCol>
                <a:gridCol w="955475">
                  <a:extLst>
                    <a:ext uri="{9D8B030D-6E8A-4147-A177-3AD203B41FA5}">
                      <a16:colId xmlns:a16="http://schemas.microsoft.com/office/drawing/2014/main" val="20004"/>
                    </a:ext>
                  </a:extLst>
                </a:gridCol>
                <a:gridCol w="955475">
                  <a:extLst>
                    <a:ext uri="{9D8B030D-6E8A-4147-A177-3AD203B41FA5}">
                      <a16:colId xmlns:a16="http://schemas.microsoft.com/office/drawing/2014/main" val="20005"/>
                    </a:ext>
                  </a:extLst>
                </a:gridCol>
                <a:gridCol w="955475">
                  <a:extLst>
                    <a:ext uri="{9D8B030D-6E8A-4147-A177-3AD203B41FA5}">
                      <a16:colId xmlns:a16="http://schemas.microsoft.com/office/drawing/2014/main" val="20006"/>
                    </a:ext>
                  </a:extLst>
                </a:gridCol>
              </a:tblGrid>
              <a:tr h="229575">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Monday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Tuesday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Wednesday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Thursday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Friday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Total</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43125">
                <a:tc>
                  <a:txBody>
                    <a:bodyPr/>
                    <a:lstStyle/>
                    <a:p>
                      <a:pPr marL="0" lvl="0" indent="0" algn="ctr" rtl="0">
                        <a:spcBef>
                          <a:spcPts val="0"/>
                        </a:spcBef>
                        <a:spcAft>
                          <a:spcPts val="0"/>
                        </a:spcAft>
                        <a:buNone/>
                      </a:pPr>
                      <a:r>
                        <a:rPr lang="en" sz="1200" b="1">
                          <a:latin typeface="Proxima Nova"/>
                          <a:ea typeface="Proxima Nova"/>
                          <a:cs typeface="Proxima Nova"/>
                          <a:sym typeface="Proxima Nova"/>
                        </a:rPr>
                        <a:t>Number of absences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60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221" name="Google Shape;22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2</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227" name="Google Shape;227;p27"/>
          <p:cNvSpPr txBox="1"/>
          <p:nvPr/>
        </p:nvSpPr>
        <p:spPr>
          <a:xfrm>
            <a:off x="329400" y="1255525"/>
            <a:ext cx="7545000" cy="10056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startAt="2"/>
            </a:pPr>
            <a:r>
              <a:rPr lang="en" sz="1300" b="1">
                <a:solidFill>
                  <a:srgbClr val="333333"/>
                </a:solidFill>
                <a:latin typeface="Proxima Nova"/>
                <a:ea typeface="Proxima Nova"/>
                <a:cs typeface="Proxima Nova"/>
                <a:sym typeface="Proxima Nova"/>
              </a:rPr>
              <a:t>Calculate the test statistic</a:t>
            </a:r>
            <a:endParaRPr sz="1300" b="1">
              <a:solidFill>
                <a:srgbClr val="333333"/>
              </a:solidFill>
              <a:latin typeface="Proxima Nova"/>
              <a:ea typeface="Proxima Nova"/>
              <a:cs typeface="Proxima Nova"/>
              <a:sym typeface="Proxima Nova"/>
            </a:endParaRPr>
          </a:p>
          <a:p>
            <a:pPr marL="914400" lvl="0" indent="0" algn="l" rtl="0">
              <a:lnSpc>
                <a:spcPct val="120000"/>
              </a:lnSpc>
              <a:spcBef>
                <a:spcPts val="1000"/>
              </a:spcBef>
              <a:spcAft>
                <a:spcPts val="0"/>
              </a:spcAft>
              <a:buNone/>
            </a:pPr>
            <a:endParaRPr sz="1300" b="1">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pic>
        <p:nvPicPr>
          <p:cNvPr id="228" name="Google Shape;228;p2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97325" y="1653327"/>
            <a:ext cx="7545002" cy="572700"/>
          </a:xfrm>
          <a:prstGeom prst="rect">
            <a:avLst/>
          </a:prstGeom>
          <a:noFill/>
          <a:ln>
            <a:noFill/>
          </a:ln>
        </p:spPr>
      </p:pic>
      <p:graphicFrame>
        <p:nvGraphicFramePr>
          <p:cNvPr id="229" name="Google Shape;229;p27"/>
          <p:cNvGraphicFramePr/>
          <p:nvPr/>
        </p:nvGraphicFramePr>
        <p:xfrm>
          <a:off x="405600" y="2890375"/>
          <a:ext cx="3000000" cy="3000000"/>
        </p:xfrm>
        <a:graphic>
          <a:graphicData uri="http://schemas.openxmlformats.org/drawingml/2006/table">
            <a:tbl>
              <a:tblPr>
                <a:noFill/>
                <a:tableStyleId>{28AA265E-5095-4FFA-88FB-1F5D7C1F6CA5}</a:tableStyleId>
              </a:tblPr>
              <a:tblGrid>
                <a:gridCol w="955475">
                  <a:extLst>
                    <a:ext uri="{9D8B030D-6E8A-4147-A177-3AD203B41FA5}">
                      <a16:colId xmlns:a16="http://schemas.microsoft.com/office/drawing/2014/main" val="20000"/>
                    </a:ext>
                  </a:extLst>
                </a:gridCol>
                <a:gridCol w="857400">
                  <a:extLst>
                    <a:ext uri="{9D8B030D-6E8A-4147-A177-3AD203B41FA5}">
                      <a16:colId xmlns:a16="http://schemas.microsoft.com/office/drawing/2014/main" val="20001"/>
                    </a:ext>
                  </a:extLst>
                </a:gridCol>
                <a:gridCol w="917750">
                  <a:extLst>
                    <a:ext uri="{9D8B030D-6E8A-4147-A177-3AD203B41FA5}">
                      <a16:colId xmlns:a16="http://schemas.microsoft.com/office/drawing/2014/main" val="20002"/>
                    </a:ext>
                  </a:extLst>
                </a:gridCol>
                <a:gridCol w="1091275">
                  <a:extLst>
                    <a:ext uri="{9D8B030D-6E8A-4147-A177-3AD203B41FA5}">
                      <a16:colId xmlns:a16="http://schemas.microsoft.com/office/drawing/2014/main" val="20003"/>
                    </a:ext>
                  </a:extLst>
                </a:gridCol>
                <a:gridCol w="955475">
                  <a:extLst>
                    <a:ext uri="{9D8B030D-6E8A-4147-A177-3AD203B41FA5}">
                      <a16:colId xmlns:a16="http://schemas.microsoft.com/office/drawing/2014/main" val="20004"/>
                    </a:ext>
                  </a:extLst>
                </a:gridCol>
                <a:gridCol w="955475">
                  <a:extLst>
                    <a:ext uri="{9D8B030D-6E8A-4147-A177-3AD203B41FA5}">
                      <a16:colId xmlns:a16="http://schemas.microsoft.com/office/drawing/2014/main" val="20005"/>
                    </a:ext>
                  </a:extLst>
                </a:gridCol>
                <a:gridCol w="955475">
                  <a:extLst>
                    <a:ext uri="{9D8B030D-6E8A-4147-A177-3AD203B41FA5}">
                      <a16:colId xmlns:a16="http://schemas.microsoft.com/office/drawing/2014/main" val="20006"/>
                    </a:ext>
                  </a:extLst>
                </a:gridCol>
              </a:tblGrid>
              <a:tr h="229575">
                <a:tc>
                  <a:txBody>
                    <a:bodyPr/>
                    <a:lstStyle/>
                    <a:p>
                      <a:pPr marL="0" lvl="0" indent="0" algn="ctr" rtl="0">
                        <a:spcBef>
                          <a:spcPts val="0"/>
                        </a:spcBef>
                        <a:spcAft>
                          <a:spcPts val="0"/>
                        </a:spcAft>
                        <a:buNone/>
                      </a:pP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Monday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Tuesday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Wednesday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Thursday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Friday</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Total</a:t>
                      </a:r>
                      <a:endParaRPr sz="1200" b="1">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43125">
                <a:tc>
                  <a:txBody>
                    <a:bodyPr/>
                    <a:lstStyle/>
                    <a:p>
                      <a:pPr marL="0" lvl="0" indent="0" algn="ctr" rtl="0">
                        <a:spcBef>
                          <a:spcPts val="0"/>
                        </a:spcBef>
                        <a:spcAft>
                          <a:spcPts val="0"/>
                        </a:spcAft>
                        <a:buNone/>
                      </a:pPr>
                      <a:r>
                        <a:rPr lang="en" sz="1200" b="1">
                          <a:latin typeface="Proxima Nova"/>
                          <a:ea typeface="Proxima Nova"/>
                          <a:cs typeface="Proxima Nova"/>
                          <a:sym typeface="Proxima Nova"/>
                        </a:rPr>
                        <a:t>Number of absences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9</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60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43125">
                <a:tc>
                  <a:txBody>
                    <a:bodyPr/>
                    <a:lstStyle/>
                    <a:p>
                      <a:pPr marL="0" lvl="0" indent="0" algn="ctr" rtl="0">
                        <a:spcBef>
                          <a:spcPts val="0"/>
                        </a:spcBef>
                        <a:spcAft>
                          <a:spcPts val="0"/>
                        </a:spcAft>
                        <a:buNone/>
                      </a:pPr>
                      <a:r>
                        <a:rPr lang="en" sz="1200" b="1">
                          <a:latin typeface="Proxima Nova"/>
                          <a:ea typeface="Proxima Nova"/>
                          <a:cs typeface="Proxima Nova"/>
                          <a:sym typeface="Proxima Nova"/>
                        </a:rPr>
                        <a:t>Expected absences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60</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bl>
          </a:graphicData>
        </a:graphic>
      </p:graphicFrame>
      <p:sp>
        <p:nvSpPr>
          <p:cNvPr id="230" name="Google Shape;23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b="1">
                <a:latin typeface="Proxima Nova"/>
                <a:ea typeface="Proxima Nova"/>
                <a:cs typeface="Proxima Nova"/>
                <a:sym typeface="Proxima Nova"/>
              </a:rPr>
              <a:t>Chi-Squared test: Step 3</a:t>
            </a:r>
            <a:endParaRPr sz="3000"/>
          </a:p>
          <a:p>
            <a:pPr marL="0" lvl="0" indent="0" algn="l" rtl="0">
              <a:spcBef>
                <a:spcPts val="0"/>
              </a:spcBef>
              <a:spcAft>
                <a:spcPts val="0"/>
              </a:spcAft>
              <a:buNone/>
            </a:pPr>
            <a:endParaRPr sz="3000" b="1">
              <a:latin typeface="Proxima Nova"/>
              <a:ea typeface="Proxima Nova"/>
              <a:cs typeface="Proxima Nova"/>
              <a:sym typeface="Proxima Nova"/>
            </a:endParaRPr>
          </a:p>
        </p:txBody>
      </p:sp>
      <p:sp>
        <p:nvSpPr>
          <p:cNvPr id="236" name="Google Shape;236;p28"/>
          <p:cNvSpPr txBox="1"/>
          <p:nvPr/>
        </p:nvSpPr>
        <p:spPr>
          <a:xfrm>
            <a:off x="329400" y="1255525"/>
            <a:ext cx="7545000" cy="2435100"/>
          </a:xfrm>
          <a:prstGeom prst="rect">
            <a:avLst/>
          </a:prstGeom>
          <a:noFill/>
          <a:ln>
            <a:noFill/>
          </a:ln>
        </p:spPr>
        <p:txBody>
          <a:bodyPr spcFirstLastPara="1" wrap="square" lIns="0" tIns="0" rIns="0" bIns="0" anchor="t" anchorCtr="0">
            <a:noAutofit/>
          </a:bodyPr>
          <a:lstStyle/>
          <a:p>
            <a:pPr marL="457200" lvl="0" indent="-311150" algn="l" rtl="0">
              <a:lnSpc>
                <a:spcPct val="120000"/>
              </a:lnSpc>
              <a:spcBef>
                <a:spcPts val="0"/>
              </a:spcBef>
              <a:spcAft>
                <a:spcPts val="0"/>
              </a:spcAft>
              <a:buClr>
                <a:srgbClr val="333333"/>
              </a:buClr>
              <a:buSzPts val="1300"/>
              <a:buFont typeface="Proxima Nova"/>
              <a:buAutoNum type="arabicPeriod" startAt="3"/>
            </a:pPr>
            <a:r>
              <a:rPr lang="en" sz="1300" b="1">
                <a:solidFill>
                  <a:srgbClr val="333333"/>
                </a:solidFill>
                <a:latin typeface="Proxima Nova"/>
                <a:ea typeface="Proxima Nova"/>
                <a:cs typeface="Proxima Nova"/>
                <a:sym typeface="Proxima Nova"/>
              </a:rPr>
              <a:t>Compare the test statistic against the chart</a:t>
            </a:r>
            <a:endParaRPr sz="1300" b="1">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need to know the </a:t>
            </a:r>
            <a:r>
              <a:rPr lang="en" sz="1300" b="1">
                <a:solidFill>
                  <a:srgbClr val="333333"/>
                </a:solidFill>
                <a:latin typeface="Proxima Nova"/>
                <a:ea typeface="Proxima Nova"/>
                <a:cs typeface="Proxima Nova"/>
                <a:sym typeface="Proxima Nova"/>
              </a:rPr>
              <a:t>degree of freedom</a:t>
            </a:r>
            <a:r>
              <a:rPr lang="en" sz="1300">
                <a:solidFill>
                  <a:srgbClr val="333333"/>
                </a:solidFill>
                <a:latin typeface="Proxima Nova"/>
                <a:ea typeface="Proxima Nova"/>
                <a:cs typeface="Proxima Nova"/>
                <a:sym typeface="Proxima Nova"/>
              </a:rPr>
              <a:t>: df = n-1</a:t>
            </a:r>
            <a:endParaRPr sz="1300">
              <a:solidFill>
                <a:srgbClr val="333333"/>
              </a:solidFill>
              <a:latin typeface="Proxima Nova"/>
              <a:ea typeface="Proxima Nova"/>
              <a:cs typeface="Proxima Nova"/>
              <a:sym typeface="Proxima Nova"/>
            </a:endParaRPr>
          </a:p>
          <a:p>
            <a:pPr marL="1371600" lvl="2"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There are n=5 columns/workdays. But we know the </a:t>
            </a:r>
            <a:r>
              <a:rPr lang="en" sz="1300" b="1">
                <a:solidFill>
                  <a:srgbClr val="333333"/>
                </a:solidFill>
                <a:latin typeface="Proxima Nova"/>
                <a:ea typeface="Proxima Nova"/>
                <a:cs typeface="Proxima Nova"/>
                <a:sym typeface="Proxima Nova"/>
              </a:rPr>
              <a:t>total </a:t>
            </a:r>
            <a:r>
              <a:rPr lang="en" sz="1300">
                <a:solidFill>
                  <a:srgbClr val="333333"/>
                </a:solidFill>
                <a:latin typeface="Proxima Nova"/>
                <a:ea typeface="Proxima Nova"/>
                <a:cs typeface="Proxima Nova"/>
                <a:sym typeface="Proxima Nova"/>
              </a:rPr>
              <a:t>number of absences. So (any) 4 of the workdays are truly free to assume any value, but the last workday needs to make sure that all 5 sum up to the total (i.e., we can calculate the 5th day’s absence from the 4 days’ absence data and the total). In other words, n-1 of those days are truly ‘free’, the last one is not. Therefore, df = 5-1 = 4 </a:t>
            </a:r>
            <a:endParaRPr sz="1300">
              <a:solidFill>
                <a:srgbClr val="333333"/>
              </a:solidFill>
              <a:latin typeface="Proxima Nova"/>
              <a:ea typeface="Proxima Nova"/>
              <a:cs typeface="Proxima Nova"/>
              <a:sym typeface="Proxima Nova"/>
            </a:endParaRPr>
          </a:p>
          <a:p>
            <a:pPr marL="914400" lvl="1" indent="-311150" algn="l" rtl="0">
              <a:lnSpc>
                <a:spcPct val="120000"/>
              </a:lnSpc>
              <a:spcBef>
                <a:spcPts val="1000"/>
              </a:spcBef>
              <a:spcAft>
                <a:spcPts val="0"/>
              </a:spcAft>
              <a:buClr>
                <a:srgbClr val="333333"/>
              </a:buClr>
              <a:buSzPts val="1300"/>
              <a:buFont typeface="Proxima Nova"/>
              <a:buChar char="○"/>
            </a:pPr>
            <a:r>
              <a:rPr lang="en" sz="1300">
                <a:solidFill>
                  <a:srgbClr val="333333"/>
                </a:solidFill>
                <a:latin typeface="Proxima Nova"/>
                <a:ea typeface="Proxima Nova"/>
                <a:cs typeface="Proxima Nova"/>
                <a:sym typeface="Proxima Nova"/>
              </a:rPr>
              <a:t>We need to decide on a </a:t>
            </a:r>
            <a:r>
              <a:rPr lang="en" sz="1300" b="1">
                <a:solidFill>
                  <a:srgbClr val="333333"/>
                </a:solidFill>
                <a:latin typeface="Proxima Nova"/>
                <a:ea typeface="Proxima Nova"/>
                <a:cs typeface="Proxima Nova"/>
                <a:sym typeface="Proxima Nova"/>
              </a:rPr>
              <a:t>significance level</a:t>
            </a:r>
            <a:r>
              <a:rPr lang="en" sz="1300">
                <a:solidFill>
                  <a:srgbClr val="333333"/>
                </a:solidFill>
                <a:latin typeface="Proxima Nova"/>
                <a:ea typeface="Proxima Nova"/>
                <a:cs typeface="Proxima Nova"/>
                <a:sym typeface="Proxima Nova"/>
              </a:rPr>
              <a:t>: typically α = 0.05 for 95% confidence.</a:t>
            </a:r>
            <a:endParaRPr sz="1300">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300" b="1">
              <a:solidFill>
                <a:schemeClr val="dk1"/>
              </a:solidFill>
              <a:latin typeface="Proxima Nova"/>
              <a:ea typeface="Proxima Nova"/>
              <a:cs typeface="Proxima Nova"/>
              <a:sym typeface="Proxima Nova"/>
            </a:endParaRPr>
          </a:p>
        </p:txBody>
      </p:sp>
      <p:sp>
        <p:nvSpPr>
          <p:cNvPr id="237" name="Google Shape;23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Hypothesis Testing: Intuitions</a:t>
            </a:r>
            <a:endParaRPr sz="2800">
              <a:solidFill>
                <a:srgbClr val="000000"/>
              </a:solidFill>
            </a:endParaRPr>
          </a:p>
        </p:txBody>
      </p:sp>
      <p:pic>
        <p:nvPicPr>
          <p:cNvPr id="243" name="Google Shape;243;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6550" y="1131925"/>
            <a:ext cx="4100319" cy="2693598"/>
          </a:xfrm>
          <a:prstGeom prst="rect">
            <a:avLst/>
          </a:prstGeom>
          <a:noFill/>
          <a:ln>
            <a:noFill/>
          </a:ln>
        </p:spPr>
      </p:pic>
      <p:sp>
        <p:nvSpPr>
          <p:cNvPr id="244" name="Google Shape;244;p29"/>
          <p:cNvSpPr txBox="1"/>
          <p:nvPr/>
        </p:nvSpPr>
        <p:spPr>
          <a:xfrm>
            <a:off x="128375" y="4749825"/>
            <a:ext cx="89607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Proxima Nova"/>
                <a:ea typeface="Proxima Nova"/>
                <a:cs typeface="Proxima Nova"/>
                <a:sym typeface="Proxima Nova"/>
              </a:rPr>
              <a:t>(left) By Marek Szczepanek - Own work, CC BY-SA 3.0, </a:t>
            </a:r>
            <a:r>
              <a:rPr lang="en" sz="700" u="sng">
                <a:solidFill>
                  <a:schemeClr val="hlink"/>
                </a:solidFill>
                <a:latin typeface="Proxima Nova"/>
                <a:ea typeface="Proxima Nova"/>
                <a:cs typeface="Proxima Nova"/>
                <a:sym typeface="Proxima Nova"/>
                <a:hlinkClick r:id="rId4"/>
              </a:rPr>
              <a:t>https://commons.wikimedia.org/w/index.php?curid=81312</a:t>
            </a:r>
            <a:r>
              <a:rPr lang="en" sz="700">
                <a:latin typeface="Proxima Nova"/>
                <a:ea typeface="Proxima Nova"/>
                <a:cs typeface="Proxima Nova"/>
                <a:sym typeface="Proxima Nova"/>
              </a:rPr>
              <a:t>. (right) By Marek Szczepanek - Own work, CC BY-SA 3.0, </a:t>
            </a:r>
            <a:r>
              <a:rPr lang="en" sz="700" u="sng">
                <a:solidFill>
                  <a:schemeClr val="hlink"/>
                </a:solidFill>
                <a:latin typeface="Proxima Nova"/>
                <a:ea typeface="Proxima Nova"/>
                <a:cs typeface="Proxima Nova"/>
                <a:sym typeface="Proxima Nova"/>
                <a:hlinkClick r:id="rId4"/>
              </a:rPr>
              <a:t>https://commons.wikimedia.org/w/index.php?curid=81312</a:t>
            </a:r>
            <a:r>
              <a:rPr lang="en" sz="700">
                <a:latin typeface="Proxima Nova"/>
                <a:ea typeface="Proxima Nova"/>
                <a:cs typeface="Proxima Nova"/>
                <a:sym typeface="Proxima Nova"/>
              </a:rPr>
              <a:t> </a:t>
            </a:r>
            <a:endParaRPr sz="700">
              <a:latin typeface="Proxima Nova"/>
              <a:ea typeface="Proxima Nova"/>
              <a:cs typeface="Proxima Nova"/>
              <a:sym typeface="Proxima Nova"/>
            </a:endParaRPr>
          </a:p>
        </p:txBody>
      </p:sp>
      <p:pic>
        <p:nvPicPr>
          <p:cNvPr id="245" name="Google Shape;245;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38502" y="1131925"/>
            <a:ext cx="4040397" cy="2693601"/>
          </a:xfrm>
          <a:prstGeom prst="rect">
            <a:avLst/>
          </a:prstGeom>
          <a:noFill/>
          <a:ln>
            <a:noFill/>
          </a:ln>
        </p:spPr>
      </p:pic>
      <p:sp>
        <p:nvSpPr>
          <p:cNvPr id="246" name="Google Shape;246;p29"/>
          <p:cNvSpPr txBox="1"/>
          <p:nvPr/>
        </p:nvSpPr>
        <p:spPr>
          <a:xfrm>
            <a:off x="292625" y="3889875"/>
            <a:ext cx="41844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Clr>
                <a:srgbClr val="000000"/>
              </a:buClr>
              <a:buSzPts val="1100"/>
              <a:buFont typeface="Arial"/>
              <a:buNone/>
            </a:pPr>
            <a:r>
              <a:rPr lang="en" sz="1600" b="1">
                <a:latin typeface="Proxima Nova"/>
                <a:ea typeface="Proxima Nova"/>
                <a:cs typeface="Proxima Nova"/>
                <a:sym typeface="Proxima Nova"/>
              </a:rPr>
              <a:t>Potential hypothesis</a:t>
            </a:r>
            <a:r>
              <a:rPr lang="en" sz="1600">
                <a:latin typeface="Proxima Nova"/>
                <a:ea typeface="Proxima Nova"/>
                <a:cs typeface="Proxima Nova"/>
                <a:sym typeface="Proxima Nova"/>
              </a:rPr>
              <a:t>: All swans are white.</a:t>
            </a:r>
            <a:endParaRPr sz="1600">
              <a:latin typeface="Proxima Nova"/>
              <a:ea typeface="Proxima Nova"/>
              <a:cs typeface="Proxima Nova"/>
              <a:sym typeface="Proxima Nova"/>
            </a:endParaRPr>
          </a:p>
        </p:txBody>
      </p:sp>
      <p:sp>
        <p:nvSpPr>
          <p:cNvPr id="247" name="Google Shape;247;p29"/>
          <p:cNvSpPr txBox="1"/>
          <p:nvPr/>
        </p:nvSpPr>
        <p:spPr>
          <a:xfrm>
            <a:off x="4585500" y="3889875"/>
            <a:ext cx="41844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Clr>
                <a:srgbClr val="000000"/>
              </a:buClr>
              <a:buSzPts val="1100"/>
              <a:buFont typeface="Arial"/>
              <a:buNone/>
            </a:pPr>
            <a:r>
              <a:rPr lang="en" sz="1600" b="1">
                <a:latin typeface="Proxima Nova"/>
                <a:ea typeface="Proxima Nova"/>
                <a:cs typeface="Proxima Nova"/>
                <a:sym typeface="Proxima Nova"/>
              </a:rPr>
              <a:t>Yikes.</a:t>
            </a:r>
            <a:endParaRPr sz="1600">
              <a:latin typeface="Proxima Nova"/>
              <a:ea typeface="Proxima Nova"/>
              <a:cs typeface="Proxima Nova"/>
              <a:sym typeface="Proxima Nova"/>
            </a:endParaRPr>
          </a:p>
        </p:txBody>
      </p:sp>
      <p:sp>
        <p:nvSpPr>
          <p:cNvPr id="248" name="Google Shape;248;p29"/>
          <p:cNvSpPr txBox="1"/>
          <p:nvPr/>
        </p:nvSpPr>
        <p:spPr>
          <a:xfrm>
            <a:off x="6033137" y="3979752"/>
            <a:ext cx="2884500" cy="681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A single future observation of a black swan (e.g., in Australasia) can disprove that hypothesis</a:t>
            </a:r>
            <a:endParaRPr sz="1200">
              <a:solidFill>
                <a:srgbClr val="000000"/>
              </a:solidFill>
              <a:latin typeface="Proxima Nova Semibold"/>
              <a:ea typeface="Proxima Nova Semibold"/>
              <a:cs typeface="Proxima Nova Semibold"/>
              <a:sym typeface="Proxima Nova Semibold"/>
            </a:endParaRPr>
          </a:p>
        </p:txBody>
      </p:sp>
      <p:pic>
        <p:nvPicPr>
          <p:cNvPr id="249" name="Google Shape;249;p29" descr="Doodles_Arrow_Yellow.png"/>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5399958">
            <a:off x="5241392" y="3844023"/>
            <a:ext cx="432291" cy="1077804"/>
          </a:xfrm>
          <a:prstGeom prst="rect">
            <a:avLst/>
          </a:prstGeom>
          <a:noFill/>
          <a:ln>
            <a:noFill/>
          </a:ln>
        </p:spPr>
      </p:pic>
      <p:sp>
        <p:nvSpPr>
          <p:cNvPr id="250" name="Google Shape;25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0"/>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Skeptical Thinking: The wisdom of Scooby Doo</a:t>
            </a:r>
            <a:endParaRPr sz="2800">
              <a:solidFill>
                <a:srgbClr val="000000"/>
              </a:solidFill>
            </a:endParaRPr>
          </a:p>
        </p:txBody>
      </p:sp>
      <p:sp>
        <p:nvSpPr>
          <p:cNvPr id="256" name="Google Shape;256;p30"/>
          <p:cNvSpPr txBox="1"/>
          <p:nvPr/>
        </p:nvSpPr>
        <p:spPr>
          <a:xfrm>
            <a:off x="376575" y="1284900"/>
            <a:ext cx="41250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Hypothesis 1: </a:t>
            </a:r>
            <a:r>
              <a:rPr lang="en" sz="1600">
                <a:latin typeface="Proxima Nova"/>
                <a:ea typeface="Proxima Nova"/>
                <a:cs typeface="Proxima Nova"/>
                <a:sym typeface="Proxima Nova"/>
              </a:rPr>
              <a:t>There are no ghosts</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Hypothesis 2:</a:t>
            </a:r>
            <a:r>
              <a:rPr lang="en" sz="1600">
                <a:latin typeface="Proxima Nova"/>
                <a:ea typeface="Proxima Nova"/>
                <a:cs typeface="Proxima Nova"/>
                <a:sym typeface="Proxima Nova"/>
              </a:rPr>
              <a:t> There are ghosts</a:t>
            </a:r>
            <a:endParaRPr sz="1600">
              <a:latin typeface="Proxima Nova"/>
              <a:ea typeface="Proxima Nova"/>
              <a:cs typeface="Proxima Nova"/>
              <a:sym typeface="Proxima Nova"/>
            </a:endParaRPr>
          </a:p>
        </p:txBody>
      </p:sp>
      <p:sp>
        <p:nvSpPr>
          <p:cNvPr id="257" name="Google Shape;25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1"/>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Skeptical Thinking: The wisdom of Scooby Doo</a:t>
            </a:r>
            <a:endParaRPr sz="2800">
              <a:solidFill>
                <a:srgbClr val="000000"/>
              </a:solidFill>
            </a:endParaRPr>
          </a:p>
        </p:txBody>
      </p:sp>
      <p:sp>
        <p:nvSpPr>
          <p:cNvPr id="263" name="Google Shape;263;p31"/>
          <p:cNvSpPr txBox="1"/>
          <p:nvPr/>
        </p:nvSpPr>
        <p:spPr>
          <a:xfrm>
            <a:off x="376575" y="1284900"/>
            <a:ext cx="41250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solidFill>
                  <a:srgbClr val="999999"/>
                </a:solidFill>
                <a:latin typeface="Proxima Nova"/>
                <a:ea typeface="Proxima Nova"/>
                <a:cs typeface="Proxima Nova"/>
                <a:sym typeface="Proxima Nova"/>
              </a:rPr>
              <a:t>Hypothesis 1: </a:t>
            </a:r>
            <a:r>
              <a:rPr lang="en" sz="1600">
                <a:solidFill>
                  <a:srgbClr val="999999"/>
                </a:solidFill>
                <a:latin typeface="Proxima Nova"/>
                <a:ea typeface="Proxima Nova"/>
                <a:cs typeface="Proxima Nova"/>
                <a:sym typeface="Proxima Nova"/>
              </a:rPr>
              <a:t>There are no ghosts</a:t>
            </a:r>
            <a:endParaRPr sz="1600">
              <a:solidFill>
                <a:srgbClr val="999999"/>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Hypothesis 2:</a:t>
            </a:r>
            <a:r>
              <a:rPr lang="en" sz="1600">
                <a:latin typeface="Proxima Nova"/>
                <a:ea typeface="Proxima Nova"/>
                <a:cs typeface="Proxima Nova"/>
                <a:sym typeface="Proxima Nova"/>
              </a:rPr>
              <a:t> There are ghosts</a:t>
            </a:r>
            <a:endParaRPr sz="1600">
              <a:latin typeface="Proxima Nova"/>
              <a:ea typeface="Proxima Nova"/>
              <a:cs typeface="Proxima Nova"/>
              <a:sym typeface="Proxima Nova"/>
            </a:endParaRPr>
          </a:p>
        </p:txBody>
      </p:sp>
      <p:sp>
        <p:nvSpPr>
          <p:cNvPr id="264" name="Google Shape;264;p31"/>
          <p:cNvSpPr txBox="1"/>
          <p:nvPr/>
        </p:nvSpPr>
        <p:spPr>
          <a:xfrm>
            <a:off x="2692625" y="2855675"/>
            <a:ext cx="3265200" cy="1414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we start with this belief, we might keep looking for evidence that supports this belief (similar to finding more white swans), or interpret ambiguous data in favor of ghosts, or ignore contradictory evidence</a:t>
            </a:r>
            <a:endParaRPr sz="1200">
              <a:solidFill>
                <a:srgbClr val="000000"/>
              </a:solidFill>
              <a:latin typeface="Proxima Nova Semibold"/>
              <a:ea typeface="Proxima Nova Semibold"/>
              <a:cs typeface="Proxima Nova Semibold"/>
              <a:sym typeface="Proxima Nova Semibold"/>
            </a:endParaRPr>
          </a:p>
        </p:txBody>
      </p:sp>
      <p:pic>
        <p:nvPicPr>
          <p:cNvPr id="265" name="Google Shape;265;p31"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42">
            <a:off x="3660668" y="1734623"/>
            <a:ext cx="432291" cy="1077804"/>
          </a:xfrm>
          <a:prstGeom prst="rect">
            <a:avLst/>
          </a:prstGeom>
          <a:noFill/>
          <a:ln>
            <a:noFill/>
          </a:ln>
        </p:spPr>
      </p:pic>
      <p:sp>
        <p:nvSpPr>
          <p:cNvPr id="266" name="Google Shape;26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61"/>
        <p:cNvGrpSpPr/>
        <p:nvPr/>
      </p:nvGrpSpPr>
      <p:grpSpPr>
        <a:xfrm>
          <a:off x="0" y="0"/>
          <a:ext cx="0" cy="0"/>
          <a:chOff x="0" y="0"/>
          <a:chExt cx="0" cy="0"/>
        </a:xfrm>
      </p:grpSpPr>
      <p:sp>
        <p:nvSpPr>
          <p:cNvPr id="62" name="Google Shape;62;p14"/>
          <p:cNvSpPr txBox="1"/>
          <p:nvPr/>
        </p:nvSpPr>
        <p:spPr>
          <a:xfrm>
            <a:off x="660500" y="2987575"/>
            <a:ext cx="46902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Recap</a:t>
            </a:r>
            <a:endParaRPr sz="6600">
              <a:solidFill>
                <a:schemeClr val="lt1"/>
              </a:solidFill>
              <a:latin typeface="Proxima Nova Extrabold"/>
              <a:ea typeface="Proxima Nova Extrabold"/>
              <a:cs typeface="Proxima Nova Extrabold"/>
              <a:sym typeface="Proxima Nova Extrabold"/>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Skeptical Thinking: The wisdom of Scooby Doo</a:t>
            </a:r>
            <a:endParaRPr sz="2800">
              <a:solidFill>
                <a:srgbClr val="000000"/>
              </a:solidFill>
            </a:endParaRPr>
          </a:p>
        </p:txBody>
      </p:sp>
      <p:sp>
        <p:nvSpPr>
          <p:cNvPr id="272" name="Google Shape;272;p32"/>
          <p:cNvSpPr txBox="1"/>
          <p:nvPr/>
        </p:nvSpPr>
        <p:spPr>
          <a:xfrm>
            <a:off x="376575" y="1284900"/>
            <a:ext cx="41250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Hypothesis 1: </a:t>
            </a:r>
            <a:r>
              <a:rPr lang="en" sz="1600">
                <a:latin typeface="Proxima Nova"/>
                <a:ea typeface="Proxima Nova"/>
                <a:cs typeface="Proxima Nova"/>
                <a:sym typeface="Proxima Nova"/>
              </a:rPr>
              <a:t>There are no ghosts</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solidFill>
                  <a:srgbClr val="999999"/>
                </a:solidFill>
                <a:latin typeface="Proxima Nova"/>
                <a:ea typeface="Proxima Nova"/>
                <a:cs typeface="Proxima Nova"/>
                <a:sym typeface="Proxima Nova"/>
              </a:rPr>
              <a:t>Hypothesis 2:</a:t>
            </a:r>
            <a:r>
              <a:rPr lang="en" sz="1600">
                <a:solidFill>
                  <a:srgbClr val="999999"/>
                </a:solidFill>
                <a:latin typeface="Proxima Nova"/>
                <a:ea typeface="Proxima Nova"/>
                <a:cs typeface="Proxima Nova"/>
                <a:sym typeface="Proxima Nova"/>
              </a:rPr>
              <a:t> There are ghosts</a:t>
            </a:r>
            <a:endParaRPr sz="1600">
              <a:solidFill>
                <a:srgbClr val="999999"/>
              </a:solidFill>
              <a:latin typeface="Proxima Nova"/>
              <a:ea typeface="Proxima Nova"/>
              <a:cs typeface="Proxima Nova"/>
              <a:sym typeface="Proxima Nova"/>
            </a:endParaRPr>
          </a:p>
        </p:txBody>
      </p:sp>
      <p:sp>
        <p:nvSpPr>
          <p:cNvPr id="273" name="Google Shape;273;p32"/>
          <p:cNvSpPr txBox="1"/>
          <p:nvPr/>
        </p:nvSpPr>
        <p:spPr>
          <a:xfrm>
            <a:off x="2587125" y="2422375"/>
            <a:ext cx="2820600" cy="17454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instead we start with a skeptical belief that no ghost exists, we can wait for strong evidence before we reject this skeptical belief.</a:t>
            </a:r>
            <a:endParaRPr sz="1200">
              <a:latin typeface="Proxima Nova Semibold"/>
              <a:ea typeface="Proxima Nova Semibold"/>
              <a:cs typeface="Proxima Nova Semibold"/>
              <a:sym typeface="Proxima Nova Semibold"/>
            </a:endParaRPr>
          </a:p>
          <a:p>
            <a:pPr marL="0" marR="0" lvl="0" indent="0" algn="ctr" rtl="0">
              <a:lnSpc>
                <a:spcPct val="115000"/>
              </a:lnSpc>
              <a:spcBef>
                <a:spcPts val="0"/>
              </a:spcBef>
              <a:spcAft>
                <a:spcPts val="0"/>
              </a:spcAft>
              <a:buNone/>
            </a:pPr>
            <a:endParaRPr sz="1200">
              <a:latin typeface="Proxima Nova Semibold"/>
              <a:ea typeface="Proxima Nova Semibold"/>
              <a:cs typeface="Proxima Nova Semibold"/>
              <a:sym typeface="Proxima Nova Semibold"/>
            </a:endParaRPr>
          </a:p>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Extraordinary claims require extraordinary evidence!</a:t>
            </a:r>
            <a:endParaRPr sz="1200">
              <a:latin typeface="Proxima Nova Semibold"/>
              <a:ea typeface="Proxima Nova Semibold"/>
              <a:cs typeface="Proxima Nova Semibold"/>
              <a:sym typeface="Proxima Nova Semibold"/>
            </a:endParaRPr>
          </a:p>
        </p:txBody>
      </p:sp>
      <p:pic>
        <p:nvPicPr>
          <p:cNvPr id="274" name="Google Shape;274;p32"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42">
            <a:off x="3936168" y="1301311"/>
            <a:ext cx="432291" cy="1077804"/>
          </a:xfrm>
          <a:prstGeom prst="rect">
            <a:avLst/>
          </a:prstGeom>
          <a:noFill/>
          <a:ln>
            <a:noFill/>
          </a:ln>
        </p:spPr>
      </p:pic>
      <p:pic>
        <p:nvPicPr>
          <p:cNvPr id="275" name="Google Shape;275;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39025" y="1170125"/>
            <a:ext cx="2752574" cy="3670099"/>
          </a:xfrm>
          <a:prstGeom prst="rect">
            <a:avLst/>
          </a:prstGeom>
          <a:noFill/>
          <a:ln>
            <a:noFill/>
          </a:ln>
        </p:spPr>
      </p:pic>
      <p:sp>
        <p:nvSpPr>
          <p:cNvPr id="276" name="Google Shape;27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3"/>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282" name="Google Shape;282;p33"/>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283" name="Google Shape;28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289" name="Google Shape;289;p34"/>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290" name="Google Shape;290;p34"/>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291" name="Google Shape;291;p34"/>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292" name="Google Shape;29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298" name="Google Shape;298;p35"/>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299" name="Google Shape;299;p35"/>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300" name="Google Shape;300;p35"/>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301" name="Google Shape;301;p35"/>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302" name="Google Shape;302;p35"/>
          <p:cNvSpPr txBox="1"/>
          <p:nvPr/>
        </p:nvSpPr>
        <p:spPr>
          <a:xfrm>
            <a:off x="6678950" y="2368175"/>
            <a:ext cx="2077500" cy="1290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 can prove the claim true when we observe a planet that has life</a:t>
            </a:r>
            <a:endParaRPr sz="1200">
              <a:latin typeface="Proxima Nova Semibold"/>
              <a:ea typeface="Proxima Nova Semibold"/>
              <a:cs typeface="Proxima Nova Semibold"/>
              <a:sym typeface="Proxima Nova Semibold"/>
            </a:endParaRPr>
          </a:p>
        </p:txBody>
      </p:sp>
      <p:pic>
        <p:nvPicPr>
          <p:cNvPr id="303" name="Google Shape;303;p35"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42">
            <a:off x="7826518" y="1279286"/>
            <a:ext cx="432291" cy="1077804"/>
          </a:xfrm>
          <a:prstGeom prst="rect">
            <a:avLst/>
          </a:prstGeom>
          <a:noFill/>
          <a:ln>
            <a:noFill/>
          </a:ln>
        </p:spPr>
      </p:pic>
      <p:sp>
        <p:nvSpPr>
          <p:cNvPr id="304" name="Google Shape;30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310" name="Google Shape;310;p36"/>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311" name="Google Shape;311;p36"/>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312" name="Google Shape;312;p36"/>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313" name="Google Shape;313;p36"/>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314" name="Google Shape;314;p36"/>
          <p:cNvSpPr txBox="1"/>
          <p:nvPr/>
        </p:nvSpPr>
        <p:spPr>
          <a:xfrm>
            <a:off x="7082175" y="17421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No.</a:t>
            </a:r>
            <a:endParaRPr sz="1100" b="1">
              <a:solidFill>
                <a:schemeClr val="dk2"/>
              </a:solidFill>
              <a:latin typeface="Proxima Nova"/>
              <a:ea typeface="Proxima Nova"/>
              <a:cs typeface="Proxima Nova"/>
              <a:sym typeface="Proxima Nova"/>
            </a:endParaRPr>
          </a:p>
        </p:txBody>
      </p:sp>
      <p:sp>
        <p:nvSpPr>
          <p:cNvPr id="315" name="Google Shape;315;p36"/>
          <p:cNvSpPr txBox="1"/>
          <p:nvPr/>
        </p:nvSpPr>
        <p:spPr>
          <a:xfrm>
            <a:off x="4761950" y="2825375"/>
            <a:ext cx="3994500" cy="1672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 can NEVER prove the claim false. We might observe millions of planets that don’t have life (just like finding lots of white swans), sure. But the moment we declare the claim false, someone can find life on the next planet and prove us wrong.</a:t>
            </a:r>
            <a:endParaRPr sz="1200">
              <a:latin typeface="Proxima Nova Semibold"/>
              <a:ea typeface="Proxima Nova Semibold"/>
              <a:cs typeface="Proxima Nova Semibold"/>
              <a:sym typeface="Proxima Nova Semibold"/>
            </a:endParaRPr>
          </a:p>
        </p:txBody>
      </p:sp>
      <p:pic>
        <p:nvPicPr>
          <p:cNvPr id="316" name="Google Shape;316;p36"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42">
            <a:off x="7826518" y="1736486"/>
            <a:ext cx="432291" cy="1077804"/>
          </a:xfrm>
          <a:prstGeom prst="rect">
            <a:avLst/>
          </a:prstGeom>
          <a:noFill/>
          <a:ln>
            <a:noFill/>
          </a:ln>
        </p:spPr>
      </p:pic>
      <p:sp>
        <p:nvSpPr>
          <p:cNvPr id="317" name="Google Shape;31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7"/>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323" name="Google Shape;323;p37"/>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324" name="Google Shape;324;p37"/>
          <p:cNvSpPr txBox="1"/>
          <p:nvPr/>
        </p:nvSpPr>
        <p:spPr>
          <a:xfrm>
            <a:off x="376575" y="29613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a:t>
            </a:r>
            <a:r>
              <a:rPr lang="en" sz="1600" b="1" i="1">
                <a:latin typeface="Proxima Nova"/>
                <a:ea typeface="Proxima Nova"/>
                <a:cs typeface="Proxima Nova"/>
                <a:sym typeface="Proxima Nova"/>
              </a:rPr>
              <a:t>not</a:t>
            </a:r>
            <a:r>
              <a:rPr lang="en" sz="1600">
                <a:latin typeface="Proxima Nova"/>
                <a:ea typeface="Proxima Nova"/>
                <a:cs typeface="Proxima Nova"/>
                <a:sym typeface="Proxima Nova"/>
              </a:rPr>
              <a:t> life on other planets.</a:t>
            </a:r>
            <a:endParaRPr sz="1100">
              <a:solidFill>
                <a:srgbClr val="000000"/>
              </a:solidFill>
              <a:latin typeface="Proxima Nova"/>
              <a:ea typeface="Proxima Nova"/>
              <a:cs typeface="Proxima Nova"/>
              <a:sym typeface="Proxima Nova"/>
            </a:endParaRPr>
          </a:p>
        </p:txBody>
      </p:sp>
      <p:sp>
        <p:nvSpPr>
          <p:cNvPr id="325" name="Google Shape;325;p37"/>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326" name="Google Shape;326;p37"/>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327" name="Google Shape;327;p37"/>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328" name="Google Shape;328;p37"/>
          <p:cNvSpPr txBox="1"/>
          <p:nvPr/>
        </p:nvSpPr>
        <p:spPr>
          <a:xfrm>
            <a:off x="7082175" y="17421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No.</a:t>
            </a:r>
            <a:endParaRPr sz="1100" b="1">
              <a:solidFill>
                <a:schemeClr val="dk2"/>
              </a:solidFill>
              <a:latin typeface="Proxima Nova"/>
              <a:ea typeface="Proxima Nova"/>
              <a:cs typeface="Proxima Nova"/>
              <a:sym typeface="Proxima Nova"/>
            </a:endParaRPr>
          </a:p>
        </p:txBody>
      </p:sp>
      <p:sp>
        <p:nvSpPr>
          <p:cNvPr id="329" name="Google Shape;329;p37"/>
          <p:cNvSpPr txBox="1"/>
          <p:nvPr/>
        </p:nvSpPr>
        <p:spPr>
          <a:xfrm>
            <a:off x="4796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330" name="Google Shape;330;p37"/>
          <p:cNvSpPr txBox="1"/>
          <p:nvPr/>
        </p:nvSpPr>
        <p:spPr>
          <a:xfrm>
            <a:off x="4796175" y="34185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331" name="Google Shape;331;p37"/>
          <p:cNvSpPr txBox="1"/>
          <p:nvPr/>
        </p:nvSpPr>
        <p:spPr>
          <a:xfrm>
            <a:off x="2593112" y="4071227"/>
            <a:ext cx="2884500" cy="681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Let us flip the table so that we start with a skeptical belief</a:t>
            </a:r>
            <a:endParaRPr sz="1200">
              <a:solidFill>
                <a:srgbClr val="000000"/>
              </a:solidFill>
              <a:latin typeface="Proxima Nova Semibold"/>
              <a:ea typeface="Proxima Nova Semibold"/>
              <a:cs typeface="Proxima Nova Semibold"/>
              <a:sym typeface="Proxima Nova Semibold"/>
            </a:endParaRPr>
          </a:p>
        </p:txBody>
      </p:sp>
      <p:pic>
        <p:nvPicPr>
          <p:cNvPr id="332" name="Google Shape;332;p37"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1756536">
            <a:off x="1924892" y="3315748"/>
            <a:ext cx="432291" cy="1077805"/>
          </a:xfrm>
          <a:prstGeom prst="rect">
            <a:avLst/>
          </a:prstGeom>
          <a:noFill/>
          <a:ln>
            <a:noFill/>
          </a:ln>
        </p:spPr>
      </p:pic>
      <p:sp>
        <p:nvSpPr>
          <p:cNvPr id="333" name="Google Shape;333;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8"/>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339" name="Google Shape;339;p38"/>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340" name="Google Shape;340;p38"/>
          <p:cNvSpPr txBox="1"/>
          <p:nvPr/>
        </p:nvSpPr>
        <p:spPr>
          <a:xfrm>
            <a:off x="376575" y="29613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a:t>
            </a:r>
            <a:r>
              <a:rPr lang="en" sz="1600" b="1" i="1">
                <a:latin typeface="Proxima Nova"/>
                <a:ea typeface="Proxima Nova"/>
                <a:cs typeface="Proxima Nova"/>
                <a:sym typeface="Proxima Nova"/>
              </a:rPr>
              <a:t>not</a:t>
            </a:r>
            <a:r>
              <a:rPr lang="en" sz="1600">
                <a:latin typeface="Proxima Nova"/>
                <a:ea typeface="Proxima Nova"/>
                <a:cs typeface="Proxima Nova"/>
                <a:sym typeface="Proxima Nova"/>
              </a:rPr>
              <a:t> life on other planets.</a:t>
            </a:r>
            <a:endParaRPr sz="1100">
              <a:solidFill>
                <a:srgbClr val="000000"/>
              </a:solidFill>
              <a:latin typeface="Proxima Nova"/>
              <a:ea typeface="Proxima Nova"/>
              <a:cs typeface="Proxima Nova"/>
              <a:sym typeface="Proxima Nova"/>
            </a:endParaRPr>
          </a:p>
        </p:txBody>
      </p:sp>
      <p:sp>
        <p:nvSpPr>
          <p:cNvPr id="341" name="Google Shape;341;p38"/>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342" name="Google Shape;342;p38"/>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343" name="Google Shape;343;p38"/>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344" name="Google Shape;344;p38"/>
          <p:cNvSpPr txBox="1"/>
          <p:nvPr/>
        </p:nvSpPr>
        <p:spPr>
          <a:xfrm>
            <a:off x="7082175" y="17421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No.</a:t>
            </a:r>
            <a:endParaRPr sz="1100" b="1">
              <a:solidFill>
                <a:schemeClr val="dk2"/>
              </a:solidFill>
              <a:latin typeface="Proxima Nova"/>
              <a:ea typeface="Proxima Nova"/>
              <a:cs typeface="Proxima Nova"/>
              <a:sym typeface="Proxima Nova"/>
            </a:endParaRPr>
          </a:p>
        </p:txBody>
      </p:sp>
      <p:sp>
        <p:nvSpPr>
          <p:cNvPr id="345" name="Google Shape;345;p38"/>
          <p:cNvSpPr txBox="1"/>
          <p:nvPr/>
        </p:nvSpPr>
        <p:spPr>
          <a:xfrm>
            <a:off x="4796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346" name="Google Shape;346;p38"/>
          <p:cNvSpPr txBox="1"/>
          <p:nvPr/>
        </p:nvSpPr>
        <p:spPr>
          <a:xfrm>
            <a:off x="7082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Evidence supports</a:t>
            </a:r>
            <a:endParaRPr sz="1100" b="1">
              <a:solidFill>
                <a:schemeClr val="dk2"/>
              </a:solidFill>
              <a:latin typeface="Proxima Nova"/>
              <a:ea typeface="Proxima Nova"/>
              <a:cs typeface="Proxima Nova"/>
              <a:sym typeface="Proxima Nova"/>
            </a:endParaRPr>
          </a:p>
        </p:txBody>
      </p:sp>
      <p:sp>
        <p:nvSpPr>
          <p:cNvPr id="347" name="Google Shape;347;p38"/>
          <p:cNvSpPr txBox="1"/>
          <p:nvPr/>
        </p:nvSpPr>
        <p:spPr>
          <a:xfrm>
            <a:off x="4796175" y="34185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348" name="Google Shape;348;p38"/>
          <p:cNvSpPr txBox="1"/>
          <p:nvPr/>
        </p:nvSpPr>
        <p:spPr>
          <a:xfrm>
            <a:off x="3546775" y="4006200"/>
            <a:ext cx="3750600" cy="1027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 will still not ‘accept’ this skeptical belief straight away. We will just say “we don’t know” or “things are inconclusive” even when more and more planets keep emerging with no life</a:t>
            </a:r>
            <a:endParaRPr sz="1200">
              <a:latin typeface="Proxima Nova Semibold"/>
              <a:ea typeface="Proxima Nova Semibold"/>
              <a:cs typeface="Proxima Nova Semibold"/>
              <a:sym typeface="Proxima Nova Semibold"/>
            </a:endParaRPr>
          </a:p>
        </p:txBody>
      </p:sp>
      <p:pic>
        <p:nvPicPr>
          <p:cNvPr id="349" name="Google Shape;349;p38"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989047">
            <a:off x="7576167" y="3319062"/>
            <a:ext cx="432291" cy="1077804"/>
          </a:xfrm>
          <a:prstGeom prst="rect">
            <a:avLst/>
          </a:prstGeom>
          <a:noFill/>
          <a:ln>
            <a:noFill/>
          </a:ln>
        </p:spPr>
      </p:pic>
      <p:sp>
        <p:nvSpPr>
          <p:cNvPr id="350" name="Google Shape;350;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9"/>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356" name="Google Shape;356;p39"/>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357" name="Google Shape;357;p39"/>
          <p:cNvSpPr txBox="1"/>
          <p:nvPr/>
        </p:nvSpPr>
        <p:spPr>
          <a:xfrm>
            <a:off x="376575" y="29613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a:t>
            </a:r>
            <a:r>
              <a:rPr lang="en" sz="1600" b="1" i="1">
                <a:latin typeface="Proxima Nova"/>
                <a:ea typeface="Proxima Nova"/>
                <a:cs typeface="Proxima Nova"/>
                <a:sym typeface="Proxima Nova"/>
              </a:rPr>
              <a:t>not</a:t>
            </a:r>
            <a:r>
              <a:rPr lang="en" sz="1600">
                <a:latin typeface="Proxima Nova"/>
                <a:ea typeface="Proxima Nova"/>
                <a:cs typeface="Proxima Nova"/>
                <a:sym typeface="Proxima Nova"/>
              </a:rPr>
              <a:t> life on other planets.</a:t>
            </a:r>
            <a:endParaRPr sz="1100">
              <a:solidFill>
                <a:srgbClr val="000000"/>
              </a:solidFill>
              <a:latin typeface="Proxima Nova"/>
              <a:ea typeface="Proxima Nova"/>
              <a:cs typeface="Proxima Nova"/>
              <a:sym typeface="Proxima Nova"/>
            </a:endParaRPr>
          </a:p>
        </p:txBody>
      </p:sp>
      <p:sp>
        <p:nvSpPr>
          <p:cNvPr id="358" name="Google Shape;358;p39"/>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359" name="Google Shape;359;p39"/>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360" name="Google Shape;360;p39"/>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361" name="Google Shape;361;p39"/>
          <p:cNvSpPr txBox="1"/>
          <p:nvPr/>
        </p:nvSpPr>
        <p:spPr>
          <a:xfrm>
            <a:off x="7082175" y="17421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No.</a:t>
            </a:r>
            <a:endParaRPr sz="1100" b="1">
              <a:solidFill>
                <a:schemeClr val="dk2"/>
              </a:solidFill>
              <a:latin typeface="Proxima Nova"/>
              <a:ea typeface="Proxima Nova"/>
              <a:cs typeface="Proxima Nova"/>
              <a:sym typeface="Proxima Nova"/>
            </a:endParaRPr>
          </a:p>
        </p:txBody>
      </p:sp>
      <p:sp>
        <p:nvSpPr>
          <p:cNvPr id="362" name="Google Shape;362;p39"/>
          <p:cNvSpPr txBox="1"/>
          <p:nvPr/>
        </p:nvSpPr>
        <p:spPr>
          <a:xfrm>
            <a:off x="4796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363" name="Google Shape;363;p39"/>
          <p:cNvSpPr txBox="1"/>
          <p:nvPr/>
        </p:nvSpPr>
        <p:spPr>
          <a:xfrm>
            <a:off x="7082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Evidence supports</a:t>
            </a:r>
            <a:endParaRPr sz="1100" b="1">
              <a:solidFill>
                <a:schemeClr val="dk2"/>
              </a:solidFill>
              <a:latin typeface="Proxima Nova"/>
              <a:ea typeface="Proxima Nova"/>
              <a:cs typeface="Proxima Nova"/>
              <a:sym typeface="Proxima Nova"/>
            </a:endParaRPr>
          </a:p>
        </p:txBody>
      </p:sp>
      <p:sp>
        <p:nvSpPr>
          <p:cNvPr id="364" name="Google Shape;364;p39"/>
          <p:cNvSpPr txBox="1"/>
          <p:nvPr/>
        </p:nvSpPr>
        <p:spPr>
          <a:xfrm>
            <a:off x="4796175" y="34185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365" name="Google Shape;365;p39"/>
          <p:cNvSpPr txBox="1"/>
          <p:nvPr/>
        </p:nvSpPr>
        <p:spPr>
          <a:xfrm>
            <a:off x="7082175" y="34185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366" name="Google Shape;366;p39"/>
          <p:cNvSpPr txBox="1"/>
          <p:nvPr/>
        </p:nvSpPr>
        <p:spPr>
          <a:xfrm>
            <a:off x="1504150" y="3849600"/>
            <a:ext cx="5107500" cy="11844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moment we observe a planet with life, we’ll happily “reject” our skeptical position and make a discovery. The key difference between the two claims is that the bottom claim is ‘falsifiable’. And once the claim is proven to be false, we make a discovery.</a:t>
            </a:r>
            <a:endParaRPr sz="1200">
              <a:latin typeface="Proxima Nova Semibold"/>
              <a:ea typeface="Proxima Nova Semibold"/>
              <a:cs typeface="Proxima Nova Semibold"/>
              <a:sym typeface="Proxima Nova Semibold"/>
            </a:endParaRPr>
          </a:p>
        </p:txBody>
      </p:sp>
      <p:pic>
        <p:nvPicPr>
          <p:cNvPr id="367" name="Google Shape;367;p39"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989047">
            <a:off x="6890367" y="3776262"/>
            <a:ext cx="432291" cy="1077804"/>
          </a:xfrm>
          <a:prstGeom prst="rect">
            <a:avLst/>
          </a:prstGeom>
          <a:noFill/>
          <a:ln>
            <a:noFill/>
          </a:ln>
        </p:spPr>
      </p:pic>
      <p:sp>
        <p:nvSpPr>
          <p:cNvPr id="368" name="Google Shape;36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0"/>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The Method of Contradiction</a:t>
            </a:r>
            <a:endParaRPr sz="2800">
              <a:solidFill>
                <a:srgbClr val="000000"/>
              </a:solidFill>
            </a:endParaRPr>
          </a:p>
        </p:txBody>
      </p:sp>
      <p:sp>
        <p:nvSpPr>
          <p:cNvPr id="374" name="Google Shape;374;p40"/>
          <p:cNvSpPr txBox="1"/>
          <p:nvPr/>
        </p:nvSpPr>
        <p:spPr>
          <a:xfrm>
            <a:off x="376575" y="12849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life on other planets.</a:t>
            </a:r>
            <a:endParaRPr sz="1100">
              <a:solidFill>
                <a:srgbClr val="000000"/>
              </a:solidFill>
              <a:latin typeface="Proxima Nova"/>
              <a:ea typeface="Proxima Nova"/>
              <a:cs typeface="Proxima Nova"/>
              <a:sym typeface="Proxima Nova"/>
            </a:endParaRPr>
          </a:p>
        </p:txBody>
      </p:sp>
      <p:sp>
        <p:nvSpPr>
          <p:cNvPr id="375" name="Google Shape;375;p40"/>
          <p:cNvSpPr txBox="1"/>
          <p:nvPr/>
        </p:nvSpPr>
        <p:spPr>
          <a:xfrm>
            <a:off x="376575" y="2961300"/>
            <a:ext cx="4125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latin typeface="Proxima Nova"/>
                <a:ea typeface="Proxima Nova"/>
                <a:cs typeface="Proxima Nova"/>
                <a:sym typeface="Proxima Nova"/>
              </a:rPr>
              <a:t>Claim: </a:t>
            </a:r>
            <a:r>
              <a:rPr lang="en" sz="1600">
                <a:latin typeface="Proxima Nova"/>
                <a:ea typeface="Proxima Nova"/>
                <a:cs typeface="Proxima Nova"/>
                <a:sym typeface="Proxima Nova"/>
              </a:rPr>
              <a:t>There is </a:t>
            </a:r>
            <a:r>
              <a:rPr lang="en" sz="1600" b="1" i="1">
                <a:latin typeface="Proxima Nova"/>
                <a:ea typeface="Proxima Nova"/>
                <a:cs typeface="Proxima Nova"/>
                <a:sym typeface="Proxima Nova"/>
              </a:rPr>
              <a:t>not</a:t>
            </a:r>
            <a:r>
              <a:rPr lang="en" sz="1600">
                <a:latin typeface="Proxima Nova"/>
                <a:ea typeface="Proxima Nova"/>
                <a:cs typeface="Proxima Nova"/>
                <a:sym typeface="Proxima Nova"/>
              </a:rPr>
              <a:t> life on other planets.</a:t>
            </a:r>
            <a:endParaRPr sz="1100">
              <a:solidFill>
                <a:srgbClr val="000000"/>
              </a:solidFill>
              <a:latin typeface="Proxima Nova"/>
              <a:ea typeface="Proxima Nova"/>
              <a:cs typeface="Proxima Nova"/>
              <a:sym typeface="Proxima Nova"/>
            </a:endParaRPr>
          </a:p>
        </p:txBody>
      </p:sp>
      <p:sp>
        <p:nvSpPr>
          <p:cNvPr id="376" name="Google Shape;376;p40"/>
          <p:cNvSpPr txBox="1"/>
          <p:nvPr/>
        </p:nvSpPr>
        <p:spPr>
          <a:xfrm>
            <a:off x="4796175" y="12849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377" name="Google Shape;377;p40"/>
          <p:cNvSpPr txBox="1"/>
          <p:nvPr/>
        </p:nvSpPr>
        <p:spPr>
          <a:xfrm>
            <a:off x="7082175" y="12849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378" name="Google Shape;378;p40"/>
          <p:cNvSpPr txBox="1"/>
          <p:nvPr/>
        </p:nvSpPr>
        <p:spPr>
          <a:xfrm>
            <a:off x="4796175" y="17421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379" name="Google Shape;379;p40"/>
          <p:cNvSpPr txBox="1"/>
          <p:nvPr/>
        </p:nvSpPr>
        <p:spPr>
          <a:xfrm>
            <a:off x="7082175" y="17421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No.</a:t>
            </a:r>
            <a:endParaRPr sz="1100" b="1">
              <a:solidFill>
                <a:schemeClr val="dk2"/>
              </a:solidFill>
              <a:latin typeface="Proxima Nova"/>
              <a:ea typeface="Proxima Nova"/>
              <a:cs typeface="Proxima Nova"/>
              <a:sym typeface="Proxima Nova"/>
            </a:endParaRPr>
          </a:p>
        </p:txBody>
      </p:sp>
      <p:sp>
        <p:nvSpPr>
          <p:cNvPr id="380" name="Google Shape;380;p40"/>
          <p:cNvSpPr txBox="1"/>
          <p:nvPr/>
        </p:nvSpPr>
        <p:spPr>
          <a:xfrm>
            <a:off x="4796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true?</a:t>
            </a:r>
            <a:endParaRPr sz="1100">
              <a:solidFill>
                <a:schemeClr val="dk2"/>
              </a:solidFill>
              <a:latin typeface="Proxima Nova"/>
              <a:ea typeface="Proxima Nova"/>
              <a:cs typeface="Proxima Nova"/>
              <a:sym typeface="Proxima Nova"/>
            </a:endParaRPr>
          </a:p>
        </p:txBody>
      </p:sp>
      <p:sp>
        <p:nvSpPr>
          <p:cNvPr id="381" name="Google Shape;381;p40"/>
          <p:cNvSpPr txBox="1"/>
          <p:nvPr/>
        </p:nvSpPr>
        <p:spPr>
          <a:xfrm>
            <a:off x="7082175" y="2961300"/>
            <a:ext cx="21378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Evidence supports</a:t>
            </a:r>
            <a:endParaRPr sz="1100" b="1">
              <a:solidFill>
                <a:schemeClr val="dk2"/>
              </a:solidFill>
              <a:latin typeface="Proxima Nova"/>
              <a:ea typeface="Proxima Nova"/>
              <a:cs typeface="Proxima Nova"/>
              <a:sym typeface="Proxima Nova"/>
            </a:endParaRPr>
          </a:p>
        </p:txBody>
      </p:sp>
      <p:sp>
        <p:nvSpPr>
          <p:cNvPr id="382" name="Google Shape;382;p40"/>
          <p:cNvSpPr txBox="1"/>
          <p:nvPr/>
        </p:nvSpPr>
        <p:spPr>
          <a:xfrm>
            <a:off x="4796175" y="3418500"/>
            <a:ext cx="22746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a:solidFill>
                  <a:schemeClr val="dk2"/>
                </a:solidFill>
                <a:latin typeface="Proxima Nova"/>
                <a:ea typeface="Proxima Nova"/>
                <a:cs typeface="Proxima Nova"/>
                <a:sym typeface="Proxima Nova"/>
              </a:rPr>
              <a:t>Can you prove it false?</a:t>
            </a:r>
            <a:endParaRPr sz="1100">
              <a:solidFill>
                <a:schemeClr val="dk2"/>
              </a:solidFill>
              <a:latin typeface="Proxima Nova"/>
              <a:ea typeface="Proxima Nova"/>
              <a:cs typeface="Proxima Nova"/>
              <a:sym typeface="Proxima Nova"/>
            </a:endParaRPr>
          </a:p>
        </p:txBody>
      </p:sp>
      <p:sp>
        <p:nvSpPr>
          <p:cNvPr id="383" name="Google Shape;383;p40"/>
          <p:cNvSpPr txBox="1"/>
          <p:nvPr/>
        </p:nvSpPr>
        <p:spPr>
          <a:xfrm>
            <a:off x="7082175" y="3418500"/>
            <a:ext cx="11679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600" b="1">
                <a:solidFill>
                  <a:schemeClr val="dk2"/>
                </a:solidFill>
                <a:latin typeface="Proxima Nova"/>
                <a:ea typeface="Proxima Nova"/>
                <a:cs typeface="Proxima Nova"/>
                <a:sym typeface="Proxima Nova"/>
              </a:rPr>
              <a:t>Yes.</a:t>
            </a:r>
            <a:endParaRPr sz="1100" b="1">
              <a:solidFill>
                <a:schemeClr val="dk2"/>
              </a:solidFill>
              <a:latin typeface="Proxima Nova"/>
              <a:ea typeface="Proxima Nova"/>
              <a:cs typeface="Proxima Nova"/>
              <a:sym typeface="Proxima Nova"/>
            </a:endParaRPr>
          </a:p>
        </p:txBody>
      </p:sp>
      <p:sp>
        <p:nvSpPr>
          <p:cNvPr id="384" name="Google Shape;384;p40"/>
          <p:cNvSpPr txBox="1"/>
          <p:nvPr/>
        </p:nvSpPr>
        <p:spPr>
          <a:xfrm>
            <a:off x="376575" y="4167300"/>
            <a:ext cx="8301600" cy="864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300" b="1">
                <a:latin typeface="Proxima Nova"/>
                <a:ea typeface="Proxima Nova"/>
                <a:cs typeface="Proxima Nova"/>
                <a:sym typeface="Proxima Nova"/>
              </a:rPr>
              <a:t>“Falsifiable”</a:t>
            </a:r>
            <a:r>
              <a:rPr lang="en" sz="1300">
                <a:latin typeface="Proxima Nova"/>
                <a:ea typeface="Proxima Nova"/>
                <a:cs typeface="Proxima Nova"/>
                <a:sym typeface="Proxima Nova"/>
              </a:rPr>
              <a:t>: </a:t>
            </a:r>
            <a:r>
              <a:rPr lang="en" sz="1300">
                <a:solidFill>
                  <a:schemeClr val="dk1"/>
                </a:solidFill>
                <a:latin typeface="Proxima Nova"/>
                <a:ea typeface="Proxima Nova"/>
                <a:cs typeface="Proxima Nova"/>
                <a:sym typeface="Proxima Nova"/>
              </a:rPr>
              <a:t>The Method of Contradiction offers up a statement that can be definitively proven false, and then we use our statistics techniques to attempt to do so. The fact is that </a:t>
            </a:r>
            <a:r>
              <a:rPr lang="en" sz="1300" b="1">
                <a:solidFill>
                  <a:schemeClr val="dk1"/>
                </a:solidFill>
                <a:latin typeface="Proxima Nova"/>
                <a:ea typeface="Proxima Nova"/>
                <a:cs typeface="Proxima Nova"/>
                <a:sym typeface="Proxima Nova"/>
              </a:rPr>
              <a:t>statistics can never prove a hypothesis true, but we can sometimes prove one false</a:t>
            </a:r>
            <a:r>
              <a:rPr lang="en" sz="1300">
                <a:solidFill>
                  <a:schemeClr val="dk1"/>
                </a:solidFill>
                <a:latin typeface="Proxima Nova"/>
                <a:ea typeface="Proxima Nova"/>
                <a:cs typeface="Proxima Nova"/>
                <a:sym typeface="Proxima Nova"/>
              </a:rPr>
              <a:t>. </a:t>
            </a:r>
            <a:r>
              <a:rPr lang="en" sz="1300" b="1">
                <a:solidFill>
                  <a:schemeClr val="dk1"/>
                </a:solidFill>
                <a:latin typeface="Proxima Nova"/>
                <a:ea typeface="Proxima Nova"/>
                <a:cs typeface="Proxima Nova"/>
                <a:sym typeface="Proxima Nova"/>
              </a:rPr>
              <a:t>Only a falsifiable hypothesis can teach us something definitive.</a:t>
            </a:r>
            <a:endParaRPr sz="1300" b="1">
              <a:latin typeface="Proxima Nova"/>
              <a:ea typeface="Proxima Nova"/>
              <a:cs typeface="Proxima Nova"/>
              <a:sym typeface="Proxima Nova"/>
            </a:endParaRPr>
          </a:p>
        </p:txBody>
      </p:sp>
      <p:sp>
        <p:nvSpPr>
          <p:cNvPr id="385" name="Google Shape;38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1"/>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Reminder to self: Attendance</a:t>
            </a:r>
            <a:endParaRPr sz="2800">
              <a:solidFill>
                <a:srgbClr val="000000"/>
              </a:solidFill>
            </a:endParaRPr>
          </a:p>
        </p:txBody>
      </p:sp>
      <p:sp>
        <p:nvSpPr>
          <p:cNvPr id="391" name="Google Shape;39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Which bar plot is more trustworthy? Why?</a:t>
            </a:r>
            <a:endParaRPr sz="3000"/>
          </a:p>
        </p:txBody>
      </p:sp>
      <p:sp>
        <p:nvSpPr>
          <p:cNvPr id="69" name="Google Shape;69;p15"/>
          <p:cNvSpPr/>
          <p:nvPr/>
        </p:nvSpPr>
        <p:spPr>
          <a:xfrm>
            <a:off x="2770746" y="2307873"/>
            <a:ext cx="810300" cy="176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5311091" y="2307752"/>
            <a:ext cx="810300" cy="176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15"/>
          <p:cNvGrpSpPr/>
          <p:nvPr/>
        </p:nvGrpSpPr>
        <p:grpSpPr>
          <a:xfrm>
            <a:off x="3088763" y="1949238"/>
            <a:ext cx="173698" cy="736216"/>
            <a:chOff x="5135475" y="491000"/>
            <a:chExt cx="185100" cy="333310"/>
          </a:xfrm>
        </p:grpSpPr>
        <p:cxnSp>
          <p:nvCxnSpPr>
            <p:cNvPr id="72" name="Google Shape;72;p15"/>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73" name="Google Shape;73;p15"/>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74" name="Google Shape;74;p15"/>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grpSp>
        <p:nvGrpSpPr>
          <p:cNvPr id="75" name="Google Shape;75;p15"/>
          <p:cNvGrpSpPr/>
          <p:nvPr/>
        </p:nvGrpSpPr>
        <p:grpSpPr>
          <a:xfrm>
            <a:off x="5629112" y="2160958"/>
            <a:ext cx="173698" cy="312778"/>
            <a:chOff x="5135475" y="491000"/>
            <a:chExt cx="185100" cy="333310"/>
          </a:xfrm>
        </p:grpSpPr>
        <p:cxnSp>
          <p:nvCxnSpPr>
            <p:cNvPr id="76" name="Google Shape;76;p15"/>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77" name="Google Shape;77;p15"/>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78" name="Google Shape;78;p15"/>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cxnSp>
        <p:nvCxnSpPr>
          <p:cNvPr id="79" name="Google Shape;79;p15"/>
          <p:cNvCxnSpPr/>
          <p:nvPr/>
        </p:nvCxnSpPr>
        <p:spPr>
          <a:xfrm>
            <a:off x="2171212" y="4072744"/>
            <a:ext cx="1897500" cy="0"/>
          </a:xfrm>
          <a:prstGeom prst="straightConnector1">
            <a:avLst/>
          </a:prstGeom>
          <a:noFill/>
          <a:ln w="19050" cap="flat" cmpd="sng">
            <a:solidFill>
              <a:schemeClr val="dk2"/>
            </a:solidFill>
            <a:prstDash val="solid"/>
            <a:round/>
            <a:headEnd type="none" w="med" len="med"/>
            <a:tailEnd type="none" w="med" len="med"/>
          </a:ln>
        </p:spPr>
      </p:cxnSp>
      <p:cxnSp>
        <p:nvCxnSpPr>
          <p:cNvPr id="80" name="Google Shape;80;p15"/>
          <p:cNvCxnSpPr/>
          <p:nvPr/>
        </p:nvCxnSpPr>
        <p:spPr>
          <a:xfrm flipH="1">
            <a:off x="2171098" y="1642625"/>
            <a:ext cx="3900" cy="2430300"/>
          </a:xfrm>
          <a:prstGeom prst="straightConnector1">
            <a:avLst/>
          </a:prstGeom>
          <a:noFill/>
          <a:ln w="19050" cap="flat" cmpd="sng">
            <a:solidFill>
              <a:schemeClr val="dk2"/>
            </a:solidFill>
            <a:prstDash val="solid"/>
            <a:round/>
            <a:headEnd type="none" w="med" len="med"/>
            <a:tailEnd type="none" w="med" len="med"/>
          </a:ln>
        </p:spPr>
      </p:cxnSp>
      <p:cxnSp>
        <p:nvCxnSpPr>
          <p:cNvPr id="81" name="Google Shape;81;p15"/>
          <p:cNvCxnSpPr/>
          <p:nvPr/>
        </p:nvCxnSpPr>
        <p:spPr>
          <a:xfrm rot="10800000">
            <a:off x="2071312" y="17500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82" name="Google Shape;82;p15"/>
          <p:cNvCxnSpPr/>
          <p:nvPr/>
        </p:nvCxnSpPr>
        <p:spPr>
          <a:xfrm rot="10800000">
            <a:off x="2071312" y="2911351"/>
            <a:ext cx="99900" cy="0"/>
          </a:xfrm>
          <a:prstGeom prst="straightConnector1">
            <a:avLst/>
          </a:prstGeom>
          <a:noFill/>
          <a:ln w="19050" cap="flat" cmpd="sng">
            <a:solidFill>
              <a:schemeClr val="dk2"/>
            </a:solidFill>
            <a:prstDash val="solid"/>
            <a:round/>
            <a:headEnd type="none" w="med" len="med"/>
            <a:tailEnd type="none" w="med" len="med"/>
          </a:ln>
        </p:spPr>
      </p:cxnSp>
      <p:cxnSp>
        <p:nvCxnSpPr>
          <p:cNvPr id="83" name="Google Shape;83;p15"/>
          <p:cNvCxnSpPr/>
          <p:nvPr/>
        </p:nvCxnSpPr>
        <p:spPr>
          <a:xfrm rot="10800000">
            <a:off x="2071312" y="213982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84" name="Google Shape;84;p15"/>
          <p:cNvCxnSpPr/>
          <p:nvPr/>
        </p:nvCxnSpPr>
        <p:spPr>
          <a:xfrm rot="10800000">
            <a:off x="2071312" y="25489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85" name="Google Shape;85;p15"/>
          <p:cNvCxnSpPr/>
          <p:nvPr/>
        </p:nvCxnSpPr>
        <p:spPr>
          <a:xfrm rot="10800000">
            <a:off x="2071312" y="291136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86" name="Google Shape;86;p15"/>
          <p:cNvCxnSpPr/>
          <p:nvPr/>
        </p:nvCxnSpPr>
        <p:spPr>
          <a:xfrm rot="10800000">
            <a:off x="2071312" y="330113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87" name="Google Shape;87;p15"/>
          <p:cNvCxnSpPr/>
          <p:nvPr/>
        </p:nvCxnSpPr>
        <p:spPr>
          <a:xfrm rot="10800000">
            <a:off x="2071312" y="3710267"/>
            <a:ext cx="99900" cy="0"/>
          </a:xfrm>
          <a:prstGeom prst="straightConnector1">
            <a:avLst/>
          </a:prstGeom>
          <a:noFill/>
          <a:ln w="19050" cap="flat" cmpd="sng">
            <a:solidFill>
              <a:schemeClr val="dk2"/>
            </a:solidFill>
            <a:prstDash val="solid"/>
            <a:round/>
            <a:headEnd type="none" w="med" len="med"/>
            <a:tailEnd type="none" w="med" len="med"/>
          </a:ln>
        </p:spPr>
      </p:cxnSp>
      <p:sp>
        <p:nvSpPr>
          <p:cNvPr id="88" name="Google Shape;88;p15"/>
          <p:cNvSpPr txBox="1"/>
          <p:nvPr/>
        </p:nvSpPr>
        <p:spPr>
          <a:xfrm rot="-5400000">
            <a:off x="414150" y="2621101"/>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cxnSp>
        <p:nvCxnSpPr>
          <p:cNvPr id="89" name="Google Shape;89;p15"/>
          <p:cNvCxnSpPr/>
          <p:nvPr/>
        </p:nvCxnSpPr>
        <p:spPr>
          <a:xfrm>
            <a:off x="4715162" y="4072744"/>
            <a:ext cx="1947600" cy="0"/>
          </a:xfrm>
          <a:prstGeom prst="straightConnector1">
            <a:avLst/>
          </a:prstGeom>
          <a:noFill/>
          <a:ln w="19050" cap="flat" cmpd="sng">
            <a:solidFill>
              <a:schemeClr val="dk2"/>
            </a:solidFill>
            <a:prstDash val="solid"/>
            <a:round/>
            <a:headEnd type="none" w="med" len="med"/>
            <a:tailEnd type="none" w="med" len="med"/>
          </a:ln>
        </p:spPr>
      </p:cxnSp>
      <p:cxnSp>
        <p:nvCxnSpPr>
          <p:cNvPr id="90" name="Google Shape;90;p15"/>
          <p:cNvCxnSpPr/>
          <p:nvPr/>
        </p:nvCxnSpPr>
        <p:spPr>
          <a:xfrm flipH="1">
            <a:off x="4715047" y="1642625"/>
            <a:ext cx="3900" cy="2430300"/>
          </a:xfrm>
          <a:prstGeom prst="straightConnector1">
            <a:avLst/>
          </a:prstGeom>
          <a:noFill/>
          <a:ln w="19050" cap="flat" cmpd="sng">
            <a:solidFill>
              <a:schemeClr val="dk2"/>
            </a:solidFill>
            <a:prstDash val="solid"/>
            <a:round/>
            <a:headEnd type="none" w="med" len="med"/>
            <a:tailEnd type="none" w="med" len="med"/>
          </a:ln>
        </p:spPr>
      </p:cxnSp>
      <p:cxnSp>
        <p:nvCxnSpPr>
          <p:cNvPr id="91" name="Google Shape;91;p15"/>
          <p:cNvCxnSpPr/>
          <p:nvPr/>
        </p:nvCxnSpPr>
        <p:spPr>
          <a:xfrm rot="10800000">
            <a:off x="4615262" y="17500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92" name="Google Shape;92;p15"/>
          <p:cNvCxnSpPr/>
          <p:nvPr/>
        </p:nvCxnSpPr>
        <p:spPr>
          <a:xfrm rot="10800000">
            <a:off x="4615262" y="2911351"/>
            <a:ext cx="99900" cy="0"/>
          </a:xfrm>
          <a:prstGeom prst="straightConnector1">
            <a:avLst/>
          </a:prstGeom>
          <a:noFill/>
          <a:ln w="19050" cap="flat" cmpd="sng">
            <a:solidFill>
              <a:schemeClr val="dk2"/>
            </a:solidFill>
            <a:prstDash val="solid"/>
            <a:round/>
            <a:headEnd type="none" w="med" len="med"/>
            <a:tailEnd type="none" w="med" len="med"/>
          </a:ln>
        </p:spPr>
      </p:cxnSp>
      <p:cxnSp>
        <p:nvCxnSpPr>
          <p:cNvPr id="93" name="Google Shape;93;p15"/>
          <p:cNvCxnSpPr/>
          <p:nvPr/>
        </p:nvCxnSpPr>
        <p:spPr>
          <a:xfrm rot="10800000">
            <a:off x="4615262" y="213982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94" name="Google Shape;94;p15"/>
          <p:cNvCxnSpPr/>
          <p:nvPr/>
        </p:nvCxnSpPr>
        <p:spPr>
          <a:xfrm rot="10800000">
            <a:off x="4615262" y="254895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95" name="Google Shape;95;p15"/>
          <p:cNvCxnSpPr/>
          <p:nvPr/>
        </p:nvCxnSpPr>
        <p:spPr>
          <a:xfrm rot="10800000">
            <a:off x="4615262" y="2911367"/>
            <a:ext cx="99900" cy="0"/>
          </a:xfrm>
          <a:prstGeom prst="straightConnector1">
            <a:avLst/>
          </a:prstGeom>
          <a:noFill/>
          <a:ln w="19050" cap="flat" cmpd="sng">
            <a:solidFill>
              <a:schemeClr val="dk2"/>
            </a:solidFill>
            <a:prstDash val="solid"/>
            <a:round/>
            <a:headEnd type="none" w="med" len="med"/>
            <a:tailEnd type="none" w="med" len="med"/>
          </a:ln>
        </p:spPr>
      </p:cxnSp>
      <p:cxnSp>
        <p:nvCxnSpPr>
          <p:cNvPr id="96" name="Google Shape;96;p15"/>
          <p:cNvCxnSpPr/>
          <p:nvPr/>
        </p:nvCxnSpPr>
        <p:spPr>
          <a:xfrm rot="10800000">
            <a:off x="4615262" y="3301139"/>
            <a:ext cx="99900" cy="0"/>
          </a:xfrm>
          <a:prstGeom prst="straightConnector1">
            <a:avLst/>
          </a:prstGeom>
          <a:noFill/>
          <a:ln w="19050" cap="flat" cmpd="sng">
            <a:solidFill>
              <a:schemeClr val="dk2"/>
            </a:solidFill>
            <a:prstDash val="solid"/>
            <a:round/>
            <a:headEnd type="none" w="med" len="med"/>
            <a:tailEnd type="none" w="med" len="med"/>
          </a:ln>
        </p:spPr>
      </p:cxnSp>
      <p:cxnSp>
        <p:nvCxnSpPr>
          <p:cNvPr id="97" name="Google Shape;97;p15"/>
          <p:cNvCxnSpPr/>
          <p:nvPr/>
        </p:nvCxnSpPr>
        <p:spPr>
          <a:xfrm rot="10800000">
            <a:off x="4615262" y="3710267"/>
            <a:ext cx="99900" cy="0"/>
          </a:xfrm>
          <a:prstGeom prst="straightConnector1">
            <a:avLst/>
          </a:prstGeom>
          <a:noFill/>
          <a:ln w="19050" cap="flat" cmpd="sng">
            <a:solidFill>
              <a:schemeClr val="dk2"/>
            </a:solidFill>
            <a:prstDash val="solid"/>
            <a:round/>
            <a:headEnd type="none" w="med" len="med"/>
            <a:tailEnd type="none" w="med" len="med"/>
          </a:ln>
        </p:spPr>
      </p:cxnSp>
      <p:sp>
        <p:nvSpPr>
          <p:cNvPr id="98" name="Google Shape;98;p15"/>
          <p:cNvSpPr txBox="1"/>
          <p:nvPr/>
        </p:nvSpPr>
        <p:spPr>
          <a:xfrm>
            <a:off x="6524075" y="1361100"/>
            <a:ext cx="2534700" cy="13245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solidFill>
                  <a:schemeClr val="dk1"/>
                </a:solidFill>
                <a:latin typeface="Proxima Nova Semibold"/>
                <a:ea typeface="Proxima Nova Semibold"/>
                <a:cs typeface="Proxima Nova Semibold"/>
                <a:sym typeface="Proxima Nova Semibold"/>
              </a:rPr>
              <a:t>Larger </a:t>
            </a:r>
            <a:r>
              <a:rPr lang="en" sz="1200" i="1">
                <a:solidFill>
                  <a:schemeClr val="dk1"/>
                </a:solidFill>
                <a:latin typeface="Proxima Nova Semibold"/>
                <a:ea typeface="Proxima Nova Semibold"/>
                <a:cs typeface="Proxima Nova Semibold"/>
                <a:sym typeface="Proxima Nova Semibold"/>
              </a:rPr>
              <a:t>n</a:t>
            </a:r>
            <a:r>
              <a:rPr lang="en" sz="1200">
                <a:solidFill>
                  <a:schemeClr val="dk1"/>
                </a:solidFill>
                <a:latin typeface="Proxima Nova Semibold"/>
                <a:ea typeface="Proxima Nova Semibold"/>
                <a:cs typeface="Proxima Nova Semibold"/>
                <a:sym typeface="Proxima Nova Semibold"/>
              </a:rPr>
              <a:t> =&gt; Narrower margin of error =&gt; Narrower C.I.</a:t>
            </a:r>
            <a:endParaRPr sz="1200">
              <a:latin typeface="Proxima Nova Semibold"/>
              <a:ea typeface="Proxima Nova Semibold"/>
              <a:cs typeface="Proxima Nova Semibold"/>
              <a:sym typeface="Proxima Nova Semibold"/>
            </a:endParaRPr>
          </a:p>
          <a:p>
            <a:pPr marL="0" marR="0" lvl="0" indent="0" algn="ctr" rtl="0">
              <a:lnSpc>
                <a:spcPct val="115000"/>
              </a:lnSpc>
              <a:spcBef>
                <a:spcPts val="1000"/>
              </a:spcBef>
              <a:spcAft>
                <a:spcPts val="0"/>
              </a:spcAft>
              <a:buNone/>
            </a:pPr>
            <a:r>
              <a:rPr lang="en" sz="1200">
                <a:latin typeface="Proxima Nova Semibold"/>
                <a:ea typeface="Proxima Nova Semibold"/>
                <a:cs typeface="Proxima Nova Semibold"/>
                <a:sym typeface="Proxima Nova Semibold"/>
              </a:rPr>
              <a:t>Narrower C.I. =&gt; We have a better sense of the ‘true’ population mean</a:t>
            </a:r>
            <a:endParaRPr sz="1200">
              <a:latin typeface="Proxima Nova Semibold"/>
              <a:ea typeface="Proxima Nova Semibold"/>
              <a:cs typeface="Proxima Nova Semibold"/>
              <a:sym typeface="Proxima Nova Semibold"/>
            </a:endParaRPr>
          </a:p>
        </p:txBody>
      </p:sp>
      <p:pic>
        <p:nvPicPr>
          <p:cNvPr id="99" name="Google Shape;99;p15"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2856273">
            <a:off x="5822919" y="1115087"/>
            <a:ext cx="432291" cy="1077805"/>
          </a:xfrm>
          <a:prstGeom prst="rect">
            <a:avLst/>
          </a:prstGeom>
          <a:noFill/>
          <a:ln>
            <a:noFill/>
          </a:ln>
        </p:spPr>
      </p:pic>
      <p:sp>
        <p:nvSpPr>
          <p:cNvPr id="100" name="Google Shape;100;p15"/>
          <p:cNvSpPr txBox="1"/>
          <p:nvPr/>
        </p:nvSpPr>
        <p:spPr>
          <a:xfrm>
            <a:off x="429830" y="42554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endParaRPr sz="1700"/>
          </a:p>
        </p:txBody>
      </p:sp>
      <p:pic>
        <p:nvPicPr>
          <p:cNvPr id="101" name="Google Shape;101;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83825" y="4200449"/>
            <a:ext cx="1115800" cy="734300"/>
          </a:xfrm>
          <a:prstGeom prst="rect">
            <a:avLst/>
          </a:prstGeom>
          <a:noFill/>
          <a:ln>
            <a:noFill/>
          </a:ln>
        </p:spPr>
      </p:pic>
      <p:sp>
        <p:nvSpPr>
          <p:cNvPr id="102" name="Google Shape;102;p15"/>
          <p:cNvSpPr/>
          <p:nvPr/>
        </p:nvSpPr>
        <p:spPr>
          <a:xfrm>
            <a:off x="5779400" y="4588102"/>
            <a:ext cx="209400" cy="312900"/>
          </a:xfrm>
          <a:prstGeom prst="upArrow">
            <a:avLst>
              <a:gd name="adj1" fmla="val 50000"/>
              <a:gd name="adj2" fmla="val 50000"/>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11700" y="4370775"/>
            <a:ext cx="209400" cy="312900"/>
          </a:xfrm>
          <a:prstGeom prst="downArrow">
            <a:avLst>
              <a:gd name="adj1" fmla="val 50000"/>
              <a:gd name="adj2" fmla="val 50000"/>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txBox="1"/>
          <p:nvPr/>
        </p:nvSpPr>
        <p:spPr>
          <a:xfrm>
            <a:off x="350795" y="977375"/>
            <a:ext cx="8520600" cy="4155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500">
                <a:solidFill>
                  <a:schemeClr val="dk1"/>
                </a:solidFill>
                <a:latin typeface="Proxima Nova"/>
                <a:ea typeface="Proxima Nova"/>
                <a:cs typeface="Proxima Nova"/>
                <a:sym typeface="Proxima Nova"/>
              </a:rPr>
              <a:t>Two teams study the same watch on a separate set of participants. Whiskers denote 95% C.I.</a:t>
            </a:r>
            <a:endParaRPr sz="1500">
              <a:solidFill>
                <a:schemeClr val="dk1"/>
              </a:solidFill>
              <a:latin typeface="Proxima Nova"/>
              <a:ea typeface="Proxima Nova"/>
              <a:cs typeface="Proxima Nova"/>
              <a:sym typeface="Proxima Nova"/>
            </a:endParaRPr>
          </a:p>
        </p:txBody>
      </p:sp>
      <p:sp>
        <p:nvSpPr>
          <p:cNvPr id="105" name="Google Shape;10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395"/>
        <p:cNvGrpSpPr/>
        <p:nvPr/>
      </p:nvGrpSpPr>
      <p:grpSpPr>
        <a:xfrm>
          <a:off x="0" y="0"/>
          <a:ext cx="0" cy="0"/>
          <a:chOff x="0" y="0"/>
          <a:chExt cx="0" cy="0"/>
        </a:xfrm>
      </p:grpSpPr>
      <p:sp>
        <p:nvSpPr>
          <p:cNvPr id="396" name="Google Shape;396;p42"/>
          <p:cNvSpPr txBox="1"/>
          <p:nvPr/>
        </p:nvSpPr>
        <p:spPr>
          <a:xfrm>
            <a:off x="677225" y="2532300"/>
            <a:ext cx="74850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Hypothesis Testing</a:t>
            </a:r>
            <a:endParaRPr sz="6600">
              <a:solidFill>
                <a:schemeClr val="lt1"/>
              </a:solidFill>
              <a:latin typeface="Proxima Nova Extrabold"/>
              <a:ea typeface="Proxima Nova Extrabold"/>
              <a:cs typeface="Proxima Nova Extrabold"/>
              <a:sym typeface="Proxima Nova Extrabold"/>
            </a:endParaRPr>
          </a:p>
        </p:txBody>
      </p:sp>
      <p:sp>
        <p:nvSpPr>
          <p:cNvPr id="397" name="Google Shape;397;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3"/>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2200" b="1">
                <a:solidFill>
                  <a:schemeClr val="dk1"/>
                </a:solidFill>
                <a:latin typeface="Proxima Nova"/>
                <a:ea typeface="Proxima Nova"/>
                <a:cs typeface="Proxima Nova"/>
                <a:sym typeface="Proxima Nova"/>
              </a:rPr>
              <a:t>Does the choice of UI (Light vs Dark mode) affect usage duration?</a:t>
            </a:r>
            <a:endParaRPr sz="3000" b="1">
              <a:latin typeface="Proxima Nova"/>
              <a:ea typeface="Proxima Nova"/>
              <a:cs typeface="Proxima Nova"/>
              <a:sym typeface="Proxima Nova"/>
            </a:endParaRPr>
          </a:p>
        </p:txBody>
      </p:sp>
      <p:sp>
        <p:nvSpPr>
          <p:cNvPr id="403" name="Google Shape;403;p43"/>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There is a difference in usage duration</a:t>
            </a:r>
            <a:endParaRPr sz="1600">
              <a:latin typeface="Proxima Nova"/>
              <a:ea typeface="Proxima Nova"/>
              <a:cs typeface="Proxima Nova"/>
              <a:sym typeface="Proxima Nova"/>
            </a:endParaRPr>
          </a:p>
        </p:txBody>
      </p:sp>
      <p:sp>
        <p:nvSpPr>
          <p:cNvPr id="404" name="Google Shape;40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4"/>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410" name="Google Shape;410;p44"/>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sp>
        <p:nvSpPr>
          <p:cNvPr id="411" name="Google Shape;411;p44"/>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412" name="Google Shape;41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5"/>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418" name="Google Shape;418;p45"/>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sp>
        <p:nvSpPr>
          <p:cNvPr id="419" name="Google Shape;419;p45"/>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420" name="Google Shape;420;p45"/>
          <p:cNvSpPr txBox="1"/>
          <p:nvPr/>
        </p:nvSpPr>
        <p:spPr>
          <a:xfrm>
            <a:off x="1698825" y="2139600"/>
            <a:ext cx="5293800" cy="13164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H</a:t>
            </a:r>
            <a:r>
              <a:rPr lang="en" sz="1200" baseline="-25000">
                <a:latin typeface="Proxima Nova Semibold"/>
                <a:ea typeface="Proxima Nova Semibold"/>
                <a:cs typeface="Proxima Nova Semibold"/>
                <a:sym typeface="Proxima Nova Semibold"/>
              </a:rPr>
              <a:t>0</a:t>
            </a:r>
            <a:r>
              <a:rPr lang="en" sz="1200">
                <a:latin typeface="Proxima Nova Semibold"/>
                <a:ea typeface="Proxima Nova Semibold"/>
                <a:cs typeface="Proxima Nova Semibold"/>
                <a:sym typeface="Proxima Nova Semibold"/>
              </a:rPr>
              <a:t> is the standard notation to denote the “Null hypothesis”. This is our default or skeptical position. It has to “falsifiable”.</a:t>
            </a:r>
            <a:endParaRPr sz="1200">
              <a:latin typeface="Proxima Nova Semibold"/>
              <a:ea typeface="Proxima Nova Semibold"/>
              <a:cs typeface="Proxima Nova Semibold"/>
              <a:sym typeface="Proxima Nova Semibold"/>
            </a:endParaRPr>
          </a:p>
          <a:p>
            <a:pPr marL="0" marR="0" lvl="0" indent="0" algn="ctr" rtl="0">
              <a:lnSpc>
                <a:spcPct val="115000"/>
              </a:lnSpc>
              <a:spcBef>
                <a:spcPts val="0"/>
              </a:spcBef>
              <a:spcAft>
                <a:spcPts val="0"/>
              </a:spcAft>
              <a:buNone/>
            </a:pPr>
            <a:endParaRPr sz="1200">
              <a:latin typeface="Proxima Nova Semibold"/>
              <a:ea typeface="Proxima Nova Semibold"/>
              <a:cs typeface="Proxima Nova Semibold"/>
              <a:sym typeface="Proxima Nova Semibold"/>
            </a:endParaRPr>
          </a:p>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Formally, a </a:t>
            </a:r>
            <a:r>
              <a:rPr lang="en" sz="1200" b="1">
                <a:latin typeface="Proxima Nova"/>
                <a:ea typeface="Proxima Nova"/>
                <a:cs typeface="Proxima Nova"/>
                <a:sym typeface="Proxima Nova"/>
              </a:rPr>
              <a:t>Null Hypothesis</a:t>
            </a:r>
            <a:r>
              <a:rPr lang="en" sz="1200">
                <a:latin typeface="Proxima Nova Semibold"/>
                <a:ea typeface="Proxima Nova Semibold"/>
                <a:cs typeface="Proxima Nova Semibold"/>
                <a:sym typeface="Proxima Nova Semibold"/>
              </a:rPr>
              <a:t> is a statement that in the general population, no difference exists between samples on a variable</a:t>
            </a:r>
            <a:endParaRPr sz="1200">
              <a:latin typeface="Proxima Nova Semibold"/>
              <a:ea typeface="Proxima Nova Semibold"/>
              <a:cs typeface="Proxima Nova Semibold"/>
              <a:sym typeface="Proxima Nova Semibold"/>
            </a:endParaRPr>
          </a:p>
        </p:txBody>
      </p:sp>
      <p:pic>
        <p:nvPicPr>
          <p:cNvPr id="421" name="Google Shape;421;p45"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421391">
            <a:off x="834218" y="2032849"/>
            <a:ext cx="432291" cy="1077804"/>
          </a:xfrm>
          <a:prstGeom prst="rect">
            <a:avLst/>
          </a:prstGeom>
          <a:noFill/>
          <a:ln>
            <a:noFill/>
          </a:ln>
        </p:spPr>
      </p:pic>
      <p:sp>
        <p:nvSpPr>
          <p:cNvPr id="422" name="Google Shape;422;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6"/>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428" name="Google Shape;428;p46"/>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sp>
        <p:nvSpPr>
          <p:cNvPr id="429" name="Google Shape;429;p46"/>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430" name="Google Shape;430;p46"/>
          <p:cNvSpPr txBox="1"/>
          <p:nvPr/>
        </p:nvSpPr>
        <p:spPr>
          <a:xfrm>
            <a:off x="2232225" y="2311250"/>
            <a:ext cx="3750600" cy="1027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There is no difference in usage duration (according to the null hypothesis), so the usage durations are the same. This is our skeptical position. We need evidence to trust otherwise.</a:t>
            </a:r>
            <a:endParaRPr sz="1200">
              <a:latin typeface="Proxima Nova Semibold"/>
              <a:ea typeface="Proxima Nova Semibold"/>
              <a:cs typeface="Proxima Nova Semibold"/>
              <a:sym typeface="Proxima Nova Semibold"/>
            </a:endParaRPr>
          </a:p>
        </p:txBody>
      </p:sp>
      <p:pic>
        <p:nvPicPr>
          <p:cNvPr id="431" name="Google Shape;431;p46"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421391">
            <a:off x="1367618" y="2032849"/>
            <a:ext cx="432291" cy="1077804"/>
          </a:xfrm>
          <a:prstGeom prst="rect">
            <a:avLst/>
          </a:prstGeom>
          <a:noFill/>
          <a:ln>
            <a:noFill/>
          </a:ln>
        </p:spPr>
      </p:pic>
      <p:sp>
        <p:nvSpPr>
          <p:cNvPr id="432" name="Google Shape;432;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7"/>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438" name="Google Shape;438;p47"/>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sp>
        <p:nvSpPr>
          <p:cNvPr id="439" name="Google Shape;439;p47"/>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440" name="Google Shape;440;p47"/>
          <p:cNvSpPr txBox="1"/>
          <p:nvPr/>
        </p:nvSpPr>
        <p:spPr>
          <a:xfrm>
            <a:off x="1698825" y="2311250"/>
            <a:ext cx="3750600" cy="1027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H</a:t>
            </a:r>
            <a:r>
              <a:rPr lang="en" sz="1200" baseline="-25000">
                <a:latin typeface="Proxima Nova Semibold"/>
                <a:ea typeface="Proxima Nova Semibold"/>
                <a:cs typeface="Proxima Nova Semibold"/>
                <a:sym typeface="Proxima Nova Semibold"/>
              </a:rPr>
              <a:t>a</a:t>
            </a:r>
            <a:r>
              <a:rPr lang="en" sz="1200">
                <a:latin typeface="Proxima Nova Semibold"/>
                <a:ea typeface="Proxima Nova Semibold"/>
                <a:cs typeface="Proxima Nova Semibold"/>
                <a:sym typeface="Proxima Nova Semibold"/>
              </a:rPr>
              <a:t> is the alternative hypothesis. This is the conclusion we make when there is strong evidence to reject the null hypothesis</a:t>
            </a:r>
            <a:endParaRPr sz="1200">
              <a:latin typeface="Proxima Nova Semibold"/>
              <a:ea typeface="Proxima Nova Semibold"/>
              <a:cs typeface="Proxima Nova Semibold"/>
              <a:sym typeface="Proxima Nova Semibold"/>
            </a:endParaRPr>
          </a:p>
        </p:txBody>
      </p:sp>
      <p:pic>
        <p:nvPicPr>
          <p:cNvPr id="441" name="Google Shape;441;p47"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421391">
            <a:off x="834218" y="2413849"/>
            <a:ext cx="432291" cy="1077804"/>
          </a:xfrm>
          <a:prstGeom prst="rect">
            <a:avLst/>
          </a:prstGeom>
          <a:noFill/>
          <a:ln>
            <a:noFill/>
          </a:ln>
        </p:spPr>
      </p:pic>
      <p:sp>
        <p:nvSpPr>
          <p:cNvPr id="442" name="Google Shape;442;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8"/>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2200" b="1">
                <a:solidFill>
                  <a:schemeClr val="dk1"/>
                </a:solidFill>
                <a:latin typeface="Proxima Nova"/>
                <a:ea typeface="Proxima Nova"/>
                <a:cs typeface="Proxima Nova"/>
                <a:sym typeface="Proxima Nova"/>
              </a:rPr>
              <a:t>Does the choice of UI (Light vs Dark mode) affect usage duration?</a:t>
            </a:r>
            <a:endParaRPr sz="3000" b="1">
              <a:latin typeface="Proxima Nova"/>
              <a:ea typeface="Proxima Nova"/>
              <a:cs typeface="Proxima Nova"/>
              <a:sym typeface="Proxima Nova"/>
            </a:endParaRPr>
          </a:p>
        </p:txBody>
      </p:sp>
      <p:sp>
        <p:nvSpPr>
          <p:cNvPr id="448" name="Google Shape;448;p48"/>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cxnSp>
        <p:nvCxnSpPr>
          <p:cNvPr id="449" name="Google Shape;449;p48"/>
          <p:cNvCxnSpPr/>
          <p:nvPr/>
        </p:nvCxnSpPr>
        <p:spPr>
          <a:xfrm>
            <a:off x="6052452" y="23807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450" name="Google Shape;450;p48"/>
          <p:cNvCxnSpPr/>
          <p:nvPr/>
        </p:nvCxnSpPr>
        <p:spPr>
          <a:xfrm>
            <a:off x="6052447" y="4338236"/>
            <a:ext cx="2835300" cy="0"/>
          </a:xfrm>
          <a:prstGeom prst="straightConnector1">
            <a:avLst/>
          </a:prstGeom>
          <a:noFill/>
          <a:ln w="19050" cap="flat" cmpd="sng">
            <a:solidFill>
              <a:srgbClr val="595959"/>
            </a:solidFill>
            <a:prstDash val="solid"/>
            <a:round/>
            <a:headEnd type="none" w="med" len="med"/>
            <a:tailEnd type="none" w="med" len="med"/>
          </a:ln>
        </p:spPr>
      </p:cxnSp>
      <p:sp>
        <p:nvSpPr>
          <p:cNvPr id="451" name="Google Shape;451;p48"/>
          <p:cNvSpPr/>
          <p:nvPr/>
        </p:nvSpPr>
        <p:spPr>
          <a:xfrm>
            <a:off x="67699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2" name="Google Shape;452;p48"/>
          <p:cNvCxnSpPr/>
          <p:nvPr/>
        </p:nvCxnSpPr>
        <p:spPr>
          <a:xfrm rot="10800000">
            <a:off x="5978647" y="26235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53" name="Google Shape;453;p48"/>
          <p:cNvCxnSpPr/>
          <p:nvPr/>
        </p:nvCxnSpPr>
        <p:spPr>
          <a:xfrm rot="10800000">
            <a:off x="5978647" y="34809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54" name="Google Shape;454;p48"/>
          <p:cNvCxnSpPr/>
          <p:nvPr/>
        </p:nvCxnSpPr>
        <p:spPr>
          <a:xfrm rot="10800000">
            <a:off x="5978647" y="29113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55" name="Google Shape;455;p48"/>
          <p:cNvCxnSpPr/>
          <p:nvPr/>
        </p:nvCxnSpPr>
        <p:spPr>
          <a:xfrm rot="10800000">
            <a:off x="5978647" y="32133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56" name="Google Shape;456;p48"/>
          <p:cNvCxnSpPr/>
          <p:nvPr/>
        </p:nvCxnSpPr>
        <p:spPr>
          <a:xfrm rot="10800000">
            <a:off x="5978647" y="34809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57" name="Google Shape;457;p48"/>
          <p:cNvCxnSpPr/>
          <p:nvPr/>
        </p:nvCxnSpPr>
        <p:spPr>
          <a:xfrm rot="10800000">
            <a:off x="5978647" y="43382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58" name="Google Shape;458;p48"/>
          <p:cNvCxnSpPr/>
          <p:nvPr/>
        </p:nvCxnSpPr>
        <p:spPr>
          <a:xfrm rot="10800000">
            <a:off x="5978647" y="37686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59" name="Google Shape;459;p48"/>
          <p:cNvCxnSpPr/>
          <p:nvPr/>
        </p:nvCxnSpPr>
        <p:spPr>
          <a:xfrm rot="10800000">
            <a:off x="5978647" y="4070707"/>
            <a:ext cx="73800" cy="0"/>
          </a:xfrm>
          <a:prstGeom prst="straightConnector1">
            <a:avLst/>
          </a:prstGeom>
          <a:noFill/>
          <a:ln w="19050" cap="flat" cmpd="sng">
            <a:solidFill>
              <a:srgbClr val="595959"/>
            </a:solidFill>
            <a:prstDash val="solid"/>
            <a:round/>
            <a:headEnd type="none" w="med" len="med"/>
            <a:tailEnd type="none" w="med" len="med"/>
          </a:ln>
        </p:spPr>
      </p:cxnSp>
      <p:sp>
        <p:nvSpPr>
          <p:cNvPr id="460" name="Google Shape;460;p48"/>
          <p:cNvSpPr txBox="1"/>
          <p:nvPr/>
        </p:nvSpPr>
        <p:spPr>
          <a:xfrm>
            <a:off x="5479398" y="35919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461" name="Google Shape;461;p48"/>
          <p:cNvSpPr txBox="1"/>
          <p:nvPr/>
        </p:nvSpPr>
        <p:spPr>
          <a:xfrm>
            <a:off x="5479398" y="30322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462" name="Google Shape;462;p48"/>
          <p:cNvSpPr txBox="1"/>
          <p:nvPr/>
        </p:nvSpPr>
        <p:spPr>
          <a:xfrm>
            <a:off x="5479398" y="24370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463" name="Google Shape;463;p48"/>
          <p:cNvSpPr txBox="1"/>
          <p:nvPr/>
        </p:nvSpPr>
        <p:spPr>
          <a:xfrm>
            <a:off x="7617925" y="44013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464" name="Google Shape;464;p48"/>
          <p:cNvSpPr txBox="1"/>
          <p:nvPr/>
        </p:nvSpPr>
        <p:spPr>
          <a:xfrm>
            <a:off x="6278578" y="44013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465" name="Google Shape;465;p48"/>
          <p:cNvGrpSpPr/>
          <p:nvPr/>
        </p:nvGrpSpPr>
        <p:grpSpPr>
          <a:xfrm>
            <a:off x="6944061" y="2537956"/>
            <a:ext cx="95049" cy="171155"/>
            <a:chOff x="5135475" y="491000"/>
            <a:chExt cx="185100" cy="333310"/>
          </a:xfrm>
        </p:grpSpPr>
        <p:cxnSp>
          <p:nvCxnSpPr>
            <p:cNvPr id="466" name="Google Shape;466;p48"/>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467" name="Google Shape;467;p48"/>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468" name="Google Shape;468;p48"/>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469" name="Google Shape;469;p48"/>
          <p:cNvSpPr txBox="1"/>
          <p:nvPr/>
        </p:nvSpPr>
        <p:spPr>
          <a:xfrm rot="-5400000">
            <a:off x="4375925" y="31668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470" name="Google Shape;470;p48"/>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471" name="Google Shape;471;p48"/>
          <p:cNvSpPr/>
          <p:nvPr/>
        </p:nvSpPr>
        <p:spPr>
          <a:xfrm>
            <a:off x="80653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8"/>
          <p:cNvGrpSpPr/>
          <p:nvPr/>
        </p:nvGrpSpPr>
        <p:grpSpPr>
          <a:xfrm>
            <a:off x="8239461" y="2537956"/>
            <a:ext cx="95049" cy="171155"/>
            <a:chOff x="5135475" y="491000"/>
            <a:chExt cx="185100" cy="333310"/>
          </a:xfrm>
        </p:grpSpPr>
        <p:cxnSp>
          <p:nvCxnSpPr>
            <p:cNvPr id="473" name="Google Shape;473;p48"/>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474" name="Google Shape;474;p48"/>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475" name="Google Shape;475;p48"/>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476" name="Google Shape;47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9"/>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2200" b="1">
                <a:solidFill>
                  <a:schemeClr val="dk1"/>
                </a:solidFill>
                <a:latin typeface="Proxima Nova"/>
                <a:ea typeface="Proxima Nova"/>
                <a:cs typeface="Proxima Nova"/>
                <a:sym typeface="Proxima Nova"/>
              </a:rPr>
              <a:t>Does the choice of UI (Light vs Dark mode) affect usage duration?</a:t>
            </a:r>
            <a:endParaRPr sz="3000" b="1">
              <a:latin typeface="Proxima Nova"/>
              <a:ea typeface="Proxima Nova"/>
              <a:cs typeface="Proxima Nova"/>
              <a:sym typeface="Proxima Nova"/>
            </a:endParaRPr>
          </a:p>
        </p:txBody>
      </p:sp>
      <p:sp>
        <p:nvSpPr>
          <p:cNvPr id="482" name="Google Shape;482;p49"/>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cxnSp>
        <p:nvCxnSpPr>
          <p:cNvPr id="483" name="Google Shape;483;p49"/>
          <p:cNvCxnSpPr/>
          <p:nvPr/>
        </p:nvCxnSpPr>
        <p:spPr>
          <a:xfrm>
            <a:off x="6052452" y="23807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484" name="Google Shape;484;p49"/>
          <p:cNvCxnSpPr/>
          <p:nvPr/>
        </p:nvCxnSpPr>
        <p:spPr>
          <a:xfrm>
            <a:off x="6052447" y="4338236"/>
            <a:ext cx="2835300" cy="0"/>
          </a:xfrm>
          <a:prstGeom prst="straightConnector1">
            <a:avLst/>
          </a:prstGeom>
          <a:noFill/>
          <a:ln w="19050" cap="flat" cmpd="sng">
            <a:solidFill>
              <a:srgbClr val="595959"/>
            </a:solidFill>
            <a:prstDash val="solid"/>
            <a:round/>
            <a:headEnd type="none" w="med" len="med"/>
            <a:tailEnd type="none" w="med" len="med"/>
          </a:ln>
        </p:spPr>
      </p:cxnSp>
      <p:sp>
        <p:nvSpPr>
          <p:cNvPr id="485" name="Google Shape;485;p49"/>
          <p:cNvSpPr/>
          <p:nvPr/>
        </p:nvSpPr>
        <p:spPr>
          <a:xfrm>
            <a:off x="67699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6" name="Google Shape;486;p49"/>
          <p:cNvCxnSpPr/>
          <p:nvPr/>
        </p:nvCxnSpPr>
        <p:spPr>
          <a:xfrm rot="10800000">
            <a:off x="5978647" y="26235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87" name="Google Shape;487;p49"/>
          <p:cNvCxnSpPr/>
          <p:nvPr/>
        </p:nvCxnSpPr>
        <p:spPr>
          <a:xfrm rot="10800000">
            <a:off x="5978647" y="34809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88" name="Google Shape;488;p49"/>
          <p:cNvCxnSpPr/>
          <p:nvPr/>
        </p:nvCxnSpPr>
        <p:spPr>
          <a:xfrm rot="10800000">
            <a:off x="5978647" y="29113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89" name="Google Shape;489;p49"/>
          <p:cNvCxnSpPr/>
          <p:nvPr/>
        </p:nvCxnSpPr>
        <p:spPr>
          <a:xfrm rot="10800000">
            <a:off x="5978647" y="32133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90" name="Google Shape;490;p49"/>
          <p:cNvCxnSpPr/>
          <p:nvPr/>
        </p:nvCxnSpPr>
        <p:spPr>
          <a:xfrm rot="10800000">
            <a:off x="5978647" y="34809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91" name="Google Shape;491;p49"/>
          <p:cNvCxnSpPr/>
          <p:nvPr/>
        </p:nvCxnSpPr>
        <p:spPr>
          <a:xfrm rot="10800000">
            <a:off x="5978647" y="43382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92" name="Google Shape;492;p49"/>
          <p:cNvCxnSpPr/>
          <p:nvPr/>
        </p:nvCxnSpPr>
        <p:spPr>
          <a:xfrm rot="10800000">
            <a:off x="5978647" y="37686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493" name="Google Shape;493;p49"/>
          <p:cNvCxnSpPr/>
          <p:nvPr/>
        </p:nvCxnSpPr>
        <p:spPr>
          <a:xfrm rot="10800000">
            <a:off x="5978647" y="4070707"/>
            <a:ext cx="73800" cy="0"/>
          </a:xfrm>
          <a:prstGeom prst="straightConnector1">
            <a:avLst/>
          </a:prstGeom>
          <a:noFill/>
          <a:ln w="19050" cap="flat" cmpd="sng">
            <a:solidFill>
              <a:srgbClr val="595959"/>
            </a:solidFill>
            <a:prstDash val="solid"/>
            <a:round/>
            <a:headEnd type="none" w="med" len="med"/>
            <a:tailEnd type="none" w="med" len="med"/>
          </a:ln>
        </p:spPr>
      </p:cxnSp>
      <p:sp>
        <p:nvSpPr>
          <p:cNvPr id="494" name="Google Shape;494;p49"/>
          <p:cNvSpPr txBox="1"/>
          <p:nvPr/>
        </p:nvSpPr>
        <p:spPr>
          <a:xfrm>
            <a:off x="5479398" y="35919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495" name="Google Shape;495;p49"/>
          <p:cNvSpPr txBox="1"/>
          <p:nvPr/>
        </p:nvSpPr>
        <p:spPr>
          <a:xfrm>
            <a:off x="5479398" y="30322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496" name="Google Shape;496;p49"/>
          <p:cNvSpPr txBox="1"/>
          <p:nvPr/>
        </p:nvSpPr>
        <p:spPr>
          <a:xfrm>
            <a:off x="5479398" y="24370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497" name="Google Shape;497;p49"/>
          <p:cNvSpPr txBox="1"/>
          <p:nvPr/>
        </p:nvSpPr>
        <p:spPr>
          <a:xfrm>
            <a:off x="7617925" y="44013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498" name="Google Shape;498;p49"/>
          <p:cNvSpPr txBox="1"/>
          <p:nvPr/>
        </p:nvSpPr>
        <p:spPr>
          <a:xfrm>
            <a:off x="6278578" y="44013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499" name="Google Shape;499;p49"/>
          <p:cNvGrpSpPr/>
          <p:nvPr/>
        </p:nvGrpSpPr>
        <p:grpSpPr>
          <a:xfrm>
            <a:off x="6944061" y="2537956"/>
            <a:ext cx="95049" cy="171155"/>
            <a:chOff x="5135475" y="491000"/>
            <a:chExt cx="185100" cy="333310"/>
          </a:xfrm>
        </p:grpSpPr>
        <p:cxnSp>
          <p:nvCxnSpPr>
            <p:cNvPr id="500" name="Google Shape;500;p49"/>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501" name="Google Shape;501;p49"/>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502" name="Google Shape;502;p49"/>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503" name="Google Shape;503;p49"/>
          <p:cNvSpPr txBox="1"/>
          <p:nvPr/>
        </p:nvSpPr>
        <p:spPr>
          <a:xfrm rot="-5400000">
            <a:off x="4375925" y="31668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504" name="Google Shape;504;p49"/>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505" name="Google Shape;505;p49"/>
          <p:cNvSpPr/>
          <p:nvPr/>
        </p:nvSpPr>
        <p:spPr>
          <a:xfrm>
            <a:off x="80653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49"/>
          <p:cNvGrpSpPr/>
          <p:nvPr/>
        </p:nvGrpSpPr>
        <p:grpSpPr>
          <a:xfrm>
            <a:off x="8239461" y="2537956"/>
            <a:ext cx="95049" cy="171155"/>
            <a:chOff x="5135475" y="491000"/>
            <a:chExt cx="185100" cy="333310"/>
          </a:xfrm>
        </p:grpSpPr>
        <p:cxnSp>
          <p:nvCxnSpPr>
            <p:cNvPr id="507" name="Google Shape;507;p49"/>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508" name="Google Shape;508;p49"/>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509" name="Google Shape;509;p49"/>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pic>
        <p:nvPicPr>
          <p:cNvPr id="510" name="Google Shape;510;p49"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3500267" flipH="1">
            <a:off x="7125973" y="1766474"/>
            <a:ext cx="432308" cy="1077809"/>
          </a:xfrm>
          <a:prstGeom prst="rect">
            <a:avLst/>
          </a:prstGeom>
          <a:noFill/>
          <a:ln>
            <a:noFill/>
          </a:ln>
        </p:spPr>
      </p:pic>
      <p:sp>
        <p:nvSpPr>
          <p:cNvPr id="511" name="Google Shape;511;p49"/>
          <p:cNvSpPr txBox="1"/>
          <p:nvPr/>
        </p:nvSpPr>
        <p:spPr>
          <a:xfrm>
            <a:off x="3928250" y="2125825"/>
            <a:ext cx="2884500" cy="572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the difference is </a:t>
            </a:r>
            <a:r>
              <a:rPr lang="en" sz="1200" b="1">
                <a:latin typeface="Proxima Nova"/>
                <a:ea typeface="Proxima Nova"/>
                <a:cs typeface="Proxima Nova"/>
                <a:sym typeface="Proxima Nova"/>
              </a:rPr>
              <a:t>not </a:t>
            </a:r>
            <a:r>
              <a:rPr lang="en" sz="1200">
                <a:latin typeface="Proxima Nova Semibold"/>
                <a:ea typeface="Proxima Nova Semibold"/>
                <a:cs typeface="Proxima Nova Semibold"/>
                <a:sym typeface="Proxima Nova Semibold"/>
              </a:rPr>
              <a:t>significant, we have “inconclusive results”</a:t>
            </a:r>
            <a:endParaRPr sz="1200">
              <a:solidFill>
                <a:srgbClr val="000000"/>
              </a:solidFill>
              <a:latin typeface="Proxima Nova Semibold"/>
              <a:ea typeface="Proxima Nova Semibold"/>
              <a:cs typeface="Proxima Nova Semibold"/>
              <a:sym typeface="Proxima Nova Semibold"/>
            </a:endParaRPr>
          </a:p>
        </p:txBody>
      </p:sp>
      <p:sp>
        <p:nvSpPr>
          <p:cNvPr id="512" name="Google Shape;51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0"/>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518" name="Google Shape;518;p50"/>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cxnSp>
        <p:nvCxnSpPr>
          <p:cNvPr id="519" name="Google Shape;519;p50"/>
          <p:cNvCxnSpPr/>
          <p:nvPr/>
        </p:nvCxnSpPr>
        <p:spPr>
          <a:xfrm>
            <a:off x="6052452" y="23807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520" name="Google Shape;520;p50"/>
          <p:cNvCxnSpPr/>
          <p:nvPr/>
        </p:nvCxnSpPr>
        <p:spPr>
          <a:xfrm>
            <a:off x="6052447" y="4338236"/>
            <a:ext cx="2835300" cy="0"/>
          </a:xfrm>
          <a:prstGeom prst="straightConnector1">
            <a:avLst/>
          </a:prstGeom>
          <a:noFill/>
          <a:ln w="19050" cap="flat" cmpd="sng">
            <a:solidFill>
              <a:srgbClr val="595959"/>
            </a:solidFill>
            <a:prstDash val="solid"/>
            <a:round/>
            <a:headEnd type="none" w="med" len="med"/>
            <a:tailEnd type="none" w="med" len="med"/>
          </a:ln>
        </p:spPr>
      </p:cxnSp>
      <p:sp>
        <p:nvSpPr>
          <p:cNvPr id="521" name="Google Shape;521;p50"/>
          <p:cNvSpPr/>
          <p:nvPr/>
        </p:nvSpPr>
        <p:spPr>
          <a:xfrm>
            <a:off x="67699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2" name="Google Shape;522;p50"/>
          <p:cNvCxnSpPr/>
          <p:nvPr/>
        </p:nvCxnSpPr>
        <p:spPr>
          <a:xfrm rot="10800000">
            <a:off x="5978647" y="26235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23" name="Google Shape;523;p50"/>
          <p:cNvCxnSpPr/>
          <p:nvPr/>
        </p:nvCxnSpPr>
        <p:spPr>
          <a:xfrm rot="10800000">
            <a:off x="5978647" y="34809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24" name="Google Shape;524;p50"/>
          <p:cNvCxnSpPr/>
          <p:nvPr/>
        </p:nvCxnSpPr>
        <p:spPr>
          <a:xfrm rot="10800000">
            <a:off x="5978647" y="29113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25" name="Google Shape;525;p50"/>
          <p:cNvCxnSpPr/>
          <p:nvPr/>
        </p:nvCxnSpPr>
        <p:spPr>
          <a:xfrm rot="10800000">
            <a:off x="5978647" y="32133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26" name="Google Shape;526;p50"/>
          <p:cNvCxnSpPr/>
          <p:nvPr/>
        </p:nvCxnSpPr>
        <p:spPr>
          <a:xfrm rot="10800000">
            <a:off x="5978647" y="34809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27" name="Google Shape;527;p50"/>
          <p:cNvCxnSpPr/>
          <p:nvPr/>
        </p:nvCxnSpPr>
        <p:spPr>
          <a:xfrm rot="10800000">
            <a:off x="5978647" y="43382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28" name="Google Shape;528;p50"/>
          <p:cNvCxnSpPr/>
          <p:nvPr/>
        </p:nvCxnSpPr>
        <p:spPr>
          <a:xfrm rot="10800000">
            <a:off x="5978647" y="37686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29" name="Google Shape;529;p50"/>
          <p:cNvCxnSpPr/>
          <p:nvPr/>
        </p:nvCxnSpPr>
        <p:spPr>
          <a:xfrm rot="10800000">
            <a:off x="5978647" y="4070707"/>
            <a:ext cx="73800" cy="0"/>
          </a:xfrm>
          <a:prstGeom prst="straightConnector1">
            <a:avLst/>
          </a:prstGeom>
          <a:noFill/>
          <a:ln w="19050" cap="flat" cmpd="sng">
            <a:solidFill>
              <a:srgbClr val="595959"/>
            </a:solidFill>
            <a:prstDash val="solid"/>
            <a:round/>
            <a:headEnd type="none" w="med" len="med"/>
            <a:tailEnd type="none" w="med" len="med"/>
          </a:ln>
        </p:spPr>
      </p:cxnSp>
      <p:sp>
        <p:nvSpPr>
          <p:cNvPr id="530" name="Google Shape;530;p50"/>
          <p:cNvSpPr txBox="1"/>
          <p:nvPr/>
        </p:nvSpPr>
        <p:spPr>
          <a:xfrm>
            <a:off x="5479398" y="35919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531" name="Google Shape;531;p50"/>
          <p:cNvSpPr txBox="1"/>
          <p:nvPr/>
        </p:nvSpPr>
        <p:spPr>
          <a:xfrm>
            <a:off x="5479398" y="30322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532" name="Google Shape;532;p50"/>
          <p:cNvSpPr txBox="1"/>
          <p:nvPr/>
        </p:nvSpPr>
        <p:spPr>
          <a:xfrm>
            <a:off x="5479398" y="24370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533" name="Google Shape;533;p50"/>
          <p:cNvSpPr txBox="1"/>
          <p:nvPr/>
        </p:nvSpPr>
        <p:spPr>
          <a:xfrm>
            <a:off x="7617925" y="44013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534" name="Google Shape;534;p50"/>
          <p:cNvSpPr txBox="1"/>
          <p:nvPr/>
        </p:nvSpPr>
        <p:spPr>
          <a:xfrm>
            <a:off x="6278578" y="44013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535" name="Google Shape;535;p50"/>
          <p:cNvGrpSpPr/>
          <p:nvPr/>
        </p:nvGrpSpPr>
        <p:grpSpPr>
          <a:xfrm>
            <a:off x="6944061" y="2537956"/>
            <a:ext cx="95049" cy="171155"/>
            <a:chOff x="5135475" y="491000"/>
            <a:chExt cx="185100" cy="333310"/>
          </a:xfrm>
        </p:grpSpPr>
        <p:cxnSp>
          <p:nvCxnSpPr>
            <p:cNvPr id="536" name="Google Shape;536;p50"/>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537" name="Google Shape;537;p50"/>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538" name="Google Shape;538;p50"/>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539" name="Google Shape;539;p50"/>
          <p:cNvSpPr txBox="1"/>
          <p:nvPr/>
        </p:nvSpPr>
        <p:spPr>
          <a:xfrm rot="-5400000">
            <a:off x="4375925" y="31668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540" name="Google Shape;540;p50"/>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sp>
        <p:nvSpPr>
          <p:cNvPr id="541" name="Google Shape;541;p50"/>
          <p:cNvSpPr/>
          <p:nvPr/>
        </p:nvSpPr>
        <p:spPr>
          <a:xfrm>
            <a:off x="7894800" y="3073151"/>
            <a:ext cx="443400" cy="1265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 name="Google Shape;542;p50"/>
          <p:cNvGrpSpPr/>
          <p:nvPr/>
        </p:nvGrpSpPr>
        <p:grpSpPr>
          <a:xfrm>
            <a:off x="8068766" y="2987532"/>
            <a:ext cx="95049" cy="171155"/>
            <a:chOff x="5135475" y="491000"/>
            <a:chExt cx="185100" cy="333310"/>
          </a:xfrm>
        </p:grpSpPr>
        <p:cxnSp>
          <p:nvCxnSpPr>
            <p:cNvPr id="543" name="Google Shape;543;p50"/>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544" name="Google Shape;544;p50"/>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545" name="Google Shape;545;p50"/>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546" name="Google Shape;546;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1"/>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Clr>
                <a:schemeClr val="dk1"/>
              </a:buClr>
              <a:buSzPts val="1100"/>
              <a:buFont typeface="Arial"/>
              <a:buNone/>
            </a:pPr>
            <a:r>
              <a:rPr lang="en" sz="2200" b="1">
                <a:solidFill>
                  <a:schemeClr val="dk1"/>
                </a:solidFill>
                <a:latin typeface="Proxima Nova"/>
                <a:ea typeface="Proxima Nova"/>
                <a:cs typeface="Proxima Nova"/>
                <a:sym typeface="Proxima Nova"/>
              </a:rPr>
              <a:t>Does the choice of UI (Light vs Dark mode) affect usage duration?</a:t>
            </a:r>
            <a:endParaRPr sz="2800">
              <a:solidFill>
                <a:srgbClr val="000000"/>
              </a:solidFill>
            </a:endParaRPr>
          </a:p>
        </p:txBody>
      </p:sp>
      <p:sp>
        <p:nvSpPr>
          <p:cNvPr id="552" name="Google Shape;552;p51"/>
          <p:cNvSpPr txBox="1"/>
          <p:nvPr/>
        </p:nvSpPr>
        <p:spPr>
          <a:xfrm>
            <a:off x="376575" y="1284900"/>
            <a:ext cx="65043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Skeptical (Null) hypothesis: </a:t>
            </a:r>
            <a:r>
              <a:rPr lang="en" sz="1600">
                <a:latin typeface="Proxima Nova"/>
                <a:ea typeface="Proxima Nova"/>
                <a:cs typeface="Proxima Nova"/>
                <a:sym typeface="Proxima Nova"/>
              </a:rPr>
              <a:t>There is no difference in usage duration</a:t>
            </a:r>
            <a:endParaRPr sz="1600">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latin typeface="Proxima Nova"/>
                <a:ea typeface="Proxima Nova"/>
                <a:cs typeface="Proxima Nova"/>
                <a:sym typeface="Proxima Nova"/>
              </a:rPr>
              <a:t>Alternative hypothesis:</a:t>
            </a:r>
            <a:r>
              <a:rPr lang="en" sz="1600">
                <a:latin typeface="Proxima Nova"/>
                <a:ea typeface="Proxima Nova"/>
                <a:cs typeface="Proxima Nova"/>
                <a:sym typeface="Proxima Nova"/>
              </a:rPr>
              <a:t> There is a difference in usage duration</a:t>
            </a:r>
            <a:endParaRPr sz="1600">
              <a:latin typeface="Proxima Nova"/>
              <a:ea typeface="Proxima Nova"/>
              <a:cs typeface="Proxima Nova"/>
              <a:sym typeface="Proxima Nova"/>
            </a:endParaRPr>
          </a:p>
        </p:txBody>
      </p:sp>
      <p:cxnSp>
        <p:nvCxnSpPr>
          <p:cNvPr id="553" name="Google Shape;553;p51"/>
          <p:cNvCxnSpPr/>
          <p:nvPr/>
        </p:nvCxnSpPr>
        <p:spPr>
          <a:xfrm>
            <a:off x="6052452" y="23807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554" name="Google Shape;554;p51"/>
          <p:cNvCxnSpPr/>
          <p:nvPr/>
        </p:nvCxnSpPr>
        <p:spPr>
          <a:xfrm>
            <a:off x="6052447" y="4338236"/>
            <a:ext cx="2835300" cy="0"/>
          </a:xfrm>
          <a:prstGeom prst="straightConnector1">
            <a:avLst/>
          </a:prstGeom>
          <a:noFill/>
          <a:ln w="19050" cap="flat" cmpd="sng">
            <a:solidFill>
              <a:srgbClr val="595959"/>
            </a:solidFill>
            <a:prstDash val="solid"/>
            <a:round/>
            <a:headEnd type="none" w="med" len="med"/>
            <a:tailEnd type="none" w="med" len="med"/>
          </a:ln>
        </p:spPr>
      </p:cxnSp>
      <p:sp>
        <p:nvSpPr>
          <p:cNvPr id="555" name="Google Shape;555;p51"/>
          <p:cNvSpPr/>
          <p:nvPr/>
        </p:nvSpPr>
        <p:spPr>
          <a:xfrm>
            <a:off x="6769987" y="2623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6" name="Google Shape;556;p51"/>
          <p:cNvCxnSpPr/>
          <p:nvPr/>
        </p:nvCxnSpPr>
        <p:spPr>
          <a:xfrm rot="10800000">
            <a:off x="5978647" y="26235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57" name="Google Shape;557;p51"/>
          <p:cNvCxnSpPr/>
          <p:nvPr/>
        </p:nvCxnSpPr>
        <p:spPr>
          <a:xfrm rot="10800000">
            <a:off x="5978647" y="34809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58" name="Google Shape;558;p51"/>
          <p:cNvCxnSpPr/>
          <p:nvPr/>
        </p:nvCxnSpPr>
        <p:spPr>
          <a:xfrm rot="10800000">
            <a:off x="5978647" y="29113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59" name="Google Shape;559;p51"/>
          <p:cNvCxnSpPr/>
          <p:nvPr/>
        </p:nvCxnSpPr>
        <p:spPr>
          <a:xfrm rot="10800000">
            <a:off x="5978647" y="32133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60" name="Google Shape;560;p51"/>
          <p:cNvCxnSpPr/>
          <p:nvPr/>
        </p:nvCxnSpPr>
        <p:spPr>
          <a:xfrm rot="10800000">
            <a:off x="5978647" y="34809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61" name="Google Shape;561;p51"/>
          <p:cNvCxnSpPr/>
          <p:nvPr/>
        </p:nvCxnSpPr>
        <p:spPr>
          <a:xfrm rot="10800000">
            <a:off x="5978647" y="43382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62" name="Google Shape;562;p51"/>
          <p:cNvCxnSpPr/>
          <p:nvPr/>
        </p:nvCxnSpPr>
        <p:spPr>
          <a:xfrm rot="10800000">
            <a:off x="5978647" y="37686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563" name="Google Shape;563;p51"/>
          <p:cNvCxnSpPr/>
          <p:nvPr/>
        </p:nvCxnSpPr>
        <p:spPr>
          <a:xfrm rot="10800000">
            <a:off x="5978647" y="4070707"/>
            <a:ext cx="73800" cy="0"/>
          </a:xfrm>
          <a:prstGeom prst="straightConnector1">
            <a:avLst/>
          </a:prstGeom>
          <a:noFill/>
          <a:ln w="19050" cap="flat" cmpd="sng">
            <a:solidFill>
              <a:srgbClr val="595959"/>
            </a:solidFill>
            <a:prstDash val="solid"/>
            <a:round/>
            <a:headEnd type="none" w="med" len="med"/>
            <a:tailEnd type="none" w="med" len="med"/>
          </a:ln>
        </p:spPr>
      </p:cxnSp>
      <p:sp>
        <p:nvSpPr>
          <p:cNvPr id="564" name="Google Shape;564;p51"/>
          <p:cNvSpPr txBox="1"/>
          <p:nvPr/>
        </p:nvSpPr>
        <p:spPr>
          <a:xfrm>
            <a:off x="5479398" y="35919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565" name="Google Shape;565;p51"/>
          <p:cNvSpPr txBox="1"/>
          <p:nvPr/>
        </p:nvSpPr>
        <p:spPr>
          <a:xfrm>
            <a:off x="5479398" y="30322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566" name="Google Shape;566;p51"/>
          <p:cNvSpPr txBox="1"/>
          <p:nvPr/>
        </p:nvSpPr>
        <p:spPr>
          <a:xfrm>
            <a:off x="5479398" y="24370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567" name="Google Shape;567;p51"/>
          <p:cNvSpPr/>
          <p:nvPr/>
        </p:nvSpPr>
        <p:spPr>
          <a:xfrm>
            <a:off x="7894800" y="3073151"/>
            <a:ext cx="443400" cy="1265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1"/>
          <p:cNvSpPr txBox="1"/>
          <p:nvPr/>
        </p:nvSpPr>
        <p:spPr>
          <a:xfrm>
            <a:off x="7617925" y="44013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569" name="Google Shape;569;p51"/>
          <p:cNvSpPr txBox="1"/>
          <p:nvPr/>
        </p:nvSpPr>
        <p:spPr>
          <a:xfrm>
            <a:off x="6278578" y="44013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570" name="Google Shape;570;p51"/>
          <p:cNvGrpSpPr/>
          <p:nvPr/>
        </p:nvGrpSpPr>
        <p:grpSpPr>
          <a:xfrm>
            <a:off x="6944061" y="2537956"/>
            <a:ext cx="95049" cy="171155"/>
            <a:chOff x="5135475" y="491000"/>
            <a:chExt cx="185100" cy="333310"/>
          </a:xfrm>
        </p:grpSpPr>
        <p:cxnSp>
          <p:nvCxnSpPr>
            <p:cNvPr id="571" name="Google Shape;571;p51"/>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572" name="Google Shape;572;p51"/>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573" name="Google Shape;573;p51"/>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grpSp>
        <p:nvGrpSpPr>
          <p:cNvPr id="574" name="Google Shape;574;p51"/>
          <p:cNvGrpSpPr/>
          <p:nvPr/>
        </p:nvGrpSpPr>
        <p:grpSpPr>
          <a:xfrm>
            <a:off x="8068766" y="2987532"/>
            <a:ext cx="95049" cy="171155"/>
            <a:chOff x="5135475" y="491000"/>
            <a:chExt cx="185100" cy="333310"/>
          </a:xfrm>
        </p:grpSpPr>
        <p:cxnSp>
          <p:nvCxnSpPr>
            <p:cNvPr id="575" name="Google Shape;575;p51"/>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576" name="Google Shape;576;p51"/>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577" name="Google Shape;577;p51"/>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578" name="Google Shape;578;p51"/>
          <p:cNvSpPr txBox="1"/>
          <p:nvPr/>
        </p:nvSpPr>
        <p:spPr>
          <a:xfrm rot="-5400000">
            <a:off x="4375925" y="31668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579" name="Google Shape;579;p51"/>
          <p:cNvSpPr txBox="1"/>
          <p:nvPr/>
        </p:nvSpPr>
        <p:spPr>
          <a:xfrm>
            <a:off x="376575" y="2656500"/>
            <a:ext cx="3055200" cy="1869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0</a:t>
            </a:r>
            <a:r>
              <a:rPr lang="en" sz="1600" b="1">
                <a:latin typeface="Proxima Nova"/>
                <a:ea typeface="Proxima Nova"/>
                <a:cs typeface="Proxima Nova"/>
                <a:sym typeface="Proxima Nova"/>
              </a:rPr>
              <a:t>: </a:t>
            </a:r>
            <a:r>
              <a:rPr lang="en" sz="1600">
                <a:latin typeface="Proxima Nova"/>
                <a:ea typeface="Proxima Nova"/>
                <a:cs typeface="Proxima Nova"/>
                <a:sym typeface="Proxima Nova"/>
              </a:rPr>
              <a:t>µ</a:t>
            </a:r>
            <a:r>
              <a:rPr lang="en" sz="1600" baseline="-25000">
                <a:latin typeface="Proxima Nova"/>
                <a:ea typeface="Proxima Nova"/>
                <a:cs typeface="Proxima Nova"/>
                <a:sym typeface="Proxima Nova"/>
              </a:rPr>
              <a:t>D</a:t>
            </a:r>
            <a:r>
              <a:rPr lang="en" sz="1600">
                <a:latin typeface="Proxima Nova"/>
                <a:ea typeface="Proxima Nova"/>
                <a:cs typeface="Proxima Nova"/>
                <a:sym typeface="Proxima Nova"/>
              </a:rPr>
              <a:t> = µ</a:t>
            </a:r>
            <a:r>
              <a:rPr lang="en" sz="1600" baseline="-25000">
                <a:latin typeface="Proxima Nova"/>
                <a:ea typeface="Proxima Nova"/>
                <a:cs typeface="Proxima Nova"/>
                <a:sym typeface="Proxima Nova"/>
              </a:rPr>
              <a:t>L</a:t>
            </a:r>
            <a:endParaRPr sz="1600" baseline="-25000">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latin typeface="Proxima Nova"/>
                <a:ea typeface="Proxima Nova"/>
                <a:cs typeface="Proxima Nova"/>
                <a:sym typeface="Proxima Nova"/>
              </a:rPr>
              <a:t>H</a:t>
            </a:r>
            <a:r>
              <a:rPr lang="en" sz="1600" b="1" baseline="-25000">
                <a:latin typeface="Proxima Nova"/>
                <a:ea typeface="Proxima Nova"/>
                <a:cs typeface="Proxima Nova"/>
                <a:sym typeface="Proxima Nova"/>
              </a:rPr>
              <a:t>a</a:t>
            </a:r>
            <a:r>
              <a:rPr lang="en" sz="1600" b="1">
                <a:latin typeface="Proxima Nova"/>
                <a:ea typeface="Proxima Nova"/>
                <a:cs typeface="Proxima Nova"/>
                <a:sym typeface="Proxima Nova"/>
              </a:rPr>
              <a:t>:</a:t>
            </a:r>
            <a:r>
              <a:rPr lang="en" sz="1600">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and µ</a:t>
            </a:r>
            <a:r>
              <a:rPr lang="en" sz="1600" baseline="-25000">
                <a:solidFill>
                  <a:schemeClr val="dk1"/>
                </a:solidFill>
                <a:latin typeface="Proxima Nova"/>
                <a:ea typeface="Proxima Nova"/>
                <a:cs typeface="Proxima Nova"/>
                <a:sym typeface="Proxima Nova"/>
              </a:rPr>
              <a:t>L</a:t>
            </a:r>
            <a:r>
              <a:rPr lang="en" sz="1600">
                <a:solidFill>
                  <a:schemeClr val="dk1"/>
                </a:solidFill>
                <a:latin typeface="Proxima Nova"/>
                <a:ea typeface="Proxima Nova"/>
                <a:cs typeface="Proxima Nova"/>
                <a:sym typeface="Proxima Nova"/>
              </a:rPr>
              <a:t> are the mean usage durations of the dark and light mode interfaces</a:t>
            </a:r>
            <a:endParaRPr sz="1600">
              <a:solidFill>
                <a:schemeClr val="dk1"/>
              </a:solidFill>
              <a:latin typeface="Proxima Nova"/>
              <a:ea typeface="Proxima Nova"/>
              <a:cs typeface="Proxima Nova"/>
              <a:sym typeface="Proxima Nova"/>
            </a:endParaRPr>
          </a:p>
        </p:txBody>
      </p:sp>
      <p:pic>
        <p:nvPicPr>
          <p:cNvPr id="580" name="Google Shape;580;p51"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3500267" flipH="1">
            <a:off x="7125973" y="1766474"/>
            <a:ext cx="432308" cy="1077809"/>
          </a:xfrm>
          <a:prstGeom prst="rect">
            <a:avLst/>
          </a:prstGeom>
          <a:noFill/>
          <a:ln>
            <a:noFill/>
          </a:ln>
        </p:spPr>
      </p:pic>
      <p:sp>
        <p:nvSpPr>
          <p:cNvPr id="581" name="Google Shape;581;p51"/>
          <p:cNvSpPr txBox="1"/>
          <p:nvPr/>
        </p:nvSpPr>
        <p:spPr>
          <a:xfrm>
            <a:off x="3928254" y="2125825"/>
            <a:ext cx="2884500" cy="359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the difference is significant, reject H</a:t>
            </a:r>
            <a:r>
              <a:rPr lang="en" sz="1200" baseline="-25000">
                <a:latin typeface="Proxima Nova Semibold"/>
                <a:ea typeface="Proxima Nova Semibold"/>
                <a:cs typeface="Proxima Nova Semibold"/>
                <a:sym typeface="Proxima Nova Semibold"/>
              </a:rPr>
              <a:t>0</a:t>
            </a:r>
            <a:endParaRPr sz="1200" baseline="-25000">
              <a:solidFill>
                <a:srgbClr val="000000"/>
              </a:solidFill>
              <a:latin typeface="Proxima Nova Semibold"/>
              <a:ea typeface="Proxima Nova Semibold"/>
              <a:cs typeface="Proxima Nova Semibold"/>
              <a:sym typeface="Proxima Nova Semibold"/>
            </a:endParaRPr>
          </a:p>
        </p:txBody>
      </p:sp>
      <p:sp>
        <p:nvSpPr>
          <p:cNvPr id="582" name="Google Shape;58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p:nvPr/>
        </p:nvSpPr>
        <p:spPr>
          <a:xfrm>
            <a:off x="1988625" y="1495354"/>
            <a:ext cx="1857000" cy="32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6"/>
          <p:cNvGrpSpPr/>
          <p:nvPr/>
        </p:nvGrpSpPr>
        <p:grpSpPr>
          <a:xfrm>
            <a:off x="2717939" y="572579"/>
            <a:ext cx="398076" cy="1844939"/>
            <a:chOff x="5135475" y="491000"/>
            <a:chExt cx="185100" cy="333310"/>
          </a:xfrm>
        </p:grpSpPr>
        <p:cxnSp>
          <p:nvCxnSpPr>
            <p:cNvPr id="112" name="Google Shape;112;p1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13" name="Google Shape;113;p1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14" name="Google Shape;114;p1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15" name="Google Shape;115;p16"/>
          <p:cNvSpPr/>
          <p:nvPr/>
        </p:nvSpPr>
        <p:spPr>
          <a:xfrm>
            <a:off x="5356400" y="1495354"/>
            <a:ext cx="1857000" cy="32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16"/>
          <p:cNvGrpSpPr/>
          <p:nvPr/>
        </p:nvGrpSpPr>
        <p:grpSpPr>
          <a:xfrm>
            <a:off x="6085714" y="572579"/>
            <a:ext cx="398076" cy="1844939"/>
            <a:chOff x="5135475" y="491000"/>
            <a:chExt cx="185100" cy="333310"/>
          </a:xfrm>
        </p:grpSpPr>
        <p:cxnSp>
          <p:nvCxnSpPr>
            <p:cNvPr id="117" name="Google Shape;117;p1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18" name="Google Shape;118;p1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19" name="Google Shape;119;p1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20" name="Google Shape;120;p16"/>
          <p:cNvSpPr txBox="1"/>
          <p:nvPr/>
        </p:nvSpPr>
        <p:spPr>
          <a:xfrm>
            <a:off x="201225" y="3674775"/>
            <a:ext cx="1585800" cy="431100"/>
          </a:xfrm>
          <a:prstGeom prst="rect">
            <a:avLst/>
          </a:prstGeom>
          <a:noFill/>
          <a:ln>
            <a:noFill/>
          </a:ln>
        </p:spPr>
        <p:txBody>
          <a:bodyPr spcFirstLastPara="1" wrap="square" lIns="91425" tIns="91425" rIns="91425" bIns="91425" anchor="b" anchorCtr="0">
            <a:noAutofit/>
          </a:bodyPr>
          <a:lstStyle/>
          <a:p>
            <a:pPr marL="0" lvl="0" indent="0" algn="l" rtl="0">
              <a:lnSpc>
                <a:spcPct val="120000"/>
              </a:lnSpc>
              <a:spcBef>
                <a:spcPts val="0"/>
              </a:spcBef>
              <a:spcAft>
                <a:spcPts val="1000"/>
              </a:spcAft>
              <a:buNone/>
            </a:pPr>
            <a:r>
              <a:rPr lang="en" sz="1300" b="1">
                <a:solidFill>
                  <a:schemeClr val="dk1"/>
                </a:solidFill>
                <a:latin typeface="Proxima Nova"/>
                <a:ea typeface="Proxima Nova"/>
                <a:cs typeface="Proxima Nova"/>
                <a:sym typeface="Proxima Nova"/>
              </a:rPr>
              <a:t>Insignificant differences between two groups…</a:t>
            </a:r>
            <a:endParaRPr sz="1300" b="1">
              <a:solidFill>
                <a:schemeClr val="dk1"/>
              </a:solidFill>
              <a:latin typeface="Proxima Nova"/>
              <a:ea typeface="Proxima Nova"/>
              <a:cs typeface="Proxima Nova"/>
              <a:sym typeface="Proxima Nova"/>
            </a:endParaRPr>
          </a:p>
        </p:txBody>
      </p:sp>
      <p:sp>
        <p:nvSpPr>
          <p:cNvPr id="121" name="Google Shape;12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52"/>
          <p:cNvSpPr/>
          <p:nvPr/>
        </p:nvSpPr>
        <p:spPr>
          <a:xfrm>
            <a:off x="1988625" y="1495354"/>
            <a:ext cx="1857000" cy="32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52"/>
          <p:cNvGrpSpPr/>
          <p:nvPr/>
        </p:nvGrpSpPr>
        <p:grpSpPr>
          <a:xfrm>
            <a:off x="2717939" y="572579"/>
            <a:ext cx="398076" cy="1844939"/>
            <a:chOff x="5135475" y="491000"/>
            <a:chExt cx="185100" cy="333310"/>
          </a:xfrm>
        </p:grpSpPr>
        <p:cxnSp>
          <p:nvCxnSpPr>
            <p:cNvPr id="589" name="Google Shape;589;p52"/>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590" name="Google Shape;590;p52"/>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591" name="Google Shape;591;p52"/>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592" name="Google Shape;592;p52"/>
          <p:cNvSpPr/>
          <p:nvPr/>
        </p:nvSpPr>
        <p:spPr>
          <a:xfrm>
            <a:off x="5356400" y="1495354"/>
            <a:ext cx="1857000" cy="32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52"/>
          <p:cNvGrpSpPr/>
          <p:nvPr/>
        </p:nvGrpSpPr>
        <p:grpSpPr>
          <a:xfrm>
            <a:off x="6085714" y="572579"/>
            <a:ext cx="398076" cy="1844939"/>
            <a:chOff x="5135475" y="491000"/>
            <a:chExt cx="185100" cy="333310"/>
          </a:xfrm>
        </p:grpSpPr>
        <p:cxnSp>
          <p:nvCxnSpPr>
            <p:cNvPr id="594" name="Google Shape;594;p52"/>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595" name="Google Shape;595;p52"/>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596" name="Google Shape;596;p52"/>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597" name="Google Shape;597;p52"/>
          <p:cNvSpPr txBox="1"/>
          <p:nvPr/>
        </p:nvSpPr>
        <p:spPr>
          <a:xfrm>
            <a:off x="201225" y="3674775"/>
            <a:ext cx="1585800" cy="431100"/>
          </a:xfrm>
          <a:prstGeom prst="rect">
            <a:avLst/>
          </a:prstGeom>
          <a:noFill/>
          <a:ln>
            <a:noFill/>
          </a:ln>
        </p:spPr>
        <p:txBody>
          <a:bodyPr spcFirstLastPara="1" wrap="square" lIns="91425" tIns="91425" rIns="91425" bIns="91425" anchor="b" anchorCtr="0">
            <a:noAutofit/>
          </a:bodyPr>
          <a:lstStyle/>
          <a:p>
            <a:pPr marL="0" lvl="0" indent="0" algn="l" rtl="0">
              <a:lnSpc>
                <a:spcPct val="120000"/>
              </a:lnSpc>
              <a:spcBef>
                <a:spcPts val="0"/>
              </a:spcBef>
              <a:spcAft>
                <a:spcPts val="1000"/>
              </a:spcAft>
              <a:buNone/>
            </a:pPr>
            <a:r>
              <a:rPr lang="en" sz="1300" b="1">
                <a:solidFill>
                  <a:schemeClr val="dk1"/>
                </a:solidFill>
                <a:latin typeface="Proxima Nova"/>
                <a:ea typeface="Proxima Nova"/>
                <a:cs typeface="Proxima Nova"/>
                <a:sym typeface="Proxima Nova"/>
              </a:rPr>
              <a:t>Insignificant differences between two groups…</a:t>
            </a:r>
            <a:endParaRPr sz="1300" b="1">
              <a:solidFill>
                <a:schemeClr val="dk1"/>
              </a:solidFill>
              <a:latin typeface="Proxima Nova"/>
              <a:ea typeface="Proxima Nova"/>
              <a:cs typeface="Proxima Nova"/>
              <a:sym typeface="Proxima Nova"/>
            </a:endParaRPr>
          </a:p>
        </p:txBody>
      </p:sp>
      <p:sp>
        <p:nvSpPr>
          <p:cNvPr id="598" name="Google Shape;598;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p5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50825" y="121925"/>
            <a:ext cx="4159734" cy="676800"/>
          </a:xfrm>
          <a:prstGeom prst="rect">
            <a:avLst/>
          </a:prstGeom>
          <a:noFill/>
          <a:ln>
            <a:noFill/>
          </a:ln>
        </p:spPr>
      </p:pic>
      <p:sp>
        <p:nvSpPr>
          <p:cNvPr id="604" name="Google Shape;604;p53"/>
          <p:cNvSpPr/>
          <p:nvPr/>
        </p:nvSpPr>
        <p:spPr>
          <a:xfrm>
            <a:off x="1988625" y="853224"/>
            <a:ext cx="1857000" cy="38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53"/>
          <p:cNvGrpSpPr/>
          <p:nvPr/>
        </p:nvGrpSpPr>
        <p:grpSpPr>
          <a:xfrm>
            <a:off x="2717939" y="572579"/>
            <a:ext cx="398076" cy="1844939"/>
            <a:chOff x="5135475" y="491000"/>
            <a:chExt cx="185100" cy="333310"/>
          </a:xfrm>
        </p:grpSpPr>
        <p:cxnSp>
          <p:nvCxnSpPr>
            <p:cNvPr id="606" name="Google Shape;606;p53"/>
            <p:cNvCxnSpPr/>
            <p:nvPr/>
          </p:nvCxnSpPr>
          <p:spPr>
            <a:xfrm>
              <a:off x="5228020" y="491010"/>
              <a:ext cx="0" cy="333300"/>
            </a:xfrm>
            <a:prstGeom prst="straightConnector1">
              <a:avLst/>
            </a:prstGeom>
            <a:noFill/>
            <a:ln w="19050" cap="flat" cmpd="sng">
              <a:solidFill>
                <a:srgbClr val="595959"/>
              </a:solidFill>
              <a:prstDash val="dot"/>
              <a:round/>
              <a:headEnd type="none" w="med" len="med"/>
              <a:tailEnd type="none" w="med" len="med"/>
            </a:ln>
          </p:spPr>
        </p:cxnSp>
        <p:cxnSp>
          <p:nvCxnSpPr>
            <p:cNvPr id="607" name="Google Shape;607;p53"/>
            <p:cNvCxnSpPr/>
            <p:nvPr/>
          </p:nvCxnSpPr>
          <p:spPr>
            <a:xfrm rot="10800000">
              <a:off x="5135475" y="491000"/>
              <a:ext cx="185100" cy="0"/>
            </a:xfrm>
            <a:prstGeom prst="straightConnector1">
              <a:avLst/>
            </a:prstGeom>
            <a:noFill/>
            <a:ln w="19050" cap="flat" cmpd="sng">
              <a:solidFill>
                <a:srgbClr val="595959"/>
              </a:solidFill>
              <a:prstDash val="dot"/>
              <a:round/>
              <a:headEnd type="none" w="med" len="med"/>
              <a:tailEnd type="none" w="med" len="med"/>
            </a:ln>
          </p:spPr>
        </p:cxnSp>
        <p:cxnSp>
          <p:nvCxnSpPr>
            <p:cNvPr id="608" name="Google Shape;608;p53"/>
            <p:cNvCxnSpPr/>
            <p:nvPr/>
          </p:nvCxnSpPr>
          <p:spPr>
            <a:xfrm rot="10800000">
              <a:off x="5135475" y="824300"/>
              <a:ext cx="185100" cy="0"/>
            </a:xfrm>
            <a:prstGeom prst="straightConnector1">
              <a:avLst/>
            </a:prstGeom>
            <a:noFill/>
            <a:ln w="19050" cap="flat" cmpd="sng">
              <a:solidFill>
                <a:srgbClr val="595959"/>
              </a:solidFill>
              <a:prstDash val="dot"/>
              <a:round/>
              <a:headEnd type="none" w="med" len="med"/>
              <a:tailEnd type="none" w="med" len="med"/>
            </a:ln>
          </p:spPr>
        </p:cxnSp>
      </p:grpSp>
      <p:grpSp>
        <p:nvGrpSpPr>
          <p:cNvPr id="609" name="Google Shape;609;p53"/>
          <p:cNvGrpSpPr/>
          <p:nvPr/>
        </p:nvGrpSpPr>
        <p:grpSpPr>
          <a:xfrm>
            <a:off x="2717979" y="572561"/>
            <a:ext cx="398076" cy="530163"/>
            <a:chOff x="5135475" y="491000"/>
            <a:chExt cx="185100" cy="333310"/>
          </a:xfrm>
        </p:grpSpPr>
        <p:cxnSp>
          <p:nvCxnSpPr>
            <p:cNvPr id="610" name="Google Shape;610;p53"/>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611" name="Google Shape;611;p53"/>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612" name="Google Shape;612;p53"/>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613" name="Google Shape;613;p53"/>
          <p:cNvSpPr/>
          <p:nvPr/>
        </p:nvSpPr>
        <p:spPr>
          <a:xfrm>
            <a:off x="5356400" y="2108926"/>
            <a:ext cx="1857000" cy="2601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53"/>
          <p:cNvGrpSpPr/>
          <p:nvPr/>
        </p:nvGrpSpPr>
        <p:grpSpPr>
          <a:xfrm>
            <a:off x="6085754" y="1811096"/>
            <a:ext cx="398076" cy="606425"/>
            <a:chOff x="5135475" y="491000"/>
            <a:chExt cx="185100" cy="333310"/>
          </a:xfrm>
        </p:grpSpPr>
        <p:cxnSp>
          <p:nvCxnSpPr>
            <p:cNvPr id="615" name="Google Shape;615;p53"/>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616" name="Google Shape;616;p53"/>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617" name="Google Shape;617;p53"/>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618" name="Google Shape;618;p53"/>
          <p:cNvSpPr txBox="1"/>
          <p:nvPr/>
        </p:nvSpPr>
        <p:spPr>
          <a:xfrm>
            <a:off x="201225" y="3903375"/>
            <a:ext cx="1585800" cy="676800"/>
          </a:xfrm>
          <a:prstGeom prst="rect">
            <a:avLst/>
          </a:prstGeom>
          <a:noFill/>
          <a:ln>
            <a:noFill/>
          </a:ln>
        </p:spPr>
        <p:txBody>
          <a:bodyPr spcFirstLastPara="1" wrap="square" lIns="91425" tIns="91425" rIns="91425" bIns="91425" anchor="b" anchorCtr="0">
            <a:noAutofit/>
          </a:bodyPr>
          <a:lstStyle/>
          <a:p>
            <a:pPr marL="0" lvl="0" indent="0" algn="l" rtl="0">
              <a:lnSpc>
                <a:spcPct val="120000"/>
              </a:lnSpc>
              <a:spcBef>
                <a:spcPts val="0"/>
              </a:spcBef>
              <a:spcAft>
                <a:spcPts val="0"/>
              </a:spcAft>
              <a:buNone/>
            </a:pPr>
            <a:r>
              <a:rPr lang="en" sz="1300" b="1">
                <a:solidFill>
                  <a:schemeClr val="dk1"/>
                </a:solidFill>
                <a:latin typeface="Proxima Nova"/>
                <a:ea typeface="Proxima Nova"/>
                <a:cs typeface="Proxima Nova"/>
                <a:sym typeface="Proxima Nova"/>
              </a:rPr>
              <a:t>…can become significant with more data. </a:t>
            </a:r>
            <a:endParaRPr sz="13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300" b="1">
                <a:solidFill>
                  <a:schemeClr val="dk1"/>
                </a:solidFill>
                <a:latin typeface="Proxima Nova"/>
                <a:ea typeface="Proxima Nova"/>
                <a:cs typeface="Proxima Nova"/>
                <a:sym typeface="Proxima Nova"/>
              </a:rPr>
              <a:t>But not the other way around (assuming the data is collected correctly).</a:t>
            </a:r>
            <a:endParaRPr sz="1300" b="1">
              <a:solidFill>
                <a:schemeClr val="dk1"/>
              </a:solidFill>
              <a:latin typeface="Proxima Nova"/>
              <a:ea typeface="Proxima Nova"/>
              <a:cs typeface="Proxima Nova"/>
              <a:sym typeface="Proxima Nova"/>
            </a:endParaRPr>
          </a:p>
        </p:txBody>
      </p:sp>
      <p:grpSp>
        <p:nvGrpSpPr>
          <p:cNvPr id="619" name="Google Shape;619;p53"/>
          <p:cNvGrpSpPr/>
          <p:nvPr/>
        </p:nvGrpSpPr>
        <p:grpSpPr>
          <a:xfrm>
            <a:off x="6085714" y="572579"/>
            <a:ext cx="398076" cy="1844939"/>
            <a:chOff x="5135475" y="491000"/>
            <a:chExt cx="185100" cy="333310"/>
          </a:xfrm>
        </p:grpSpPr>
        <p:cxnSp>
          <p:nvCxnSpPr>
            <p:cNvPr id="620" name="Google Shape;620;p53"/>
            <p:cNvCxnSpPr/>
            <p:nvPr/>
          </p:nvCxnSpPr>
          <p:spPr>
            <a:xfrm>
              <a:off x="5228020" y="491010"/>
              <a:ext cx="0" cy="333300"/>
            </a:xfrm>
            <a:prstGeom prst="straightConnector1">
              <a:avLst/>
            </a:prstGeom>
            <a:noFill/>
            <a:ln w="19050" cap="flat" cmpd="sng">
              <a:solidFill>
                <a:srgbClr val="595959"/>
              </a:solidFill>
              <a:prstDash val="dot"/>
              <a:round/>
              <a:headEnd type="none" w="med" len="med"/>
              <a:tailEnd type="none" w="med" len="med"/>
            </a:ln>
          </p:spPr>
        </p:cxnSp>
        <p:cxnSp>
          <p:nvCxnSpPr>
            <p:cNvPr id="621" name="Google Shape;621;p53"/>
            <p:cNvCxnSpPr/>
            <p:nvPr/>
          </p:nvCxnSpPr>
          <p:spPr>
            <a:xfrm rot="10800000">
              <a:off x="5135475" y="491000"/>
              <a:ext cx="185100" cy="0"/>
            </a:xfrm>
            <a:prstGeom prst="straightConnector1">
              <a:avLst/>
            </a:prstGeom>
            <a:noFill/>
            <a:ln w="19050" cap="flat" cmpd="sng">
              <a:solidFill>
                <a:srgbClr val="595959"/>
              </a:solidFill>
              <a:prstDash val="dot"/>
              <a:round/>
              <a:headEnd type="none" w="med" len="med"/>
              <a:tailEnd type="none" w="med" len="med"/>
            </a:ln>
          </p:spPr>
        </p:cxnSp>
        <p:cxnSp>
          <p:nvCxnSpPr>
            <p:cNvPr id="622" name="Google Shape;622;p53"/>
            <p:cNvCxnSpPr/>
            <p:nvPr/>
          </p:nvCxnSpPr>
          <p:spPr>
            <a:xfrm rot="10800000">
              <a:off x="5135475" y="824300"/>
              <a:ext cx="185100" cy="0"/>
            </a:xfrm>
            <a:prstGeom prst="straightConnector1">
              <a:avLst/>
            </a:prstGeom>
            <a:noFill/>
            <a:ln w="19050" cap="flat" cmpd="sng">
              <a:solidFill>
                <a:srgbClr val="595959"/>
              </a:solidFill>
              <a:prstDash val="dot"/>
              <a:round/>
              <a:headEnd type="none" w="med" len="med"/>
              <a:tailEnd type="none" w="med" len="med"/>
            </a:ln>
          </p:spPr>
        </p:cxnSp>
      </p:grpSp>
      <p:sp>
        <p:nvSpPr>
          <p:cNvPr id="623" name="Google Shape;623;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27"/>
        <p:cNvGrpSpPr/>
        <p:nvPr/>
      </p:nvGrpSpPr>
      <p:grpSpPr>
        <a:xfrm>
          <a:off x="0" y="0"/>
          <a:ext cx="0" cy="0"/>
          <a:chOff x="0" y="0"/>
          <a:chExt cx="0" cy="0"/>
        </a:xfrm>
      </p:grpSpPr>
      <p:sp>
        <p:nvSpPr>
          <p:cNvPr id="628" name="Google Shape;628;p54"/>
          <p:cNvSpPr txBox="1"/>
          <p:nvPr/>
        </p:nvSpPr>
        <p:spPr>
          <a:xfrm>
            <a:off x="395625" y="2071100"/>
            <a:ext cx="8520600" cy="2575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6100" b="1">
                <a:solidFill>
                  <a:srgbClr val="FF0000"/>
                </a:solidFill>
                <a:latin typeface="Proxima Nova"/>
                <a:ea typeface="Proxima Nova"/>
                <a:cs typeface="Proxima Nova"/>
                <a:sym typeface="Proxima Nova"/>
              </a:rPr>
              <a:t>Never, ever</a:t>
            </a:r>
            <a:r>
              <a:rPr lang="en" sz="6100" b="1">
                <a:solidFill>
                  <a:schemeClr val="lt1"/>
                </a:solidFill>
                <a:latin typeface="Proxima Nova"/>
                <a:ea typeface="Proxima Nova"/>
                <a:cs typeface="Proxima Nova"/>
                <a:sym typeface="Proxima Nova"/>
              </a:rPr>
              <a:t> “accept</a:t>
            </a:r>
            <a:r>
              <a:rPr lang="en" sz="6100" b="1" i="1">
                <a:solidFill>
                  <a:schemeClr val="lt1"/>
                </a:solidFill>
                <a:latin typeface="Proxima Nova"/>
                <a:ea typeface="Proxima Nova"/>
                <a:cs typeface="Proxima Nova"/>
                <a:sym typeface="Proxima Nova"/>
              </a:rPr>
              <a:t>” </a:t>
            </a:r>
            <a:r>
              <a:rPr lang="en" sz="6100" b="1">
                <a:solidFill>
                  <a:schemeClr val="lt1"/>
                </a:solidFill>
                <a:latin typeface="Proxima Nova"/>
                <a:ea typeface="Proxima Nova"/>
                <a:cs typeface="Proxima Nova"/>
                <a:sym typeface="Proxima Nova"/>
              </a:rPr>
              <a:t>thy null hypothesis</a:t>
            </a:r>
            <a:r>
              <a:rPr lang="en" sz="6100" b="1">
                <a:latin typeface="Proxima Nova"/>
                <a:ea typeface="Proxima Nova"/>
                <a:cs typeface="Proxima Nova"/>
                <a:sym typeface="Proxima Nova"/>
              </a:rPr>
              <a:t>!</a:t>
            </a:r>
            <a:r>
              <a:rPr lang="en" sz="5200">
                <a:latin typeface="Proxima Nova"/>
                <a:ea typeface="Proxima Nova"/>
                <a:cs typeface="Proxima Nova"/>
                <a:sym typeface="Proxima Nova"/>
              </a:rPr>
              <a:t>💀</a:t>
            </a:r>
            <a:endParaRPr sz="9900">
              <a:solidFill>
                <a:schemeClr val="lt1"/>
              </a:solidFill>
              <a:latin typeface="Proxima Nova"/>
              <a:ea typeface="Proxima Nova"/>
              <a:cs typeface="Proxima Nova"/>
              <a:sym typeface="Proxima Nova"/>
            </a:endParaRPr>
          </a:p>
        </p:txBody>
      </p:sp>
      <p:sp>
        <p:nvSpPr>
          <p:cNvPr id="629" name="Google Shape;629;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pic>
        <p:nvPicPr>
          <p:cNvPr id="634" name="Google Shape;634;p55"/>
          <p:cNvPicPr preferRelativeResize="0"/>
          <p:nvPr/>
        </p:nvPicPr>
        <p:blipFill>
          <a:blip r:embed="rId3">
            <a:alphaModFix/>
          </a:blip>
          <a:stretch>
            <a:fillRect/>
          </a:stretch>
        </p:blipFill>
        <p:spPr>
          <a:xfrm>
            <a:off x="0" y="-12906"/>
            <a:ext cx="9143999" cy="5156407"/>
          </a:xfrm>
          <a:prstGeom prst="rect">
            <a:avLst/>
          </a:prstGeom>
          <a:noFill/>
          <a:ln>
            <a:noFill/>
          </a:ln>
        </p:spPr>
      </p:pic>
      <p:sp>
        <p:nvSpPr>
          <p:cNvPr id="635" name="Google Shape;635;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56"/>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Pro Tip 😉</a:t>
            </a:r>
            <a:endParaRPr sz="3000"/>
          </a:p>
        </p:txBody>
      </p:sp>
      <p:sp>
        <p:nvSpPr>
          <p:cNvPr id="641" name="Google Shape;64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642" name="Google Shape;642;p56"/>
          <p:cNvSpPr txBox="1"/>
          <p:nvPr/>
        </p:nvSpPr>
        <p:spPr>
          <a:xfrm>
            <a:off x="376575" y="1284900"/>
            <a:ext cx="6504300" cy="1923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000"/>
              </a:spcBef>
              <a:spcAft>
                <a:spcPts val="0"/>
              </a:spcAft>
              <a:buNone/>
            </a:pPr>
            <a:r>
              <a:rPr lang="en" sz="1600">
                <a:latin typeface="Proxima Nova"/>
                <a:ea typeface="Proxima Nova"/>
                <a:cs typeface="Proxima Nova"/>
                <a:sym typeface="Proxima Nova"/>
              </a:rPr>
              <a:t>If you’re not sure which hypothesis should be the skeptical default,</a:t>
            </a:r>
            <a:endParaRPr sz="1600">
              <a:latin typeface="Proxima Nova"/>
              <a:ea typeface="Proxima Nova"/>
              <a:cs typeface="Proxima Nova"/>
              <a:sym typeface="Proxima Nova"/>
            </a:endParaRPr>
          </a:p>
          <a:p>
            <a:pPr marL="457200" lvl="0" indent="-330200" algn="l" rtl="0">
              <a:lnSpc>
                <a:spcPct val="150000"/>
              </a:lnSpc>
              <a:spcBef>
                <a:spcPts val="1000"/>
              </a:spcBef>
              <a:spcAft>
                <a:spcPts val="0"/>
              </a:spcAft>
              <a:buSzPts val="1600"/>
              <a:buFont typeface="Proxima Nova"/>
              <a:buAutoNum type="arabicPeriod"/>
            </a:pPr>
            <a:r>
              <a:rPr lang="en" sz="1600">
                <a:latin typeface="Proxima Nova"/>
                <a:ea typeface="Proxima Nova"/>
                <a:cs typeface="Proxima Nova"/>
                <a:sym typeface="Proxima Nova"/>
              </a:rPr>
              <a:t>Write down the two hypothesis options</a:t>
            </a:r>
            <a:endParaRPr sz="1600">
              <a:latin typeface="Proxima Nova"/>
              <a:ea typeface="Proxima Nova"/>
              <a:cs typeface="Proxima Nova"/>
              <a:sym typeface="Proxima Nova"/>
            </a:endParaRPr>
          </a:p>
          <a:p>
            <a:pPr marL="457200" lvl="0" indent="-330200" algn="l" rtl="0">
              <a:lnSpc>
                <a:spcPct val="150000"/>
              </a:lnSpc>
              <a:spcBef>
                <a:spcPts val="1000"/>
              </a:spcBef>
              <a:spcAft>
                <a:spcPts val="0"/>
              </a:spcAft>
              <a:buSzPts val="1600"/>
              <a:buFont typeface="Proxima Nova"/>
              <a:buAutoNum type="arabicPeriod"/>
            </a:pPr>
            <a:r>
              <a:rPr lang="en" sz="1600">
                <a:latin typeface="Proxima Nova"/>
                <a:ea typeface="Proxima Nova"/>
                <a:cs typeface="Proxima Nova"/>
                <a:sym typeface="Proxima Nova"/>
              </a:rPr>
              <a:t>The option with the ‘=’ sign is </a:t>
            </a:r>
            <a:r>
              <a:rPr lang="en" sz="1600" i="1">
                <a:latin typeface="Proxima Nova"/>
                <a:ea typeface="Proxima Nova"/>
                <a:cs typeface="Proxima Nova"/>
                <a:sym typeface="Proxima Nova"/>
              </a:rPr>
              <a:t>always</a:t>
            </a:r>
            <a:r>
              <a:rPr lang="en" sz="1600">
                <a:latin typeface="Proxima Nova"/>
                <a:ea typeface="Proxima Nova"/>
                <a:cs typeface="Proxima Nova"/>
                <a:sym typeface="Proxima Nova"/>
              </a:rPr>
              <a:t> the null hypothesis</a:t>
            </a:r>
            <a:endParaRPr sz="1600">
              <a:latin typeface="Proxima Nova"/>
              <a:ea typeface="Proxima Nova"/>
              <a:cs typeface="Proxima Nova"/>
              <a:sym typeface="Proxima Nova"/>
            </a:endParaRPr>
          </a:p>
          <a:p>
            <a:pPr marL="0" lvl="0" indent="0" algn="l" rtl="0">
              <a:lnSpc>
                <a:spcPct val="150000"/>
              </a:lnSpc>
              <a:spcBef>
                <a:spcPts val="1000"/>
              </a:spcBef>
              <a:spcAft>
                <a:spcPts val="1000"/>
              </a:spcAft>
              <a:buNone/>
            </a:pPr>
            <a:r>
              <a:rPr lang="en" sz="1600">
                <a:latin typeface="Proxima Nova"/>
                <a:ea typeface="Proxima Nova"/>
                <a:cs typeface="Proxima Nova"/>
                <a:sym typeface="Proxima Nova"/>
              </a:rPr>
              <a:t>…why though?</a:t>
            </a:r>
            <a:endParaRPr sz="1600">
              <a:latin typeface="Proxima Nova"/>
              <a:ea typeface="Proxima Nova"/>
              <a:cs typeface="Proxima Nova"/>
              <a:sym typeface="Proxima Nova"/>
            </a:endParaRPr>
          </a:p>
        </p:txBody>
      </p:sp>
      <p:sp>
        <p:nvSpPr>
          <p:cNvPr id="643" name="Google Shape;643;p56"/>
          <p:cNvSpPr txBox="1"/>
          <p:nvPr/>
        </p:nvSpPr>
        <p:spPr>
          <a:xfrm>
            <a:off x="4446450" y="3463250"/>
            <a:ext cx="30000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 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57"/>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Pro Tip 😉</a:t>
            </a:r>
            <a:endParaRPr sz="3000"/>
          </a:p>
        </p:txBody>
      </p:sp>
      <p:sp>
        <p:nvSpPr>
          <p:cNvPr id="649" name="Google Shape;649;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650" name="Google Shape;650;p57"/>
          <p:cNvSpPr txBox="1"/>
          <p:nvPr/>
        </p:nvSpPr>
        <p:spPr>
          <a:xfrm>
            <a:off x="376575" y="1284900"/>
            <a:ext cx="6504300" cy="1923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000"/>
              </a:spcBef>
              <a:spcAft>
                <a:spcPts val="0"/>
              </a:spcAft>
              <a:buNone/>
            </a:pPr>
            <a:r>
              <a:rPr lang="en" sz="1600">
                <a:latin typeface="Proxima Nova"/>
                <a:ea typeface="Proxima Nova"/>
                <a:cs typeface="Proxima Nova"/>
                <a:sym typeface="Proxima Nova"/>
              </a:rPr>
              <a:t>If you’re not sure which hypothesis should be the skeptical default,</a:t>
            </a:r>
            <a:endParaRPr sz="1600">
              <a:latin typeface="Proxima Nova"/>
              <a:ea typeface="Proxima Nova"/>
              <a:cs typeface="Proxima Nova"/>
              <a:sym typeface="Proxima Nova"/>
            </a:endParaRPr>
          </a:p>
          <a:p>
            <a:pPr marL="457200" lvl="0" indent="-330200" algn="l" rtl="0">
              <a:lnSpc>
                <a:spcPct val="150000"/>
              </a:lnSpc>
              <a:spcBef>
                <a:spcPts val="1000"/>
              </a:spcBef>
              <a:spcAft>
                <a:spcPts val="0"/>
              </a:spcAft>
              <a:buSzPts val="1600"/>
              <a:buFont typeface="Proxima Nova"/>
              <a:buAutoNum type="arabicPeriod"/>
            </a:pPr>
            <a:r>
              <a:rPr lang="en" sz="1600">
                <a:latin typeface="Proxima Nova"/>
                <a:ea typeface="Proxima Nova"/>
                <a:cs typeface="Proxima Nova"/>
                <a:sym typeface="Proxima Nova"/>
              </a:rPr>
              <a:t>Write down the two hypothesis options</a:t>
            </a:r>
            <a:endParaRPr sz="1600">
              <a:latin typeface="Proxima Nova"/>
              <a:ea typeface="Proxima Nova"/>
              <a:cs typeface="Proxima Nova"/>
              <a:sym typeface="Proxima Nova"/>
            </a:endParaRPr>
          </a:p>
          <a:p>
            <a:pPr marL="457200" lvl="0" indent="-330200" algn="l" rtl="0">
              <a:lnSpc>
                <a:spcPct val="150000"/>
              </a:lnSpc>
              <a:spcBef>
                <a:spcPts val="1000"/>
              </a:spcBef>
              <a:spcAft>
                <a:spcPts val="0"/>
              </a:spcAft>
              <a:buSzPts val="1600"/>
              <a:buFont typeface="Proxima Nova"/>
              <a:buAutoNum type="arabicPeriod"/>
            </a:pPr>
            <a:r>
              <a:rPr lang="en" sz="1600">
                <a:latin typeface="Proxima Nova"/>
                <a:ea typeface="Proxima Nova"/>
                <a:cs typeface="Proxima Nova"/>
                <a:sym typeface="Proxima Nova"/>
              </a:rPr>
              <a:t>The option with the ‘=’ sign is </a:t>
            </a:r>
            <a:r>
              <a:rPr lang="en" sz="1600" i="1">
                <a:latin typeface="Proxima Nova"/>
                <a:ea typeface="Proxima Nova"/>
                <a:cs typeface="Proxima Nova"/>
                <a:sym typeface="Proxima Nova"/>
              </a:rPr>
              <a:t>always</a:t>
            </a:r>
            <a:r>
              <a:rPr lang="en" sz="1600">
                <a:latin typeface="Proxima Nova"/>
                <a:ea typeface="Proxima Nova"/>
                <a:cs typeface="Proxima Nova"/>
                <a:sym typeface="Proxima Nova"/>
              </a:rPr>
              <a:t> the null hypothesis</a:t>
            </a:r>
            <a:endParaRPr sz="1600">
              <a:latin typeface="Proxima Nova"/>
              <a:ea typeface="Proxima Nova"/>
              <a:cs typeface="Proxima Nova"/>
              <a:sym typeface="Proxima Nova"/>
            </a:endParaRPr>
          </a:p>
          <a:p>
            <a:pPr marL="0" lvl="0" indent="0" algn="l" rtl="0">
              <a:lnSpc>
                <a:spcPct val="150000"/>
              </a:lnSpc>
              <a:spcBef>
                <a:spcPts val="1000"/>
              </a:spcBef>
              <a:spcAft>
                <a:spcPts val="1000"/>
              </a:spcAft>
              <a:buNone/>
            </a:pPr>
            <a:r>
              <a:rPr lang="en" sz="1600">
                <a:latin typeface="Proxima Nova"/>
                <a:ea typeface="Proxima Nova"/>
                <a:cs typeface="Proxima Nova"/>
                <a:sym typeface="Proxima Nova"/>
              </a:rPr>
              <a:t>…why though?</a:t>
            </a:r>
            <a:endParaRPr sz="1600">
              <a:latin typeface="Proxima Nova"/>
              <a:ea typeface="Proxima Nova"/>
              <a:cs typeface="Proxima Nova"/>
              <a:sym typeface="Proxima Nova"/>
            </a:endParaRPr>
          </a:p>
        </p:txBody>
      </p:sp>
      <p:sp>
        <p:nvSpPr>
          <p:cNvPr id="651" name="Google Shape;651;p57"/>
          <p:cNvSpPr txBox="1"/>
          <p:nvPr/>
        </p:nvSpPr>
        <p:spPr>
          <a:xfrm>
            <a:off x="4446450" y="3463250"/>
            <a:ext cx="30000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solidFill>
                  <a:schemeClr val="dk1"/>
                </a:solidFill>
                <a:latin typeface="Proxima Nova"/>
                <a:ea typeface="Proxima Nova"/>
                <a:cs typeface="Proxima Nova"/>
                <a:sym typeface="Proxima Nova"/>
              </a:rPr>
              <a:t>H</a:t>
            </a:r>
            <a:r>
              <a:rPr lang="en" sz="1600" b="1" baseline="-25000">
                <a:solidFill>
                  <a:schemeClr val="dk1"/>
                </a:solidFill>
                <a:latin typeface="Proxima Nova"/>
                <a:ea typeface="Proxima Nova"/>
                <a:cs typeface="Proxima Nova"/>
                <a:sym typeface="Proxima Nova"/>
              </a:rPr>
              <a:t>0</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solidFill>
                  <a:schemeClr val="dk1"/>
                </a:solidFill>
                <a:latin typeface="Proxima Nova"/>
                <a:ea typeface="Proxima Nova"/>
                <a:cs typeface="Proxima Nova"/>
                <a:sym typeface="Proxima Nova"/>
              </a:rPr>
              <a:t>H</a:t>
            </a:r>
            <a:r>
              <a:rPr lang="en" sz="1600" b="1" baseline="-25000">
                <a:solidFill>
                  <a:schemeClr val="dk1"/>
                </a:solidFill>
                <a:latin typeface="Proxima Nova"/>
                <a:ea typeface="Proxima Nova"/>
                <a:cs typeface="Proxima Nova"/>
                <a:sym typeface="Proxima Nova"/>
              </a:rPr>
              <a:t>a</a:t>
            </a:r>
            <a:r>
              <a:rPr lang="en" sz="1600" b="1">
                <a:solidFill>
                  <a:schemeClr val="dk1"/>
                </a:solidFill>
                <a:latin typeface="Proxima Nova"/>
                <a:ea typeface="Proxima Nova"/>
                <a:cs typeface="Proxima Nova"/>
                <a:sym typeface="Proxima Nova"/>
              </a:rPr>
              <a:t>:</a:t>
            </a:r>
            <a:r>
              <a:rPr lang="en" sz="1600">
                <a:solidFill>
                  <a:schemeClr val="dk1"/>
                </a:solidFill>
                <a:latin typeface="Proxima Nova"/>
                <a:ea typeface="Proxima Nova"/>
                <a:cs typeface="Proxima Nova"/>
                <a:sym typeface="Proxima Nova"/>
              </a:rPr>
              <a:t> 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a:p>
        </p:txBody>
      </p:sp>
      <p:sp>
        <p:nvSpPr>
          <p:cNvPr id="652" name="Google Shape;652;p57"/>
          <p:cNvSpPr txBox="1"/>
          <p:nvPr/>
        </p:nvSpPr>
        <p:spPr>
          <a:xfrm>
            <a:off x="6219800" y="2848800"/>
            <a:ext cx="2284800" cy="1027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This option has the = sign. So this has to be the null hypothesis, H</a:t>
            </a:r>
            <a:r>
              <a:rPr lang="en" sz="1200" baseline="-25000">
                <a:latin typeface="Proxima Nova Semibold"/>
                <a:ea typeface="Proxima Nova Semibold"/>
                <a:cs typeface="Proxima Nova Semibold"/>
                <a:sym typeface="Proxima Nova Semibold"/>
              </a:rPr>
              <a:t>0</a:t>
            </a:r>
            <a:endParaRPr sz="1200" baseline="-25000">
              <a:latin typeface="Proxima Nova Semibold"/>
              <a:ea typeface="Proxima Nova Semibold"/>
              <a:cs typeface="Proxima Nova Semibold"/>
              <a:sym typeface="Proxima Nova Semibold"/>
            </a:endParaRPr>
          </a:p>
        </p:txBody>
      </p:sp>
      <p:pic>
        <p:nvPicPr>
          <p:cNvPr id="653" name="Google Shape;653;p57"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421391">
            <a:off x="5425168" y="2748174"/>
            <a:ext cx="432291" cy="107780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58"/>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Pro Tip 😉</a:t>
            </a:r>
            <a:endParaRPr sz="3000"/>
          </a:p>
        </p:txBody>
      </p:sp>
      <p:sp>
        <p:nvSpPr>
          <p:cNvPr id="659" name="Google Shape;659;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660" name="Google Shape;660;p58"/>
          <p:cNvSpPr txBox="1"/>
          <p:nvPr/>
        </p:nvSpPr>
        <p:spPr>
          <a:xfrm>
            <a:off x="376575" y="1284900"/>
            <a:ext cx="6504300" cy="1923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000"/>
              </a:spcBef>
              <a:spcAft>
                <a:spcPts val="0"/>
              </a:spcAft>
              <a:buNone/>
            </a:pPr>
            <a:r>
              <a:rPr lang="en" sz="1600">
                <a:latin typeface="Proxima Nova"/>
                <a:ea typeface="Proxima Nova"/>
                <a:cs typeface="Proxima Nova"/>
                <a:sym typeface="Proxima Nova"/>
              </a:rPr>
              <a:t>If you’re not sure which hypothesis should be the skeptical default,</a:t>
            </a:r>
            <a:endParaRPr sz="1600">
              <a:latin typeface="Proxima Nova"/>
              <a:ea typeface="Proxima Nova"/>
              <a:cs typeface="Proxima Nova"/>
              <a:sym typeface="Proxima Nova"/>
            </a:endParaRPr>
          </a:p>
          <a:p>
            <a:pPr marL="457200" lvl="0" indent="-330200" algn="l" rtl="0">
              <a:lnSpc>
                <a:spcPct val="150000"/>
              </a:lnSpc>
              <a:spcBef>
                <a:spcPts val="1000"/>
              </a:spcBef>
              <a:spcAft>
                <a:spcPts val="0"/>
              </a:spcAft>
              <a:buSzPts val="1600"/>
              <a:buFont typeface="Proxima Nova"/>
              <a:buAutoNum type="arabicPeriod"/>
            </a:pPr>
            <a:r>
              <a:rPr lang="en" sz="1600">
                <a:latin typeface="Proxima Nova"/>
                <a:ea typeface="Proxima Nova"/>
                <a:cs typeface="Proxima Nova"/>
                <a:sym typeface="Proxima Nova"/>
              </a:rPr>
              <a:t>Write down the two hypothesis options</a:t>
            </a:r>
            <a:endParaRPr sz="1600">
              <a:latin typeface="Proxima Nova"/>
              <a:ea typeface="Proxima Nova"/>
              <a:cs typeface="Proxima Nova"/>
              <a:sym typeface="Proxima Nova"/>
            </a:endParaRPr>
          </a:p>
          <a:p>
            <a:pPr marL="457200" lvl="0" indent="-330200" algn="l" rtl="0">
              <a:lnSpc>
                <a:spcPct val="150000"/>
              </a:lnSpc>
              <a:spcBef>
                <a:spcPts val="1000"/>
              </a:spcBef>
              <a:spcAft>
                <a:spcPts val="0"/>
              </a:spcAft>
              <a:buSzPts val="1600"/>
              <a:buFont typeface="Proxima Nova"/>
              <a:buAutoNum type="arabicPeriod"/>
            </a:pPr>
            <a:r>
              <a:rPr lang="en" sz="1600">
                <a:latin typeface="Proxima Nova"/>
                <a:ea typeface="Proxima Nova"/>
                <a:cs typeface="Proxima Nova"/>
                <a:sym typeface="Proxima Nova"/>
              </a:rPr>
              <a:t>The option with the ‘=’ sign is </a:t>
            </a:r>
            <a:r>
              <a:rPr lang="en" sz="1600" i="1">
                <a:latin typeface="Proxima Nova"/>
                <a:ea typeface="Proxima Nova"/>
                <a:cs typeface="Proxima Nova"/>
                <a:sym typeface="Proxima Nova"/>
              </a:rPr>
              <a:t>always</a:t>
            </a:r>
            <a:r>
              <a:rPr lang="en" sz="1600">
                <a:latin typeface="Proxima Nova"/>
                <a:ea typeface="Proxima Nova"/>
                <a:cs typeface="Proxima Nova"/>
                <a:sym typeface="Proxima Nova"/>
              </a:rPr>
              <a:t> the null hypothesis</a:t>
            </a:r>
            <a:endParaRPr sz="1600">
              <a:latin typeface="Proxima Nova"/>
              <a:ea typeface="Proxima Nova"/>
              <a:cs typeface="Proxima Nova"/>
              <a:sym typeface="Proxima Nova"/>
            </a:endParaRPr>
          </a:p>
          <a:p>
            <a:pPr marL="0" lvl="0" indent="0" algn="l" rtl="0">
              <a:lnSpc>
                <a:spcPct val="150000"/>
              </a:lnSpc>
              <a:spcBef>
                <a:spcPts val="1000"/>
              </a:spcBef>
              <a:spcAft>
                <a:spcPts val="1000"/>
              </a:spcAft>
              <a:buNone/>
            </a:pPr>
            <a:r>
              <a:rPr lang="en" sz="1600">
                <a:latin typeface="Proxima Nova"/>
                <a:ea typeface="Proxima Nova"/>
                <a:cs typeface="Proxima Nova"/>
                <a:sym typeface="Proxima Nova"/>
              </a:rPr>
              <a:t>…why though?</a:t>
            </a:r>
            <a:endParaRPr sz="1600">
              <a:latin typeface="Proxima Nova"/>
              <a:ea typeface="Proxima Nova"/>
              <a:cs typeface="Proxima Nova"/>
              <a:sym typeface="Proxima Nova"/>
            </a:endParaRPr>
          </a:p>
        </p:txBody>
      </p:sp>
      <p:sp>
        <p:nvSpPr>
          <p:cNvPr id="661" name="Google Shape;661;p58"/>
          <p:cNvSpPr txBox="1"/>
          <p:nvPr/>
        </p:nvSpPr>
        <p:spPr>
          <a:xfrm>
            <a:off x="4446450" y="3463250"/>
            <a:ext cx="30000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solidFill>
                  <a:schemeClr val="dk1"/>
                </a:solidFill>
                <a:latin typeface="Proxima Nova"/>
                <a:ea typeface="Proxima Nova"/>
                <a:cs typeface="Proxima Nova"/>
                <a:sym typeface="Proxima Nova"/>
              </a:rPr>
              <a:t>H</a:t>
            </a:r>
            <a:r>
              <a:rPr lang="en" sz="1600" b="1" baseline="-25000">
                <a:solidFill>
                  <a:schemeClr val="dk1"/>
                </a:solidFill>
                <a:latin typeface="Proxima Nova"/>
                <a:ea typeface="Proxima Nova"/>
                <a:cs typeface="Proxima Nova"/>
                <a:sym typeface="Proxima Nova"/>
              </a:rPr>
              <a:t>0</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solidFill>
                  <a:schemeClr val="dk1"/>
                </a:solidFill>
                <a:latin typeface="Proxima Nova"/>
                <a:ea typeface="Proxima Nova"/>
                <a:cs typeface="Proxima Nova"/>
                <a:sym typeface="Proxima Nova"/>
              </a:rPr>
              <a:t>H</a:t>
            </a:r>
            <a:r>
              <a:rPr lang="en" sz="1600" b="1" baseline="-25000">
                <a:solidFill>
                  <a:schemeClr val="dk1"/>
                </a:solidFill>
                <a:latin typeface="Proxima Nova"/>
                <a:ea typeface="Proxima Nova"/>
                <a:cs typeface="Proxima Nova"/>
                <a:sym typeface="Proxima Nova"/>
              </a:rPr>
              <a:t>a</a:t>
            </a:r>
            <a:r>
              <a:rPr lang="en" sz="1600" b="1">
                <a:solidFill>
                  <a:schemeClr val="dk1"/>
                </a:solidFill>
                <a:latin typeface="Proxima Nova"/>
                <a:ea typeface="Proxima Nova"/>
                <a:cs typeface="Proxima Nova"/>
                <a:sym typeface="Proxima Nova"/>
              </a:rPr>
              <a:t>:</a:t>
            </a:r>
            <a:r>
              <a:rPr lang="en" sz="1600">
                <a:solidFill>
                  <a:schemeClr val="dk1"/>
                </a:solidFill>
                <a:latin typeface="Proxima Nova"/>
                <a:ea typeface="Proxima Nova"/>
                <a:cs typeface="Proxima Nova"/>
                <a:sym typeface="Proxima Nova"/>
              </a:rPr>
              <a:t> 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a:p>
        </p:txBody>
      </p:sp>
      <p:pic>
        <p:nvPicPr>
          <p:cNvPr id="662" name="Google Shape;662;p58"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862635" flipH="1">
            <a:off x="896523" y="3048048"/>
            <a:ext cx="432308" cy="1077810"/>
          </a:xfrm>
          <a:prstGeom prst="rect">
            <a:avLst/>
          </a:prstGeom>
          <a:noFill/>
          <a:ln>
            <a:noFill/>
          </a:ln>
        </p:spPr>
      </p:pic>
      <p:sp>
        <p:nvSpPr>
          <p:cNvPr id="663" name="Google Shape;663;p58"/>
          <p:cNvSpPr txBox="1"/>
          <p:nvPr/>
        </p:nvSpPr>
        <p:spPr>
          <a:xfrm>
            <a:off x="1440875" y="3397200"/>
            <a:ext cx="2884500" cy="1195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Because we can never prove two things are equal. But with evidence, we can prove two things are NOT equal (and can reject H</a:t>
            </a:r>
            <a:r>
              <a:rPr lang="en" sz="1200" baseline="-25000">
                <a:latin typeface="Proxima Nova Semibold"/>
                <a:ea typeface="Proxima Nova Semibold"/>
                <a:cs typeface="Proxima Nova Semibold"/>
                <a:sym typeface="Proxima Nova Semibold"/>
              </a:rPr>
              <a:t>0</a:t>
            </a:r>
            <a:r>
              <a:rPr lang="en" sz="1200">
                <a:latin typeface="Proxima Nova Semibold"/>
                <a:ea typeface="Proxima Nova Semibold"/>
                <a:cs typeface="Proxima Nova Semibold"/>
                <a:sym typeface="Proxima Nova Semibold"/>
              </a:rPr>
              <a:t>)</a:t>
            </a:r>
            <a:endParaRPr sz="1200">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9"/>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Choosing the right statistical tests</a:t>
            </a:r>
            <a:endParaRPr sz="2800">
              <a:solidFill>
                <a:srgbClr val="000000"/>
              </a:solidFill>
            </a:endParaRPr>
          </a:p>
        </p:txBody>
      </p:sp>
      <p:graphicFrame>
        <p:nvGraphicFramePr>
          <p:cNvPr id="669" name="Google Shape;669;p59"/>
          <p:cNvGraphicFramePr/>
          <p:nvPr/>
        </p:nvGraphicFramePr>
        <p:xfrm>
          <a:off x="432200" y="1369275"/>
          <a:ext cx="3000000" cy="3000000"/>
        </p:xfrm>
        <a:graphic>
          <a:graphicData uri="http://schemas.openxmlformats.org/drawingml/2006/table">
            <a:tbl>
              <a:tblPr>
                <a:noFill/>
                <a:tableStyleId>{28AA265E-5095-4FFA-88FB-1F5D7C1F6CA5}</a:tableStyleId>
              </a:tblPr>
              <a:tblGrid>
                <a:gridCol w="806775">
                  <a:extLst>
                    <a:ext uri="{9D8B030D-6E8A-4147-A177-3AD203B41FA5}">
                      <a16:colId xmlns:a16="http://schemas.microsoft.com/office/drawing/2014/main" val="20000"/>
                    </a:ext>
                  </a:extLst>
                </a:gridCol>
                <a:gridCol w="671150">
                  <a:extLst>
                    <a:ext uri="{9D8B030D-6E8A-4147-A177-3AD203B41FA5}">
                      <a16:colId xmlns:a16="http://schemas.microsoft.com/office/drawing/2014/main" val="20001"/>
                    </a:ext>
                  </a:extLst>
                </a:gridCol>
                <a:gridCol w="1420325">
                  <a:extLst>
                    <a:ext uri="{9D8B030D-6E8A-4147-A177-3AD203B41FA5}">
                      <a16:colId xmlns:a16="http://schemas.microsoft.com/office/drawing/2014/main" val="20002"/>
                    </a:ext>
                  </a:extLst>
                </a:gridCol>
                <a:gridCol w="2875725">
                  <a:extLst>
                    <a:ext uri="{9D8B030D-6E8A-4147-A177-3AD203B41FA5}">
                      <a16:colId xmlns:a16="http://schemas.microsoft.com/office/drawing/2014/main" val="20003"/>
                    </a:ext>
                  </a:extLst>
                </a:gridCol>
                <a:gridCol w="26261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sz="1300" b="1">
                          <a:latin typeface="Proxima Nova"/>
                          <a:ea typeface="Proxima Nova"/>
                          <a:cs typeface="Proxima Nova"/>
                          <a:sym typeface="Proxima Nova"/>
                        </a:rPr>
                        <a:t>Factors</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Levels</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Within/Between</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Parametric Test</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Clr>
                          <a:schemeClr val="dk1"/>
                        </a:buClr>
                        <a:buSzPts val="1100"/>
                        <a:buFont typeface="Arial"/>
                        <a:buNone/>
                      </a:pPr>
                      <a:r>
                        <a:rPr lang="en" sz="1300" b="1">
                          <a:solidFill>
                            <a:schemeClr val="dk1"/>
                          </a:solidFill>
                          <a:latin typeface="Proxima Nova"/>
                          <a:ea typeface="Proxima Nova"/>
                          <a:cs typeface="Proxima Nova"/>
                          <a:sym typeface="Proxima Nova"/>
                        </a:rPr>
                        <a:t>Non-parametric Test</a:t>
                      </a:r>
                      <a:endParaRPr sz="1300" b="1">
                        <a:latin typeface="Proxima Nova"/>
                        <a:ea typeface="Proxima Nova"/>
                        <a:cs typeface="Proxima Nova"/>
                        <a:sym typeface="Proxima Nova"/>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Independent sample t-test</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Mann-Whitney U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Paired sample t-test</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Kruskal-Wallis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&gt;2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One-way ANOVA</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Wilcoxon Signed-rank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&gt;2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One-way Repeated Measures ANOVA</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Friedman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&gt;1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 2</a:t>
                      </a:r>
                      <a:endParaRPr sz="1300">
                        <a:latin typeface="Proxima Nova"/>
                        <a:ea typeface="Proxima Nova"/>
                        <a:cs typeface="Proxima Nova"/>
                        <a:sym typeface="Proxima Nova"/>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Factorial ANOVA, Linear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Aligned Rank Transform (ART)</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&gt;1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300">
                          <a:solidFill>
                            <a:schemeClr val="dk1"/>
                          </a:solidFill>
                          <a:latin typeface="Proxima Nova"/>
                          <a:ea typeface="Proxima Nova"/>
                          <a:cs typeface="Proxima Nova"/>
                          <a:sym typeface="Proxima Nova"/>
                        </a:rPr>
                        <a:t>≥ 2</a:t>
                      </a:r>
                      <a:endParaRPr sz="1300">
                        <a:latin typeface="Proxima Nova"/>
                        <a:ea typeface="Proxima Nova"/>
                        <a:cs typeface="Proxima Nova"/>
                        <a:sym typeface="Proxima Nova"/>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Factorial Repeated Measures ANOVA, Generalized Linear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ART/ Generalized Linear Mixed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bl>
          </a:graphicData>
        </a:graphic>
      </p:graphicFrame>
      <p:sp>
        <p:nvSpPr>
          <p:cNvPr id="670" name="Google Shape;67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0"/>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Choosing the right statistical tests</a:t>
            </a:r>
            <a:endParaRPr sz="2800">
              <a:solidFill>
                <a:srgbClr val="000000"/>
              </a:solidFill>
            </a:endParaRPr>
          </a:p>
        </p:txBody>
      </p:sp>
      <p:graphicFrame>
        <p:nvGraphicFramePr>
          <p:cNvPr id="676" name="Google Shape;676;p60"/>
          <p:cNvGraphicFramePr/>
          <p:nvPr/>
        </p:nvGraphicFramePr>
        <p:xfrm>
          <a:off x="432200" y="1369275"/>
          <a:ext cx="3000000" cy="3000000"/>
        </p:xfrm>
        <a:graphic>
          <a:graphicData uri="http://schemas.openxmlformats.org/drawingml/2006/table">
            <a:tbl>
              <a:tblPr>
                <a:noFill/>
                <a:tableStyleId>{28AA265E-5095-4FFA-88FB-1F5D7C1F6CA5}</a:tableStyleId>
              </a:tblPr>
              <a:tblGrid>
                <a:gridCol w="806775">
                  <a:extLst>
                    <a:ext uri="{9D8B030D-6E8A-4147-A177-3AD203B41FA5}">
                      <a16:colId xmlns:a16="http://schemas.microsoft.com/office/drawing/2014/main" val="20000"/>
                    </a:ext>
                  </a:extLst>
                </a:gridCol>
                <a:gridCol w="671150">
                  <a:extLst>
                    <a:ext uri="{9D8B030D-6E8A-4147-A177-3AD203B41FA5}">
                      <a16:colId xmlns:a16="http://schemas.microsoft.com/office/drawing/2014/main" val="20001"/>
                    </a:ext>
                  </a:extLst>
                </a:gridCol>
                <a:gridCol w="1420325">
                  <a:extLst>
                    <a:ext uri="{9D8B030D-6E8A-4147-A177-3AD203B41FA5}">
                      <a16:colId xmlns:a16="http://schemas.microsoft.com/office/drawing/2014/main" val="20002"/>
                    </a:ext>
                  </a:extLst>
                </a:gridCol>
                <a:gridCol w="2875725">
                  <a:extLst>
                    <a:ext uri="{9D8B030D-6E8A-4147-A177-3AD203B41FA5}">
                      <a16:colId xmlns:a16="http://schemas.microsoft.com/office/drawing/2014/main" val="20003"/>
                    </a:ext>
                  </a:extLst>
                </a:gridCol>
                <a:gridCol w="26261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sz="1300" b="1">
                          <a:latin typeface="Proxima Nova"/>
                          <a:ea typeface="Proxima Nova"/>
                          <a:cs typeface="Proxima Nova"/>
                          <a:sym typeface="Proxima Nova"/>
                        </a:rPr>
                        <a:t>Factors</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Levels</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Within/Between</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Parametric Test</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solidFill>
                            <a:schemeClr val="dk1"/>
                          </a:solidFill>
                          <a:latin typeface="Proxima Nova"/>
                          <a:ea typeface="Proxima Nova"/>
                          <a:cs typeface="Proxima Nova"/>
                          <a:sym typeface="Proxima Nova"/>
                        </a:rPr>
                        <a:t>Non-parametric Test</a:t>
                      </a:r>
                      <a:endParaRPr sz="1300" b="1">
                        <a:latin typeface="Proxima Nova"/>
                        <a:ea typeface="Proxima Nova"/>
                        <a:cs typeface="Proxima Nova"/>
                        <a:sym typeface="Proxima Nova"/>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Independent sample t-test</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Mann-Whitney U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Paired sample t-test</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Kruskal-Wallis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&gt;2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One-way ANOVA</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Wilcoxon Signed-rank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&gt;2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One-way Repeated Measures ANOVA</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Friedman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&gt;1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 2</a:t>
                      </a:r>
                      <a:endParaRPr sz="1300">
                        <a:latin typeface="Proxima Nova"/>
                        <a:ea typeface="Proxima Nova"/>
                        <a:cs typeface="Proxima Nova"/>
                        <a:sym typeface="Proxima Nova"/>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Factorial ANOVA, Linear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Aligned Rank Transform (ART)</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&gt;1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solidFill>
                            <a:schemeClr val="dk1"/>
                          </a:solidFill>
                          <a:latin typeface="Proxima Nova"/>
                          <a:ea typeface="Proxima Nova"/>
                          <a:cs typeface="Proxima Nova"/>
                          <a:sym typeface="Proxima Nova"/>
                        </a:rPr>
                        <a:t>≥ 2</a:t>
                      </a:r>
                      <a:endParaRPr sz="1300">
                        <a:latin typeface="Proxima Nova"/>
                        <a:ea typeface="Proxima Nova"/>
                        <a:cs typeface="Proxima Nova"/>
                        <a:sym typeface="Proxima Nova"/>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Factorial Repeated Measures ANOVA, Generalized Linear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ART/ Generalized Linear Mixed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bl>
          </a:graphicData>
        </a:graphic>
      </p:graphicFrame>
      <p:pic>
        <p:nvPicPr>
          <p:cNvPr id="677" name="Google Shape;677;p60"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89" flipH="1">
            <a:off x="1150723" y="4104999"/>
            <a:ext cx="432308" cy="1077809"/>
          </a:xfrm>
          <a:prstGeom prst="rect">
            <a:avLst/>
          </a:prstGeom>
          <a:noFill/>
          <a:ln>
            <a:noFill/>
          </a:ln>
        </p:spPr>
      </p:pic>
      <p:sp>
        <p:nvSpPr>
          <p:cNvPr id="678" name="Google Shape;678;p60"/>
          <p:cNvSpPr txBox="1"/>
          <p:nvPr/>
        </p:nvSpPr>
        <p:spPr>
          <a:xfrm>
            <a:off x="1900800" y="3944975"/>
            <a:ext cx="3570000" cy="1067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A ‘factor’ is an independent variable that we’re varying across study conditions.</a:t>
            </a:r>
            <a:endParaRPr sz="1200">
              <a:latin typeface="Proxima Nova Semibold"/>
              <a:ea typeface="Proxima Nova Semibold"/>
              <a:cs typeface="Proxima Nova Semibold"/>
              <a:sym typeface="Proxima Nova Semibold"/>
            </a:endParaRPr>
          </a:p>
        </p:txBody>
      </p:sp>
      <p:sp>
        <p:nvSpPr>
          <p:cNvPr id="679" name="Google Shape;679;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61"/>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Choosing the right statistical tests</a:t>
            </a:r>
            <a:endParaRPr sz="2800">
              <a:solidFill>
                <a:srgbClr val="000000"/>
              </a:solidFill>
            </a:endParaRPr>
          </a:p>
        </p:txBody>
      </p:sp>
      <p:graphicFrame>
        <p:nvGraphicFramePr>
          <p:cNvPr id="685" name="Google Shape;685;p61"/>
          <p:cNvGraphicFramePr/>
          <p:nvPr/>
        </p:nvGraphicFramePr>
        <p:xfrm>
          <a:off x="432200" y="1369275"/>
          <a:ext cx="3000000" cy="3000000"/>
        </p:xfrm>
        <a:graphic>
          <a:graphicData uri="http://schemas.openxmlformats.org/drawingml/2006/table">
            <a:tbl>
              <a:tblPr>
                <a:noFill/>
                <a:tableStyleId>{28AA265E-5095-4FFA-88FB-1F5D7C1F6CA5}</a:tableStyleId>
              </a:tblPr>
              <a:tblGrid>
                <a:gridCol w="806775">
                  <a:extLst>
                    <a:ext uri="{9D8B030D-6E8A-4147-A177-3AD203B41FA5}">
                      <a16:colId xmlns:a16="http://schemas.microsoft.com/office/drawing/2014/main" val="20000"/>
                    </a:ext>
                  </a:extLst>
                </a:gridCol>
                <a:gridCol w="671150">
                  <a:extLst>
                    <a:ext uri="{9D8B030D-6E8A-4147-A177-3AD203B41FA5}">
                      <a16:colId xmlns:a16="http://schemas.microsoft.com/office/drawing/2014/main" val="20001"/>
                    </a:ext>
                  </a:extLst>
                </a:gridCol>
                <a:gridCol w="1420325">
                  <a:extLst>
                    <a:ext uri="{9D8B030D-6E8A-4147-A177-3AD203B41FA5}">
                      <a16:colId xmlns:a16="http://schemas.microsoft.com/office/drawing/2014/main" val="20002"/>
                    </a:ext>
                  </a:extLst>
                </a:gridCol>
                <a:gridCol w="2875725">
                  <a:extLst>
                    <a:ext uri="{9D8B030D-6E8A-4147-A177-3AD203B41FA5}">
                      <a16:colId xmlns:a16="http://schemas.microsoft.com/office/drawing/2014/main" val="20003"/>
                    </a:ext>
                  </a:extLst>
                </a:gridCol>
                <a:gridCol w="26261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sz="1300" b="1">
                          <a:latin typeface="Proxima Nova"/>
                          <a:ea typeface="Proxima Nova"/>
                          <a:cs typeface="Proxima Nova"/>
                          <a:sym typeface="Proxima Nova"/>
                        </a:rPr>
                        <a:t>Factors</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Levels</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Within/Between</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Parametric Test</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solidFill>
                            <a:schemeClr val="dk1"/>
                          </a:solidFill>
                          <a:latin typeface="Proxima Nova"/>
                          <a:ea typeface="Proxima Nova"/>
                          <a:cs typeface="Proxima Nova"/>
                          <a:sym typeface="Proxima Nova"/>
                        </a:rPr>
                        <a:t>Non-parametric Test</a:t>
                      </a:r>
                      <a:endParaRPr sz="1300" b="1">
                        <a:latin typeface="Proxima Nova"/>
                        <a:ea typeface="Proxima Nova"/>
                        <a:cs typeface="Proxima Nova"/>
                        <a:sym typeface="Proxima Nova"/>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Independent sample t-test</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Mann-Whitney U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Paired sample t-test</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Kruskal-Wallis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&gt;2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One-way ANOVA</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Wilcoxon Signed-rank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&gt;2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One-way Repeated Measures ANOVA</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Friedman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&gt;1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 2</a:t>
                      </a:r>
                      <a:endParaRPr sz="1300">
                        <a:latin typeface="Proxima Nova"/>
                        <a:ea typeface="Proxima Nova"/>
                        <a:cs typeface="Proxima Nova"/>
                        <a:sym typeface="Proxima Nova"/>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Factorial ANOVA, Linear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Aligned Rank Transform (ART)</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&gt;1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solidFill>
                            <a:schemeClr val="dk1"/>
                          </a:solidFill>
                          <a:latin typeface="Proxima Nova"/>
                          <a:ea typeface="Proxima Nova"/>
                          <a:cs typeface="Proxima Nova"/>
                          <a:sym typeface="Proxima Nova"/>
                        </a:rPr>
                        <a:t>≥ 2</a:t>
                      </a:r>
                      <a:endParaRPr sz="1300">
                        <a:latin typeface="Proxima Nova"/>
                        <a:ea typeface="Proxima Nova"/>
                        <a:cs typeface="Proxima Nova"/>
                        <a:sym typeface="Proxima Nova"/>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Factorial Repeated Measures ANOVA, Generalized Linear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ART/ Generalized Linear Mixed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bl>
          </a:graphicData>
        </a:graphic>
      </p:graphicFrame>
      <p:pic>
        <p:nvPicPr>
          <p:cNvPr id="686" name="Google Shape;686;p61"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89" flipH="1">
            <a:off x="1836523" y="4104999"/>
            <a:ext cx="432308" cy="1077809"/>
          </a:xfrm>
          <a:prstGeom prst="rect">
            <a:avLst/>
          </a:prstGeom>
          <a:noFill/>
          <a:ln>
            <a:noFill/>
          </a:ln>
        </p:spPr>
      </p:pic>
      <p:sp>
        <p:nvSpPr>
          <p:cNvPr id="687" name="Google Shape;687;p61"/>
          <p:cNvSpPr txBox="1"/>
          <p:nvPr/>
        </p:nvSpPr>
        <p:spPr>
          <a:xfrm>
            <a:off x="2586600" y="4606350"/>
            <a:ext cx="3570000" cy="402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A factor can take 2 or more ‘levels’</a:t>
            </a:r>
            <a:endParaRPr sz="1200">
              <a:latin typeface="Proxima Nova Semibold"/>
              <a:ea typeface="Proxima Nova Semibold"/>
              <a:cs typeface="Proxima Nova Semibold"/>
              <a:sym typeface="Proxima Nova Semibold"/>
            </a:endParaRPr>
          </a:p>
        </p:txBody>
      </p:sp>
      <p:sp>
        <p:nvSpPr>
          <p:cNvPr id="688" name="Google Shape;688;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50825" y="121925"/>
            <a:ext cx="4159734" cy="676800"/>
          </a:xfrm>
          <a:prstGeom prst="rect">
            <a:avLst/>
          </a:prstGeom>
          <a:noFill/>
          <a:ln>
            <a:noFill/>
          </a:ln>
        </p:spPr>
      </p:pic>
      <p:sp>
        <p:nvSpPr>
          <p:cNvPr id="127" name="Google Shape;127;p17"/>
          <p:cNvSpPr/>
          <p:nvPr/>
        </p:nvSpPr>
        <p:spPr>
          <a:xfrm>
            <a:off x="1988625" y="853224"/>
            <a:ext cx="1857000" cy="38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7"/>
          <p:cNvGrpSpPr/>
          <p:nvPr/>
        </p:nvGrpSpPr>
        <p:grpSpPr>
          <a:xfrm>
            <a:off x="2717939" y="572579"/>
            <a:ext cx="398076" cy="1844939"/>
            <a:chOff x="5135475" y="491000"/>
            <a:chExt cx="185100" cy="333310"/>
          </a:xfrm>
        </p:grpSpPr>
        <p:cxnSp>
          <p:nvCxnSpPr>
            <p:cNvPr id="129" name="Google Shape;129;p17"/>
            <p:cNvCxnSpPr/>
            <p:nvPr/>
          </p:nvCxnSpPr>
          <p:spPr>
            <a:xfrm>
              <a:off x="5228020" y="491010"/>
              <a:ext cx="0" cy="333300"/>
            </a:xfrm>
            <a:prstGeom prst="straightConnector1">
              <a:avLst/>
            </a:prstGeom>
            <a:noFill/>
            <a:ln w="19050" cap="flat" cmpd="sng">
              <a:solidFill>
                <a:srgbClr val="595959"/>
              </a:solidFill>
              <a:prstDash val="dot"/>
              <a:round/>
              <a:headEnd type="none" w="med" len="med"/>
              <a:tailEnd type="none" w="med" len="med"/>
            </a:ln>
          </p:spPr>
        </p:cxnSp>
        <p:cxnSp>
          <p:nvCxnSpPr>
            <p:cNvPr id="130" name="Google Shape;130;p17"/>
            <p:cNvCxnSpPr/>
            <p:nvPr/>
          </p:nvCxnSpPr>
          <p:spPr>
            <a:xfrm rot="10800000">
              <a:off x="5135475" y="491000"/>
              <a:ext cx="185100" cy="0"/>
            </a:xfrm>
            <a:prstGeom prst="straightConnector1">
              <a:avLst/>
            </a:prstGeom>
            <a:noFill/>
            <a:ln w="19050" cap="flat" cmpd="sng">
              <a:solidFill>
                <a:srgbClr val="595959"/>
              </a:solidFill>
              <a:prstDash val="dot"/>
              <a:round/>
              <a:headEnd type="none" w="med" len="med"/>
              <a:tailEnd type="none" w="med" len="med"/>
            </a:ln>
          </p:spPr>
        </p:cxnSp>
        <p:cxnSp>
          <p:nvCxnSpPr>
            <p:cNvPr id="131" name="Google Shape;131;p17"/>
            <p:cNvCxnSpPr/>
            <p:nvPr/>
          </p:nvCxnSpPr>
          <p:spPr>
            <a:xfrm rot="10800000">
              <a:off x="5135475" y="824300"/>
              <a:ext cx="185100" cy="0"/>
            </a:xfrm>
            <a:prstGeom prst="straightConnector1">
              <a:avLst/>
            </a:prstGeom>
            <a:noFill/>
            <a:ln w="19050" cap="flat" cmpd="sng">
              <a:solidFill>
                <a:srgbClr val="595959"/>
              </a:solidFill>
              <a:prstDash val="dot"/>
              <a:round/>
              <a:headEnd type="none" w="med" len="med"/>
              <a:tailEnd type="none" w="med" len="med"/>
            </a:ln>
          </p:spPr>
        </p:cxnSp>
      </p:grpSp>
      <p:grpSp>
        <p:nvGrpSpPr>
          <p:cNvPr id="132" name="Google Shape;132;p17"/>
          <p:cNvGrpSpPr/>
          <p:nvPr/>
        </p:nvGrpSpPr>
        <p:grpSpPr>
          <a:xfrm>
            <a:off x="2717979" y="572561"/>
            <a:ext cx="398076" cy="530163"/>
            <a:chOff x="5135475" y="491000"/>
            <a:chExt cx="185100" cy="333310"/>
          </a:xfrm>
        </p:grpSpPr>
        <p:cxnSp>
          <p:nvCxnSpPr>
            <p:cNvPr id="133" name="Google Shape;133;p17"/>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34" name="Google Shape;134;p17"/>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35" name="Google Shape;135;p17"/>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36" name="Google Shape;136;p17"/>
          <p:cNvSpPr/>
          <p:nvPr/>
        </p:nvSpPr>
        <p:spPr>
          <a:xfrm>
            <a:off x="5356400" y="2108926"/>
            <a:ext cx="1857000" cy="2601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7"/>
          <p:cNvGrpSpPr/>
          <p:nvPr/>
        </p:nvGrpSpPr>
        <p:grpSpPr>
          <a:xfrm>
            <a:off x="6085754" y="1811096"/>
            <a:ext cx="398076" cy="606425"/>
            <a:chOff x="5135475" y="491000"/>
            <a:chExt cx="185100" cy="333310"/>
          </a:xfrm>
        </p:grpSpPr>
        <p:cxnSp>
          <p:nvCxnSpPr>
            <p:cNvPr id="138" name="Google Shape;138;p17"/>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39" name="Google Shape;139;p17"/>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40" name="Google Shape;140;p17"/>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41" name="Google Shape;141;p17"/>
          <p:cNvSpPr txBox="1"/>
          <p:nvPr/>
        </p:nvSpPr>
        <p:spPr>
          <a:xfrm>
            <a:off x="201225" y="3903375"/>
            <a:ext cx="1585800" cy="676800"/>
          </a:xfrm>
          <a:prstGeom prst="rect">
            <a:avLst/>
          </a:prstGeom>
          <a:noFill/>
          <a:ln>
            <a:noFill/>
          </a:ln>
        </p:spPr>
        <p:txBody>
          <a:bodyPr spcFirstLastPara="1" wrap="square" lIns="91425" tIns="91425" rIns="91425" bIns="91425" anchor="b" anchorCtr="0">
            <a:noAutofit/>
          </a:bodyPr>
          <a:lstStyle/>
          <a:p>
            <a:pPr marL="0" lvl="0" indent="0" algn="l" rtl="0">
              <a:lnSpc>
                <a:spcPct val="120000"/>
              </a:lnSpc>
              <a:spcBef>
                <a:spcPts val="0"/>
              </a:spcBef>
              <a:spcAft>
                <a:spcPts val="0"/>
              </a:spcAft>
              <a:buNone/>
            </a:pPr>
            <a:r>
              <a:rPr lang="en" sz="1300" b="1">
                <a:solidFill>
                  <a:schemeClr val="dk1"/>
                </a:solidFill>
                <a:latin typeface="Proxima Nova"/>
                <a:ea typeface="Proxima Nova"/>
                <a:cs typeface="Proxima Nova"/>
                <a:sym typeface="Proxima Nova"/>
              </a:rPr>
              <a:t>…can become significant with more data. </a:t>
            </a:r>
            <a:endParaRPr sz="13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300" b="1">
                <a:solidFill>
                  <a:schemeClr val="dk1"/>
                </a:solidFill>
                <a:latin typeface="Proxima Nova"/>
                <a:ea typeface="Proxima Nova"/>
                <a:cs typeface="Proxima Nova"/>
                <a:sym typeface="Proxima Nova"/>
              </a:rPr>
              <a:t>But not the other way around (assuming the data is collected correctly).</a:t>
            </a:r>
            <a:endParaRPr sz="1300" b="1">
              <a:solidFill>
                <a:schemeClr val="dk1"/>
              </a:solidFill>
              <a:latin typeface="Proxima Nova"/>
              <a:ea typeface="Proxima Nova"/>
              <a:cs typeface="Proxima Nova"/>
              <a:sym typeface="Proxima Nova"/>
            </a:endParaRPr>
          </a:p>
        </p:txBody>
      </p:sp>
      <p:grpSp>
        <p:nvGrpSpPr>
          <p:cNvPr id="142" name="Google Shape;142;p17"/>
          <p:cNvGrpSpPr/>
          <p:nvPr/>
        </p:nvGrpSpPr>
        <p:grpSpPr>
          <a:xfrm>
            <a:off x="6085714" y="572579"/>
            <a:ext cx="398076" cy="1844939"/>
            <a:chOff x="5135475" y="491000"/>
            <a:chExt cx="185100" cy="333310"/>
          </a:xfrm>
        </p:grpSpPr>
        <p:cxnSp>
          <p:nvCxnSpPr>
            <p:cNvPr id="143" name="Google Shape;143;p17"/>
            <p:cNvCxnSpPr/>
            <p:nvPr/>
          </p:nvCxnSpPr>
          <p:spPr>
            <a:xfrm>
              <a:off x="5228020" y="491010"/>
              <a:ext cx="0" cy="333300"/>
            </a:xfrm>
            <a:prstGeom prst="straightConnector1">
              <a:avLst/>
            </a:prstGeom>
            <a:noFill/>
            <a:ln w="19050" cap="flat" cmpd="sng">
              <a:solidFill>
                <a:srgbClr val="595959"/>
              </a:solidFill>
              <a:prstDash val="dot"/>
              <a:round/>
              <a:headEnd type="none" w="med" len="med"/>
              <a:tailEnd type="none" w="med" len="med"/>
            </a:ln>
          </p:spPr>
        </p:cxnSp>
        <p:cxnSp>
          <p:nvCxnSpPr>
            <p:cNvPr id="144" name="Google Shape;144;p17"/>
            <p:cNvCxnSpPr/>
            <p:nvPr/>
          </p:nvCxnSpPr>
          <p:spPr>
            <a:xfrm rot="10800000">
              <a:off x="5135475" y="491000"/>
              <a:ext cx="185100" cy="0"/>
            </a:xfrm>
            <a:prstGeom prst="straightConnector1">
              <a:avLst/>
            </a:prstGeom>
            <a:noFill/>
            <a:ln w="19050" cap="flat" cmpd="sng">
              <a:solidFill>
                <a:srgbClr val="595959"/>
              </a:solidFill>
              <a:prstDash val="dot"/>
              <a:round/>
              <a:headEnd type="none" w="med" len="med"/>
              <a:tailEnd type="none" w="med" len="med"/>
            </a:ln>
          </p:spPr>
        </p:cxnSp>
        <p:cxnSp>
          <p:nvCxnSpPr>
            <p:cNvPr id="145" name="Google Shape;145;p17"/>
            <p:cNvCxnSpPr/>
            <p:nvPr/>
          </p:nvCxnSpPr>
          <p:spPr>
            <a:xfrm rot="10800000">
              <a:off x="5135475" y="824300"/>
              <a:ext cx="185100" cy="0"/>
            </a:xfrm>
            <a:prstGeom prst="straightConnector1">
              <a:avLst/>
            </a:prstGeom>
            <a:noFill/>
            <a:ln w="19050" cap="flat" cmpd="sng">
              <a:solidFill>
                <a:srgbClr val="595959"/>
              </a:solidFill>
              <a:prstDash val="dot"/>
              <a:round/>
              <a:headEnd type="none" w="med" len="med"/>
              <a:tailEnd type="none" w="med" len="med"/>
            </a:ln>
          </p:spPr>
        </p:cxnSp>
      </p:grpSp>
      <p:sp>
        <p:nvSpPr>
          <p:cNvPr id="146" name="Google Shape;14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62"/>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Factors and Levels</a:t>
            </a:r>
            <a:endParaRPr sz="2800">
              <a:solidFill>
                <a:srgbClr val="000000"/>
              </a:solidFill>
            </a:endParaRPr>
          </a:p>
        </p:txBody>
      </p:sp>
      <p:sp>
        <p:nvSpPr>
          <p:cNvPr id="694" name="Google Shape;694;p62"/>
          <p:cNvSpPr txBox="1"/>
          <p:nvPr/>
        </p:nvSpPr>
        <p:spPr>
          <a:xfrm>
            <a:off x="378325" y="1336175"/>
            <a:ext cx="5457300" cy="1800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Factor: </a:t>
            </a:r>
            <a:r>
              <a:rPr lang="en" sz="1500">
                <a:solidFill>
                  <a:schemeClr val="dk1"/>
                </a:solidFill>
                <a:latin typeface="Proxima Nova"/>
                <a:ea typeface="Proxima Nova"/>
                <a:cs typeface="Proxima Nova"/>
                <a:sym typeface="Proxima Nova"/>
              </a:rPr>
              <a:t>UI</a:t>
            </a:r>
            <a:r>
              <a:rPr lang="en" sz="1500">
                <a:solidFill>
                  <a:schemeClr val="dk1"/>
                </a:solidFill>
                <a:latin typeface="Proxima Nova Semibold"/>
                <a:ea typeface="Proxima Nova Semibold"/>
                <a:cs typeface="Proxima Nova Semibold"/>
                <a:sym typeface="Proxima Nova Semibold"/>
              </a:rPr>
              <a:t>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Levels: </a:t>
            </a:r>
            <a:r>
              <a:rPr lang="en" sz="1500">
                <a:solidFill>
                  <a:schemeClr val="dk1"/>
                </a:solidFill>
                <a:latin typeface="Proxima Nova"/>
                <a:ea typeface="Proxima Nova"/>
                <a:cs typeface="Proxima Nova"/>
                <a:sym typeface="Proxima Nova"/>
              </a:rPr>
              <a:t>Dark and Light </a:t>
            </a:r>
            <a:endParaRPr sz="1500">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Dependent variable: </a:t>
            </a:r>
            <a:r>
              <a:rPr lang="en" sz="1500">
                <a:solidFill>
                  <a:schemeClr val="dk1"/>
                </a:solidFill>
                <a:latin typeface="Proxima Nova"/>
                <a:ea typeface="Proxima Nova"/>
                <a:cs typeface="Proxima Nova"/>
                <a:sym typeface="Proxima Nova"/>
              </a:rPr>
              <a:t>usage duration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500">
              <a:solidFill>
                <a:schemeClr val="dk1"/>
              </a:solidFill>
              <a:latin typeface="Proxima Nova"/>
              <a:ea typeface="Proxima Nova"/>
              <a:cs typeface="Proxima Nova"/>
              <a:sym typeface="Proxima Nova"/>
            </a:endParaRPr>
          </a:p>
        </p:txBody>
      </p:sp>
      <p:cxnSp>
        <p:nvCxnSpPr>
          <p:cNvPr id="695" name="Google Shape;695;p62"/>
          <p:cNvCxnSpPr/>
          <p:nvPr/>
        </p:nvCxnSpPr>
        <p:spPr>
          <a:xfrm>
            <a:off x="6052452" y="13139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696" name="Google Shape;696;p62"/>
          <p:cNvCxnSpPr/>
          <p:nvPr/>
        </p:nvCxnSpPr>
        <p:spPr>
          <a:xfrm>
            <a:off x="6052447" y="3271436"/>
            <a:ext cx="2835300" cy="0"/>
          </a:xfrm>
          <a:prstGeom prst="straightConnector1">
            <a:avLst/>
          </a:prstGeom>
          <a:noFill/>
          <a:ln w="19050" cap="flat" cmpd="sng">
            <a:solidFill>
              <a:srgbClr val="595959"/>
            </a:solidFill>
            <a:prstDash val="solid"/>
            <a:round/>
            <a:headEnd type="none" w="med" len="med"/>
            <a:tailEnd type="none" w="med" len="med"/>
          </a:ln>
        </p:spPr>
      </p:cxnSp>
      <p:sp>
        <p:nvSpPr>
          <p:cNvPr id="697" name="Google Shape;697;p62"/>
          <p:cNvSpPr/>
          <p:nvPr/>
        </p:nvSpPr>
        <p:spPr>
          <a:xfrm>
            <a:off x="6769987" y="1556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 name="Google Shape;698;p62"/>
          <p:cNvCxnSpPr/>
          <p:nvPr/>
        </p:nvCxnSpPr>
        <p:spPr>
          <a:xfrm rot="10800000">
            <a:off x="5978647" y="15567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699" name="Google Shape;699;p62"/>
          <p:cNvCxnSpPr/>
          <p:nvPr/>
        </p:nvCxnSpPr>
        <p:spPr>
          <a:xfrm rot="10800000">
            <a:off x="5978647" y="24141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00" name="Google Shape;700;p62"/>
          <p:cNvCxnSpPr/>
          <p:nvPr/>
        </p:nvCxnSpPr>
        <p:spPr>
          <a:xfrm rot="10800000">
            <a:off x="5978647" y="18445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01" name="Google Shape;701;p62"/>
          <p:cNvCxnSpPr/>
          <p:nvPr/>
        </p:nvCxnSpPr>
        <p:spPr>
          <a:xfrm rot="10800000">
            <a:off x="5978647" y="21465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02" name="Google Shape;702;p62"/>
          <p:cNvCxnSpPr/>
          <p:nvPr/>
        </p:nvCxnSpPr>
        <p:spPr>
          <a:xfrm rot="10800000">
            <a:off x="5978647" y="24141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03" name="Google Shape;703;p62"/>
          <p:cNvCxnSpPr/>
          <p:nvPr/>
        </p:nvCxnSpPr>
        <p:spPr>
          <a:xfrm rot="10800000">
            <a:off x="5978647" y="32714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04" name="Google Shape;704;p62"/>
          <p:cNvCxnSpPr/>
          <p:nvPr/>
        </p:nvCxnSpPr>
        <p:spPr>
          <a:xfrm rot="10800000">
            <a:off x="5978647" y="27018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05" name="Google Shape;705;p62"/>
          <p:cNvCxnSpPr/>
          <p:nvPr/>
        </p:nvCxnSpPr>
        <p:spPr>
          <a:xfrm rot="10800000">
            <a:off x="5978647" y="3003907"/>
            <a:ext cx="73800" cy="0"/>
          </a:xfrm>
          <a:prstGeom prst="straightConnector1">
            <a:avLst/>
          </a:prstGeom>
          <a:noFill/>
          <a:ln w="19050" cap="flat" cmpd="sng">
            <a:solidFill>
              <a:srgbClr val="595959"/>
            </a:solidFill>
            <a:prstDash val="solid"/>
            <a:round/>
            <a:headEnd type="none" w="med" len="med"/>
            <a:tailEnd type="none" w="med" len="med"/>
          </a:ln>
        </p:spPr>
      </p:cxnSp>
      <p:sp>
        <p:nvSpPr>
          <p:cNvPr id="706" name="Google Shape;706;p62"/>
          <p:cNvSpPr txBox="1"/>
          <p:nvPr/>
        </p:nvSpPr>
        <p:spPr>
          <a:xfrm>
            <a:off x="5479398" y="25251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707" name="Google Shape;707;p62"/>
          <p:cNvSpPr txBox="1"/>
          <p:nvPr/>
        </p:nvSpPr>
        <p:spPr>
          <a:xfrm>
            <a:off x="5479398" y="19654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708" name="Google Shape;708;p62"/>
          <p:cNvSpPr txBox="1"/>
          <p:nvPr/>
        </p:nvSpPr>
        <p:spPr>
          <a:xfrm>
            <a:off x="5479398" y="13702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709" name="Google Shape;709;p62"/>
          <p:cNvSpPr txBox="1"/>
          <p:nvPr/>
        </p:nvSpPr>
        <p:spPr>
          <a:xfrm>
            <a:off x="7617925" y="33345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710" name="Google Shape;710;p62"/>
          <p:cNvSpPr txBox="1"/>
          <p:nvPr/>
        </p:nvSpPr>
        <p:spPr>
          <a:xfrm>
            <a:off x="6278578" y="33345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711" name="Google Shape;711;p62"/>
          <p:cNvGrpSpPr/>
          <p:nvPr/>
        </p:nvGrpSpPr>
        <p:grpSpPr>
          <a:xfrm>
            <a:off x="6944061" y="1471156"/>
            <a:ext cx="95049" cy="171155"/>
            <a:chOff x="5135475" y="491000"/>
            <a:chExt cx="185100" cy="333310"/>
          </a:xfrm>
        </p:grpSpPr>
        <p:cxnSp>
          <p:nvCxnSpPr>
            <p:cNvPr id="712" name="Google Shape;712;p62"/>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713" name="Google Shape;713;p62"/>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714" name="Google Shape;714;p62"/>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715" name="Google Shape;715;p62"/>
          <p:cNvSpPr txBox="1"/>
          <p:nvPr/>
        </p:nvSpPr>
        <p:spPr>
          <a:xfrm rot="-5400000">
            <a:off x="4452125" y="21000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716" name="Google Shape;716;p62"/>
          <p:cNvSpPr/>
          <p:nvPr/>
        </p:nvSpPr>
        <p:spPr>
          <a:xfrm>
            <a:off x="7894800" y="2006351"/>
            <a:ext cx="443400" cy="1265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62"/>
          <p:cNvGrpSpPr/>
          <p:nvPr/>
        </p:nvGrpSpPr>
        <p:grpSpPr>
          <a:xfrm>
            <a:off x="8068766" y="1920732"/>
            <a:ext cx="95049" cy="171155"/>
            <a:chOff x="5135475" y="491000"/>
            <a:chExt cx="185100" cy="333310"/>
          </a:xfrm>
        </p:grpSpPr>
        <p:cxnSp>
          <p:nvCxnSpPr>
            <p:cNvPr id="718" name="Google Shape;718;p62"/>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719" name="Google Shape;719;p62"/>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720" name="Google Shape;720;p62"/>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721" name="Google Shape;721;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63"/>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Factors and Levels</a:t>
            </a:r>
            <a:endParaRPr sz="2800">
              <a:solidFill>
                <a:srgbClr val="000000"/>
              </a:solidFill>
            </a:endParaRPr>
          </a:p>
        </p:txBody>
      </p:sp>
      <p:sp>
        <p:nvSpPr>
          <p:cNvPr id="727" name="Google Shape;727;p63"/>
          <p:cNvSpPr txBox="1"/>
          <p:nvPr/>
        </p:nvSpPr>
        <p:spPr>
          <a:xfrm>
            <a:off x="378325" y="1336175"/>
            <a:ext cx="5457300" cy="1800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Factor: </a:t>
            </a:r>
            <a:r>
              <a:rPr lang="en" sz="1500">
                <a:solidFill>
                  <a:schemeClr val="dk1"/>
                </a:solidFill>
                <a:latin typeface="Proxima Nova"/>
                <a:ea typeface="Proxima Nova"/>
                <a:cs typeface="Proxima Nova"/>
                <a:sym typeface="Proxima Nova"/>
              </a:rPr>
              <a:t>UI</a:t>
            </a:r>
            <a:r>
              <a:rPr lang="en" sz="1500">
                <a:solidFill>
                  <a:schemeClr val="dk1"/>
                </a:solidFill>
                <a:latin typeface="Proxima Nova Semibold"/>
                <a:ea typeface="Proxima Nova Semibold"/>
                <a:cs typeface="Proxima Nova Semibold"/>
                <a:sym typeface="Proxima Nova Semibold"/>
              </a:rPr>
              <a:t>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Levels: </a:t>
            </a:r>
            <a:r>
              <a:rPr lang="en" sz="1500">
                <a:solidFill>
                  <a:schemeClr val="dk1"/>
                </a:solidFill>
                <a:latin typeface="Proxima Nova"/>
                <a:ea typeface="Proxima Nova"/>
                <a:cs typeface="Proxima Nova"/>
                <a:sym typeface="Proxima Nova"/>
              </a:rPr>
              <a:t>Dark and Light </a:t>
            </a:r>
            <a:endParaRPr sz="1500">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Dependent variable: </a:t>
            </a:r>
            <a:r>
              <a:rPr lang="en" sz="1500">
                <a:solidFill>
                  <a:schemeClr val="dk1"/>
                </a:solidFill>
                <a:latin typeface="Proxima Nova"/>
                <a:ea typeface="Proxima Nova"/>
                <a:cs typeface="Proxima Nova"/>
                <a:sym typeface="Proxima Nova"/>
              </a:rPr>
              <a:t>usage duration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500">
              <a:solidFill>
                <a:schemeClr val="dk1"/>
              </a:solidFill>
              <a:latin typeface="Proxima Nova"/>
              <a:ea typeface="Proxima Nova"/>
              <a:cs typeface="Proxima Nova"/>
              <a:sym typeface="Proxima Nova"/>
            </a:endParaRPr>
          </a:p>
        </p:txBody>
      </p:sp>
      <p:cxnSp>
        <p:nvCxnSpPr>
          <p:cNvPr id="728" name="Google Shape;728;p63"/>
          <p:cNvCxnSpPr/>
          <p:nvPr/>
        </p:nvCxnSpPr>
        <p:spPr>
          <a:xfrm>
            <a:off x="6052452" y="13139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729" name="Google Shape;729;p63"/>
          <p:cNvCxnSpPr/>
          <p:nvPr/>
        </p:nvCxnSpPr>
        <p:spPr>
          <a:xfrm>
            <a:off x="6052447" y="3271436"/>
            <a:ext cx="2835300" cy="0"/>
          </a:xfrm>
          <a:prstGeom prst="straightConnector1">
            <a:avLst/>
          </a:prstGeom>
          <a:noFill/>
          <a:ln w="19050" cap="flat" cmpd="sng">
            <a:solidFill>
              <a:srgbClr val="595959"/>
            </a:solidFill>
            <a:prstDash val="solid"/>
            <a:round/>
            <a:headEnd type="none" w="med" len="med"/>
            <a:tailEnd type="none" w="med" len="med"/>
          </a:ln>
        </p:spPr>
      </p:cxnSp>
      <p:sp>
        <p:nvSpPr>
          <p:cNvPr id="730" name="Google Shape;730;p63"/>
          <p:cNvSpPr/>
          <p:nvPr/>
        </p:nvSpPr>
        <p:spPr>
          <a:xfrm>
            <a:off x="6769987" y="1556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1" name="Google Shape;731;p63"/>
          <p:cNvCxnSpPr/>
          <p:nvPr/>
        </p:nvCxnSpPr>
        <p:spPr>
          <a:xfrm rot="10800000">
            <a:off x="5978647" y="15567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32" name="Google Shape;732;p63"/>
          <p:cNvCxnSpPr/>
          <p:nvPr/>
        </p:nvCxnSpPr>
        <p:spPr>
          <a:xfrm rot="10800000">
            <a:off x="5978647" y="24141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33" name="Google Shape;733;p63"/>
          <p:cNvCxnSpPr/>
          <p:nvPr/>
        </p:nvCxnSpPr>
        <p:spPr>
          <a:xfrm rot="10800000">
            <a:off x="5978647" y="18445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34" name="Google Shape;734;p63"/>
          <p:cNvCxnSpPr/>
          <p:nvPr/>
        </p:nvCxnSpPr>
        <p:spPr>
          <a:xfrm rot="10800000">
            <a:off x="5978647" y="21465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35" name="Google Shape;735;p63"/>
          <p:cNvCxnSpPr/>
          <p:nvPr/>
        </p:nvCxnSpPr>
        <p:spPr>
          <a:xfrm rot="10800000">
            <a:off x="5978647" y="24141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36" name="Google Shape;736;p63"/>
          <p:cNvCxnSpPr/>
          <p:nvPr/>
        </p:nvCxnSpPr>
        <p:spPr>
          <a:xfrm rot="10800000">
            <a:off x="5978647" y="32714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37" name="Google Shape;737;p63"/>
          <p:cNvCxnSpPr/>
          <p:nvPr/>
        </p:nvCxnSpPr>
        <p:spPr>
          <a:xfrm rot="10800000">
            <a:off x="5978647" y="27018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38" name="Google Shape;738;p63"/>
          <p:cNvCxnSpPr/>
          <p:nvPr/>
        </p:nvCxnSpPr>
        <p:spPr>
          <a:xfrm rot="10800000">
            <a:off x="5978647" y="3003907"/>
            <a:ext cx="73800" cy="0"/>
          </a:xfrm>
          <a:prstGeom prst="straightConnector1">
            <a:avLst/>
          </a:prstGeom>
          <a:noFill/>
          <a:ln w="19050" cap="flat" cmpd="sng">
            <a:solidFill>
              <a:srgbClr val="595959"/>
            </a:solidFill>
            <a:prstDash val="solid"/>
            <a:round/>
            <a:headEnd type="none" w="med" len="med"/>
            <a:tailEnd type="none" w="med" len="med"/>
          </a:ln>
        </p:spPr>
      </p:cxnSp>
      <p:sp>
        <p:nvSpPr>
          <p:cNvPr id="739" name="Google Shape;739;p63"/>
          <p:cNvSpPr txBox="1"/>
          <p:nvPr/>
        </p:nvSpPr>
        <p:spPr>
          <a:xfrm>
            <a:off x="5479398" y="25251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740" name="Google Shape;740;p63"/>
          <p:cNvSpPr txBox="1"/>
          <p:nvPr/>
        </p:nvSpPr>
        <p:spPr>
          <a:xfrm>
            <a:off x="5479398" y="19654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741" name="Google Shape;741;p63"/>
          <p:cNvSpPr txBox="1"/>
          <p:nvPr/>
        </p:nvSpPr>
        <p:spPr>
          <a:xfrm>
            <a:off x="5479398" y="13702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742" name="Google Shape;742;p63"/>
          <p:cNvSpPr txBox="1"/>
          <p:nvPr/>
        </p:nvSpPr>
        <p:spPr>
          <a:xfrm>
            <a:off x="7617925" y="33345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743" name="Google Shape;743;p63"/>
          <p:cNvSpPr txBox="1"/>
          <p:nvPr/>
        </p:nvSpPr>
        <p:spPr>
          <a:xfrm>
            <a:off x="6278578" y="33345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744" name="Google Shape;744;p63"/>
          <p:cNvGrpSpPr/>
          <p:nvPr/>
        </p:nvGrpSpPr>
        <p:grpSpPr>
          <a:xfrm>
            <a:off x="6944061" y="1471156"/>
            <a:ext cx="95049" cy="171155"/>
            <a:chOff x="5135475" y="491000"/>
            <a:chExt cx="185100" cy="333310"/>
          </a:xfrm>
        </p:grpSpPr>
        <p:cxnSp>
          <p:nvCxnSpPr>
            <p:cNvPr id="745" name="Google Shape;745;p63"/>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746" name="Google Shape;746;p63"/>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747" name="Google Shape;747;p63"/>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748" name="Google Shape;748;p63"/>
          <p:cNvSpPr txBox="1"/>
          <p:nvPr/>
        </p:nvSpPr>
        <p:spPr>
          <a:xfrm rot="-5400000">
            <a:off x="4452125" y="21000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749" name="Google Shape;749;p63"/>
          <p:cNvSpPr/>
          <p:nvPr/>
        </p:nvSpPr>
        <p:spPr>
          <a:xfrm>
            <a:off x="7894800" y="2006351"/>
            <a:ext cx="443400" cy="1265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63"/>
          <p:cNvGrpSpPr/>
          <p:nvPr/>
        </p:nvGrpSpPr>
        <p:grpSpPr>
          <a:xfrm>
            <a:off x="8068766" y="1920732"/>
            <a:ext cx="95049" cy="171155"/>
            <a:chOff x="5135475" y="491000"/>
            <a:chExt cx="185100" cy="333310"/>
          </a:xfrm>
        </p:grpSpPr>
        <p:cxnSp>
          <p:nvCxnSpPr>
            <p:cNvPr id="751" name="Google Shape;751;p63"/>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752" name="Google Shape;752;p63"/>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753" name="Google Shape;753;p63"/>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754" name="Google Shape;754;p63"/>
          <p:cNvSpPr txBox="1"/>
          <p:nvPr/>
        </p:nvSpPr>
        <p:spPr>
          <a:xfrm>
            <a:off x="1081900" y="2439400"/>
            <a:ext cx="1984800" cy="41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What we’re studying</a:t>
            </a:r>
            <a:endParaRPr sz="1200">
              <a:latin typeface="Proxima Nova Semibold"/>
              <a:ea typeface="Proxima Nova Semibold"/>
              <a:cs typeface="Proxima Nova Semibold"/>
              <a:sym typeface="Proxima Nova Semibold"/>
            </a:endParaRPr>
          </a:p>
        </p:txBody>
      </p:sp>
      <p:pic>
        <p:nvPicPr>
          <p:cNvPr id="755" name="Google Shape;755;p63"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68">
            <a:off x="1570842" y="1305345"/>
            <a:ext cx="455666" cy="1136084"/>
          </a:xfrm>
          <a:prstGeom prst="rect">
            <a:avLst/>
          </a:prstGeom>
          <a:noFill/>
          <a:ln>
            <a:noFill/>
          </a:ln>
        </p:spPr>
      </p:pic>
      <p:sp>
        <p:nvSpPr>
          <p:cNvPr id="756" name="Google Shape;75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4"/>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Factors and Levels</a:t>
            </a:r>
            <a:endParaRPr sz="2800">
              <a:solidFill>
                <a:srgbClr val="000000"/>
              </a:solidFill>
            </a:endParaRPr>
          </a:p>
        </p:txBody>
      </p:sp>
      <p:sp>
        <p:nvSpPr>
          <p:cNvPr id="762" name="Google Shape;762;p64"/>
          <p:cNvSpPr txBox="1"/>
          <p:nvPr/>
        </p:nvSpPr>
        <p:spPr>
          <a:xfrm>
            <a:off x="378325" y="1336175"/>
            <a:ext cx="5457300" cy="1800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Factor: </a:t>
            </a:r>
            <a:r>
              <a:rPr lang="en" sz="1500">
                <a:solidFill>
                  <a:schemeClr val="dk1"/>
                </a:solidFill>
                <a:latin typeface="Proxima Nova"/>
                <a:ea typeface="Proxima Nova"/>
                <a:cs typeface="Proxima Nova"/>
                <a:sym typeface="Proxima Nova"/>
              </a:rPr>
              <a:t>UI</a:t>
            </a:r>
            <a:r>
              <a:rPr lang="en" sz="1500">
                <a:solidFill>
                  <a:schemeClr val="dk1"/>
                </a:solidFill>
                <a:latin typeface="Proxima Nova Semibold"/>
                <a:ea typeface="Proxima Nova Semibold"/>
                <a:cs typeface="Proxima Nova Semibold"/>
                <a:sym typeface="Proxima Nova Semibold"/>
              </a:rPr>
              <a:t>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Levels: </a:t>
            </a:r>
            <a:r>
              <a:rPr lang="en" sz="1500">
                <a:solidFill>
                  <a:schemeClr val="dk1"/>
                </a:solidFill>
                <a:latin typeface="Proxima Nova"/>
                <a:ea typeface="Proxima Nova"/>
                <a:cs typeface="Proxima Nova"/>
                <a:sym typeface="Proxima Nova"/>
              </a:rPr>
              <a:t>Dark and Light </a:t>
            </a:r>
            <a:endParaRPr sz="1500">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Dependent variable: </a:t>
            </a:r>
            <a:r>
              <a:rPr lang="en" sz="1500">
                <a:solidFill>
                  <a:schemeClr val="dk1"/>
                </a:solidFill>
                <a:latin typeface="Proxima Nova"/>
                <a:ea typeface="Proxima Nova"/>
                <a:cs typeface="Proxima Nova"/>
                <a:sym typeface="Proxima Nova"/>
              </a:rPr>
              <a:t>usage duration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500">
              <a:solidFill>
                <a:schemeClr val="dk1"/>
              </a:solidFill>
              <a:latin typeface="Proxima Nova"/>
              <a:ea typeface="Proxima Nova"/>
              <a:cs typeface="Proxima Nova"/>
              <a:sym typeface="Proxima Nova"/>
            </a:endParaRPr>
          </a:p>
        </p:txBody>
      </p:sp>
      <p:cxnSp>
        <p:nvCxnSpPr>
          <p:cNvPr id="763" name="Google Shape;763;p64"/>
          <p:cNvCxnSpPr/>
          <p:nvPr/>
        </p:nvCxnSpPr>
        <p:spPr>
          <a:xfrm>
            <a:off x="6052452" y="13139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764" name="Google Shape;764;p64"/>
          <p:cNvCxnSpPr/>
          <p:nvPr/>
        </p:nvCxnSpPr>
        <p:spPr>
          <a:xfrm>
            <a:off x="6052447" y="3271436"/>
            <a:ext cx="2835300" cy="0"/>
          </a:xfrm>
          <a:prstGeom prst="straightConnector1">
            <a:avLst/>
          </a:prstGeom>
          <a:noFill/>
          <a:ln w="19050" cap="flat" cmpd="sng">
            <a:solidFill>
              <a:srgbClr val="595959"/>
            </a:solidFill>
            <a:prstDash val="solid"/>
            <a:round/>
            <a:headEnd type="none" w="med" len="med"/>
            <a:tailEnd type="none" w="med" len="med"/>
          </a:ln>
        </p:spPr>
      </p:cxnSp>
      <p:sp>
        <p:nvSpPr>
          <p:cNvPr id="765" name="Google Shape;765;p64"/>
          <p:cNvSpPr/>
          <p:nvPr/>
        </p:nvSpPr>
        <p:spPr>
          <a:xfrm>
            <a:off x="6769987" y="1556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6" name="Google Shape;766;p64"/>
          <p:cNvCxnSpPr/>
          <p:nvPr/>
        </p:nvCxnSpPr>
        <p:spPr>
          <a:xfrm rot="10800000">
            <a:off x="5978647" y="15567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67" name="Google Shape;767;p64"/>
          <p:cNvCxnSpPr/>
          <p:nvPr/>
        </p:nvCxnSpPr>
        <p:spPr>
          <a:xfrm rot="10800000">
            <a:off x="5978647" y="24141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68" name="Google Shape;768;p64"/>
          <p:cNvCxnSpPr/>
          <p:nvPr/>
        </p:nvCxnSpPr>
        <p:spPr>
          <a:xfrm rot="10800000">
            <a:off x="5978647" y="18445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69" name="Google Shape;769;p64"/>
          <p:cNvCxnSpPr/>
          <p:nvPr/>
        </p:nvCxnSpPr>
        <p:spPr>
          <a:xfrm rot="10800000">
            <a:off x="5978647" y="21465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70" name="Google Shape;770;p64"/>
          <p:cNvCxnSpPr/>
          <p:nvPr/>
        </p:nvCxnSpPr>
        <p:spPr>
          <a:xfrm rot="10800000">
            <a:off x="5978647" y="24141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71" name="Google Shape;771;p64"/>
          <p:cNvCxnSpPr/>
          <p:nvPr/>
        </p:nvCxnSpPr>
        <p:spPr>
          <a:xfrm rot="10800000">
            <a:off x="5978647" y="32714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72" name="Google Shape;772;p64"/>
          <p:cNvCxnSpPr/>
          <p:nvPr/>
        </p:nvCxnSpPr>
        <p:spPr>
          <a:xfrm rot="10800000">
            <a:off x="5978647" y="27018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773" name="Google Shape;773;p64"/>
          <p:cNvCxnSpPr/>
          <p:nvPr/>
        </p:nvCxnSpPr>
        <p:spPr>
          <a:xfrm rot="10800000">
            <a:off x="5978647" y="3003907"/>
            <a:ext cx="73800" cy="0"/>
          </a:xfrm>
          <a:prstGeom prst="straightConnector1">
            <a:avLst/>
          </a:prstGeom>
          <a:noFill/>
          <a:ln w="19050" cap="flat" cmpd="sng">
            <a:solidFill>
              <a:srgbClr val="595959"/>
            </a:solidFill>
            <a:prstDash val="solid"/>
            <a:round/>
            <a:headEnd type="none" w="med" len="med"/>
            <a:tailEnd type="none" w="med" len="med"/>
          </a:ln>
        </p:spPr>
      </p:cxnSp>
      <p:sp>
        <p:nvSpPr>
          <p:cNvPr id="774" name="Google Shape;774;p64"/>
          <p:cNvSpPr txBox="1"/>
          <p:nvPr/>
        </p:nvSpPr>
        <p:spPr>
          <a:xfrm>
            <a:off x="5479398" y="25251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775" name="Google Shape;775;p64"/>
          <p:cNvSpPr txBox="1"/>
          <p:nvPr/>
        </p:nvSpPr>
        <p:spPr>
          <a:xfrm>
            <a:off x="5479398" y="19654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776" name="Google Shape;776;p64"/>
          <p:cNvSpPr txBox="1"/>
          <p:nvPr/>
        </p:nvSpPr>
        <p:spPr>
          <a:xfrm>
            <a:off x="5479398" y="13702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777" name="Google Shape;777;p64"/>
          <p:cNvSpPr txBox="1"/>
          <p:nvPr/>
        </p:nvSpPr>
        <p:spPr>
          <a:xfrm>
            <a:off x="7617925" y="33345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778" name="Google Shape;778;p64"/>
          <p:cNvSpPr txBox="1"/>
          <p:nvPr/>
        </p:nvSpPr>
        <p:spPr>
          <a:xfrm>
            <a:off x="6278578" y="33345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779" name="Google Shape;779;p64"/>
          <p:cNvGrpSpPr/>
          <p:nvPr/>
        </p:nvGrpSpPr>
        <p:grpSpPr>
          <a:xfrm>
            <a:off x="6944061" y="1471156"/>
            <a:ext cx="95049" cy="171155"/>
            <a:chOff x="5135475" y="491000"/>
            <a:chExt cx="185100" cy="333310"/>
          </a:xfrm>
        </p:grpSpPr>
        <p:cxnSp>
          <p:nvCxnSpPr>
            <p:cNvPr id="780" name="Google Shape;780;p64"/>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781" name="Google Shape;781;p64"/>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782" name="Google Shape;782;p64"/>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783" name="Google Shape;783;p64"/>
          <p:cNvSpPr txBox="1"/>
          <p:nvPr/>
        </p:nvSpPr>
        <p:spPr>
          <a:xfrm rot="-5400000">
            <a:off x="4452125" y="21000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784" name="Google Shape;784;p64"/>
          <p:cNvSpPr/>
          <p:nvPr/>
        </p:nvSpPr>
        <p:spPr>
          <a:xfrm>
            <a:off x="7894800" y="2006351"/>
            <a:ext cx="443400" cy="1265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5" name="Google Shape;785;p64"/>
          <p:cNvGrpSpPr/>
          <p:nvPr/>
        </p:nvGrpSpPr>
        <p:grpSpPr>
          <a:xfrm>
            <a:off x="8068766" y="1920732"/>
            <a:ext cx="95049" cy="171155"/>
            <a:chOff x="5135475" y="491000"/>
            <a:chExt cx="185100" cy="333310"/>
          </a:xfrm>
        </p:grpSpPr>
        <p:cxnSp>
          <p:nvCxnSpPr>
            <p:cNvPr id="786" name="Google Shape;786;p64"/>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787" name="Google Shape;787;p64"/>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788" name="Google Shape;788;p64"/>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789" name="Google Shape;789;p64"/>
          <p:cNvSpPr txBox="1"/>
          <p:nvPr/>
        </p:nvSpPr>
        <p:spPr>
          <a:xfrm>
            <a:off x="2143575" y="2763588"/>
            <a:ext cx="1984800" cy="41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How many bars in the plot</a:t>
            </a:r>
            <a:endParaRPr sz="1200">
              <a:latin typeface="Proxima Nova Semibold"/>
              <a:ea typeface="Proxima Nova Semibold"/>
              <a:cs typeface="Proxima Nova Semibold"/>
              <a:sym typeface="Proxima Nova Semibold"/>
            </a:endParaRPr>
          </a:p>
        </p:txBody>
      </p:sp>
      <p:pic>
        <p:nvPicPr>
          <p:cNvPr id="790" name="Google Shape;790;p64"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68">
            <a:off x="2632517" y="1629533"/>
            <a:ext cx="455666" cy="1136084"/>
          </a:xfrm>
          <a:prstGeom prst="rect">
            <a:avLst/>
          </a:prstGeom>
          <a:noFill/>
          <a:ln>
            <a:noFill/>
          </a:ln>
        </p:spPr>
      </p:pic>
      <p:sp>
        <p:nvSpPr>
          <p:cNvPr id="791" name="Google Shape;791;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65"/>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Factors and Levels</a:t>
            </a:r>
            <a:endParaRPr sz="2800">
              <a:solidFill>
                <a:srgbClr val="000000"/>
              </a:solidFill>
            </a:endParaRPr>
          </a:p>
        </p:txBody>
      </p:sp>
      <p:sp>
        <p:nvSpPr>
          <p:cNvPr id="797" name="Google Shape;797;p65"/>
          <p:cNvSpPr txBox="1"/>
          <p:nvPr/>
        </p:nvSpPr>
        <p:spPr>
          <a:xfrm>
            <a:off x="378325" y="1336175"/>
            <a:ext cx="5457300" cy="1800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Factor: </a:t>
            </a:r>
            <a:r>
              <a:rPr lang="en" sz="1500">
                <a:solidFill>
                  <a:schemeClr val="dk1"/>
                </a:solidFill>
                <a:latin typeface="Proxima Nova"/>
                <a:ea typeface="Proxima Nova"/>
                <a:cs typeface="Proxima Nova"/>
                <a:sym typeface="Proxima Nova"/>
              </a:rPr>
              <a:t>UI</a:t>
            </a:r>
            <a:r>
              <a:rPr lang="en" sz="1500">
                <a:solidFill>
                  <a:schemeClr val="dk1"/>
                </a:solidFill>
                <a:latin typeface="Proxima Nova Semibold"/>
                <a:ea typeface="Proxima Nova Semibold"/>
                <a:cs typeface="Proxima Nova Semibold"/>
                <a:sym typeface="Proxima Nova Semibold"/>
              </a:rPr>
              <a:t>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Levels: </a:t>
            </a:r>
            <a:r>
              <a:rPr lang="en" sz="1500">
                <a:solidFill>
                  <a:schemeClr val="dk1"/>
                </a:solidFill>
                <a:latin typeface="Proxima Nova"/>
                <a:ea typeface="Proxima Nova"/>
                <a:cs typeface="Proxima Nova"/>
                <a:sym typeface="Proxima Nova"/>
              </a:rPr>
              <a:t>Dark and Light </a:t>
            </a:r>
            <a:endParaRPr sz="1500">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Dependent variable: </a:t>
            </a:r>
            <a:r>
              <a:rPr lang="en" sz="1500">
                <a:solidFill>
                  <a:schemeClr val="dk1"/>
                </a:solidFill>
                <a:latin typeface="Proxima Nova"/>
                <a:ea typeface="Proxima Nova"/>
                <a:cs typeface="Proxima Nova"/>
                <a:sym typeface="Proxima Nova"/>
              </a:rPr>
              <a:t>usage duration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500">
              <a:solidFill>
                <a:schemeClr val="dk1"/>
              </a:solidFill>
              <a:latin typeface="Proxima Nova"/>
              <a:ea typeface="Proxima Nova"/>
              <a:cs typeface="Proxima Nova"/>
              <a:sym typeface="Proxima Nova"/>
            </a:endParaRPr>
          </a:p>
        </p:txBody>
      </p:sp>
      <p:cxnSp>
        <p:nvCxnSpPr>
          <p:cNvPr id="798" name="Google Shape;798;p65"/>
          <p:cNvCxnSpPr/>
          <p:nvPr/>
        </p:nvCxnSpPr>
        <p:spPr>
          <a:xfrm>
            <a:off x="6052452" y="13139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799" name="Google Shape;799;p65"/>
          <p:cNvCxnSpPr/>
          <p:nvPr/>
        </p:nvCxnSpPr>
        <p:spPr>
          <a:xfrm>
            <a:off x="6052447" y="3271436"/>
            <a:ext cx="2835300" cy="0"/>
          </a:xfrm>
          <a:prstGeom prst="straightConnector1">
            <a:avLst/>
          </a:prstGeom>
          <a:noFill/>
          <a:ln w="19050" cap="flat" cmpd="sng">
            <a:solidFill>
              <a:srgbClr val="595959"/>
            </a:solidFill>
            <a:prstDash val="solid"/>
            <a:round/>
            <a:headEnd type="none" w="med" len="med"/>
            <a:tailEnd type="none" w="med" len="med"/>
          </a:ln>
        </p:spPr>
      </p:cxnSp>
      <p:sp>
        <p:nvSpPr>
          <p:cNvPr id="800" name="Google Shape;800;p65"/>
          <p:cNvSpPr/>
          <p:nvPr/>
        </p:nvSpPr>
        <p:spPr>
          <a:xfrm>
            <a:off x="6769987" y="1556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1" name="Google Shape;801;p65"/>
          <p:cNvCxnSpPr/>
          <p:nvPr/>
        </p:nvCxnSpPr>
        <p:spPr>
          <a:xfrm rot="10800000">
            <a:off x="5978647" y="15567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02" name="Google Shape;802;p65"/>
          <p:cNvCxnSpPr/>
          <p:nvPr/>
        </p:nvCxnSpPr>
        <p:spPr>
          <a:xfrm rot="10800000">
            <a:off x="5978647" y="24141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03" name="Google Shape;803;p65"/>
          <p:cNvCxnSpPr/>
          <p:nvPr/>
        </p:nvCxnSpPr>
        <p:spPr>
          <a:xfrm rot="10800000">
            <a:off x="5978647" y="18445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04" name="Google Shape;804;p65"/>
          <p:cNvCxnSpPr/>
          <p:nvPr/>
        </p:nvCxnSpPr>
        <p:spPr>
          <a:xfrm rot="10800000">
            <a:off x="5978647" y="21465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05" name="Google Shape;805;p65"/>
          <p:cNvCxnSpPr/>
          <p:nvPr/>
        </p:nvCxnSpPr>
        <p:spPr>
          <a:xfrm rot="10800000">
            <a:off x="5978647" y="24141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06" name="Google Shape;806;p65"/>
          <p:cNvCxnSpPr/>
          <p:nvPr/>
        </p:nvCxnSpPr>
        <p:spPr>
          <a:xfrm rot="10800000">
            <a:off x="5978647" y="32714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07" name="Google Shape;807;p65"/>
          <p:cNvCxnSpPr/>
          <p:nvPr/>
        </p:nvCxnSpPr>
        <p:spPr>
          <a:xfrm rot="10800000">
            <a:off x="5978647" y="27018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08" name="Google Shape;808;p65"/>
          <p:cNvCxnSpPr/>
          <p:nvPr/>
        </p:nvCxnSpPr>
        <p:spPr>
          <a:xfrm rot="10800000">
            <a:off x="5978647" y="3003907"/>
            <a:ext cx="73800" cy="0"/>
          </a:xfrm>
          <a:prstGeom prst="straightConnector1">
            <a:avLst/>
          </a:prstGeom>
          <a:noFill/>
          <a:ln w="19050" cap="flat" cmpd="sng">
            <a:solidFill>
              <a:srgbClr val="595959"/>
            </a:solidFill>
            <a:prstDash val="solid"/>
            <a:round/>
            <a:headEnd type="none" w="med" len="med"/>
            <a:tailEnd type="none" w="med" len="med"/>
          </a:ln>
        </p:spPr>
      </p:cxnSp>
      <p:sp>
        <p:nvSpPr>
          <p:cNvPr id="809" name="Google Shape;809;p65"/>
          <p:cNvSpPr txBox="1"/>
          <p:nvPr/>
        </p:nvSpPr>
        <p:spPr>
          <a:xfrm>
            <a:off x="5479398" y="25251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810" name="Google Shape;810;p65"/>
          <p:cNvSpPr txBox="1"/>
          <p:nvPr/>
        </p:nvSpPr>
        <p:spPr>
          <a:xfrm>
            <a:off x="5479398" y="19654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811" name="Google Shape;811;p65"/>
          <p:cNvSpPr txBox="1"/>
          <p:nvPr/>
        </p:nvSpPr>
        <p:spPr>
          <a:xfrm>
            <a:off x="5479398" y="13702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812" name="Google Shape;812;p65"/>
          <p:cNvSpPr txBox="1"/>
          <p:nvPr/>
        </p:nvSpPr>
        <p:spPr>
          <a:xfrm>
            <a:off x="7617925" y="33345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813" name="Google Shape;813;p65"/>
          <p:cNvSpPr txBox="1"/>
          <p:nvPr/>
        </p:nvSpPr>
        <p:spPr>
          <a:xfrm>
            <a:off x="6278578" y="33345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814" name="Google Shape;814;p65"/>
          <p:cNvGrpSpPr/>
          <p:nvPr/>
        </p:nvGrpSpPr>
        <p:grpSpPr>
          <a:xfrm>
            <a:off x="6944061" y="1471156"/>
            <a:ext cx="95049" cy="171155"/>
            <a:chOff x="5135475" y="491000"/>
            <a:chExt cx="185100" cy="333310"/>
          </a:xfrm>
        </p:grpSpPr>
        <p:cxnSp>
          <p:nvCxnSpPr>
            <p:cNvPr id="815" name="Google Shape;815;p65"/>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816" name="Google Shape;816;p65"/>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817" name="Google Shape;817;p65"/>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818" name="Google Shape;818;p65"/>
          <p:cNvSpPr txBox="1"/>
          <p:nvPr/>
        </p:nvSpPr>
        <p:spPr>
          <a:xfrm rot="-5400000">
            <a:off x="4452125" y="21000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819" name="Google Shape;819;p65"/>
          <p:cNvSpPr/>
          <p:nvPr/>
        </p:nvSpPr>
        <p:spPr>
          <a:xfrm>
            <a:off x="7894800" y="2006351"/>
            <a:ext cx="443400" cy="1265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0" name="Google Shape;820;p65"/>
          <p:cNvGrpSpPr/>
          <p:nvPr/>
        </p:nvGrpSpPr>
        <p:grpSpPr>
          <a:xfrm>
            <a:off x="8068766" y="1920732"/>
            <a:ext cx="95049" cy="171155"/>
            <a:chOff x="5135475" y="491000"/>
            <a:chExt cx="185100" cy="333310"/>
          </a:xfrm>
        </p:grpSpPr>
        <p:cxnSp>
          <p:nvCxnSpPr>
            <p:cNvPr id="821" name="Google Shape;821;p65"/>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822" name="Google Shape;822;p65"/>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823" name="Google Shape;823;p65"/>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824" name="Google Shape;824;p65"/>
          <p:cNvSpPr txBox="1"/>
          <p:nvPr/>
        </p:nvSpPr>
        <p:spPr>
          <a:xfrm>
            <a:off x="3286575" y="3144588"/>
            <a:ext cx="1984800" cy="41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What we’re measuring</a:t>
            </a:r>
            <a:endParaRPr sz="1200">
              <a:latin typeface="Proxima Nova Semibold"/>
              <a:ea typeface="Proxima Nova Semibold"/>
              <a:cs typeface="Proxima Nova Semibold"/>
              <a:sym typeface="Proxima Nova Semibold"/>
            </a:endParaRPr>
          </a:p>
        </p:txBody>
      </p:sp>
      <p:pic>
        <p:nvPicPr>
          <p:cNvPr id="825" name="Google Shape;825;p65"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68">
            <a:off x="3775517" y="2010533"/>
            <a:ext cx="455666" cy="1136084"/>
          </a:xfrm>
          <a:prstGeom prst="rect">
            <a:avLst/>
          </a:prstGeom>
          <a:noFill/>
          <a:ln>
            <a:noFill/>
          </a:ln>
        </p:spPr>
      </p:pic>
      <p:sp>
        <p:nvSpPr>
          <p:cNvPr id="826" name="Google Shape;826;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66"/>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Factors and Levels</a:t>
            </a:r>
            <a:endParaRPr sz="2800">
              <a:solidFill>
                <a:srgbClr val="000000"/>
              </a:solidFill>
            </a:endParaRPr>
          </a:p>
        </p:txBody>
      </p:sp>
      <p:sp>
        <p:nvSpPr>
          <p:cNvPr id="832" name="Google Shape;832;p66"/>
          <p:cNvSpPr txBox="1"/>
          <p:nvPr/>
        </p:nvSpPr>
        <p:spPr>
          <a:xfrm>
            <a:off x="378325" y="1336175"/>
            <a:ext cx="5457300" cy="1454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Factor:</a:t>
            </a:r>
            <a:r>
              <a:rPr lang="en" sz="1500">
                <a:solidFill>
                  <a:schemeClr val="dk1"/>
                </a:solidFill>
                <a:latin typeface="Proxima Nova Semibold"/>
                <a:ea typeface="Proxima Nova Semibold"/>
                <a:cs typeface="Proxima Nova Semibold"/>
                <a:sym typeface="Proxima Nova Semibold"/>
              </a:rPr>
              <a:t> </a:t>
            </a:r>
            <a:r>
              <a:rPr lang="en" sz="1500">
                <a:solidFill>
                  <a:schemeClr val="dk1"/>
                </a:solidFill>
                <a:latin typeface="Proxima Nova"/>
                <a:ea typeface="Proxima Nova"/>
                <a:cs typeface="Proxima Nova"/>
                <a:sym typeface="Proxima Nova"/>
              </a:rPr>
              <a:t>Keyboard</a:t>
            </a:r>
            <a:endParaRPr sz="1500">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Levels:</a:t>
            </a:r>
            <a:r>
              <a:rPr lang="en" sz="1500">
                <a:solidFill>
                  <a:schemeClr val="dk1"/>
                </a:solidFill>
                <a:latin typeface="Proxima Nova Semibold"/>
                <a:ea typeface="Proxima Nova Semibold"/>
                <a:cs typeface="Proxima Nova Semibold"/>
                <a:sym typeface="Proxima Nova Semibold"/>
              </a:rPr>
              <a:t> </a:t>
            </a:r>
            <a:r>
              <a:rPr lang="en" sz="1500">
                <a:solidFill>
                  <a:schemeClr val="dk1"/>
                </a:solidFill>
                <a:latin typeface="Proxima Nova"/>
                <a:ea typeface="Proxima Nova"/>
                <a:cs typeface="Proxima Nova"/>
                <a:sym typeface="Proxima Nova"/>
              </a:rPr>
              <a:t>iPhone, Pixel, Huawei</a:t>
            </a:r>
            <a:r>
              <a:rPr lang="en" sz="1500">
                <a:solidFill>
                  <a:schemeClr val="dk1"/>
                </a:solidFill>
                <a:latin typeface="Proxima Nova Semibold"/>
                <a:ea typeface="Proxima Nova Semibold"/>
                <a:cs typeface="Proxima Nova Semibold"/>
                <a:sym typeface="Proxima Nova Semibold"/>
              </a:rPr>
              <a:t>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Dependent variable: </a:t>
            </a:r>
            <a:r>
              <a:rPr lang="en" sz="1500">
                <a:solidFill>
                  <a:schemeClr val="dk1"/>
                </a:solidFill>
                <a:latin typeface="Proxima Nova"/>
                <a:ea typeface="Proxima Nova"/>
                <a:cs typeface="Proxima Nova"/>
                <a:sym typeface="Proxima Nova"/>
              </a:rPr>
              <a:t>Typing speed, number of errors</a:t>
            </a:r>
            <a:endParaRPr sz="1500">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endParaRPr sz="1500">
              <a:solidFill>
                <a:schemeClr val="dk1"/>
              </a:solidFill>
              <a:latin typeface="Proxima Nova"/>
              <a:ea typeface="Proxima Nova"/>
              <a:cs typeface="Proxima Nova"/>
              <a:sym typeface="Proxima Nova"/>
            </a:endParaRPr>
          </a:p>
        </p:txBody>
      </p:sp>
      <p:cxnSp>
        <p:nvCxnSpPr>
          <p:cNvPr id="833" name="Google Shape;833;p66"/>
          <p:cNvCxnSpPr/>
          <p:nvPr/>
        </p:nvCxnSpPr>
        <p:spPr>
          <a:xfrm>
            <a:off x="6052452" y="1313900"/>
            <a:ext cx="0" cy="1957500"/>
          </a:xfrm>
          <a:prstGeom prst="straightConnector1">
            <a:avLst/>
          </a:prstGeom>
          <a:noFill/>
          <a:ln w="19050" cap="flat" cmpd="sng">
            <a:solidFill>
              <a:srgbClr val="595959"/>
            </a:solidFill>
            <a:prstDash val="solid"/>
            <a:round/>
            <a:headEnd type="none" w="med" len="med"/>
            <a:tailEnd type="none" w="med" len="med"/>
          </a:ln>
        </p:spPr>
      </p:cxnSp>
      <p:sp>
        <p:nvSpPr>
          <p:cNvPr id="834" name="Google Shape;834;p66"/>
          <p:cNvSpPr/>
          <p:nvPr/>
        </p:nvSpPr>
        <p:spPr>
          <a:xfrm>
            <a:off x="6465187" y="1556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5" name="Google Shape;835;p66"/>
          <p:cNvCxnSpPr/>
          <p:nvPr/>
        </p:nvCxnSpPr>
        <p:spPr>
          <a:xfrm rot="10800000">
            <a:off x="5978647" y="15567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36" name="Google Shape;836;p66"/>
          <p:cNvCxnSpPr/>
          <p:nvPr/>
        </p:nvCxnSpPr>
        <p:spPr>
          <a:xfrm rot="10800000">
            <a:off x="5978647" y="24141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37" name="Google Shape;837;p66"/>
          <p:cNvCxnSpPr/>
          <p:nvPr/>
        </p:nvCxnSpPr>
        <p:spPr>
          <a:xfrm rot="10800000">
            <a:off x="5978647" y="18445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38" name="Google Shape;838;p66"/>
          <p:cNvCxnSpPr/>
          <p:nvPr/>
        </p:nvCxnSpPr>
        <p:spPr>
          <a:xfrm rot="10800000">
            <a:off x="5978647" y="21465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39" name="Google Shape;839;p66"/>
          <p:cNvCxnSpPr/>
          <p:nvPr/>
        </p:nvCxnSpPr>
        <p:spPr>
          <a:xfrm rot="10800000">
            <a:off x="5978647" y="24141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40" name="Google Shape;840;p66"/>
          <p:cNvCxnSpPr/>
          <p:nvPr/>
        </p:nvCxnSpPr>
        <p:spPr>
          <a:xfrm rot="10800000">
            <a:off x="5978647" y="32714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41" name="Google Shape;841;p66"/>
          <p:cNvCxnSpPr/>
          <p:nvPr/>
        </p:nvCxnSpPr>
        <p:spPr>
          <a:xfrm rot="10800000">
            <a:off x="5978647" y="27018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842" name="Google Shape;842;p66"/>
          <p:cNvCxnSpPr/>
          <p:nvPr/>
        </p:nvCxnSpPr>
        <p:spPr>
          <a:xfrm rot="10800000">
            <a:off x="5978647" y="3003907"/>
            <a:ext cx="73800" cy="0"/>
          </a:xfrm>
          <a:prstGeom prst="straightConnector1">
            <a:avLst/>
          </a:prstGeom>
          <a:noFill/>
          <a:ln w="19050" cap="flat" cmpd="sng">
            <a:solidFill>
              <a:srgbClr val="595959"/>
            </a:solidFill>
            <a:prstDash val="solid"/>
            <a:round/>
            <a:headEnd type="none" w="med" len="med"/>
            <a:tailEnd type="none" w="med" len="med"/>
          </a:ln>
        </p:spPr>
      </p:cxnSp>
      <p:sp>
        <p:nvSpPr>
          <p:cNvPr id="843" name="Google Shape;843;p66"/>
          <p:cNvSpPr txBox="1"/>
          <p:nvPr/>
        </p:nvSpPr>
        <p:spPr>
          <a:xfrm>
            <a:off x="5479398" y="25251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844" name="Google Shape;844;p66"/>
          <p:cNvSpPr txBox="1"/>
          <p:nvPr/>
        </p:nvSpPr>
        <p:spPr>
          <a:xfrm>
            <a:off x="5479398" y="19654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845" name="Google Shape;845;p66"/>
          <p:cNvSpPr txBox="1"/>
          <p:nvPr/>
        </p:nvSpPr>
        <p:spPr>
          <a:xfrm>
            <a:off x="5479398" y="13702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846" name="Google Shape;846;p66"/>
          <p:cNvSpPr txBox="1"/>
          <p:nvPr/>
        </p:nvSpPr>
        <p:spPr>
          <a:xfrm>
            <a:off x="6278575" y="3334525"/>
            <a:ext cx="8049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iPhone</a:t>
            </a:r>
            <a:endParaRPr sz="1600"/>
          </a:p>
        </p:txBody>
      </p:sp>
      <p:grpSp>
        <p:nvGrpSpPr>
          <p:cNvPr id="847" name="Google Shape;847;p66"/>
          <p:cNvGrpSpPr/>
          <p:nvPr/>
        </p:nvGrpSpPr>
        <p:grpSpPr>
          <a:xfrm>
            <a:off x="6639261" y="1471156"/>
            <a:ext cx="95049" cy="171155"/>
            <a:chOff x="5135475" y="491000"/>
            <a:chExt cx="185100" cy="333310"/>
          </a:xfrm>
        </p:grpSpPr>
        <p:cxnSp>
          <p:nvCxnSpPr>
            <p:cNvPr id="848" name="Google Shape;848;p6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849" name="Google Shape;849;p6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850" name="Google Shape;850;p6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851" name="Google Shape;851;p66"/>
          <p:cNvSpPr txBox="1"/>
          <p:nvPr/>
        </p:nvSpPr>
        <p:spPr>
          <a:xfrm rot="-5400000">
            <a:off x="4235525" y="2112000"/>
            <a:ext cx="24273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Typing speed (words/min)</a:t>
            </a:r>
            <a:endParaRPr sz="1600"/>
          </a:p>
        </p:txBody>
      </p:sp>
      <p:sp>
        <p:nvSpPr>
          <p:cNvPr id="852" name="Google Shape;852;p66"/>
          <p:cNvSpPr/>
          <p:nvPr/>
        </p:nvSpPr>
        <p:spPr>
          <a:xfrm>
            <a:off x="7285200" y="2006351"/>
            <a:ext cx="443400" cy="1265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66"/>
          <p:cNvGrpSpPr/>
          <p:nvPr/>
        </p:nvGrpSpPr>
        <p:grpSpPr>
          <a:xfrm>
            <a:off x="7459166" y="1920732"/>
            <a:ext cx="95049" cy="171155"/>
            <a:chOff x="5135475" y="491000"/>
            <a:chExt cx="185100" cy="333310"/>
          </a:xfrm>
        </p:grpSpPr>
        <p:cxnSp>
          <p:nvCxnSpPr>
            <p:cNvPr id="854" name="Google Shape;854;p6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855" name="Google Shape;855;p6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856" name="Google Shape;856;p6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857" name="Google Shape;857;p66"/>
          <p:cNvSpPr/>
          <p:nvPr/>
        </p:nvSpPr>
        <p:spPr>
          <a:xfrm>
            <a:off x="8105225" y="2404450"/>
            <a:ext cx="443400" cy="872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66"/>
          <p:cNvGrpSpPr/>
          <p:nvPr/>
        </p:nvGrpSpPr>
        <p:grpSpPr>
          <a:xfrm>
            <a:off x="8279191" y="2318832"/>
            <a:ext cx="95049" cy="171155"/>
            <a:chOff x="5135475" y="491000"/>
            <a:chExt cx="185100" cy="333310"/>
          </a:xfrm>
        </p:grpSpPr>
        <p:cxnSp>
          <p:nvCxnSpPr>
            <p:cNvPr id="859" name="Google Shape;859;p6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860" name="Google Shape;860;p6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861" name="Google Shape;861;p6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cxnSp>
        <p:nvCxnSpPr>
          <p:cNvPr id="862" name="Google Shape;862;p66"/>
          <p:cNvCxnSpPr/>
          <p:nvPr/>
        </p:nvCxnSpPr>
        <p:spPr>
          <a:xfrm>
            <a:off x="6052447" y="3271436"/>
            <a:ext cx="2835300" cy="0"/>
          </a:xfrm>
          <a:prstGeom prst="straightConnector1">
            <a:avLst/>
          </a:prstGeom>
          <a:noFill/>
          <a:ln w="19050" cap="flat" cmpd="sng">
            <a:solidFill>
              <a:srgbClr val="595959"/>
            </a:solidFill>
            <a:prstDash val="solid"/>
            <a:round/>
            <a:headEnd type="none" w="med" len="med"/>
            <a:tailEnd type="none" w="med" len="med"/>
          </a:ln>
        </p:spPr>
      </p:cxnSp>
      <p:sp>
        <p:nvSpPr>
          <p:cNvPr id="863" name="Google Shape;863;p66"/>
          <p:cNvSpPr txBox="1"/>
          <p:nvPr/>
        </p:nvSpPr>
        <p:spPr>
          <a:xfrm>
            <a:off x="7116775" y="3334525"/>
            <a:ext cx="8049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Pixel</a:t>
            </a:r>
            <a:endParaRPr sz="1600"/>
          </a:p>
        </p:txBody>
      </p:sp>
      <p:sp>
        <p:nvSpPr>
          <p:cNvPr id="864" name="Google Shape;864;p66"/>
          <p:cNvSpPr txBox="1"/>
          <p:nvPr/>
        </p:nvSpPr>
        <p:spPr>
          <a:xfrm>
            <a:off x="7954975" y="3334525"/>
            <a:ext cx="8772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Huawei</a:t>
            </a:r>
            <a:endParaRPr sz="1600"/>
          </a:p>
        </p:txBody>
      </p:sp>
      <p:sp>
        <p:nvSpPr>
          <p:cNvPr id="865" name="Google Shape;865;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67"/>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Choosing the right statistical tests</a:t>
            </a:r>
            <a:endParaRPr sz="2800">
              <a:solidFill>
                <a:srgbClr val="000000"/>
              </a:solidFill>
            </a:endParaRPr>
          </a:p>
        </p:txBody>
      </p:sp>
      <p:graphicFrame>
        <p:nvGraphicFramePr>
          <p:cNvPr id="871" name="Google Shape;871;p67"/>
          <p:cNvGraphicFramePr/>
          <p:nvPr/>
        </p:nvGraphicFramePr>
        <p:xfrm>
          <a:off x="432200" y="1369275"/>
          <a:ext cx="3000000" cy="3000000"/>
        </p:xfrm>
        <a:graphic>
          <a:graphicData uri="http://schemas.openxmlformats.org/drawingml/2006/table">
            <a:tbl>
              <a:tblPr>
                <a:noFill/>
                <a:tableStyleId>{28AA265E-5095-4FFA-88FB-1F5D7C1F6CA5}</a:tableStyleId>
              </a:tblPr>
              <a:tblGrid>
                <a:gridCol w="806775">
                  <a:extLst>
                    <a:ext uri="{9D8B030D-6E8A-4147-A177-3AD203B41FA5}">
                      <a16:colId xmlns:a16="http://schemas.microsoft.com/office/drawing/2014/main" val="20000"/>
                    </a:ext>
                  </a:extLst>
                </a:gridCol>
                <a:gridCol w="671150">
                  <a:extLst>
                    <a:ext uri="{9D8B030D-6E8A-4147-A177-3AD203B41FA5}">
                      <a16:colId xmlns:a16="http://schemas.microsoft.com/office/drawing/2014/main" val="20001"/>
                    </a:ext>
                  </a:extLst>
                </a:gridCol>
                <a:gridCol w="1420325">
                  <a:extLst>
                    <a:ext uri="{9D8B030D-6E8A-4147-A177-3AD203B41FA5}">
                      <a16:colId xmlns:a16="http://schemas.microsoft.com/office/drawing/2014/main" val="20002"/>
                    </a:ext>
                  </a:extLst>
                </a:gridCol>
                <a:gridCol w="2875725">
                  <a:extLst>
                    <a:ext uri="{9D8B030D-6E8A-4147-A177-3AD203B41FA5}">
                      <a16:colId xmlns:a16="http://schemas.microsoft.com/office/drawing/2014/main" val="20003"/>
                    </a:ext>
                  </a:extLst>
                </a:gridCol>
                <a:gridCol w="26261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sz="1300" b="1">
                          <a:latin typeface="Proxima Nova"/>
                          <a:ea typeface="Proxima Nova"/>
                          <a:cs typeface="Proxima Nova"/>
                          <a:sym typeface="Proxima Nova"/>
                        </a:rPr>
                        <a:t>Factors</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Levels</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Within/Between</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latin typeface="Proxima Nova"/>
                          <a:ea typeface="Proxima Nova"/>
                          <a:cs typeface="Proxima Nova"/>
                          <a:sym typeface="Proxima Nova"/>
                        </a:rPr>
                        <a:t>Parametric Test</a:t>
                      </a:r>
                      <a:endParaRPr sz="1300"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sz="1300" b="1">
                          <a:solidFill>
                            <a:schemeClr val="dk1"/>
                          </a:solidFill>
                          <a:latin typeface="Proxima Nova"/>
                          <a:ea typeface="Proxima Nova"/>
                          <a:cs typeface="Proxima Nova"/>
                          <a:sym typeface="Proxima Nova"/>
                        </a:rPr>
                        <a:t>Non-parametric Test</a:t>
                      </a:r>
                      <a:endParaRPr sz="1300" b="1">
                        <a:latin typeface="Proxima Nova"/>
                        <a:ea typeface="Proxima Nova"/>
                        <a:cs typeface="Proxima Nova"/>
                        <a:sym typeface="Proxima Nova"/>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Independent sample t-test</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Mann-Whitney U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Paired sample t-test</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Kruskal-Wallis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&gt;2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One-way ANOVA</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Wilcoxon Signed-rank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&gt;2</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One-way Repeated Measures ANOVA</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Friedman test</a:t>
                      </a:r>
                      <a:endParaRPr sz="1300">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&gt;1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latin typeface="Proxima Nova"/>
                          <a:ea typeface="Proxima Nova"/>
                          <a:cs typeface="Proxima Nova"/>
                          <a:sym typeface="Proxima Nova"/>
                        </a:rPr>
                        <a:t>≥ 2</a:t>
                      </a:r>
                      <a:endParaRPr sz="1300">
                        <a:latin typeface="Proxima Nova"/>
                        <a:ea typeface="Proxima Nova"/>
                        <a:cs typeface="Proxima Nova"/>
                        <a:sym typeface="Proxima Nova"/>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Between</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Factorial ANOVA, Linear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Aligned Rank Transform (ART)</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300">
                          <a:latin typeface="Proxima Nova"/>
                          <a:ea typeface="Proxima Nova"/>
                          <a:cs typeface="Proxima Nova"/>
                          <a:sym typeface="Proxima Nova"/>
                        </a:rPr>
                        <a:t>&gt;1</a:t>
                      </a:r>
                      <a:endParaRPr sz="1300">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sz="1300">
                          <a:solidFill>
                            <a:schemeClr val="dk1"/>
                          </a:solidFill>
                          <a:latin typeface="Proxima Nova"/>
                          <a:ea typeface="Proxima Nova"/>
                          <a:cs typeface="Proxima Nova"/>
                          <a:sym typeface="Proxima Nova"/>
                        </a:rPr>
                        <a:t>≥ 2</a:t>
                      </a:r>
                      <a:endParaRPr sz="1300">
                        <a:latin typeface="Proxima Nova"/>
                        <a:ea typeface="Proxima Nova"/>
                        <a:cs typeface="Proxima Nova"/>
                        <a:sym typeface="Proxima Nova"/>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Within</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Factorial Repeated Measures ANOVA, Generalized Linear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300">
                          <a:latin typeface="Proxima Nova"/>
                          <a:ea typeface="Proxima Nova"/>
                          <a:cs typeface="Proxima Nova"/>
                          <a:sym typeface="Proxima Nova"/>
                        </a:rPr>
                        <a:t>ART/ Generalized Linear Mixed Model</a:t>
                      </a:r>
                      <a:endParaRPr sz="1300">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bl>
          </a:graphicData>
        </a:graphic>
      </p:graphicFrame>
      <p:pic>
        <p:nvPicPr>
          <p:cNvPr id="872" name="Google Shape;872;p67"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100089" flipH="1">
            <a:off x="3131923" y="4028799"/>
            <a:ext cx="432308" cy="1077809"/>
          </a:xfrm>
          <a:prstGeom prst="rect">
            <a:avLst/>
          </a:prstGeom>
          <a:noFill/>
          <a:ln>
            <a:noFill/>
          </a:ln>
        </p:spPr>
      </p:pic>
      <p:sp>
        <p:nvSpPr>
          <p:cNvPr id="873" name="Google Shape;873;p67"/>
          <p:cNvSpPr txBox="1"/>
          <p:nvPr/>
        </p:nvSpPr>
        <p:spPr>
          <a:xfrm>
            <a:off x="3882000" y="3778875"/>
            <a:ext cx="4374000" cy="1255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latin typeface="Proxima Nova"/>
                <a:ea typeface="Proxima Nova"/>
                <a:cs typeface="Proxima Nova"/>
                <a:sym typeface="Proxima Nova"/>
              </a:rPr>
              <a:t>Between:</a:t>
            </a:r>
            <a:r>
              <a:rPr lang="en" sz="1200">
                <a:latin typeface="Proxima Nova Semibold"/>
                <a:ea typeface="Proxima Nova Semibold"/>
                <a:cs typeface="Proxima Nova Semibold"/>
                <a:sym typeface="Proxima Nova Semibold"/>
              </a:rPr>
              <a:t> The conditions have independent participants</a:t>
            </a:r>
            <a:endParaRPr sz="1200">
              <a:latin typeface="Proxima Nova Semibold"/>
              <a:ea typeface="Proxima Nova Semibold"/>
              <a:cs typeface="Proxima Nova Semibold"/>
              <a:sym typeface="Proxima Nova Semibold"/>
            </a:endParaRPr>
          </a:p>
          <a:p>
            <a:pPr marL="0" marR="0" lvl="0" indent="0" algn="ctr" rtl="0">
              <a:lnSpc>
                <a:spcPct val="115000"/>
              </a:lnSpc>
              <a:spcBef>
                <a:spcPts val="1000"/>
              </a:spcBef>
              <a:spcAft>
                <a:spcPts val="0"/>
              </a:spcAft>
              <a:buNone/>
            </a:pPr>
            <a:r>
              <a:rPr lang="en" sz="1200" b="1">
                <a:latin typeface="Proxima Nova"/>
                <a:ea typeface="Proxima Nova"/>
                <a:cs typeface="Proxima Nova"/>
                <a:sym typeface="Proxima Nova"/>
              </a:rPr>
              <a:t>Within:</a:t>
            </a:r>
            <a:r>
              <a:rPr lang="en" sz="1200">
                <a:latin typeface="Proxima Nova Semibold"/>
                <a:ea typeface="Proxima Nova Semibold"/>
                <a:cs typeface="Proxima Nova Semibold"/>
                <a:sym typeface="Proxima Nova Semibold"/>
              </a:rPr>
              <a:t> The same participant belongs to multiple conditions</a:t>
            </a:r>
            <a:endParaRPr sz="1200">
              <a:latin typeface="Proxima Nova Semibold"/>
              <a:ea typeface="Proxima Nova Semibold"/>
              <a:cs typeface="Proxima Nova Semibold"/>
              <a:sym typeface="Proxima Nova Semibold"/>
            </a:endParaRPr>
          </a:p>
        </p:txBody>
      </p:sp>
      <p:sp>
        <p:nvSpPr>
          <p:cNvPr id="874" name="Google Shape;874;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68"/>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King Nebuchadnezzar’s Experiment</a:t>
            </a:r>
            <a:endParaRPr sz="2800">
              <a:solidFill>
                <a:srgbClr val="000000"/>
              </a:solidFill>
            </a:endParaRPr>
          </a:p>
        </p:txBody>
      </p:sp>
      <p:pic>
        <p:nvPicPr>
          <p:cNvPr id="880" name="Google Shape;880;p6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15300" y="1461200"/>
            <a:ext cx="1677676" cy="1841575"/>
          </a:xfrm>
          <a:prstGeom prst="rect">
            <a:avLst/>
          </a:prstGeom>
          <a:noFill/>
          <a:ln>
            <a:noFill/>
          </a:ln>
        </p:spPr>
      </p:pic>
      <p:sp>
        <p:nvSpPr>
          <p:cNvPr id="881" name="Google Shape;881;p68"/>
          <p:cNvSpPr txBox="1"/>
          <p:nvPr/>
        </p:nvSpPr>
        <p:spPr>
          <a:xfrm>
            <a:off x="217325" y="3403225"/>
            <a:ext cx="2316300" cy="8208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 sz="1500">
                <a:latin typeface="Proxima Nova"/>
                <a:ea typeface="Proxima Nova"/>
                <a:cs typeface="Proxima Nova"/>
                <a:sym typeface="Proxima Nova"/>
              </a:rPr>
              <a:t>Team </a:t>
            </a:r>
            <a:r>
              <a:rPr lang="en" sz="1500" b="1">
                <a:latin typeface="Proxima Nova"/>
                <a:ea typeface="Proxima Nova"/>
                <a:cs typeface="Proxima Nova"/>
                <a:sym typeface="Proxima Nova"/>
              </a:rPr>
              <a:t>Daniel</a:t>
            </a:r>
            <a:endParaRPr sz="1500" b="1">
              <a:latin typeface="Proxima Nova"/>
              <a:ea typeface="Proxima Nova"/>
              <a:cs typeface="Proxima Nova"/>
              <a:sym typeface="Proxima Nova"/>
            </a:endParaRPr>
          </a:p>
          <a:p>
            <a:pPr marL="0" lvl="0" indent="0" algn="ctr" rtl="0">
              <a:lnSpc>
                <a:spcPct val="120000"/>
              </a:lnSpc>
              <a:spcBef>
                <a:spcPts val="1000"/>
              </a:spcBef>
              <a:spcAft>
                <a:spcPts val="1000"/>
              </a:spcAft>
              <a:buNone/>
            </a:pPr>
            <a:r>
              <a:rPr lang="en" sz="1500">
                <a:latin typeface="Proxima Nova"/>
                <a:ea typeface="Proxima Nova"/>
                <a:cs typeface="Proxima Nova"/>
                <a:sym typeface="Proxima Nova"/>
              </a:rPr>
              <a:t>Kosher (Pulse and water)</a:t>
            </a:r>
            <a:endParaRPr sz="1500">
              <a:latin typeface="Proxima Nova"/>
              <a:ea typeface="Proxima Nova"/>
              <a:cs typeface="Proxima Nova"/>
              <a:sym typeface="Proxima Nova"/>
            </a:endParaRPr>
          </a:p>
        </p:txBody>
      </p:sp>
      <p:sp>
        <p:nvSpPr>
          <p:cNvPr id="882" name="Google Shape;88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69"/>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King Nebuchadnezzar’s Experiment</a:t>
            </a:r>
            <a:endParaRPr sz="2800">
              <a:solidFill>
                <a:srgbClr val="000000"/>
              </a:solidFill>
            </a:endParaRPr>
          </a:p>
        </p:txBody>
      </p:sp>
      <p:pic>
        <p:nvPicPr>
          <p:cNvPr id="888" name="Google Shape;888;p6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15300" y="1461200"/>
            <a:ext cx="1677676" cy="1841575"/>
          </a:xfrm>
          <a:prstGeom prst="rect">
            <a:avLst/>
          </a:prstGeom>
          <a:noFill/>
          <a:ln>
            <a:noFill/>
          </a:ln>
        </p:spPr>
      </p:pic>
      <p:pic>
        <p:nvPicPr>
          <p:cNvPr id="889" name="Google Shape;889;p6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358500" y="1461200"/>
            <a:ext cx="1677676" cy="1841575"/>
          </a:xfrm>
          <a:prstGeom prst="rect">
            <a:avLst/>
          </a:prstGeom>
          <a:noFill/>
          <a:ln>
            <a:noFill/>
          </a:ln>
        </p:spPr>
      </p:pic>
      <p:sp>
        <p:nvSpPr>
          <p:cNvPr id="890" name="Google Shape;890;p69"/>
          <p:cNvSpPr txBox="1"/>
          <p:nvPr/>
        </p:nvSpPr>
        <p:spPr>
          <a:xfrm>
            <a:off x="2905800" y="3403225"/>
            <a:ext cx="2581800" cy="8208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 sz="1500">
                <a:solidFill>
                  <a:schemeClr val="dk1"/>
                </a:solidFill>
                <a:latin typeface="Proxima Nova"/>
                <a:ea typeface="Proxima Nova"/>
                <a:cs typeface="Proxima Nova"/>
                <a:sym typeface="Proxima Nova"/>
              </a:rPr>
              <a:t>Team </a:t>
            </a:r>
            <a:r>
              <a:rPr lang="en" sz="1500" b="1">
                <a:solidFill>
                  <a:schemeClr val="dk1"/>
                </a:solidFill>
                <a:latin typeface="Proxima Nova"/>
                <a:ea typeface="Proxima Nova"/>
                <a:cs typeface="Proxima Nova"/>
                <a:sym typeface="Proxima Nova"/>
              </a:rPr>
              <a:t>Nebuchadnezzar</a:t>
            </a:r>
            <a:endParaRPr sz="1500" b="1">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1000"/>
              </a:spcAft>
              <a:buNone/>
            </a:pPr>
            <a:r>
              <a:rPr lang="en" sz="1500">
                <a:solidFill>
                  <a:schemeClr val="dk1"/>
                </a:solidFill>
                <a:latin typeface="Proxima Nova"/>
                <a:ea typeface="Proxima Nova"/>
                <a:cs typeface="Proxima Nova"/>
                <a:sym typeface="Proxima Nova"/>
              </a:rPr>
              <a:t>Non-Kosher (Meat and wine)</a:t>
            </a:r>
            <a:endParaRPr sz="1500">
              <a:solidFill>
                <a:schemeClr val="dk1"/>
              </a:solidFill>
              <a:latin typeface="Proxima Nova"/>
              <a:ea typeface="Proxima Nova"/>
              <a:cs typeface="Proxima Nova"/>
              <a:sym typeface="Proxima Nova"/>
            </a:endParaRPr>
          </a:p>
        </p:txBody>
      </p:sp>
      <p:sp>
        <p:nvSpPr>
          <p:cNvPr id="891" name="Google Shape;891;p69"/>
          <p:cNvSpPr txBox="1"/>
          <p:nvPr/>
        </p:nvSpPr>
        <p:spPr>
          <a:xfrm>
            <a:off x="217325" y="3403225"/>
            <a:ext cx="2316300" cy="8208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 sz="1500">
                <a:latin typeface="Proxima Nova"/>
                <a:ea typeface="Proxima Nova"/>
                <a:cs typeface="Proxima Nova"/>
                <a:sym typeface="Proxima Nova"/>
              </a:rPr>
              <a:t>Team </a:t>
            </a:r>
            <a:r>
              <a:rPr lang="en" sz="1500" b="1">
                <a:latin typeface="Proxima Nova"/>
                <a:ea typeface="Proxima Nova"/>
                <a:cs typeface="Proxima Nova"/>
                <a:sym typeface="Proxima Nova"/>
              </a:rPr>
              <a:t>Daniel</a:t>
            </a:r>
            <a:endParaRPr sz="1500" b="1">
              <a:latin typeface="Proxima Nova"/>
              <a:ea typeface="Proxima Nova"/>
              <a:cs typeface="Proxima Nova"/>
              <a:sym typeface="Proxima Nova"/>
            </a:endParaRPr>
          </a:p>
          <a:p>
            <a:pPr marL="0" lvl="0" indent="0" algn="ctr" rtl="0">
              <a:lnSpc>
                <a:spcPct val="120000"/>
              </a:lnSpc>
              <a:spcBef>
                <a:spcPts val="1000"/>
              </a:spcBef>
              <a:spcAft>
                <a:spcPts val="1000"/>
              </a:spcAft>
              <a:buNone/>
            </a:pPr>
            <a:r>
              <a:rPr lang="en" sz="1500">
                <a:latin typeface="Proxima Nova"/>
                <a:ea typeface="Proxima Nova"/>
                <a:cs typeface="Proxima Nova"/>
                <a:sym typeface="Proxima Nova"/>
              </a:rPr>
              <a:t>Kosher (Pulse and water)</a:t>
            </a:r>
            <a:endParaRPr sz="1500">
              <a:latin typeface="Proxima Nova"/>
              <a:ea typeface="Proxima Nova"/>
              <a:cs typeface="Proxima Nova"/>
              <a:sym typeface="Proxima Nova"/>
            </a:endParaRPr>
          </a:p>
        </p:txBody>
      </p:sp>
      <p:sp>
        <p:nvSpPr>
          <p:cNvPr id="892" name="Google Shape;892;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70"/>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King Nebuchadnezzar’s Experiment</a:t>
            </a:r>
            <a:endParaRPr sz="2800">
              <a:solidFill>
                <a:srgbClr val="000000"/>
              </a:solidFill>
            </a:endParaRPr>
          </a:p>
        </p:txBody>
      </p:sp>
      <p:pic>
        <p:nvPicPr>
          <p:cNvPr id="898" name="Google Shape;898;p7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15300" y="1461200"/>
            <a:ext cx="1677676" cy="1841575"/>
          </a:xfrm>
          <a:prstGeom prst="rect">
            <a:avLst/>
          </a:prstGeom>
          <a:noFill/>
          <a:ln>
            <a:noFill/>
          </a:ln>
        </p:spPr>
      </p:pic>
      <p:pic>
        <p:nvPicPr>
          <p:cNvPr id="899" name="Google Shape;899;p7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358500" y="1461200"/>
            <a:ext cx="1677676" cy="1841575"/>
          </a:xfrm>
          <a:prstGeom prst="rect">
            <a:avLst/>
          </a:prstGeom>
          <a:noFill/>
          <a:ln>
            <a:noFill/>
          </a:ln>
        </p:spPr>
      </p:pic>
      <p:sp>
        <p:nvSpPr>
          <p:cNvPr id="900" name="Google Shape;900;p70"/>
          <p:cNvSpPr txBox="1"/>
          <p:nvPr/>
        </p:nvSpPr>
        <p:spPr>
          <a:xfrm>
            <a:off x="2905800" y="3403225"/>
            <a:ext cx="2581800" cy="8208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 sz="1500">
                <a:solidFill>
                  <a:schemeClr val="dk1"/>
                </a:solidFill>
                <a:latin typeface="Proxima Nova"/>
                <a:ea typeface="Proxima Nova"/>
                <a:cs typeface="Proxima Nova"/>
                <a:sym typeface="Proxima Nova"/>
              </a:rPr>
              <a:t>Team </a:t>
            </a:r>
            <a:r>
              <a:rPr lang="en" sz="1500" b="1">
                <a:solidFill>
                  <a:schemeClr val="dk1"/>
                </a:solidFill>
                <a:latin typeface="Proxima Nova"/>
                <a:ea typeface="Proxima Nova"/>
                <a:cs typeface="Proxima Nova"/>
                <a:sym typeface="Proxima Nova"/>
              </a:rPr>
              <a:t>Nebuchadnezzar</a:t>
            </a:r>
            <a:endParaRPr sz="1500" b="1">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1000"/>
              </a:spcAft>
              <a:buNone/>
            </a:pPr>
            <a:r>
              <a:rPr lang="en" sz="1500">
                <a:solidFill>
                  <a:schemeClr val="dk1"/>
                </a:solidFill>
                <a:latin typeface="Proxima Nova"/>
                <a:ea typeface="Proxima Nova"/>
                <a:cs typeface="Proxima Nova"/>
                <a:sym typeface="Proxima Nova"/>
              </a:rPr>
              <a:t>Non-Kosher (Meat and wine)</a:t>
            </a:r>
            <a:endParaRPr sz="1500">
              <a:solidFill>
                <a:schemeClr val="dk1"/>
              </a:solidFill>
              <a:latin typeface="Proxima Nova"/>
              <a:ea typeface="Proxima Nova"/>
              <a:cs typeface="Proxima Nova"/>
              <a:sym typeface="Proxima Nova"/>
            </a:endParaRPr>
          </a:p>
        </p:txBody>
      </p:sp>
      <p:sp>
        <p:nvSpPr>
          <p:cNvPr id="901" name="Google Shape;901;p70"/>
          <p:cNvSpPr txBox="1"/>
          <p:nvPr/>
        </p:nvSpPr>
        <p:spPr>
          <a:xfrm>
            <a:off x="217325" y="3403225"/>
            <a:ext cx="2316300" cy="8208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 sz="1500">
                <a:latin typeface="Proxima Nova"/>
                <a:ea typeface="Proxima Nova"/>
                <a:cs typeface="Proxima Nova"/>
                <a:sym typeface="Proxima Nova"/>
              </a:rPr>
              <a:t>Team </a:t>
            </a:r>
            <a:r>
              <a:rPr lang="en" sz="1500" b="1">
                <a:latin typeface="Proxima Nova"/>
                <a:ea typeface="Proxima Nova"/>
                <a:cs typeface="Proxima Nova"/>
                <a:sym typeface="Proxima Nova"/>
              </a:rPr>
              <a:t>Daniel</a:t>
            </a:r>
            <a:endParaRPr sz="1500" b="1">
              <a:latin typeface="Proxima Nova"/>
              <a:ea typeface="Proxima Nova"/>
              <a:cs typeface="Proxima Nova"/>
              <a:sym typeface="Proxima Nova"/>
            </a:endParaRPr>
          </a:p>
          <a:p>
            <a:pPr marL="0" lvl="0" indent="0" algn="ctr" rtl="0">
              <a:lnSpc>
                <a:spcPct val="120000"/>
              </a:lnSpc>
              <a:spcBef>
                <a:spcPts val="1000"/>
              </a:spcBef>
              <a:spcAft>
                <a:spcPts val="1000"/>
              </a:spcAft>
              <a:buNone/>
            </a:pPr>
            <a:r>
              <a:rPr lang="en" sz="1500">
                <a:latin typeface="Proxima Nova"/>
                <a:ea typeface="Proxima Nova"/>
                <a:cs typeface="Proxima Nova"/>
                <a:sym typeface="Proxima Nova"/>
              </a:rPr>
              <a:t>Kosher (Pulse and water)</a:t>
            </a:r>
            <a:endParaRPr sz="1500">
              <a:latin typeface="Proxima Nova"/>
              <a:ea typeface="Proxima Nova"/>
              <a:cs typeface="Proxima Nova"/>
              <a:sym typeface="Proxima Nova"/>
            </a:endParaRPr>
          </a:p>
        </p:txBody>
      </p:sp>
      <p:sp>
        <p:nvSpPr>
          <p:cNvPr id="902" name="Google Shape;902;p70"/>
          <p:cNvSpPr txBox="1"/>
          <p:nvPr/>
        </p:nvSpPr>
        <p:spPr>
          <a:xfrm>
            <a:off x="5859875" y="1376425"/>
            <a:ext cx="3090900" cy="18009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a:solidFill>
                  <a:schemeClr val="dk1"/>
                </a:solidFill>
                <a:latin typeface="Proxima Nova"/>
                <a:ea typeface="Proxima Nova"/>
                <a:cs typeface="Proxima Nova"/>
                <a:sym typeface="Proxima Nova"/>
              </a:rPr>
              <a:t>10 people in each team. Observe for 10 days. Declare winner by manual observation.</a:t>
            </a:r>
            <a:endParaRPr sz="1500" b="1">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500">
              <a:solidFill>
                <a:schemeClr val="dk1"/>
              </a:solidFill>
              <a:latin typeface="Proxima Nova"/>
              <a:ea typeface="Proxima Nova"/>
              <a:cs typeface="Proxima Nova"/>
              <a:sym typeface="Proxima Nova"/>
            </a:endParaRPr>
          </a:p>
        </p:txBody>
      </p:sp>
      <p:sp>
        <p:nvSpPr>
          <p:cNvPr id="903" name="Google Shape;903;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71"/>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King Nebuchadnezzar’s Experiment</a:t>
            </a:r>
            <a:endParaRPr sz="2800">
              <a:solidFill>
                <a:srgbClr val="000000"/>
              </a:solidFill>
            </a:endParaRPr>
          </a:p>
        </p:txBody>
      </p:sp>
      <p:pic>
        <p:nvPicPr>
          <p:cNvPr id="909" name="Google Shape;909;p7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15300" y="1461200"/>
            <a:ext cx="1677676" cy="1841575"/>
          </a:xfrm>
          <a:prstGeom prst="rect">
            <a:avLst/>
          </a:prstGeom>
          <a:noFill/>
          <a:ln>
            <a:noFill/>
          </a:ln>
        </p:spPr>
      </p:pic>
      <p:pic>
        <p:nvPicPr>
          <p:cNvPr id="910" name="Google Shape;910;p7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358500" y="1461200"/>
            <a:ext cx="1677676" cy="1841575"/>
          </a:xfrm>
          <a:prstGeom prst="rect">
            <a:avLst/>
          </a:prstGeom>
          <a:noFill/>
          <a:ln>
            <a:noFill/>
          </a:ln>
        </p:spPr>
      </p:pic>
      <p:sp>
        <p:nvSpPr>
          <p:cNvPr id="911" name="Google Shape;911;p71"/>
          <p:cNvSpPr txBox="1"/>
          <p:nvPr/>
        </p:nvSpPr>
        <p:spPr>
          <a:xfrm>
            <a:off x="2905800" y="3403225"/>
            <a:ext cx="2581800" cy="8208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 sz="1500">
                <a:solidFill>
                  <a:schemeClr val="dk1"/>
                </a:solidFill>
                <a:latin typeface="Proxima Nova"/>
                <a:ea typeface="Proxima Nova"/>
                <a:cs typeface="Proxima Nova"/>
                <a:sym typeface="Proxima Nova"/>
              </a:rPr>
              <a:t>Team </a:t>
            </a:r>
            <a:r>
              <a:rPr lang="en" sz="1500" b="1">
                <a:solidFill>
                  <a:schemeClr val="dk1"/>
                </a:solidFill>
                <a:latin typeface="Proxima Nova"/>
                <a:ea typeface="Proxima Nova"/>
                <a:cs typeface="Proxima Nova"/>
                <a:sym typeface="Proxima Nova"/>
              </a:rPr>
              <a:t>Nebuchadnezzar</a:t>
            </a:r>
            <a:endParaRPr sz="1500" b="1">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1000"/>
              </a:spcAft>
              <a:buNone/>
            </a:pPr>
            <a:r>
              <a:rPr lang="en" sz="1500">
                <a:solidFill>
                  <a:schemeClr val="dk1"/>
                </a:solidFill>
                <a:latin typeface="Proxima Nova"/>
                <a:ea typeface="Proxima Nova"/>
                <a:cs typeface="Proxima Nova"/>
                <a:sym typeface="Proxima Nova"/>
              </a:rPr>
              <a:t>Non-Kosher (Meat and wine)</a:t>
            </a:r>
            <a:endParaRPr sz="1500">
              <a:solidFill>
                <a:schemeClr val="dk1"/>
              </a:solidFill>
              <a:latin typeface="Proxima Nova"/>
              <a:ea typeface="Proxima Nova"/>
              <a:cs typeface="Proxima Nova"/>
              <a:sym typeface="Proxima Nova"/>
            </a:endParaRPr>
          </a:p>
        </p:txBody>
      </p:sp>
      <p:sp>
        <p:nvSpPr>
          <p:cNvPr id="912" name="Google Shape;912;p71"/>
          <p:cNvSpPr txBox="1"/>
          <p:nvPr/>
        </p:nvSpPr>
        <p:spPr>
          <a:xfrm>
            <a:off x="217325" y="3403225"/>
            <a:ext cx="2316300" cy="8208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 sz="1500">
                <a:latin typeface="Proxima Nova"/>
                <a:ea typeface="Proxima Nova"/>
                <a:cs typeface="Proxima Nova"/>
                <a:sym typeface="Proxima Nova"/>
              </a:rPr>
              <a:t>Team </a:t>
            </a:r>
            <a:r>
              <a:rPr lang="en" sz="1500" b="1">
                <a:latin typeface="Proxima Nova"/>
                <a:ea typeface="Proxima Nova"/>
                <a:cs typeface="Proxima Nova"/>
                <a:sym typeface="Proxima Nova"/>
              </a:rPr>
              <a:t>Daniel</a:t>
            </a:r>
            <a:endParaRPr sz="1500" b="1">
              <a:latin typeface="Proxima Nova"/>
              <a:ea typeface="Proxima Nova"/>
              <a:cs typeface="Proxima Nova"/>
              <a:sym typeface="Proxima Nova"/>
            </a:endParaRPr>
          </a:p>
          <a:p>
            <a:pPr marL="0" lvl="0" indent="0" algn="ctr" rtl="0">
              <a:lnSpc>
                <a:spcPct val="120000"/>
              </a:lnSpc>
              <a:spcBef>
                <a:spcPts val="1000"/>
              </a:spcBef>
              <a:spcAft>
                <a:spcPts val="1000"/>
              </a:spcAft>
              <a:buNone/>
            </a:pPr>
            <a:r>
              <a:rPr lang="en" sz="1500">
                <a:latin typeface="Proxima Nova"/>
                <a:ea typeface="Proxima Nova"/>
                <a:cs typeface="Proxima Nova"/>
                <a:sym typeface="Proxima Nova"/>
              </a:rPr>
              <a:t>Kosher (Pulse and water)</a:t>
            </a:r>
            <a:endParaRPr sz="1500">
              <a:latin typeface="Proxima Nova"/>
              <a:ea typeface="Proxima Nova"/>
              <a:cs typeface="Proxima Nova"/>
              <a:sym typeface="Proxima Nova"/>
            </a:endParaRPr>
          </a:p>
        </p:txBody>
      </p:sp>
      <p:sp>
        <p:nvSpPr>
          <p:cNvPr id="913" name="Google Shape;913;p71"/>
          <p:cNvSpPr txBox="1"/>
          <p:nvPr/>
        </p:nvSpPr>
        <p:spPr>
          <a:xfrm>
            <a:off x="5859875" y="1376425"/>
            <a:ext cx="3090900" cy="283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a:solidFill>
                  <a:schemeClr val="dk1"/>
                </a:solidFill>
                <a:latin typeface="Proxima Nova"/>
                <a:ea typeface="Proxima Nova"/>
                <a:cs typeface="Proxima Nova"/>
                <a:sym typeface="Proxima Nova"/>
              </a:rPr>
              <a:t>10 people in each team. Observe for 10 days. Declare winner by manual observation.</a:t>
            </a:r>
            <a:endParaRPr sz="1500" b="1">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endParaRPr sz="1500" b="1">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Factor: </a:t>
            </a:r>
            <a:r>
              <a:rPr lang="en" sz="1500">
                <a:solidFill>
                  <a:schemeClr val="dk1"/>
                </a:solidFill>
                <a:latin typeface="Proxima Nova Semibold"/>
                <a:ea typeface="Proxima Nova Semibold"/>
                <a:cs typeface="Proxima Nova Semibold"/>
                <a:sym typeface="Proxima Nova Semibold"/>
              </a:rPr>
              <a:t>?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Levels: ?</a:t>
            </a:r>
            <a:endParaRPr sz="1500">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Within/Between: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500">
              <a:solidFill>
                <a:schemeClr val="dk1"/>
              </a:solidFill>
              <a:latin typeface="Proxima Nova"/>
              <a:ea typeface="Proxima Nova"/>
              <a:cs typeface="Proxima Nova"/>
              <a:sym typeface="Proxima Nova"/>
            </a:endParaRPr>
          </a:p>
        </p:txBody>
      </p:sp>
      <p:sp>
        <p:nvSpPr>
          <p:cNvPr id="914" name="Google Shape;91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810188" y="123050"/>
            <a:ext cx="3523624" cy="4838701"/>
          </a:xfrm>
          <a:prstGeom prst="rect">
            <a:avLst/>
          </a:prstGeom>
          <a:noFill/>
          <a:ln>
            <a:noFill/>
          </a:ln>
        </p:spPr>
      </p:pic>
      <p:sp>
        <p:nvSpPr>
          <p:cNvPr id="152" name="Google Shape;152;p18"/>
          <p:cNvSpPr txBox="1"/>
          <p:nvPr/>
        </p:nvSpPr>
        <p:spPr>
          <a:xfrm>
            <a:off x="6564700" y="1332353"/>
            <a:ext cx="2472000" cy="2175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95% C.I. bars are overlapping. So, the true population means of the two groups </a:t>
            </a:r>
            <a:r>
              <a:rPr lang="en" sz="1200" i="1">
                <a:latin typeface="Proxima Nova Semibold"/>
                <a:ea typeface="Proxima Nova Semibold"/>
                <a:cs typeface="Proxima Nova Semibold"/>
                <a:sym typeface="Proxima Nova Semibold"/>
              </a:rPr>
              <a:t>might</a:t>
            </a:r>
            <a:r>
              <a:rPr lang="en" sz="1200">
                <a:latin typeface="Proxima Nova Semibold"/>
                <a:ea typeface="Proxima Nova Semibold"/>
                <a:cs typeface="Proxima Nova Semibold"/>
                <a:sym typeface="Proxima Nova Semibold"/>
              </a:rPr>
              <a:t> be the same. The statistical tests will confirm that the two groups are not ‘significantly’ different</a:t>
            </a:r>
            <a:endParaRPr sz="1200">
              <a:latin typeface="Proxima Nova Semibold"/>
              <a:ea typeface="Proxima Nova Semibold"/>
              <a:cs typeface="Proxima Nova Semibold"/>
              <a:sym typeface="Proxima Nova Semibold"/>
            </a:endParaRPr>
          </a:p>
        </p:txBody>
      </p:sp>
      <p:pic>
        <p:nvPicPr>
          <p:cNvPr id="153" name="Google Shape;153;p18"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194418">
            <a:off x="5731192" y="880583"/>
            <a:ext cx="455666" cy="1136084"/>
          </a:xfrm>
          <a:prstGeom prst="rect">
            <a:avLst/>
          </a:prstGeom>
          <a:noFill/>
          <a:ln>
            <a:noFill/>
          </a:ln>
        </p:spPr>
      </p:pic>
      <p:sp>
        <p:nvSpPr>
          <p:cNvPr id="154" name="Google Shape;15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72"/>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King Nebuchadnezzar’s Experiment</a:t>
            </a:r>
            <a:endParaRPr sz="2800">
              <a:solidFill>
                <a:srgbClr val="000000"/>
              </a:solidFill>
            </a:endParaRPr>
          </a:p>
        </p:txBody>
      </p:sp>
      <p:pic>
        <p:nvPicPr>
          <p:cNvPr id="920" name="Google Shape;920;p7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15300" y="1461200"/>
            <a:ext cx="1677676" cy="1841575"/>
          </a:xfrm>
          <a:prstGeom prst="rect">
            <a:avLst/>
          </a:prstGeom>
          <a:noFill/>
          <a:ln>
            <a:noFill/>
          </a:ln>
        </p:spPr>
      </p:pic>
      <p:pic>
        <p:nvPicPr>
          <p:cNvPr id="921" name="Google Shape;921;p7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358500" y="1461200"/>
            <a:ext cx="1677676" cy="1841575"/>
          </a:xfrm>
          <a:prstGeom prst="rect">
            <a:avLst/>
          </a:prstGeom>
          <a:noFill/>
          <a:ln>
            <a:noFill/>
          </a:ln>
        </p:spPr>
      </p:pic>
      <p:sp>
        <p:nvSpPr>
          <p:cNvPr id="922" name="Google Shape;922;p72"/>
          <p:cNvSpPr txBox="1"/>
          <p:nvPr/>
        </p:nvSpPr>
        <p:spPr>
          <a:xfrm>
            <a:off x="2905800" y="3403225"/>
            <a:ext cx="2581800" cy="8208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 sz="1500">
                <a:solidFill>
                  <a:schemeClr val="dk1"/>
                </a:solidFill>
                <a:latin typeface="Proxima Nova"/>
                <a:ea typeface="Proxima Nova"/>
                <a:cs typeface="Proxima Nova"/>
                <a:sym typeface="Proxima Nova"/>
              </a:rPr>
              <a:t>Team </a:t>
            </a:r>
            <a:r>
              <a:rPr lang="en" sz="1500" b="1">
                <a:solidFill>
                  <a:schemeClr val="dk1"/>
                </a:solidFill>
                <a:latin typeface="Proxima Nova"/>
                <a:ea typeface="Proxima Nova"/>
                <a:cs typeface="Proxima Nova"/>
                <a:sym typeface="Proxima Nova"/>
              </a:rPr>
              <a:t>Nebuchadnezzar</a:t>
            </a:r>
            <a:endParaRPr sz="1500" b="1">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1000"/>
              </a:spcAft>
              <a:buNone/>
            </a:pPr>
            <a:r>
              <a:rPr lang="en" sz="1500">
                <a:solidFill>
                  <a:schemeClr val="dk1"/>
                </a:solidFill>
                <a:latin typeface="Proxima Nova"/>
                <a:ea typeface="Proxima Nova"/>
                <a:cs typeface="Proxima Nova"/>
                <a:sym typeface="Proxima Nova"/>
              </a:rPr>
              <a:t>Non-Kosher (Meat and wine)</a:t>
            </a:r>
            <a:endParaRPr sz="1500">
              <a:solidFill>
                <a:schemeClr val="dk1"/>
              </a:solidFill>
              <a:latin typeface="Proxima Nova"/>
              <a:ea typeface="Proxima Nova"/>
              <a:cs typeface="Proxima Nova"/>
              <a:sym typeface="Proxima Nova"/>
            </a:endParaRPr>
          </a:p>
        </p:txBody>
      </p:sp>
      <p:sp>
        <p:nvSpPr>
          <p:cNvPr id="923" name="Google Shape;923;p72"/>
          <p:cNvSpPr txBox="1"/>
          <p:nvPr/>
        </p:nvSpPr>
        <p:spPr>
          <a:xfrm>
            <a:off x="217325" y="3403225"/>
            <a:ext cx="2316300" cy="8208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 sz="1500">
                <a:latin typeface="Proxima Nova"/>
                <a:ea typeface="Proxima Nova"/>
                <a:cs typeface="Proxima Nova"/>
                <a:sym typeface="Proxima Nova"/>
              </a:rPr>
              <a:t>Team </a:t>
            </a:r>
            <a:r>
              <a:rPr lang="en" sz="1500" b="1">
                <a:latin typeface="Proxima Nova"/>
                <a:ea typeface="Proxima Nova"/>
                <a:cs typeface="Proxima Nova"/>
                <a:sym typeface="Proxima Nova"/>
              </a:rPr>
              <a:t>Daniel</a:t>
            </a:r>
            <a:endParaRPr sz="1500" b="1">
              <a:latin typeface="Proxima Nova"/>
              <a:ea typeface="Proxima Nova"/>
              <a:cs typeface="Proxima Nova"/>
              <a:sym typeface="Proxima Nova"/>
            </a:endParaRPr>
          </a:p>
          <a:p>
            <a:pPr marL="0" lvl="0" indent="0" algn="ctr" rtl="0">
              <a:lnSpc>
                <a:spcPct val="120000"/>
              </a:lnSpc>
              <a:spcBef>
                <a:spcPts val="1000"/>
              </a:spcBef>
              <a:spcAft>
                <a:spcPts val="1000"/>
              </a:spcAft>
              <a:buNone/>
            </a:pPr>
            <a:r>
              <a:rPr lang="en" sz="1500">
                <a:latin typeface="Proxima Nova"/>
                <a:ea typeface="Proxima Nova"/>
                <a:cs typeface="Proxima Nova"/>
                <a:sym typeface="Proxima Nova"/>
              </a:rPr>
              <a:t>Kosher (Pulse and water)</a:t>
            </a:r>
            <a:endParaRPr sz="1500">
              <a:latin typeface="Proxima Nova"/>
              <a:ea typeface="Proxima Nova"/>
              <a:cs typeface="Proxima Nova"/>
              <a:sym typeface="Proxima Nova"/>
            </a:endParaRPr>
          </a:p>
        </p:txBody>
      </p:sp>
      <p:sp>
        <p:nvSpPr>
          <p:cNvPr id="924" name="Google Shape;924;p72"/>
          <p:cNvSpPr txBox="1"/>
          <p:nvPr/>
        </p:nvSpPr>
        <p:spPr>
          <a:xfrm>
            <a:off x="5859875" y="1376425"/>
            <a:ext cx="3090900" cy="283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a:solidFill>
                  <a:schemeClr val="dk1"/>
                </a:solidFill>
                <a:latin typeface="Proxima Nova"/>
                <a:ea typeface="Proxima Nova"/>
                <a:cs typeface="Proxima Nova"/>
                <a:sym typeface="Proxima Nova"/>
              </a:rPr>
              <a:t>10 people in each team. Observe for 10 days. Declare winner by manual observation.</a:t>
            </a:r>
            <a:endParaRPr sz="1500" b="1">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endParaRPr sz="1500" b="1">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Factor: </a:t>
            </a:r>
            <a:r>
              <a:rPr lang="en" b="1">
                <a:solidFill>
                  <a:srgbClr val="0000FF"/>
                </a:solidFill>
                <a:latin typeface="Proxima Nova"/>
                <a:ea typeface="Proxima Nova"/>
                <a:cs typeface="Proxima Nova"/>
                <a:sym typeface="Proxima Nova"/>
              </a:rPr>
              <a:t>Food habit</a:t>
            </a:r>
            <a:r>
              <a:rPr lang="en" sz="1500">
                <a:solidFill>
                  <a:schemeClr val="dk1"/>
                </a:solidFill>
                <a:latin typeface="Proxima Nova Semibold"/>
                <a:ea typeface="Proxima Nova Semibold"/>
                <a:cs typeface="Proxima Nova Semibold"/>
                <a:sym typeface="Proxima Nova Semibold"/>
              </a:rPr>
              <a:t>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Levels: </a:t>
            </a:r>
            <a:r>
              <a:rPr lang="en" b="1">
                <a:solidFill>
                  <a:srgbClr val="0000FF"/>
                </a:solidFill>
                <a:latin typeface="Proxima Nova"/>
                <a:ea typeface="Proxima Nova"/>
                <a:cs typeface="Proxima Nova"/>
                <a:sym typeface="Proxima Nova"/>
              </a:rPr>
              <a:t>Two</a:t>
            </a:r>
            <a:endParaRPr sz="1500">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Within/Between: </a:t>
            </a:r>
            <a:r>
              <a:rPr lang="en" b="1">
                <a:solidFill>
                  <a:srgbClr val="0000FF"/>
                </a:solidFill>
                <a:latin typeface="Proxima Nova"/>
                <a:ea typeface="Proxima Nova"/>
                <a:cs typeface="Proxima Nova"/>
                <a:sym typeface="Proxima Nova"/>
              </a:rPr>
              <a:t>Between</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500">
              <a:solidFill>
                <a:schemeClr val="dk1"/>
              </a:solidFill>
              <a:latin typeface="Proxima Nova"/>
              <a:ea typeface="Proxima Nova"/>
              <a:cs typeface="Proxima Nova"/>
              <a:sym typeface="Proxima Nova"/>
            </a:endParaRPr>
          </a:p>
        </p:txBody>
      </p:sp>
      <p:sp>
        <p:nvSpPr>
          <p:cNvPr id="925" name="Google Shape;925;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pic>
        <p:nvPicPr>
          <p:cNvPr id="930" name="Google Shape;930;p7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52400"/>
            <a:ext cx="8839199" cy="4296833"/>
          </a:xfrm>
          <a:prstGeom prst="rect">
            <a:avLst/>
          </a:prstGeom>
          <a:noFill/>
          <a:ln>
            <a:noFill/>
          </a:ln>
        </p:spPr>
      </p:pic>
      <p:pic>
        <p:nvPicPr>
          <p:cNvPr id="931" name="Google Shape;931;p7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4601633"/>
            <a:ext cx="5382154" cy="38946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pic>
        <p:nvPicPr>
          <p:cNvPr id="936" name="Google Shape;936;p7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87450" y="479150"/>
            <a:ext cx="3598575" cy="2024200"/>
          </a:xfrm>
          <a:prstGeom prst="rect">
            <a:avLst/>
          </a:prstGeom>
          <a:noFill/>
          <a:ln>
            <a:noFill/>
          </a:ln>
        </p:spPr>
      </p:pic>
      <p:pic>
        <p:nvPicPr>
          <p:cNvPr id="937" name="Google Shape;937;p7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57975" y="479416"/>
            <a:ext cx="3598576" cy="2023659"/>
          </a:xfrm>
          <a:prstGeom prst="rect">
            <a:avLst/>
          </a:prstGeom>
          <a:noFill/>
          <a:ln>
            <a:noFill/>
          </a:ln>
        </p:spPr>
      </p:pic>
      <p:sp>
        <p:nvSpPr>
          <p:cNvPr id="938" name="Google Shape;938;p74"/>
          <p:cNvSpPr txBox="1"/>
          <p:nvPr/>
        </p:nvSpPr>
        <p:spPr>
          <a:xfrm>
            <a:off x="911725" y="2707775"/>
            <a:ext cx="7395000" cy="762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a:solidFill>
                  <a:schemeClr val="dk1"/>
                </a:solidFill>
                <a:latin typeface="Proxima Nova"/>
                <a:ea typeface="Proxima Nova"/>
                <a:cs typeface="Proxima Nova"/>
                <a:sym typeface="Proxima Nova"/>
              </a:rPr>
              <a:t>We want to test whether line plot feedback or bar plot feedback is more useful. We have 20 participants. Each participant tries both interfaces.</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pic>
        <p:nvPicPr>
          <p:cNvPr id="943" name="Google Shape;943;p7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87450" y="479150"/>
            <a:ext cx="3598575" cy="2024200"/>
          </a:xfrm>
          <a:prstGeom prst="rect">
            <a:avLst/>
          </a:prstGeom>
          <a:noFill/>
          <a:ln>
            <a:noFill/>
          </a:ln>
        </p:spPr>
      </p:pic>
      <p:pic>
        <p:nvPicPr>
          <p:cNvPr id="944" name="Google Shape;944;p7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57975" y="479416"/>
            <a:ext cx="3598576" cy="2023659"/>
          </a:xfrm>
          <a:prstGeom prst="rect">
            <a:avLst/>
          </a:prstGeom>
          <a:noFill/>
          <a:ln>
            <a:noFill/>
          </a:ln>
        </p:spPr>
      </p:pic>
      <p:sp>
        <p:nvSpPr>
          <p:cNvPr id="945" name="Google Shape;945;p75"/>
          <p:cNvSpPr txBox="1"/>
          <p:nvPr/>
        </p:nvSpPr>
        <p:spPr>
          <a:xfrm>
            <a:off x="911725" y="2707775"/>
            <a:ext cx="7395000" cy="762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a:solidFill>
                  <a:schemeClr val="dk1"/>
                </a:solidFill>
                <a:latin typeface="Proxima Nova"/>
                <a:ea typeface="Proxima Nova"/>
                <a:cs typeface="Proxima Nova"/>
                <a:sym typeface="Proxima Nova"/>
              </a:rPr>
              <a:t>We want to test whether line plot feedback or bar plot feedback is more useful. We have 20 participants. Each participant tries both interfaces.</a:t>
            </a:r>
            <a:endParaRPr sz="1500">
              <a:solidFill>
                <a:schemeClr val="dk1"/>
              </a:solidFill>
              <a:latin typeface="Proxima Nova"/>
              <a:ea typeface="Proxima Nova"/>
              <a:cs typeface="Proxima Nova"/>
              <a:sym typeface="Proxima Nova"/>
            </a:endParaRPr>
          </a:p>
        </p:txBody>
      </p:sp>
      <p:sp>
        <p:nvSpPr>
          <p:cNvPr id="946" name="Google Shape;946;p75"/>
          <p:cNvSpPr txBox="1"/>
          <p:nvPr/>
        </p:nvSpPr>
        <p:spPr>
          <a:xfrm>
            <a:off x="3567975" y="3676450"/>
            <a:ext cx="2672400" cy="1108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Factor:</a:t>
            </a:r>
            <a:r>
              <a:rPr lang="en" sz="1500">
                <a:solidFill>
                  <a:schemeClr val="dk1"/>
                </a:solidFill>
                <a:latin typeface="Proxima Nova Semibold"/>
                <a:ea typeface="Proxima Nova Semibold"/>
                <a:cs typeface="Proxima Nova Semibold"/>
                <a:sym typeface="Proxima Nova Semibold"/>
              </a:rPr>
              <a:t> </a:t>
            </a:r>
            <a:r>
              <a:rPr lang="en"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Levels:</a:t>
            </a:r>
            <a:r>
              <a:rPr lang="en" sz="1500">
                <a:solidFill>
                  <a:schemeClr val="dk1"/>
                </a:solidFill>
                <a:latin typeface="Proxima Nova Semibold"/>
                <a:ea typeface="Proxima Nova Semibold"/>
                <a:cs typeface="Proxima Nova Semibold"/>
                <a:sym typeface="Proxima Nova Semibold"/>
              </a:rPr>
              <a:t> </a:t>
            </a:r>
            <a:r>
              <a:rPr lang="en" sz="1500">
                <a:solidFill>
                  <a:schemeClr val="dk1"/>
                </a:solidFill>
                <a:latin typeface="Proxima Nova"/>
                <a:ea typeface="Proxima Nova"/>
                <a:cs typeface="Proxima Nova"/>
                <a:sym typeface="Proxima Nova"/>
              </a:rPr>
              <a:t>?</a:t>
            </a:r>
            <a:r>
              <a:rPr lang="en" sz="1500">
                <a:solidFill>
                  <a:schemeClr val="dk1"/>
                </a:solidFill>
                <a:latin typeface="Proxima Nova Semibold"/>
                <a:ea typeface="Proxima Nova Semibold"/>
                <a:cs typeface="Proxima Nova Semibold"/>
                <a:sym typeface="Proxima Nova Semibold"/>
              </a:rPr>
              <a:t> </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Within/Between: </a:t>
            </a:r>
            <a:r>
              <a:rPr lang="en"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pic>
        <p:nvPicPr>
          <p:cNvPr id="951" name="Google Shape;951;p7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87450" y="479150"/>
            <a:ext cx="3598575" cy="2024200"/>
          </a:xfrm>
          <a:prstGeom prst="rect">
            <a:avLst/>
          </a:prstGeom>
          <a:noFill/>
          <a:ln>
            <a:noFill/>
          </a:ln>
        </p:spPr>
      </p:pic>
      <p:pic>
        <p:nvPicPr>
          <p:cNvPr id="952" name="Google Shape;952;p7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57975" y="479416"/>
            <a:ext cx="3598576" cy="2023659"/>
          </a:xfrm>
          <a:prstGeom prst="rect">
            <a:avLst/>
          </a:prstGeom>
          <a:noFill/>
          <a:ln>
            <a:noFill/>
          </a:ln>
        </p:spPr>
      </p:pic>
      <p:sp>
        <p:nvSpPr>
          <p:cNvPr id="953" name="Google Shape;953;p76"/>
          <p:cNvSpPr txBox="1"/>
          <p:nvPr/>
        </p:nvSpPr>
        <p:spPr>
          <a:xfrm>
            <a:off x="911725" y="2707775"/>
            <a:ext cx="7395000" cy="762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a:solidFill>
                  <a:schemeClr val="dk1"/>
                </a:solidFill>
                <a:latin typeface="Proxima Nova"/>
                <a:ea typeface="Proxima Nova"/>
                <a:cs typeface="Proxima Nova"/>
                <a:sym typeface="Proxima Nova"/>
              </a:rPr>
              <a:t>We want to test whether line plot feedback or bar plot feedback is more useful. We have 20 participants. Each participant tries both interfaces.</a:t>
            </a:r>
            <a:endParaRPr sz="1500">
              <a:solidFill>
                <a:schemeClr val="dk1"/>
              </a:solidFill>
              <a:latin typeface="Proxima Nova"/>
              <a:ea typeface="Proxima Nova"/>
              <a:cs typeface="Proxima Nova"/>
              <a:sym typeface="Proxima Nova"/>
            </a:endParaRPr>
          </a:p>
        </p:txBody>
      </p:sp>
      <p:sp>
        <p:nvSpPr>
          <p:cNvPr id="954" name="Google Shape;954;p76"/>
          <p:cNvSpPr txBox="1"/>
          <p:nvPr/>
        </p:nvSpPr>
        <p:spPr>
          <a:xfrm>
            <a:off x="3567975" y="3676450"/>
            <a:ext cx="3923400" cy="1108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Factor:</a:t>
            </a:r>
            <a:r>
              <a:rPr lang="en" sz="1500">
                <a:solidFill>
                  <a:schemeClr val="dk1"/>
                </a:solidFill>
                <a:latin typeface="Proxima Nova Semibold"/>
                <a:ea typeface="Proxima Nova Semibold"/>
                <a:cs typeface="Proxima Nova Semibold"/>
                <a:sym typeface="Proxima Nova Semibold"/>
              </a:rPr>
              <a:t> </a:t>
            </a:r>
            <a:r>
              <a:rPr lang="en" b="1">
                <a:solidFill>
                  <a:srgbClr val="0000FF"/>
                </a:solidFill>
                <a:latin typeface="Proxima Nova"/>
                <a:ea typeface="Proxima Nova"/>
                <a:cs typeface="Proxima Nova"/>
                <a:sym typeface="Proxima Nova"/>
              </a:rPr>
              <a:t>The UI</a:t>
            </a:r>
            <a:endParaRPr sz="1500">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Levels:</a:t>
            </a:r>
            <a:r>
              <a:rPr lang="en" sz="1500">
                <a:solidFill>
                  <a:schemeClr val="dk1"/>
                </a:solidFill>
                <a:latin typeface="Proxima Nova Semibold"/>
                <a:ea typeface="Proxima Nova Semibold"/>
                <a:cs typeface="Proxima Nova Semibold"/>
                <a:sym typeface="Proxima Nova Semibold"/>
              </a:rPr>
              <a:t> </a:t>
            </a:r>
            <a:r>
              <a:rPr lang="en" b="1">
                <a:solidFill>
                  <a:srgbClr val="0000FF"/>
                </a:solidFill>
                <a:latin typeface="Proxima Nova"/>
                <a:ea typeface="Proxima Nova"/>
                <a:cs typeface="Proxima Nova"/>
                <a:sym typeface="Proxima Nova"/>
              </a:rPr>
              <a:t>Two (line and bar plots)</a:t>
            </a:r>
            <a:endParaRPr sz="1500">
              <a:solidFill>
                <a:schemeClr val="dk1"/>
              </a:solidFill>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r>
              <a:rPr lang="en" sz="1500" b="1">
                <a:solidFill>
                  <a:schemeClr val="dk1"/>
                </a:solidFill>
                <a:latin typeface="Proxima Nova"/>
                <a:ea typeface="Proxima Nova"/>
                <a:cs typeface="Proxima Nova"/>
                <a:sym typeface="Proxima Nova"/>
              </a:rPr>
              <a:t>Within/Between: </a:t>
            </a:r>
            <a:r>
              <a:rPr lang="en" sz="1500" b="1">
                <a:solidFill>
                  <a:srgbClr val="0000FF"/>
                </a:solidFill>
                <a:latin typeface="Proxima Nova"/>
                <a:ea typeface="Proxima Nova"/>
                <a:cs typeface="Proxima Nova"/>
                <a:sym typeface="Proxima Nova"/>
              </a:rPr>
              <a:t>Within</a:t>
            </a:r>
            <a:endParaRPr sz="1500" b="1">
              <a:solidFill>
                <a:srgbClr val="0000FF"/>
              </a:solidFill>
              <a:latin typeface="Proxima Nova"/>
              <a:ea typeface="Proxima Nova"/>
              <a:cs typeface="Proxima Nova"/>
              <a:sym typeface="Proxima Nov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77"/>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Choosing the right statistical tests</a:t>
            </a:r>
            <a:endParaRPr sz="2800">
              <a:solidFill>
                <a:srgbClr val="000000"/>
              </a:solidFill>
            </a:endParaRPr>
          </a:p>
        </p:txBody>
      </p:sp>
      <p:graphicFrame>
        <p:nvGraphicFramePr>
          <p:cNvPr id="960" name="Google Shape;960;p77"/>
          <p:cNvGraphicFramePr/>
          <p:nvPr/>
        </p:nvGraphicFramePr>
        <p:xfrm>
          <a:off x="952500" y="1428750"/>
          <a:ext cx="3000000" cy="3000000"/>
        </p:xfrm>
        <a:graphic>
          <a:graphicData uri="http://schemas.openxmlformats.org/drawingml/2006/table">
            <a:tbl>
              <a:tblPr>
                <a:noFill/>
                <a:tableStyleId>{28AA265E-5095-4FFA-88FB-1F5D7C1F6CA5}</a:tableStyleId>
              </a:tblPr>
              <a:tblGrid>
                <a:gridCol w="916300">
                  <a:extLst>
                    <a:ext uri="{9D8B030D-6E8A-4147-A177-3AD203B41FA5}">
                      <a16:colId xmlns:a16="http://schemas.microsoft.com/office/drawing/2014/main" val="20000"/>
                    </a:ext>
                  </a:extLst>
                </a:gridCol>
                <a:gridCol w="964550">
                  <a:extLst>
                    <a:ext uri="{9D8B030D-6E8A-4147-A177-3AD203B41FA5}">
                      <a16:colId xmlns:a16="http://schemas.microsoft.com/office/drawing/2014/main" val="20001"/>
                    </a:ext>
                  </a:extLst>
                </a:gridCol>
                <a:gridCol w="1666200">
                  <a:extLst>
                    <a:ext uri="{9D8B030D-6E8A-4147-A177-3AD203B41FA5}">
                      <a16:colId xmlns:a16="http://schemas.microsoft.com/office/drawing/2014/main" val="20002"/>
                    </a:ext>
                  </a:extLst>
                </a:gridCol>
                <a:gridCol w="36919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Factors</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Levels</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Within/Between</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Test name</a:t>
                      </a:r>
                      <a:endParaRPr b="1">
                        <a:latin typeface="Proxima Nova"/>
                        <a:ea typeface="Proxima Nova"/>
                        <a:cs typeface="Proxima Nova"/>
                        <a:sym typeface="Proxima Nova"/>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1</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2</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Between</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Independent sample t-test</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Within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Paired sample t-test</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&gt;2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Between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One-way Anova</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&gt;2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Within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One-way Repeated Measures Anova</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bl>
          </a:graphicData>
        </a:graphic>
      </p:graphicFrame>
      <p:sp>
        <p:nvSpPr>
          <p:cNvPr id="961" name="Google Shape;96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78"/>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Independent Sample t-test</a:t>
            </a:r>
            <a:endParaRPr sz="2800">
              <a:solidFill>
                <a:srgbClr val="000000"/>
              </a:solidFill>
            </a:endParaRPr>
          </a:p>
        </p:txBody>
      </p:sp>
      <p:cxnSp>
        <p:nvCxnSpPr>
          <p:cNvPr id="967" name="Google Shape;967;p78"/>
          <p:cNvCxnSpPr/>
          <p:nvPr/>
        </p:nvCxnSpPr>
        <p:spPr>
          <a:xfrm>
            <a:off x="6052452" y="16187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968" name="Google Shape;968;p78"/>
          <p:cNvCxnSpPr/>
          <p:nvPr/>
        </p:nvCxnSpPr>
        <p:spPr>
          <a:xfrm>
            <a:off x="6052447" y="3576236"/>
            <a:ext cx="2835300" cy="0"/>
          </a:xfrm>
          <a:prstGeom prst="straightConnector1">
            <a:avLst/>
          </a:prstGeom>
          <a:noFill/>
          <a:ln w="19050" cap="flat" cmpd="sng">
            <a:solidFill>
              <a:srgbClr val="595959"/>
            </a:solidFill>
            <a:prstDash val="solid"/>
            <a:round/>
            <a:headEnd type="none" w="med" len="med"/>
            <a:tailEnd type="none" w="med" len="med"/>
          </a:ln>
        </p:spPr>
      </p:cxnSp>
      <p:sp>
        <p:nvSpPr>
          <p:cNvPr id="969" name="Google Shape;969;p78"/>
          <p:cNvSpPr/>
          <p:nvPr/>
        </p:nvSpPr>
        <p:spPr>
          <a:xfrm>
            <a:off x="6769987" y="1861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0" name="Google Shape;970;p78"/>
          <p:cNvCxnSpPr/>
          <p:nvPr/>
        </p:nvCxnSpPr>
        <p:spPr>
          <a:xfrm rot="10800000">
            <a:off x="5978647" y="18615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971" name="Google Shape;971;p78"/>
          <p:cNvCxnSpPr/>
          <p:nvPr/>
        </p:nvCxnSpPr>
        <p:spPr>
          <a:xfrm rot="10800000">
            <a:off x="5978647" y="27189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972" name="Google Shape;972;p78"/>
          <p:cNvCxnSpPr/>
          <p:nvPr/>
        </p:nvCxnSpPr>
        <p:spPr>
          <a:xfrm rot="10800000">
            <a:off x="5978647" y="21493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973" name="Google Shape;973;p78"/>
          <p:cNvCxnSpPr/>
          <p:nvPr/>
        </p:nvCxnSpPr>
        <p:spPr>
          <a:xfrm rot="10800000">
            <a:off x="5978647" y="24513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974" name="Google Shape;974;p78"/>
          <p:cNvCxnSpPr/>
          <p:nvPr/>
        </p:nvCxnSpPr>
        <p:spPr>
          <a:xfrm rot="10800000">
            <a:off x="5978647" y="27189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975" name="Google Shape;975;p78"/>
          <p:cNvCxnSpPr/>
          <p:nvPr/>
        </p:nvCxnSpPr>
        <p:spPr>
          <a:xfrm rot="10800000">
            <a:off x="5978647" y="35762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976" name="Google Shape;976;p78"/>
          <p:cNvCxnSpPr/>
          <p:nvPr/>
        </p:nvCxnSpPr>
        <p:spPr>
          <a:xfrm rot="10800000">
            <a:off x="5978647" y="30066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977" name="Google Shape;977;p78"/>
          <p:cNvCxnSpPr/>
          <p:nvPr/>
        </p:nvCxnSpPr>
        <p:spPr>
          <a:xfrm rot="10800000">
            <a:off x="5978647" y="3308707"/>
            <a:ext cx="73800" cy="0"/>
          </a:xfrm>
          <a:prstGeom prst="straightConnector1">
            <a:avLst/>
          </a:prstGeom>
          <a:noFill/>
          <a:ln w="19050" cap="flat" cmpd="sng">
            <a:solidFill>
              <a:srgbClr val="595959"/>
            </a:solidFill>
            <a:prstDash val="solid"/>
            <a:round/>
            <a:headEnd type="none" w="med" len="med"/>
            <a:tailEnd type="none" w="med" len="med"/>
          </a:ln>
        </p:spPr>
      </p:cxnSp>
      <p:sp>
        <p:nvSpPr>
          <p:cNvPr id="978" name="Google Shape;978;p78"/>
          <p:cNvSpPr txBox="1"/>
          <p:nvPr/>
        </p:nvSpPr>
        <p:spPr>
          <a:xfrm>
            <a:off x="5479398" y="28299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979" name="Google Shape;979;p78"/>
          <p:cNvSpPr txBox="1"/>
          <p:nvPr/>
        </p:nvSpPr>
        <p:spPr>
          <a:xfrm>
            <a:off x="5479398" y="22702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980" name="Google Shape;980;p78"/>
          <p:cNvSpPr txBox="1"/>
          <p:nvPr/>
        </p:nvSpPr>
        <p:spPr>
          <a:xfrm>
            <a:off x="5479398" y="16750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981" name="Google Shape;981;p78"/>
          <p:cNvSpPr txBox="1"/>
          <p:nvPr/>
        </p:nvSpPr>
        <p:spPr>
          <a:xfrm>
            <a:off x="7617925" y="36393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Light</a:t>
            </a:r>
            <a:r>
              <a:rPr lang="en" sz="1500" b="1">
                <a:solidFill>
                  <a:srgbClr val="000000"/>
                </a:solidFill>
                <a:latin typeface="Proxima Nova"/>
                <a:ea typeface="Proxima Nova"/>
                <a:cs typeface="Proxima Nova"/>
                <a:sym typeface="Proxima Nova"/>
              </a:rPr>
              <a:t> </a:t>
            </a:r>
            <a:r>
              <a:rPr lang="en" sz="1500">
                <a:latin typeface="Proxima Nova"/>
                <a:ea typeface="Proxima Nova"/>
                <a:cs typeface="Proxima Nova"/>
                <a:sym typeface="Proxima Nova"/>
              </a:rPr>
              <a:t>mode</a:t>
            </a:r>
            <a:r>
              <a:rPr lang="en" sz="1500">
                <a:solidFill>
                  <a:srgbClr val="000000"/>
                </a:solidFill>
                <a:latin typeface="Proxima Nova"/>
                <a:ea typeface="Proxima Nova"/>
                <a:cs typeface="Proxima Nova"/>
                <a:sym typeface="Proxima Nova"/>
              </a:rPr>
              <a:t> </a:t>
            </a:r>
            <a:endParaRPr sz="1600"/>
          </a:p>
        </p:txBody>
      </p:sp>
      <p:sp>
        <p:nvSpPr>
          <p:cNvPr id="982" name="Google Shape;982;p78"/>
          <p:cNvSpPr txBox="1"/>
          <p:nvPr/>
        </p:nvSpPr>
        <p:spPr>
          <a:xfrm>
            <a:off x="6278578" y="36393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Dark </a:t>
            </a:r>
            <a:r>
              <a:rPr lang="en" sz="1500">
                <a:latin typeface="Proxima Nova"/>
                <a:ea typeface="Proxima Nova"/>
                <a:cs typeface="Proxima Nova"/>
                <a:sym typeface="Proxima Nova"/>
              </a:rPr>
              <a:t>mode</a:t>
            </a:r>
            <a:endParaRPr sz="1600"/>
          </a:p>
        </p:txBody>
      </p:sp>
      <p:grpSp>
        <p:nvGrpSpPr>
          <p:cNvPr id="983" name="Google Shape;983;p78"/>
          <p:cNvGrpSpPr/>
          <p:nvPr/>
        </p:nvGrpSpPr>
        <p:grpSpPr>
          <a:xfrm>
            <a:off x="6944061" y="1775956"/>
            <a:ext cx="95049" cy="171155"/>
            <a:chOff x="5135475" y="491000"/>
            <a:chExt cx="185100" cy="333310"/>
          </a:xfrm>
        </p:grpSpPr>
        <p:cxnSp>
          <p:nvCxnSpPr>
            <p:cNvPr id="984" name="Google Shape;984;p78"/>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985" name="Google Shape;985;p78"/>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986" name="Google Shape;986;p78"/>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987" name="Google Shape;987;p78"/>
          <p:cNvSpPr txBox="1"/>
          <p:nvPr/>
        </p:nvSpPr>
        <p:spPr>
          <a:xfrm rot="-5400000">
            <a:off x="4375925" y="24048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988" name="Google Shape;988;p78"/>
          <p:cNvSpPr/>
          <p:nvPr/>
        </p:nvSpPr>
        <p:spPr>
          <a:xfrm>
            <a:off x="8065387" y="1861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78"/>
          <p:cNvGrpSpPr/>
          <p:nvPr/>
        </p:nvGrpSpPr>
        <p:grpSpPr>
          <a:xfrm>
            <a:off x="8239461" y="1775956"/>
            <a:ext cx="95049" cy="171155"/>
            <a:chOff x="5135475" y="491000"/>
            <a:chExt cx="185100" cy="333310"/>
          </a:xfrm>
        </p:grpSpPr>
        <p:cxnSp>
          <p:nvCxnSpPr>
            <p:cNvPr id="990" name="Google Shape;990;p78"/>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991" name="Google Shape;991;p78"/>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992" name="Google Shape;992;p78"/>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993" name="Google Shape;993;p78"/>
          <p:cNvSpPr txBox="1"/>
          <p:nvPr/>
        </p:nvSpPr>
        <p:spPr>
          <a:xfrm>
            <a:off x="409200" y="2144400"/>
            <a:ext cx="30000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solidFill>
                  <a:schemeClr val="dk1"/>
                </a:solidFill>
                <a:latin typeface="Proxima Nova"/>
                <a:ea typeface="Proxima Nova"/>
                <a:cs typeface="Proxima Nova"/>
                <a:sym typeface="Proxima Nova"/>
              </a:rPr>
              <a:t>H</a:t>
            </a:r>
            <a:r>
              <a:rPr lang="en" sz="1600" b="1" baseline="-25000">
                <a:solidFill>
                  <a:schemeClr val="dk1"/>
                </a:solidFill>
                <a:latin typeface="Proxima Nova"/>
                <a:ea typeface="Proxima Nova"/>
                <a:cs typeface="Proxima Nova"/>
                <a:sym typeface="Proxima Nova"/>
              </a:rPr>
              <a:t>0</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solidFill>
                  <a:schemeClr val="dk1"/>
                </a:solidFill>
                <a:latin typeface="Proxima Nova"/>
                <a:ea typeface="Proxima Nova"/>
                <a:cs typeface="Proxima Nova"/>
                <a:sym typeface="Proxima Nova"/>
              </a:rPr>
              <a:t>H</a:t>
            </a:r>
            <a:r>
              <a:rPr lang="en" sz="1600" b="1" baseline="-25000">
                <a:solidFill>
                  <a:schemeClr val="dk1"/>
                </a:solidFill>
                <a:latin typeface="Proxima Nova"/>
                <a:ea typeface="Proxima Nova"/>
                <a:cs typeface="Proxima Nova"/>
                <a:sym typeface="Proxima Nova"/>
              </a:rPr>
              <a:t>a</a:t>
            </a:r>
            <a:r>
              <a:rPr lang="en" sz="1600" b="1">
                <a:solidFill>
                  <a:schemeClr val="dk1"/>
                </a:solidFill>
                <a:latin typeface="Proxima Nova"/>
                <a:ea typeface="Proxima Nova"/>
                <a:cs typeface="Proxima Nova"/>
                <a:sym typeface="Proxima Nova"/>
              </a:rPr>
              <a:t>:</a:t>
            </a:r>
            <a:r>
              <a:rPr lang="en" sz="1600">
                <a:solidFill>
                  <a:schemeClr val="dk1"/>
                </a:solidFill>
                <a:latin typeface="Proxima Nova"/>
                <a:ea typeface="Proxima Nova"/>
                <a:cs typeface="Proxima Nova"/>
                <a:sym typeface="Proxima Nova"/>
              </a:rPr>
              <a:t> µ</a:t>
            </a:r>
            <a:r>
              <a:rPr lang="en" sz="1600" baseline="-25000">
                <a:solidFill>
                  <a:schemeClr val="dk1"/>
                </a:solidFill>
                <a:latin typeface="Proxima Nova"/>
                <a:ea typeface="Proxima Nova"/>
                <a:cs typeface="Proxima Nova"/>
                <a:sym typeface="Proxima Nova"/>
              </a:rPr>
              <a:t>D</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L</a:t>
            </a:r>
            <a:endParaRPr/>
          </a:p>
        </p:txBody>
      </p:sp>
      <p:sp>
        <p:nvSpPr>
          <p:cNvPr id="994" name="Google Shape;994;p78"/>
          <p:cNvSpPr txBox="1"/>
          <p:nvPr/>
        </p:nvSpPr>
        <p:spPr>
          <a:xfrm>
            <a:off x="311700" y="1247350"/>
            <a:ext cx="4575000" cy="384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300">
                <a:solidFill>
                  <a:srgbClr val="333333"/>
                </a:solidFill>
                <a:latin typeface="Proxima Nova"/>
                <a:ea typeface="Proxima Nova"/>
                <a:cs typeface="Proxima Nova"/>
                <a:sym typeface="Proxima Nova"/>
              </a:rPr>
              <a:t>One factor, two levels, between sample.</a:t>
            </a:r>
            <a:endParaRPr sz="1300">
              <a:solidFill>
                <a:srgbClr val="333333"/>
              </a:solidFill>
              <a:latin typeface="Proxima Nova"/>
              <a:ea typeface="Proxima Nova"/>
              <a:cs typeface="Proxima Nova"/>
              <a:sym typeface="Proxima Nova"/>
            </a:endParaRPr>
          </a:p>
        </p:txBody>
      </p:sp>
      <p:sp>
        <p:nvSpPr>
          <p:cNvPr id="995" name="Google Shape;995;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pic>
        <p:nvPicPr>
          <p:cNvPr id="1000" name="Google Shape;1000;p7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96425" y="1325288"/>
            <a:ext cx="8839201" cy="1426133"/>
          </a:xfrm>
          <a:prstGeom prst="rect">
            <a:avLst/>
          </a:prstGeom>
          <a:noFill/>
          <a:ln>
            <a:noFill/>
          </a:ln>
        </p:spPr>
      </p:pic>
      <p:sp>
        <p:nvSpPr>
          <p:cNvPr id="1001" name="Google Shape;1001;p79"/>
          <p:cNvSpPr txBox="1"/>
          <p:nvPr/>
        </p:nvSpPr>
        <p:spPr>
          <a:xfrm>
            <a:off x="196425" y="2878475"/>
            <a:ext cx="7880400" cy="3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statistic=-0.63, p=0.53</a:t>
            </a:r>
            <a:endParaRPr sz="1250">
              <a:solidFill>
                <a:schemeClr val="dk1"/>
              </a:solidFill>
              <a:highlight>
                <a:srgbClr val="FFFFFF"/>
              </a:highlight>
              <a:latin typeface="Courier New"/>
              <a:ea typeface="Courier New"/>
              <a:cs typeface="Courier New"/>
              <a:sym typeface="Courier New"/>
            </a:endParaRPr>
          </a:p>
        </p:txBody>
      </p:sp>
      <p:pic>
        <p:nvPicPr>
          <p:cNvPr id="1002" name="Google Shape;1002;p7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100089" flipH="1">
            <a:off x="2500373" y="3175649"/>
            <a:ext cx="432308" cy="1077809"/>
          </a:xfrm>
          <a:prstGeom prst="rect">
            <a:avLst/>
          </a:prstGeom>
          <a:noFill/>
          <a:ln>
            <a:noFill/>
          </a:ln>
        </p:spPr>
      </p:pic>
      <p:sp>
        <p:nvSpPr>
          <p:cNvPr id="1003" name="Google Shape;1003;p79"/>
          <p:cNvSpPr txBox="1"/>
          <p:nvPr/>
        </p:nvSpPr>
        <p:spPr>
          <a:xfrm>
            <a:off x="3250450" y="3535325"/>
            <a:ext cx="4374000" cy="1255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If p&lt;0.05, reject H</a:t>
            </a:r>
            <a:r>
              <a:rPr lang="en" sz="1200" baseline="-25000">
                <a:latin typeface="Proxima Nova Semibold"/>
                <a:ea typeface="Proxima Nova Semibold"/>
                <a:cs typeface="Proxima Nova Semibold"/>
                <a:sym typeface="Proxima Nova Semibold"/>
              </a:rPr>
              <a:t>0 </a:t>
            </a:r>
            <a:endParaRPr sz="1200">
              <a:latin typeface="Proxima Nova Semibold"/>
              <a:ea typeface="Proxima Nova Semibold"/>
              <a:cs typeface="Proxima Nova Semibold"/>
              <a:sym typeface="Proxima Nova Semibold"/>
            </a:endParaRPr>
          </a:p>
          <a:p>
            <a:pPr marL="0" marR="0" lvl="0" indent="0" algn="ctr" rtl="0">
              <a:lnSpc>
                <a:spcPct val="115000"/>
              </a:lnSpc>
              <a:spcBef>
                <a:spcPts val="1000"/>
              </a:spcBef>
              <a:spcAft>
                <a:spcPts val="0"/>
              </a:spcAft>
              <a:buNone/>
            </a:pPr>
            <a:r>
              <a:rPr lang="en" sz="1200">
                <a:latin typeface="Proxima Nova Semibold"/>
                <a:ea typeface="Proxima Nova Semibold"/>
                <a:cs typeface="Proxima Nova Semibold"/>
                <a:sym typeface="Proxima Nova Semibold"/>
              </a:rPr>
              <a:t>Else, “we do not observe a detectable difference between the two groups”</a:t>
            </a:r>
            <a:endParaRPr sz="1200">
              <a:latin typeface="Proxima Nova Semibold"/>
              <a:ea typeface="Proxima Nova Semibold"/>
              <a:cs typeface="Proxima Nova Semibold"/>
              <a:sym typeface="Proxima Nova Semibold"/>
            </a:endParaRPr>
          </a:p>
        </p:txBody>
      </p:sp>
      <p:sp>
        <p:nvSpPr>
          <p:cNvPr id="1004" name="Google Shape;1004;p79"/>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Independent Sample t-test</a:t>
            </a:r>
            <a:endParaRPr sz="2800">
              <a:solidFill>
                <a:srgbClr val="000000"/>
              </a:solidFill>
            </a:endParaRPr>
          </a:p>
        </p:txBody>
      </p:sp>
      <p:sp>
        <p:nvSpPr>
          <p:cNvPr id="1005" name="Google Shape;1005;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80"/>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Choosing the right statistical tests</a:t>
            </a:r>
            <a:endParaRPr sz="2800">
              <a:solidFill>
                <a:srgbClr val="000000"/>
              </a:solidFill>
            </a:endParaRPr>
          </a:p>
        </p:txBody>
      </p:sp>
      <p:graphicFrame>
        <p:nvGraphicFramePr>
          <p:cNvPr id="1011" name="Google Shape;1011;p80"/>
          <p:cNvGraphicFramePr/>
          <p:nvPr/>
        </p:nvGraphicFramePr>
        <p:xfrm>
          <a:off x="952500" y="1428750"/>
          <a:ext cx="3000000" cy="3000000"/>
        </p:xfrm>
        <a:graphic>
          <a:graphicData uri="http://schemas.openxmlformats.org/drawingml/2006/table">
            <a:tbl>
              <a:tblPr>
                <a:noFill/>
                <a:tableStyleId>{28AA265E-5095-4FFA-88FB-1F5D7C1F6CA5}</a:tableStyleId>
              </a:tblPr>
              <a:tblGrid>
                <a:gridCol w="916300">
                  <a:extLst>
                    <a:ext uri="{9D8B030D-6E8A-4147-A177-3AD203B41FA5}">
                      <a16:colId xmlns:a16="http://schemas.microsoft.com/office/drawing/2014/main" val="20000"/>
                    </a:ext>
                  </a:extLst>
                </a:gridCol>
                <a:gridCol w="964550">
                  <a:extLst>
                    <a:ext uri="{9D8B030D-6E8A-4147-A177-3AD203B41FA5}">
                      <a16:colId xmlns:a16="http://schemas.microsoft.com/office/drawing/2014/main" val="20001"/>
                    </a:ext>
                  </a:extLst>
                </a:gridCol>
                <a:gridCol w="1666200">
                  <a:extLst>
                    <a:ext uri="{9D8B030D-6E8A-4147-A177-3AD203B41FA5}">
                      <a16:colId xmlns:a16="http://schemas.microsoft.com/office/drawing/2014/main" val="20002"/>
                    </a:ext>
                  </a:extLst>
                </a:gridCol>
                <a:gridCol w="36919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Factors</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Levels</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Within/Between</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Test name</a:t>
                      </a:r>
                      <a:endParaRPr b="1">
                        <a:latin typeface="Proxima Nova"/>
                        <a:ea typeface="Proxima Nova"/>
                        <a:cs typeface="Proxima Nova"/>
                        <a:sym typeface="Proxima Nova"/>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Between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Independent sample t-test</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1</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2</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Within</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Paired sample t-test</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&gt;2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Between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One-way Anova</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&gt;2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Within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One-way Repeated Measures Anova</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bl>
          </a:graphicData>
        </a:graphic>
      </p:graphicFrame>
      <p:sp>
        <p:nvSpPr>
          <p:cNvPr id="1012" name="Google Shape;1012;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81"/>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Paired Sample t-test</a:t>
            </a:r>
            <a:endParaRPr sz="2800">
              <a:solidFill>
                <a:srgbClr val="000000"/>
              </a:solidFill>
            </a:endParaRPr>
          </a:p>
        </p:txBody>
      </p:sp>
      <p:cxnSp>
        <p:nvCxnSpPr>
          <p:cNvPr id="1018" name="Google Shape;1018;p81"/>
          <p:cNvCxnSpPr/>
          <p:nvPr/>
        </p:nvCxnSpPr>
        <p:spPr>
          <a:xfrm>
            <a:off x="6052452" y="1618700"/>
            <a:ext cx="0" cy="1957500"/>
          </a:xfrm>
          <a:prstGeom prst="straightConnector1">
            <a:avLst/>
          </a:prstGeom>
          <a:noFill/>
          <a:ln w="19050" cap="flat" cmpd="sng">
            <a:solidFill>
              <a:srgbClr val="595959"/>
            </a:solidFill>
            <a:prstDash val="solid"/>
            <a:round/>
            <a:headEnd type="none" w="med" len="med"/>
            <a:tailEnd type="none" w="med" len="med"/>
          </a:ln>
        </p:spPr>
      </p:cxnSp>
      <p:cxnSp>
        <p:nvCxnSpPr>
          <p:cNvPr id="1019" name="Google Shape;1019;p81"/>
          <p:cNvCxnSpPr/>
          <p:nvPr/>
        </p:nvCxnSpPr>
        <p:spPr>
          <a:xfrm>
            <a:off x="6052447" y="3576236"/>
            <a:ext cx="2835300" cy="0"/>
          </a:xfrm>
          <a:prstGeom prst="straightConnector1">
            <a:avLst/>
          </a:prstGeom>
          <a:noFill/>
          <a:ln w="19050" cap="flat" cmpd="sng">
            <a:solidFill>
              <a:srgbClr val="595959"/>
            </a:solidFill>
            <a:prstDash val="solid"/>
            <a:round/>
            <a:headEnd type="none" w="med" len="med"/>
            <a:tailEnd type="none" w="med" len="med"/>
          </a:ln>
        </p:spPr>
      </p:cxnSp>
      <p:sp>
        <p:nvSpPr>
          <p:cNvPr id="1020" name="Google Shape;1020;p81"/>
          <p:cNvSpPr/>
          <p:nvPr/>
        </p:nvSpPr>
        <p:spPr>
          <a:xfrm>
            <a:off x="6769987" y="18615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1" name="Google Shape;1021;p81"/>
          <p:cNvCxnSpPr/>
          <p:nvPr/>
        </p:nvCxnSpPr>
        <p:spPr>
          <a:xfrm rot="10800000">
            <a:off x="5978647" y="18615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22" name="Google Shape;1022;p81"/>
          <p:cNvCxnSpPr/>
          <p:nvPr/>
        </p:nvCxnSpPr>
        <p:spPr>
          <a:xfrm rot="10800000">
            <a:off x="5978647" y="27189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23" name="Google Shape;1023;p81"/>
          <p:cNvCxnSpPr/>
          <p:nvPr/>
        </p:nvCxnSpPr>
        <p:spPr>
          <a:xfrm rot="10800000">
            <a:off x="5978647" y="21493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24" name="Google Shape;1024;p81"/>
          <p:cNvCxnSpPr/>
          <p:nvPr/>
        </p:nvCxnSpPr>
        <p:spPr>
          <a:xfrm rot="10800000">
            <a:off x="5978647" y="24513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25" name="Google Shape;1025;p81"/>
          <p:cNvCxnSpPr/>
          <p:nvPr/>
        </p:nvCxnSpPr>
        <p:spPr>
          <a:xfrm rot="10800000">
            <a:off x="5978647" y="27189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26" name="Google Shape;1026;p81"/>
          <p:cNvCxnSpPr/>
          <p:nvPr/>
        </p:nvCxnSpPr>
        <p:spPr>
          <a:xfrm rot="10800000">
            <a:off x="5978647" y="35762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27" name="Google Shape;1027;p81"/>
          <p:cNvCxnSpPr/>
          <p:nvPr/>
        </p:nvCxnSpPr>
        <p:spPr>
          <a:xfrm rot="10800000">
            <a:off x="5978647" y="30066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28" name="Google Shape;1028;p81"/>
          <p:cNvCxnSpPr/>
          <p:nvPr/>
        </p:nvCxnSpPr>
        <p:spPr>
          <a:xfrm rot="10800000">
            <a:off x="5978647" y="3308707"/>
            <a:ext cx="73800" cy="0"/>
          </a:xfrm>
          <a:prstGeom prst="straightConnector1">
            <a:avLst/>
          </a:prstGeom>
          <a:noFill/>
          <a:ln w="19050" cap="flat" cmpd="sng">
            <a:solidFill>
              <a:srgbClr val="595959"/>
            </a:solidFill>
            <a:prstDash val="solid"/>
            <a:round/>
            <a:headEnd type="none" w="med" len="med"/>
            <a:tailEnd type="none" w="med" len="med"/>
          </a:ln>
        </p:spPr>
      </p:cxnSp>
      <p:sp>
        <p:nvSpPr>
          <p:cNvPr id="1029" name="Google Shape;1029;p81"/>
          <p:cNvSpPr txBox="1"/>
          <p:nvPr/>
        </p:nvSpPr>
        <p:spPr>
          <a:xfrm>
            <a:off x="5479398" y="28299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1030" name="Google Shape;1030;p81"/>
          <p:cNvSpPr txBox="1"/>
          <p:nvPr/>
        </p:nvSpPr>
        <p:spPr>
          <a:xfrm>
            <a:off x="5479398" y="22702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1031" name="Google Shape;1031;p81"/>
          <p:cNvSpPr txBox="1"/>
          <p:nvPr/>
        </p:nvSpPr>
        <p:spPr>
          <a:xfrm>
            <a:off x="5479398" y="16750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1032" name="Google Shape;1032;p81"/>
          <p:cNvSpPr txBox="1"/>
          <p:nvPr/>
        </p:nvSpPr>
        <p:spPr>
          <a:xfrm>
            <a:off x="7617925" y="3639325"/>
            <a:ext cx="1298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Post</a:t>
            </a:r>
            <a:endParaRPr sz="1600"/>
          </a:p>
        </p:txBody>
      </p:sp>
      <p:sp>
        <p:nvSpPr>
          <p:cNvPr id="1033" name="Google Shape;1033;p81"/>
          <p:cNvSpPr txBox="1"/>
          <p:nvPr/>
        </p:nvSpPr>
        <p:spPr>
          <a:xfrm>
            <a:off x="6344614" y="3639325"/>
            <a:ext cx="12630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latin typeface="Proxima Nova"/>
                <a:ea typeface="Proxima Nova"/>
                <a:cs typeface="Proxima Nova"/>
                <a:sym typeface="Proxima Nova"/>
              </a:rPr>
              <a:t>Pre</a:t>
            </a:r>
            <a:endParaRPr sz="1600"/>
          </a:p>
        </p:txBody>
      </p:sp>
      <p:grpSp>
        <p:nvGrpSpPr>
          <p:cNvPr id="1034" name="Google Shape;1034;p81"/>
          <p:cNvGrpSpPr/>
          <p:nvPr/>
        </p:nvGrpSpPr>
        <p:grpSpPr>
          <a:xfrm>
            <a:off x="6944061" y="1775956"/>
            <a:ext cx="95049" cy="171155"/>
            <a:chOff x="5135475" y="491000"/>
            <a:chExt cx="185100" cy="333310"/>
          </a:xfrm>
        </p:grpSpPr>
        <p:cxnSp>
          <p:nvCxnSpPr>
            <p:cNvPr id="1035" name="Google Shape;1035;p81"/>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036" name="Google Shape;1036;p81"/>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037" name="Google Shape;1037;p81"/>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038" name="Google Shape;1038;p81"/>
          <p:cNvSpPr txBox="1"/>
          <p:nvPr/>
        </p:nvSpPr>
        <p:spPr>
          <a:xfrm rot="-5400000">
            <a:off x="4375925" y="2404800"/>
            <a:ext cx="199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Usage duration (min)</a:t>
            </a:r>
            <a:endParaRPr sz="1600"/>
          </a:p>
        </p:txBody>
      </p:sp>
      <p:sp>
        <p:nvSpPr>
          <p:cNvPr id="1039" name="Google Shape;1039;p81"/>
          <p:cNvSpPr/>
          <p:nvPr/>
        </p:nvSpPr>
        <p:spPr>
          <a:xfrm>
            <a:off x="8065375" y="2242573"/>
            <a:ext cx="443400" cy="1333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0" name="Google Shape;1040;p81"/>
          <p:cNvGrpSpPr/>
          <p:nvPr/>
        </p:nvGrpSpPr>
        <p:grpSpPr>
          <a:xfrm>
            <a:off x="8239461" y="2156956"/>
            <a:ext cx="95049" cy="171155"/>
            <a:chOff x="5135475" y="491000"/>
            <a:chExt cx="185100" cy="333310"/>
          </a:xfrm>
        </p:grpSpPr>
        <p:cxnSp>
          <p:nvCxnSpPr>
            <p:cNvPr id="1041" name="Google Shape;1041;p81"/>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042" name="Google Shape;1042;p81"/>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043" name="Google Shape;1043;p81"/>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044" name="Google Shape;1044;p81"/>
          <p:cNvSpPr txBox="1"/>
          <p:nvPr/>
        </p:nvSpPr>
        <p:spPr>
          <a:xfrm>
            <a:off x="409200" y="2144400"/>
            <a:ext cx="30000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600" b="1">
                <a:solidFill>
                  <a:schemeClr val="dk1"/>
                </a:solidFill>
                <a:latin typeface="Proxima Nova"/>
                <a:ea typeface="Proxima Nova"/>
                <a:cs typeface="Proxima Nova"/>
                <a:sym typeface="Proxima Nova"/>
              </a:rPr>
              <a:t>H</a:t>
            </a:r>
            <a:r>
              <a:rPr lang="en" sz="1600" b="1" baseline="-25000">
                <a:solidFill>
                  <a:schemeClr val="dk1"/>
                </a:solidFill>
                <a:latin typeface="Proxima Nova"/>
                <a:ea typeface="Proxima Nova"/>
                <a:cs typeface="Proxima Nova"/>
                <a:sym typeface="Proxima Nova"/>
              </a:rPr>
              <a:t>0</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µ</a:t>
            </a:r>
            <a:r>
              <a:rPr lang="en" sz="1600" baseline="-25000">
                <a:solidFill>
                  <a:schemeClr val="dk1"/>
                </a:solidFill>
                <a:latin typeface="Proxima Nova"/>
                <a:ea typeface="Proxima Nova"/>
                <a:cs typeface="Proxima Nova"/>
                <a:sym typeface="Proxima Nova"/>
              </a:rPr>
              <a:t>pre</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post</a:t>
            </a:r>
            <a:endParaRPr sz="1600" baseline="-250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b="1">
                <a:solidFill>
                  <a:schemeClr val="dk1"/>
                </a:solidFill>
                <a:latin typeface="Proxima Nova"/>
                <a:ea typeface="Proxima Nova"/>
                <a:cs typeface="Proxima Nova"/>
                <a:sym typeface="Proxima Nova"/>
              </a:rPr>
              <a:t>H</a:t>
            </a:r>
            <a:r>
              <a:rPr lang="en" sz="1600" b="1" baseline="-25000">
                <a:solidFill>
                  <a:schemeClr val="dk1"/>
                </a:solidFill>
                <a:latin typeface="Proxima Nova"/>
                <a:ea typeface="Proxima Nova"/>
                <a:cs typeface="Proxima Nova"/>
                <a:sym typeface="Proxima Nova"/>
              </a:rPr>
              <a:t>a</a:t>
            </a:r>
            <a:r>
              <a:rPr lang="en" sz="1600" b="1">
                <a:solidFill>
                  <a:schemeClr val="dk1"/>
                </a:solidFill>
                <a:latin typeface="Proxima Nova"/>
                <a:ea typeface="Proxima Nova"/>
                <a:cs typeface="Proxima Nova"/>
                <a:sym typeface="Proxima Nova"/>
              </a:rPr>
              <a:t>:</a:t>
            </a:r>
            <a:r>
              <a:rPr lang="en" sz="1600">
                <a:solidFill>
                  <a:schemeClr val="dk1"/>
                </a:solidFill>
                <a:latin typeface="Proxima Nova"/>
                <a:ea typeface="Proxima Nova"/>
                <a:cs typeface="Proxima Nova"/>
                <a:sym typeface="Proxima Nova"/>
              </a:rPr>
              <a:t> µ</a:t>
            </a:r>
            <a:r>
              <a:rPr lang="en" sz="1600" baseline="-25000">
                <a:solidFill>
                  <a:schemeClr val="dk1"/>
                </a:solidFill>
                <a:latin typeface="Proxima Nova"/>
                <a:ea typeface="Proxima Nova"/>
                <a:cs typeface="Proxima Nova"/>
                <a:sym typeface="Proxima Nova"/>
              </a:rPr>
              <a:t>pre</a:t>
            </a:r>
            <a:r>
              <a:rPr lang="en" sz="1600">
                <a:solidFill>
                  <a:schemeClr val="dk1"/>
                </a:solidFill>
                <a:latin typeface="Proxima Nova"/>
                <a:ea typeface="Proxima Nova"/>
                <a:cs typeface="Proxima Nova"/>
                <a:sym typeface="Proxima Nova"/>
              </a:rPr>
              <a:t> ≠ µ</a:t>
            </a:r>
            <a:r>
              <a:rPr lang="en" sz="1600" baseline="-25000">
                <a:solidFill>
                  <a:schemeClr val="dk1"/>
                </a:solidFill>
                <a:latin typeface="Proxima Nova"/>
                <a:ea typeface="Proxima Nova"/>
                <a:cs typeface="Proxima Nova"/>
                <a:sym typeface="Proxima Nova"/>
              </a:rPr>
              <a:t>post</a:t>
            </a:r>
            <a:endParaRPr/>
          </a:p>
        </p:txBody>
      </p:sp>
      <p:sp>
        <p:nvSpPr>
          <p:cNvPr id="1045" name="Google Shape;1045;p81"/>
          <p:cNvSpPr txBox="1"/>
          <p:nvPr/>
        </p:nvSpPr>
        <p:spPr>
          <a:xfrm>
            <a:off x="311700" y="1247350"/>
            <a:ext cx="4575000" cy="624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1000"/>
              </a:spcAft>
              <a:buNone/>
            </a:pPr>
            <a:r>
              <a:rPr lang="en" sz="1300">
                <a:solidFill>
                  <a:srgbClr val="333333"/>
                </a:solidFill>
                <a:latin typeface="Proxima Nova"/>
                <a:ea typeface="Proxima Nova"/>
                <a:cs typeface="Proxima Nova"/>
                <a:sym typeface="Proxima Nova"/>
              </a:rPr>
              <a:t>One factor, two levels, within subjects. So each participant provides multiple data points.</a:t>
            </a:r>
            <a:endParaRPr sz="1300">
              <a:solidFill>
                <a:srgbClr val="333333"/>
              </a:solidFill>
              <a:latin typeface="Proxima Nova"/>
              <a:ea typeface="Proxima Nova"/>
              <a:cs typeface="Proxima Nova"/>
              <a:sym typeface="Proxima Nova"/>
            </a:endParaRPr>
          </a:p>
        </p:txBody>
      </p:sp>
      <p:sp>
        <p:nvSpPr>
          <p:cNvPr id="1046" name="Google Shape;1046;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069003" y="152400"/>
            <a:ext cx="3006001" cy="4838701"/>
          </a:xfrm>
          <a:prstGeom prst="rect">
            <a:avLst/>
          </a:prstGeom>
          <a:noFill/>
          <a:ln>
            <a:noFill/>
          </a:ln>
        </p:spPr>
      </p:pic>
      <p:sp>
        <p:nvSpPr>
          <p:cNvPr id="160" name="Google Shape;160;p19"/>
          <p:cNvSpPr txBox="1"/>
          <p:nvPr/>
        </p:nvSpPr>
        <p:spPr>
          <a:xfrm>
            <a:off x="6493575" y="1332350"/>
            <a:ext cx="2543100" cy="2175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95% C.I. bars are not overlapping. So, based on visual eyeballing of the plots, we can hope that the differences between the two groups are significant. We need to run the correct statistical test to confirm it.</a:t>
            </a:r>
            <a:endParaRPr sz="1200">
              <a:latin typeface="Proxima Nova Semibold"/>
              <a:ea typeface="Proxima Nova Semibold"/>
              <a:cs typeface="Proxima Nova Semibold"/>
              <a:sym typeface="Proxima Nova Semibold"/>
            </a:endParaRPr>
          </a:p>
        </p:txBody>
      </p:sp>
      <p:pic>
        <p:nvPicPr>
          <p:cNvPr id="161" name="Google Shape;161;p1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194418">
            <a:off x="5578792" y="880583"/>
            <a:ext cx="455666" cy="1136084"/>
          </a:xfrm>
          <a:prstGeom prst="rect">
            <a:avLst/>
          </a:prstGeom>
          <a:noFill/>
          <a:ln>
            <a:noFill/>
          </a:ln>
        </p:spPr>
      </p:pic>
      <p:sp>
        <p:nvSpPr>
          <p:cNvPr id="162" name="Google Shape;16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82"/>
          <p:cNvSpPr txBox="1"/>
          <p:nvPr/>
        </p:nvSpPr>
        <p:spPr>
          <a:xfrm>
            <a:off x="196425" y="2878475"/>
            <a:ext cx="7880400" cy="3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50">
                <a:solidFill>
                  <a:schemeClr val="dk1"/>
                </a:solidFill>
                <a:highlight>
                  <a:srgbClr val="FFFFFF"/>
                </a:highlight>
                <a:latin typeface="Courier New"/>
                <a:ea typeface="Courier New"/>
                <a:cs typeface="Courier New"/>
                <a:sym typeface="Courier New"/>
              </a:rPr>
              <a:t>statistic=-2.97, p=0.01</a:t>
            </a:r>
            <a:endParaRPr sz="1250">
              <a:solidFill>
                <a:schemeClr val="dk1"/>
              </a:solidFill>
              <a:highlight>
                <a:srgbClr val="FFFFFF"/>
              </a:highlight>
              <a:latin typeface="Courier New"/>
              <a:ea typeface="Courier New"/>
              <a:cs typeface="Courier New"/>
              <a:sym typeface="Courier New"/>
            </a:endParaRPr>
          </a:p>
        </p:txBody>
      </p:sp>
      <p:sp>
        <p:nvSpPr>
          <p:cNvPr id="1052" name="Google Shape;1052;p82"/>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Paired Sample t-test</a:t>
            </a:r>
            <a:endParaRPr sz="2800">
              <a:solidFill>
                <a:srgbClr val="000000"/>
              </a:solidFill>
            </a:endParaRPr>
          </a:p>
        </p:txBody>
      </p:sp>
      <p:pic>
        <p:nvPicPr>
          <p:cNvPr id="1053" name="Google Shape;1053;p8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11700" y="1093925"/>
            <a:ext cx="7880400" cy="1634329"/>
          </a:xfrm>
          <a:prstGeom prst="rect">
            <a:avLst/>
          </a:prstGeom>
          <a:noFill/>
          <a:ln>
            <a:noFill/>
          </a:ln>
        </p:spPr>
      </p:pic>
      <p:pic>
        <p:nvPicPr>
          <p:cNvPr id="1054" name="Google Shape;1054;p82"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100089" flipH="1">
            <a:off x="2347973" y="3175649"/>
            <a:ext cx="432308" cy="1077809"/>
          </a:xfrm>
          <a:prstGeom prst="rect">
            <a:avLst/>
          </a:prstGeom>
          <a:noFill/>
          <a:ln>
            <a:noFill/>
          </a:ln>
        </p:spPr>
      </p:pic>
      <p:sp>
        <p:nvSpPr>
          <p:cNvPr id="1055" name="Google Shape;1055;p82"/>
          <p:cNvSpPr txBox="1"/>
          <p:nvPr/>
        </p:nvSpPr>
        <p:spPr>
          <a:xfrm>
            <a:off x="3098050" y="3535325"/>
            <a:ext cx="4374000" cy="1255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Here, p&lt;0.05. So we get to reject H</a:t>
            </a:r>
            <a:r>
              <a:rPr lang="en" sz="1200" baseline="-25000">
                <a:latin typeface="Proxima Nova Semibold"/>
                <a:ea typeface="Proxima Nova Semibold"/>
                <a:cs typeface="Proxima Nova Semibold"/>
                <a:sym typeface="Proxima Nova Semibold"/>
              </a:rPr>
              <a:t>0</a:t>
            </a:r>
            <a:endParaRPr sz="1200" baseline="-25000">
              <a:latin typeface="Proxima Nova Semibold"/>
              <a:ea typeface="Proxima Nova Semibold"/>
              <a:cs typeface="Proxima Nova Semibold"/>
              <a:sym typeface="Proxima Nova Semibold"/>
            </a:endParaRPr>
          </a:p>
          <a:p>
            <a:pPr marL="0" marR="0" lvl="0" indent="0" algn="ctr" rtl="0">
              <a:lnSpc>
                <a:spcPct val="115000"/>
              </a:lnSpc>
              <a:spcBef>
                <a:spcPts val="1000"/>
              </a:spcBef>
              <a:spcAft>
                <a:spcPts val="0"/>
              </a:spcAft>
              <a:buNone/>
            </a:pPr>
            <a:r>
              <a:rPr lang="en" sz="1200">
                <a:latin typeface="Proxima Nova Semibold"/>
                <a:ea typeface="Proxima Nova Semibold"/>
                <a:cs typeface="Proxima Nova Semibold"/>
                <a:sym typeface="Proxima Nova Semibold"/>
              </a:rPr>
              <a:t>There is overwhelming evidence that the two groups are different!</a:t>
            </a:r>
            <a:endParaRPr sz="1200">
              <a:latin typeface="Proxima Nova Semibold"/>
              <a:ea typeface="Proxima Nova Semibold"/>
              <a:cs typeface="Proxima Nova Semibold"/>
              <a:sym typeface="Proxima Nova Semibold"/>
            </a:endParaRPr>
          </a:p>
        </p:txBody>
      </p:sp>
      <p:sp>
        <p:nvSpPr>
          <p:cNvPr id="1056" name="Google Shape;1056;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83"/>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Choosing the right statistical tests</a:t>
            </a:r>
            <a:endParaRPr sz="2800">
              <a:solidFill>
                <a:srgbClr val="000000"/>
              </a:solidFill>
            </a:endParaRPr>
          </a:p>
        </p:txBody>
      </p:sp>
      <p:graphicFrame>
        <p:nvGraphicFramePr>
          <p:cNvPr id="1062" name="Google Shape;1062;p83"/>
          <p:cNvGraphicFramePr/>
          <p:nvPr/>
        </p:nvGraphicFramePr>
        <p:xfrm>
          <a:off x="952500" y="1428750"/>
          <a:ext cx="3000000" cy="3000000"/>
        </p:xfrm>
        <a:graphic>
          <a:graphicData uri="http://schemas.openxmlformats.org/drawingml/2006/table">
            <a:tbl>
              <a:tblPr>
                <a:noFill/>
                <a:tableStyleId>{28AA265E-5095-4FFA-88FB-1F5D7C1F6CA5}</a:tableStyleId>
              </a:tblPr>
              <a:tblGrid>
                <a:gridCol w="916300">
                  <a:extLst>
                    <a:ext uri="{9D8B030D-6E8A-4147-A177-3AD203B41FA5}">
                      <a16:colId xmlns:a16="http://schemas.microsoft.com/office/drawing/2014/main" val="20000"/>
                    </a:ext>
                  </a:extLst>
                </a:gridCol>
                <a:gridCol w="964550">
                  <a:extLst>
                    <a:ext uri="{9D8B030D-6E8A-4147-A177-3AD203B41FA5}">
                      <a16:colId xmlns:a16="http://schemas.microsoft.com/office/drawing/2014/main" val="20001"/>
                    </a:ext>
                  </a:extLst>
                </a:gridCol>
                <a:gridCol w="1666200">
                  <a:extLst>
                    <a:ext uri="{9D8B030D-6E8A-4147-A177-3AD203B41FA5}">
                      <a16:colId xmlns:a16="http://schemas.microsoft.com/office/drawing/2014/main" val="20002"/>
                    </a:ext>
                  </a:extLst>
                </a:gridCol>
                <a:gridCol w="36919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Factors</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Levels</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Within/Between</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Test name</a:t>
                      </a:r>
                      <a:endParaRPr b="1">
                        <a:latin typeface="Proxima Nova"/>
                        <a:ea typeface="Proxima Nova"/>
                        <a:cs typeface="Proxima Nova"/>
                        <a:sym typeface="Proxima Nova"/>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Between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Independent sample t-test</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Within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Paired sample t-test</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1</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&gt;2</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Between</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One-way Anova</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&gt;2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Within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One-way Repeated Measures Anova</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bl>
          </a:graphicData>
        </a:graphic>
      </p:graphicFrame>
      <p:sp>
        <p:nvSpPr>
          <p:cNvPr id="1063" name="Google Shape;1063;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84"/>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One-way Anova</a:t>
            </a:r>
            <a:endParaRPr sz="2800">
              <a:solidFill>
                <a:srgbClr val="000000"/>
              </a:solidFill>
            </a:endParaRPr>
          </a:p>
        </p:txBody>
      </p:sp>
      <p:cxnSp>
        <p:nvCxnSpPr>
          <p:cNvPr id="1069" name="Google Shape;1069;p84"/>
          <p:cNvCxnSpPr/>
          <p:nvPr/>
        </p:nvCxnSpPr>
        <p:spPr>
          <a:xfrm>
            <a:off x="6052452" y="2075900"/>
            <a:ext cx="0" cy="1957500"/>
          </a:xfrm>
          <a:prstGeom prst="straightConnector1">
            <a:avLst/>
          </a:prstGeom>
          <a:noFill/>
          <a:ln w="19050" cap="flat" cmpd="sng">
            <a:solidFill>
              <a:srgbClr val="595959"/>
            </a:solidFill>
            <a:prstDash val="solid"/>
            <a:round/>
            <a:headEnd type="none" w="med" len="med"/>
            <a:tailEnd type="none" w="med" len="med"/>
          </a:ln>
        </p:spPr>
      </p:cxnSp>
      <p:sp>
        <p:nvSpPr>
          <p:cNvPr id="1070" name="Google Shape;1070;p84"/>
          <p:cNvSpPr/>
          <p:nvPr/>
        </p:nvSpPr>
        <p:spPr>
          <a:xfrm>
            <a:off x="6465187" y="2318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1" name="Google Shape;1071;p84"/>
          <p:cNvCxnSpPr/>
          <p:nvPr/>
        </p:nvCxnSpPr>
        <p:spPr>
          <a:xfrm rot="10800000">
            <a:off x="5978647" y="23187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72" name="Google Shape;1072;p84"/>
          <p:cNvCxnSpPr/>
          <p:nvPr/>
        </p:nvCxnSpPr>
        <p:spPr>
          <a:xfrm rot="10800000">
            <a:off x="5978647" y="31761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73" name="Google Shape;1073;p84"/>
          <p:cNvCxnSpPr/>
          <p:nvPr/>
        </p:nvCxnSpPr>
        <p:spPr>
          <a:xfrm rot="10800000">
            <a:off x="5978647" y="26065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74" name="Google Shape;1074;p84"/>
          <p:cNvCxnSpPr/>
          <p:nvPr/>
        </p:nvCxnSpPr>
        <p:spPr>
          <a:xfrm rot="10800000">
            <a:off x="5978647" y="29085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75" name="Google Shape;1075;p84"/>
          <p:cNvCxnSpPr/>
          <p:nvPr/>
        </p:nvCxnSpPr>
        <p:spPr>
          <a:xfrm rot="10800000">
            <a:off x="5978647" y="31761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76" name="Google Shape;1076;p84"/>
          <p:cNvCxnSpPr/>
          <p:nvPr/>
        </p:nvCxnSpPr>
        <p:spPr>
          <a:xfrm rot="10800000">
            <a:off x="5978647" y="40334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77" name="Google Shape;1077;p84"/>
          <p:cNvCxnSpPr/>
          <p:nvPr/>
        </p:nvCxnSpPr>
        <p:spPr>
          <a:xfrm rot="10800000">
            <a:off x="5978647" y="34638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078" name="Google Shape;1078;p84"/>
          <p:cNvCxnSpPr/>
          <p:nvPr/>
        </p:nvCxnSpPr>
        <p:spPr>
          <a:xfrm rot="10800000">
            <a:off x="5978647" y="3765907"/>
            <a:ext cx="73800" cy="0"/>
          </a:xfrm>
          <a:prstGeom prst="straightConnector1">
            <a:avLst/>
          </a:prstGeom>
          <a:noFill/>
          <a:ln w="19050" cap="flat" cmpd="sng">
            <a:solidFill>
              <a:srgbClr val="595959"/>
            </a:solidFill>
            <a:prstDash val="solid"/>
            <a:round/>
            <a:headEnd type="none" w="med" len="med"/>
            <a:tailEnd type="none" w="med" len="med"/>
          </a:ln>
        </p:spPr>
      </p:cxnSp>
      <p:sp>
        <p:nvSpPr>
          <p:cNvPr id="1079" name="Google Shape;1079;p84"/>
          <p:cNvSpPr txBox="1"/>
          <p:nvPr/>
        </p:nvSpPr>
        <p:spPr>
          <a:xfrm>
            <a:off x="5479398" y="32871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1080" name="Google Shape;1080;p84"/>
          <p:cNvSpPr txBox="1"/>
          <p:nvPr/>
        </p:nvSpPr>
        <p:spPr>
          <a:xfrm>
            <a:off x="5479398" y="27274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1081" name="Google Shape;1081;p84"/>
          <p:cNvSpPr txBox="1"/>
          <p:nvPr/>
        </p:nvSpPr>
        <p:spPr>
          <a:xfrm>
            <a:off x="5479398" y="21322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1082" name="Google Shape;1082;p84"/>
          <p:cNvSpPr txBox="1"/>
          <p:nvPr/>
        </p:nvSpPr>
        <p:spPr>
          <a:xfrm>
            <a:off x="6278575" y="4096525"/>
            <a:ext cx="8049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iPhone</a:t>
            </a:r>
            <a:endParaRPr sz="1600"/>
          </a:p>
        </p:txBody>
      </p:sp>
      <p:grpSp>
        <p:nvGrpSpPr>
          <p:cNvPr id="1083" name="Google Shape;1083;p84"/>
          <p:cNvGrpSpPr/>
          <p:nvPr/>
        </p:nvGrpSpPr>
        <p:grpSpPr>
          <a:xfrm>
            <a:off x="6639261" y="2233156"/>
            <a:ext cx="95049" cy="171155"/>
            <a:chOff x="5135475" y="491000"/>
            <a:chExt cx="185100" cy="333310"/>
          </a:xfrm>
        </p:grpSpPr>
        <p:cxnSp>
          <p:nvCxnSpPr>
            <p:cNvPr id="1084" name="Google Shape;1084;p84"/>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085" name="Google Shape;1085;p84"/>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086" name="Google Shape;1086;p84"/>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087" name="Google Shape;1087;p84"/>
          <p:cNvSpPr txBox="1"/>
          <p:nvPr/>
        </p:nvSpPr>
        <p:spPr>
          <a:xfrm rot="-5400000">
            <a:off x="4235525" y="2874000"/>
            <a:ext cx="24273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Typing speed (words/min)</a:t>
            </a:r>
            <a:endParaRPr sz="1600"/>
          </a:p>
        </p:txBody>
      </p:sp>
      <p:cxnSp>
        <p:nvCxnSpPr>
          <p:cNvPr id="1088" name="Google Shape;1088;p84"/>
          <p:cNvCxnSpPr/>
          <p:nvPr/>
        </p:nvCxnSpPr>
        <p:spPr>
          <a:xfrm>
            <a:off x="6052447" y="4033436"/>
            <a:ext cx="2835300" cy="0"/>
          </a:xfrm>
          <a:prstGeom prst="straightConnector1">
            <a:avLst/>
          </a:prstGeom>
          <a:noFill/>
          <a:ln w="19050" cap="flat" cmpd="sng">
            <a:solidFill>
              <a:srgbClr val="595959"/>
            </a:solidFill>
            <a:prstDash val="solid"/>
            <a:round/>
            <a:headEnd type="none" w="med" len="med"/>
            <a:tailEnd type="none" w="med" len="med"/>
          </a:ln>
        </p:spPr>
      </p:cxnSp>
      <p:sp>
        <p:nvSpPr>
          <p:cNvPr id="1089" name="Google Shape;1089;p84"/>
          <p:cNvSpPr txBox="1"/>
          <p:nvPr/>
        </p:nvSpPr>
        <p:spPr>
          <a:xfrm>
            <a:off x="7116775" y="4096525"/>
            <a:ext cx="8049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Pixel</a:t>
            </a:r>
            <a:endParaRPr sz="1600"/>
          </a:p>
        </p:txBody>
      </p:sp>
      <p:sp>
        <p:nvSpPr>
          <p:cNvPr id="1090" name="Google Shape;1090;p84"/>
          <p:cNvSpPr txBox="1"/>
          <p:nvPr/>
        </p:nvSpPr>
        <p:spPr>
          <a:xfrm>
            <a:off x="7954975" y="4096525"/>
            <a:ext cx="8772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Huawei</a:t>
            </a:r>
            <a:endParaRPr sz="1600"/>
          </a:p>
        </p:txBody>
      </p:sp>
      <p:sp>
        <p:nvSpPr>
          <p:cNvPr id="1091" name="Google Shape;1091;p84"/>
          <p:cNvSpPr/>
          <p:nvPr/>
        </p:nvSpPr>
        <p:spPr>
          <a:xfrm>
            <a:off x="8105225" y="3166450"/>
            <a:ext cx="443400" cy="872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2" name="Google Shape;1092;p84"/>
          <p:cNvGrpSpPr/>
          <p:nvPr/>
        </p:nvGrpSpPr>
        <p:grpSpPr>
          <a:xfrm>
            <a:off x="8279191" y="3080832"/>
            <a:ext cx="95049" cy="171155"/>
            <a:chOff x="5135475" y="491000"/>
            <a:chExt cx="185100" cy="333310"/>
          </a:xfrm>
        </p:grpSpPr>
        <p:cxnSp>
          <p:nvCxnSpPr>
            <p:cNvPr id="1093" name="Google Shape;1093;p84"/>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094" name="Google Shape;1094;p84"/>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095" name="Google Shape;1095;p84"/>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096" name="Google Shape;1096;p84"/>
          <p:cNvSpPr/>
          <p:nvPr/>
        </p:nvSpPr>
        <p:spPr>
          <a:xfrm>
            <a:off x="7303387" y="2318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7" name="Google Shape;1097;p84"/>
          <p:cNvGrpSpPr/>
          <p:nvPr/>
        </p:nvGrpSpPr>
        <p:grpSpPr>
          <a:xfrm>
            <a:off x="7477461" y="2233156"/>
            <a:ext cx="95049" cy="171155"/>
            <a:chOff x="5135475" y="491000"/>
            <a:chExt cx="185100" cy="333310"/>
          </a:xfrm>
        </p:grpSpPr>
        <p:cxnSp>
          <p:nvCxnSpPr>
            <p:cNvPr id="1098" name="Google Shape;1098;p84"/>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099" name="Google Shape;1099;p84"/>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100" name="Google Shape;1100;p84"/>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101" name="Google Shape;1101;p84"/>
          <p:cNvSpPr txBox="1"/>
          <p:nvPr/>
        </p:nvSpPr>
        <p:spPr>
          <a:xfrm>
            <a:off x="311700" y="3139925"/>
            <a:ext cx="4754700" cy="8313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b="1">
                <a:latin typeface="Proxima Nova"/>
                <a:ea typeface="Proxima Nova"/>
                <a:cs typeface="Proxima Nova"/>
                <a:sym typeface="Proxima Nova"/>
              </a:rPr>
              <a:t>H</a:t>
            </a:r>
            <a:r>
              <a:rPr lang="en" b="1" baseline="-25000">
                <a:latin typeface="Proxima Nova"/>
                <a:ea typeface="Proxima Nova"/>
                <a:cs typeface="Proxima Nova"/>
                <a:sym typeface="Proxima Nova"/>
              </a:rPr>
              <a:t>0</a:t>
            </a:r>
            <a:r>
              <a:rPr lang="en" b="1">
                <a:latin typeface="Proxima Nova"/>
                <a:ea typeface="Proxima Nova"/>
                <a:cs typeface="Proxima Nova"/>
                <a:sym typeface="Proxima Nova"/>
              </a:rPr>
              <a:t>: </a:t>
            </a:r>
            <a:endParaRPr>
              <a:latin typeface="Proxima Nova"/>
              <a:ea typeface="Proxima Nova"/>
              <a:cs typeface="Proxima Nova"/>
              <a:sym typeface="Proxima Nova"/>
            </a:endParaRPr>
          </a:p>
          <a:p>
            <a:pPr marL="0" lvl="0" indent="0" algn="l" rtl="0">
              <a:lnSpc>
                <a:spcPct val="200000"/>
              </a:lnSpc>
              <a:spcBef>
                <a:spcPts val="0"/>
              </a:spcBef>
              <a:spcAft>
                <a:spcPts val="0"/>
              </a:spcAft>
              <a:buNone/>
            </a:pPr>
            <a:r>
              <a:rPr lang="en" b="1">
                <a:latin typeface="Proxima Nova"/>
                <a:ea typeface="Proxima Nova"/>
                <a:cs typeface="Proxima Nova"/>
                <a:sym typeface="Proxima Nova"/>
              </a:rPr>
              <a:t>H</a:t>
            </a:r>
            <a:r>
              <a:rPr lang="en" b="1" baseline="-25000">
                <a:latin typeface="Proxima Nova"/>
                <a:ea typeface="Proxima Nova"/>
                <a:cs typeface="Proxima Nova"/>
                <a:sym typeface="Proxima Nova"/>
              </a:rPr>
              <a:t>a</a:t>
            </a:r>
            <a:r>
              <a:rPr lang="en" b="1">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102" name="Google Shape;1102;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85"/>
          <p:cNvSpPr txBox="1"/>
          <p:nvPr/>
        </p:nvSpPr>
        <p:spPr>
          <a:xfrm>
            <a:off x="311700" y="3139925"/>
            <a:ext cx="4754700" cy="8313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b="1">
                <a:latin typeface="Proxima Nova"/>
                <a:ea typeface="Proxima Nova"/>
                <a:cs typeface="Proxima Nova"/>
                <a:sym typeface="Proxima Nova"/>
              </a:rPr>
              <a:t>H</a:t>
            </a:r>
            <a:r>
              <a:rPr lang="en" b="1" baseline="-25000">
                <a:latin typeface="Proxima Nova"/>
                <a:ea typeface="Proxima Nova"/>
                <a:cs typeface="Proxima Nova"/>
                <a:sym typeface="Proxima Nova"/>
              </a:rPr>
              <a:t>0</a:t>
            </a:r>
            <a:r>
              <a:rPr lang="en" b="1">
                <a:latin typeface="Proxima Nova"/>
                <a:ea typeface="Proxima Nova"/>
                <a:cs typeface="Proxima Nova"/>
                <a:sym typeface="Proxima Nova"/>
              </a:rPr>
              <a:t>: </a:t>
            </a:r>
            <a:r>
              <a:rPr lang="en">
                <a:latin typeface="Proxima Nova"/>
                <a:ea typeface="Proxima Nova"/>
                <a:cs typeface="Proxima Nova"/>
                <a:sym typeface="Proxima Nova"/>
              </a:rPr>
              <a:t>μ</a:t>
            </a:r>
            <a:r>
              <a:rPr lang="en" baseline="-25000">
                <a:latin typeface="Proxima Nova"/>
                <a:ea typeface="Proxima Nova"/>
                <a:cs typeface="Proxima Nova"/>
                <a:sym typeface="Proxima Nova"/>
              </a:rPr>
              <a:t>1</a:t>
            </a:r>
            <a:r>
              <a:rPr lang="en">
                <a:latin typeface="Proxima Nova"/>
                <a:ea typeface="Proxima Nova"/>
                <a:cs typeface="Proxima Nova"/>
                <a:sym typeface="Proxima Nova"/>
              </a:rPr>
              <a:t> = μ</a:t>
            </a:r>
            <a:r>
              <a:rPr lang="en" baseline="-25000">
                <a:latin typeface="Proxima Nova"/>
                <a:ea typeface="Proxima Nova"/>
                <a:cs typeface="Proxima Nova"/>
                <a:sym typeface="Proxima Nova"/>
              </a:rPr>
              <a:t>2</a:t>
            </a:r>
            <a:r>
              <a:rPr lang="en">
                <a:latin typeface="Proxima Nova"/>
                <a:ea typeface="Proxima Nova"/>
                <a:cs typeface="Proxima Nova"/>
                <a:sym typeface="Proxima Nova"/>
              </a:rPr>
              <a:t> = μ</a:t>
            </a:r>
            <a:r>
              <a:rPr lang="en" baseline="-25000">
                <a:latin typeface="Proxima Nova"/>
                <a:ea typeface="Proxima Nova"/>
                <a:cs typeface="Proxima Nova"/>
                <a:sym typeface="Proxima Nova"/>
              </a:rPr>
              <a:t>3</a:t>
            </a:r>
            <a:r>
              <a:rPr lang="en">
                <a:latin typeface="Proxima Nova"/>
                <a:ea typeface="Proxima Nova"/>
                <a:cs typeface="Proxima Nova"/>
                <a:sym typeface="Proxima Nova"/>
              </a:rPr>
              <a:t> = … = μ</a:t>
            </a:r>
            <a:r>
              <a:rPr lang="en" baseline="-25000">
                <a:latin typeface="Proxima Nova"/>
                <a:ea typeface="Proxima Nova"/>
                <a:cs typeface="Proxima Nova"/>
                <a:sym typeface="Proxima Nova"/>
              </a:rPr>
              <a:t>k</a:t>
            </a:r>
            <a:r>
              <a:rPr lang="en">
                <a:latin typeface="Proxima Nova"/>
                <a:ea typeface="Proxima Nova"/>
                <a:cs typeface="Proxima Nova"/>
                <a:sym typeface="Proxima Nova"/>
              </a:rPr>
              <a:t> </a:t>
            </a:r>
            <a:endParaRPr>
              <a:latin typeface="Proxima Nova"/>
              <a:ea typeface="Proxima Nova"/>
              <a:cs typeface="Proxima Nova"/>
              <a:sym typeface="Proxima Nova"/>
            </a:endParaRPr>
          </a:p>
          <a:p>
            <a:pPr marL="0" lvl="0" indent="0" algn="l" rtl="0">
              <a:lnSpc>
                <a:spcPct val="200000"/>
              </a:lnSpc>
              <a:spcBef>
                <a:spcPts val="0"/>
              </a:spcBef>
              <a:spcAft>
                <a:spcPts val="0"/>
              </a:spcAft>
              <a:buNone/>
            </a:pPr>
            <a:r>
              <a:rPr lang="en" b="1">
                <a:latin typeface="Proxima Nova"/>
                <a:ea typeface="Proxima Nova"/>
                <a:cs typeface="Proxima Nova"/>
                <a:sym typeface="Proxima Nova"/>
              </a:rPr>
              <a:t>H</a:t>
            </a:r>
            <a:r>
              <a:rPr lang="en" b="1" baseline="-25000">
                <a:latin typeface="Proxima Nova"/>
                <a:ea typeface="Proxima Nova"/>
                <a:cs typeface="Proxima Nova"/>
                <a:sym typeface="Proxima Nova"/>
              </a:rPr>
              <a:t>a</a:t>
            </a:r>
            <a:r>
              <a:rPr lang="en" b="1">
                <a:latin typeface="Proxima Nova"/>
                <a:ea typeface="Proxima Nova"/>
                <a:cs typeface="Proxima Nova"/>
                <a:sym typeface="Proxima Nova"/>
              </a:rPr>
              <a:t>: </a:t>
            </a:r>
            <a:r>
              <a:rPr lang="en">
                <a:latin typeface="Proxima Nova"/>
                <a:ea typeface="Proxima Nova"/>
                <a:cs typeface="Proxima Nova"/>
                <a:sym typeface="Proxima Nova"/>
              </a:rPr>
              <a:t>at least one population mean that differs from the rest</a:t>
            </a:r>
            <a:endParaRPr>
              <a:latin typeface="Proxima Nova"/>
              <a:ea typeface="Proxima Nova"/>
              <a:cs typeface="Proxima Nova"/>
              <a:sym typeface="Proxima Nova"/>
            </a:endParaRPr>
          </a:p>
        </p:txBody>
      </p:sp>
      <p:sp>
        <p:nvSpPr>
          <p:cNvPr id="1108" name="Google Shape;1108;p85"/>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One-way Anova</a:t>
            </a:r>
            <a:endParaRPr sz="2800">
              <a:solidFill>
                <a:srgbClr val="000000"/>
              </a:solidFill>
            </a:endParaRPr>
          </a:p>
        </p:txBody>
      </p:sp>
      <p:cxnSp>
        <p:nvCxnSpPr>
          <p:cNvPr id="1109" name="Google Shape;1109;p85"/>
          <p:cNvCxnSpPr/>
          <p:nvPr/>
        </p:nvCxnSpPr>
        <p:spPr>
          <a:xfrm>
            <a:off x="6052452" y="2075900"/>
            <a:ext cx="0" cy="1957500"/>
          </a:xfrm>
          <a:prstGeom prst="straightConnector1">
            <a:avLst/>
          </a:prstGeom>
          <a:noFill/>
          <a:ln w="19050" cap="flat" cmpd="sng">
            <a:solidFill>
              <a:srgbClr val="595959"/>
            </a:solidFill>
            <a:prstDash val="solid"/>
            <a:round/>
            <a:headEnd type="none" w="med" len="med"/>
            <a:tailEnd type="none" w="med" len="med"/>
          </a:ln>
        </p:spPr>
      </p:cxnSp>
      <p:sp>
        <p:nvSpPr>
          <p:cNvPr id="1110" name="Google Shape;1110;p85"/>
          <p:cNvSpPr/>
          <p:nvPr/>
        </p:nvSpPr>
        <p:spPr>
          <a:xfrm>
            <a:off x="6465187" y="2318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1" name="Google Shape;1111;p85"/>
          <p:cNvCxnSpPr/>
          <p:nvPr/>
        </p:nvCxnSpPr>
        <p:spPr>
          <a:xfrm rot="10800000">
            <a:off x="5978647" y="23187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12" name="Google Shape;1112;p85"/>
          <p:cNvCxnSpPr/>
          <p:nvPr/>
        </p:nvCxnSpPr>
        <p:spPr>
          <a:xfrm rot="10800000">
            <a:off x="5978647" y="31761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13" name="Google Shape;1113;p85"/>
          <p:cNvCxnSpPr/>
          <p:nvPr/>
        </p:nvCxnSpPr>
        <p:spPr>
          <a:xfrm rot="10800000">
            <a:off x="5978647" y="26065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14" name="Google Shape;1114;p85"/>
          <p:cNvCxnSpPr/>
          <p:nvPr/>
        </p:nvCxnSpPr>
        <p:spPr>
          <a:xfrm rot="10800000">
            <a:off x="5978647" y="29085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15" name="Google Shape;1115;p85"/>
          <p:cNvCxnSpPr/>
          <p:nvPr/>
        </p:nvCxnSpPr>
        <p:spPr>
          <a:xfrm rot="10800000">
            <a:off x="5978647" y="31761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16" name="Google Shape;1116;p85"/>
          <p:cNvCxnSpPr/>
          <p:nvPr/>
        </p:nvCxnSpPr>
        <p:spPr>
          <a:xfrm rot="10800000">
            <a:off x="5978647" y="40334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17" name="Google Shape;1117;p85"/>
          <p:cNvCxnSpPr/>
          <p:nvPr/>
        </p:nvCxnSpPr>
        <p:spPr>
          <a:xfrm rot="10800000">
            <a:off x="5978647" y="34638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18" name="Google Shape;1118;p85"/>
          <p:cNvCxnSpPr/>
          <p:nvPr/>
        </p:nvCxnSpPr>
        <p:spPr>
          <a:xfrm rot="10800000">
            <a:off x="5978647" y="3765907"/>
            <a:ext cx="73800" cy="0"/>
          </a:xfrm>
          <a:prstGeom prst="straightConnector1">
            <a:avLst/>
          </a:prstGeom>
          <a:noFill/>
          <a:ln w="19050" cap="flat" cmpd="sng">
            <a:solidFill>
              <a:srgbClr val="595959"/>
            </a:solidFill>
            <a:prstDash val="solid"/>
            <a:round/>
            <a:headEnd type="none" w="med" len="med"/>
            <a:tailEnd type="none" w="med" len="med"/>
          </a:ln>
        </p:spPr>
      </p:cxnSp>
      <p:sp>
        <p:nvSpPr>
          <p:cNvPr id="1119" name="Google Shape;1119;p85"/>
          <p:cNvSpPr txBox="1"/>
          <p:nvPr/>
        </p:nvSpPr>
        <p:spPr>
          <a:xfrm>
            <a:off x="5479398" y="32871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1120" name="Google Shape;1120;p85"/>
          <p:cNvSpPr txBox="1"/>
          <p:nvPr/>
        </p:nvSpPr>
        <p:spPr>
          <a:xfrm>
            <a:off x="5479398" y="27274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1121" name="Google Shape;1121;p85"/>
          <p:cNvSpPr txBox="1"/>
          <p:nvPr/>
        </p:nvSpPr>
        <p:spPr>
          <a:xfrm>
            <a:off x="5479398" y="21322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1122" name="Google Shape;1122;p85"/>
          <p:cNvSpPr txBox="1"/>
          <p:nvPr/>
        </p:nvSpPr>
        <p:spPr>
          <a:xfrm>
            <a:off x="6278575" y="4096525"/>
            <a:ext cx="8049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iPhone</a:t>
            </a:r>
            <a:endParaRPr sz="1600"/>
          </a:p>
        </p:txBody>
      </p:sp>
      <p:grpSp>
        <p:nvGrpSpPr>
          <p:cNvPr id="1123" name="Google Shape;1123;p85"/>
          <p:cNvGrpSpPr/>
          <p:nvPr/>
        </p:nvGrpSpPr>
        <p:grpSpPr>
          <a:xfrm>
            <a:off x="6639261" y="2233156"/>
            <a:ext cx="95049" cy="171155"/>
            <a:chOff x="5135475" y="491000"/>
            <a:chExt cx="185100" cy="333310"/>
          </a:xfrm>
        </p:grpSpPr>
        <p:cxnSp>
          <p:nvCxnSpPr>
            <p:cNvPr id="1124" name="Google Shape;1124;p85"/>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125" name="Google Shape;1125;p85"/>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126" name="Google Shape;1126;p85"/>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127" name="Google Shape;1127;p85"/>
          <p:cNvSpPr txBox="1"/>
          <p:nvPr/>
        </p:nvSpPr>
        <p:spPr>
          <a:xfrm rot="-5400000">
            <a:off x="4235525" y="2874000"/>
            <a:ext cx="24273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Typing speed (words/min)</a:t>
            </a:r>
            <a:endParaRPr sz="1600"/>
          </a:p>
        </p:txBody>
      </p:sp>
      <p:cxnSp>
        <p:nvCxnSpPr>
          <p:cNvPr id="1128" name="Google Shape;1128;p85"/>
          <p:cNvCxnSpPr/>
          <p:nvPr/>
        </p:nvCxnSpPr>
        <p:spPr>
          <a:xfrm>
            <a:off x="6052447" y="4033436"/>
            <a:ext cx="2835300" cy="0"/>
          </a:xfrm>
          <a:prstGeom prst="straightConnector1">
            <a:avLst/>
          </a:prstGeom>
          <a:noFill/>
          <a:ln w="19050" cap="flat" cmpd="sng">
            <a:solidFill>
              <a:srgbClr val="595959"/>
            </a:solidFill>
            <a:prstDash val="solid"/>
            <a:round/>
            <a:headEnd type="none" w="med" len="med"/>
            <a:tailEnd type="none" w="med" len="med"/>
          </a:ln>
        </p:spPr>
      </p:cxnSp>
      <p:sp>
        <p:nvSpPr>
          <p:cNvPr id="1129" name="Google Shape;1129;p85"/>
          <p:cNvSpPr txBox="1"/>
          <p:nvPr/>
        </p:nvSpPr>
        <p:spPr>
          <a:xfrm>
            <a:off x="7116775" y="4096525"/>
            <a:ext cx="8049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Pixel</a:t>
            </a:r>
            <a:endParaRPr sz="1600"/>
          </a:p>
        </p:txBody>
      </p:sp>
      <p:sp>
        <p:nvSpPr>
          <p:cNvPr id="1130" name="Google Shape;1130;p85"/>
          <p:cNvSpPr txBox="1"/>
          <p:nvPr/>
        </p:nvSpPr>
        <p:spPr>
          <a:xfrm>
            <a:off x="7954975" y="4096525"/>
            <a:ext cx="8772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Huawei</a:t>
            </a:r>
            <a:endParaRPr sz="1600"/>
          </a:p>
        </p:txBody>
      </p:sp>
      <p:sp>
        <p:nvSpPr>
          <p:cNvPr id="1131" name="Google Shape;1131;p85"/>
          <p:cNvSpPr/>
          <p:nvPr/>
        </p:nvSpPr>
        <p:spPr>
          <a:xfrm>
            <a:off x="8105225" y="3166450"/>
            <a:ext cx="443400" cy="872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85"/>
          <p:cNvGrpSpPr/>
          <p:nvPr/>
        </p:nvGrpSpPr>
        <p:grpSpPr>
          <a:xfrm>
            <a:off x="8279191" y="3080832"/>
            <a:ext cx="95049" cy="171155"/>
            <a:chOff x="5135475" y="491000"/>
            <a:chExt cx="185100" cy="333310"/>
          </a:xfrm>
        </p:grpSpPr>
        <p:cxnSp>
          <p:nvCxnSpPr>
            <p:cNvPr id="1133" name="Google Shape;1133;p85"/>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134" name="Google Shape;1134;p85"/>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135" name="Google Shape;1135;p85"/>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136" name="Google Shape;1136;p85"/>
          <p:cNvSpPr/>
          <p:nvPr/>
        </p:nvSpPr>
        <p:spPr>
          <a:xfrm>
            <a:off x="7303387" y="2318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7" name="Google Shape;1137;p85"/>
          <p:cNvGrpSpPr/>
          <p:nvPr/>
        </p:nvGrpSpPr>
        <p:grpSpPr>
          <a:xfrm>
            <a:off x="7477461" y="2233156"/>
            <a:ext cx="95049" cy="171155"/>
            <a:chOff x="5135475" y="491000"/>
            <a:chExt cx="185100" cy="333310"/>
          </a:xfrm>
        </p:grpSpPr>
        <p:cxnSp>
          <p:nvCxnSpPr>
            <p:cNvPr id="1138" name="Google Shape;1138;p85"/>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139" name="Google Shape;1139;p85"/>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140" name="Google Shape;1140;p85"/>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141" name="Google Shape;1141;p85"/>
          <p:cNvSpPr txBox="1"/>
          <p:nvPr/>
        </p:nvSpPr>
        <p:spPr>
          <a:xfrm>
            <a:off x="6052450" y="4575125"/>
            <a:ext cx="2835300" cy="3849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300">
                <a:solidFill>
                  <a:srgbClr val="333333"/>
                </a:solidFill>
                <a:latin typeface="Proxima Nova"/>
                <a:ea typeface="Proxima Nova"/>
                <a:cs typeface="Proxima Nova"/>
                <a:sym typeface="Proxima Nova"/>
              </a:rPr>
              <a:t>We have three levels here</a:t>
            </a:r>
            <a:endParaRPr sz="1300">
              <a:solidFill>
                <a:srgbClr val="333333"/>
              </a:solidFill>
              <a:latin typeface="Proxima Nova"/>
              <a:ea typeface="Proxima Nova"/>
              <a:cs typeface="Proxima Nova"/>
              <a:sym typeface="Proxima Nova"/>
            </a:endParaRPr>
          </a:p>
        </p:txBody>
      </p:sp>
      <p:sp>
        <p:nvSpPr>
          <p:cNvPr id="1142" name="Google Shape;114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86"/>
          <p:cNvSpPr txBox="1"/>
          <p:nvPr/>
        </p:nvSpPr>
        <p:spPr>
          <a:xfrm>
            <a:off x="311700" y="3139925"/>
            <a:ext cx="4754700" cy="8313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b="1">
                <a:latin typeface="Proxima Nova"/>
                <a:ea typeface="Proxima Nova"/>
                <a:cs typeface="Proxima Nova"/>
                <a:sym typeface="Proxima Nova"/>
              </a:rPr>
              <a:t>H</a:t>
            </a:r>
            <a:r>
              <a:rPr lang="en" b="1" baseline="-25000">
                <a:latin typeface="Proxima Nova"/>
                <a:ea typeface="Proxima Nova"/>
                <a:cs typeface="Proxima Nova"/>
                <a:sym typeface="Proxima Nova"/>
              </a:rPr>
              <a:t>0</a:t>
            </a:r>
            <a:r>
              <a:rPr lang="en" b="1">
                <a:latin typeface="Proxima Nova"/>
                <a:ea typeface="Proxima Nova"/>
                <a:cs typeface="Proxima Nova"/>
                <a:sym typeface="Proxima Nova"/>
              </a:rPr>
              <a:t>: </a:t>
            </a:r>
            <a:r>
              <a:rPr lang="en">
                <a:solidFill>
                  <a:schemeClr val="dk1"/>
                </a:solidFill>
                <a:latin typeface="Proxima Nova"/>
                <a:ea typeface="Proxima Nova"/>
                <a:cs typeface="Proxima Nova"/>
                <a:sym typeface="Proxima Nova"/>
              </a:rPr>
              <a:t>μ</a:t>
            </a:r>
            <a:r>
              <a:rPr lang="en" baseline="-25000">
                <a:solidFill>
                  <a:schemeClr val="dk1"/>
                </a:solidFill>
                <a:latin typeface="Proxima Nova"/>
                <a:ea typeface="Proxima Nova"/>
                <a:cs typeface="Proxima Nova"/>
                <a:sym typeface="Proxima Nova"/>
              </a:rPr>
              <a:t>1</a:t>
            </a:r>
            <a:r>
              <a:rPr lang="en">
                <a:solidFill>
                  <a:schemeClr val="dk1"/>
                </a:solidFill>
                <a:latin typeface="Proxima Nova"/>
                <a:ea typeface="Proxima Nova"/>
                <a:cs typeface="Proxima Nova"/>
                <a:sym typeface="Proxima Nova"/>
              </a:rPr>
              <a:t> = μ</a:t>
            </a:r>
            <a:r>
              <a:rPr lang="en" baseline="-25000">
                <a:solidFill>
                  <a:schemeClr val="dk1"/>
                </a:solidFill>
                <a:latin typeface="Proxima Nova"/>
                <a:ea typeface="Proxima Nova"/>
                <a:cs typeface="Proxima Nova"/>
                <a:sym typeface="Proxima Nova"/>
              </a:rPr>
              <a:t>2</a:t>
            </a:r>
            <a:r>
              <a:rPr lang="en">
                <a:solidFill>
                  <a:schemeClr val="dk1"/>
                </a:solidFill>
                <a:latin typeface="Proxima Nova"/>
                <a:ea typeface="Proxima Nova"/>
                <a:cs typeface="Proxima Nova"/>
                <a:sym typeface="Proxima Nova"/>
              </a:rPr>
              <a:t> = μ</a:t>
            </a:r>
            <a:r>
              <a:rPr lang="en" baseline="-25000">
                <a:solidFill>
                  <a:schemeClr val="dk1"/>
                </a:solidFill>
                <a:latin typeface="Proxima Nova"/>
                <a:ea typeface="Proxima Nova"/>
                <a:cs typeface="Proxima Nova"/>
                <a:sym typeface="Proxima Nova"/>
              </a:rPr>
              <a:t>3</a:t>
            </a:r>
            <a:r>
              <a:rPr lang="en">
                <a:solidFill>
                  <a:schemeClr val="dk1"/>
                </a:solidFill>
                <a:latin typeface="Proxima Nova"/>
                <a:ea typeface="Proxima Nova"/>
                <a:cs typeface="Proxima Nova"/>
                <a:sym typeface="Proxima Nova"/>
              </a:rPr>
              <a:t> = … = μ</a:t>
            </a:r>
            <a:r>
              <a:rPr lang="en" baseline="-25000">
                <a:solidFill>
                  <a:schemeClr val="dk1"/>
                </a:solidFill>
                <a:latin typeface="Proxima Nova"/>
                <a:ea typeface="Proxima Nova"/>
                <a:cs typeface="Proxima Nova"/>
                <a:sym typeface="Proxima Nova"/>
              </a:rPr>
              <a:t>k</a:t>
            </a:r>
            <a:r>
              <a:rPr lang="en">
                <a:solidFill>
                  <a:schemeClr val="dk1"/>
                </a:solidFill>
                <a:latin typeface="Proxima Nova"/>
                <a:ea typeface="Proxima Nova"/>
                <a:cs typeface="Proxima Nova"/>
                <a:sym typeface="Proxima Nova"/>
              </a:rPr>
              <a:t> </a:t>
            </a:r>
            <a:endParaRPr>
              <a:latin typeface="Proxima Nova"/>
              <a:ea typeface="Proxima Nova"/>
              <a:cs typeface="Proxima Nova"/>
              <a:sym typeface="Proxima Nova"/>
            </a:endParaRPr>
          </a:p>
          <a:p>
            <a:pPr marL="0" lvl="0" indent="0" algn="l" rtl="0">
              <a:lnSpc>
                <a:spcPct val="200000"/>
              </a:lnSpc>
              <a:spcBef>
                <a:spcPts val="0"/>
              </a:spcBef>
              <a:spcAft>
                <a:spcPts val="0"/>
              </a:spcAft>
              <a:buNone/>
            </a:pPr>
            <a:r>
              <a:rPr lang="en" b="1">
                <a:latin typeface="Proxima Nova"/>
                <a:ea typeface="Proxima Nova"/>
                <a:cs typeface="Proxima Nova"/>
                <a:sym typeface="Proxima Nova"/>
              </a:rPr>
              <a:t>H</a:t>
            </a:r>
            <a:r>
              <a:rPr lang="en" b="1" baseline="-25000">
                <a:latin typeface="Proxima Nova"/>
                <a:ea typeface="Proxima Nova"/>
                <a:cs typeface="Proxima Nova"/>
                <a:sym typeface="Proxima Nova"/>
              </a:rPr>
              <a:t>a</a:t>
            </a:r>
            <a:r>
              <a:rPr lang="en" b="1">
                <a:latin typeface="Proxima Nova"/>
                <a:ea typeface="Proxima Nova"/>
                <a:cs typeface="Proxima Nova"/>
                <a:sym typeface="Proxima Nova"/>
              </a:rPr>
              <a:t>: </a:t>
            </a:r>
            <a:r>
              <a:rPr lang="en">
                <a:latin typeface="Proxima Nova"/>
                <a:ea typeface="Proxima Nova"/>
                <a:cs typeface="Proxima Nova"/>
                <a:sym typeface="Proxima Nova"/>
              </a:rPr>
              <a:t>at least one population mean that differs from the rest</a:t>
            </a:r>
            <a:endParaRPr>
              <a:latin typeface="Proxima Nova"/>
              <a:ea typeface="Proxima Nova"/>
              <a:cs typeface="Proxima Nova"/>
              <a:sym typeface="Proxima Nova"/>
            </a:endParaRPr>
          </a:p>
        </p:txBody>
      </p:sp>
      <p:sp>
        <p:nvSpPr>
          <p:cNvPr id="1148" name="Google Shape;1148;p86"/>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One-way Anova</a:t>
            </a:r>
            <a:endParaRPr sz="2800">
              <a:solidFill>
                <a:srgbClr val="000000"/>
              </a:solidFill>
            </a:endParaRPr>
          </a:p>
        </p:txBody>
      </p:sp>
      <p:cxnSp>
        <p:nvCxnSpPr>
          <p:cNvPr id="1149" name="Google Shape;1149;p86"/>
          <p:cNvCxnSpPr/>
          <p:nvPr/>
        </p:nvCxnSpPr>
        <p:spPr>
          <a:xfrm>
            <a:off x="6052452" y="2075900"/>
            <a:ext cx="0" cy="1957500"/>
          </a:xfrm>
          <a:prstGeom prst="straightConnector1">
            <a:avLst/>
          </a:prstGeom>
          <a:noFill/>
          <a:ln w="19050" cap="flat" cmpd="sng">
            <a:solidFill>
              <a:srgbClr val="595959"/>
            </a:solidFill>
            <a:prstDash val="solid"/>
            <a:round/>
            <a:headEnd type="none" w="med" len="med"/>
            <a:tailEnd type="none" w="med" len="med"/>
          </a:ln>
        </p:spPr>
      </p:cxnSp>
      <p:sp>
        <p:nvSpPr>
          <p:cNvPr id="1150" name="Google Shape;1150;p86"/>
          <p:cNvSpPr/>
          <p:nvPr/>
        </p:nvSpPr>
        <p:spPr>
          <a:xfrm>
            <a:off x="6465187" y="2318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1" name="Google Shape;1151;p86"/>
          <p:cNvCxnSpPr/>
          <p:nvPr/>
        </p:nvCxnSpPr>
        <p:spPr>
          <a:xfrm rot="10800000">
            <a:off x="5978647" y="23187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52" name="Google Shape;1152;p86"/>
          <p:cNvCxnSpPr/>
          <p:nvPr/>
        </p:nvCxnSpPr>
        <p:spPr>
          <a:xfrm rot="10800000">
            <a:off x="5978647" y="31761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53" name="Google Shape;1153;p86"/>
          <p:cNvCxnSpPr/>
          <p:nvPr/>
        </p:nvCxnSpPr>
        <p:spPr>
          <a:xfrm rot="10800000">
            <a:off x="5978647" y="26065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54" name="Google Shape;1154;p86"/>
          <p:cNvCxnSpPr/>
          <p:nvPr/>
        </p:nvCxnSpPr>
        <p:spPr>
          <a:xfrm rot="10800000">
            <a:off x="5978647" y="29085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55" name="Google Shape;1155;p86"/>
          <p:cNvCxnSpPr/>
          <p:nvPr/>
        </p:nvCxnSpPr>
        <p:spPr>
          <a:xfrm rot="10800000">
            <a:off x="5978647" y="31761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56" name="Google Shape;1156;p86"/>
          <p:cNvCxnSpPr/>
          <p:nvPr/>
        </p:nvCxnSpPr>
        <p:spPr>
          <a:xfrm rot="10800000">
            <a:off x="5978647" y="40334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57" name="Google Shape;1157;p86"/>
          <p:cNvCxnSpPr/>
          <p:nvPr/>
        </p:nvCxnSpPr>
        <p:spPr>
          <a:xfrm rot="10800000">
            <a:off x="5978647" y="34638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158" name="Google Shape;1158;p86"/>
          <p:cNvCxnSpPr/>
          <p:nvPr/>
        </p:nvCxnSpPr>
        <p:spPr>
          <a:xfrm rot="10800000">
            <a:off x="5978647" y="3765907"/>
            <a:ext cx="73800" cy="0"/>
          </a:xfrm>
          <a:prstGeom prst="straightConnector1">
            <a:avLst/>
          </a:prstGeom>
          <a:noFill/>
          <a:ln w="19050" cap="flat" cmpd="sng">
            <a:solidFill>
              <a:srgbClr val="595959"/>
            </a:solidFill>
            <a:prstDash val="solid"/>
            <a:round/>
            <a:headEnd type="none" w="med" len="med"/>
            <a:tailEnd type="none" w="med" len="med"/>
          </a:ln>
        </p:spPr>
      </p:cxnSp>
      <p:sp>
        <p:nvSpPr>
          <p:cNvPr id="1159" name="Google Shape;1159;p86"/>
          <p:cNvSpPr txBox="1"/>
          <p:nvPr/>
        </p:nvSpPr>
        <p:spPr>
          <a:xfrm>
            <a:off x="5479398" y="32871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1160" name="Google Shape;1160;p86"/>
          <p:cNvSpPr txBox="1"/>
          <p:nvPr/>
        </p:nvSpPr>
        <p:spPr>
          <a:xfrm>
            <a:off x="5479398" y="27274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1161" name="Google Shape;1161;p86"/>
          <p:cNvSpPr txBox="1"/>
          <p:nvPr/>
        </p:nvSpPr>
        <p:spPr>
          <a:xfrm>
            <a:off x="5479398" y="21322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1162" name="Google Shape;1162;p86"/>
          <p:cNvSpPr txBox="1"/>
          <p:nvPr/>
        </p:nvSpPr>
        <p:spPr>
          <a:xfrm>
            <a:off x="6278575" y="4096525"/>
            <a:ext cx="8049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iPhone</a:t>
            </a:r>
            <a:endParaRPr sz="1600"/>
          </a:p>
        </p:txBody>
      </p:sp>
      <p:grpSp>
        <p:nvGrpSpPr>
          <p:cNvPr id="1163" name="Google Shape;1163;p86"/>
          <p:cNvGrpSpPr/>
          <p:nvPr/>
        </p:nvGrpSpPr>
        <p:grpSpPr>
          <a:xfrm>
            <a:off x="6639261" y="2233156"/>
            <a:ext cx="95049" cy="171155"/>
            <a:chOff x="5135475" y="491000"/>
            <a:chExt cx="185100" cy="333310"/>
          </a:xfrm>
        </p:grpSpPr>
        <p:cxnSp>
          <p:nvCxnSpPr>
            <p:cNvPr id="1164" name="Google Shape;1164;p8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165" name="Google Shape;1165;p8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166" name="Google Shape;1166;p8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167" name="Google Shape;1167;p86"/>
          <p:cNvSpPr txBox="1"/>
          <p:nvPr/>
        </p:nvSpPr>
        <p:spPr>
          <a:xfrm rot="-5400000">
            <a:off x="4235525" y="2874000"/>
            <a:ext cx="24273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Typing speed (words/min)</a:t>
            </a:r>
            <a:endParaRPr sz="1600"/>
          </a:p>
        </p:txBody>
      </p:sp>
      <p:cxnSp>
        <p:nvCxnSpPr>
          <p:cNvPr id="1168" name="Google Shape;1168;p86"/>
          <p:cNvCxnSpPr/>
          <p:nvPr/>
        </p:nvCxnSpPr>
        <p:spPr>
          <a:xfrm>
            <a:off x="6052447" y="4033436"/>
            <a:ext cx="2835300" cy="0"/>
          </a:xfrm>
          <a:prstGeom prst="straightConnector1">
            <a:avLst/>
          </a:prstGeom>
          <a:noFill/>
          <a:ln w="19050" cap="flat" cmpd="sng">
            <a:solidFill>
              <a:srgbClr val="595959"/>
            </a:solidFill>
            <a:prstDash val="solid"/>
            <a:round/>
            <a:headEnd type="none" w="med" len="med"/>
            <a:tailEnd type="none" w="med" len="med"/>
          </a:ln>
        </p:spPr>
      </p:cxnSp>
      <p:sp>
        <p:nvSpPr>
          <p:cNvPr id="1169" name="Google Shape;1169;p86"/>
          <p:cNvSpPr txBox="1"/>
          <p:nvPr/>
        </p:nvSpPr>
        <p:spPr>
          <a:xfrm>
            <a:off x="7116775" y="4096525"/>
            <a:ext cx="8049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Pixel</a:t>
            </a:r>
            <a:endParaRPr sz="1600"/>
          </a:p>
        </p:txBody>
      </p:sp>
      <p:sp>
        <p:nvSpPr>
          <p:cNvPr id="1170" name="Google Shape;1170;p86"/>
          <p:cNvSpPr txBox="1"/>
          <p:nvPr/>
        </p:nvSpPr>
        <p:spPr>
          <a:xfrm>
            <a:off x="7954975" y="4096525"/>
            <a:ext cx="8772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Huawei</a:t>
            </a:r>
            <a:endParaRPr sz="1600"/>
          </a:p>
        </p:txBody>
      </p:sp>
      <p:sp>
        <p:nvSpPr>
          <p:cNvPr id="1171" name="Google Shape;1171;p86"/>
          <p:cNvSpPr/>
          <p:nvPr/>
        </p:nvSpPr>
        <p:spPr>
          <a:xfrm>
            <a:off x="8105225" y="3166450"/>
            <a:ext cx="443400" cy="872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2" name="Google Shape;1172;p86"/>
          <p:cNvGrpSpPr/>
          <p:nvPr/>
        </p:nvGrpSpPr>
        <p:grpSpPr>
          <a:xfrm>
            <a:off x="8279191" y="3080832"/>
            <a:ext cx="95049" cy="171155"/>
            <a:chOff x="5135475" y="491000"/>
            <a:chExt cx="185100" cy="333310"/>
          </a:xfrm>
        </p:grpSpPr>
        <p:cxnSp>
          <p:nvCxnSpPr>
            <p:cNvPr id="1173" name="Google Shape;1173;p8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174" name="Google Shape;1174;p8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175" name="Google Shape;1175;p8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176" name="Google Shape;1176;p86"/>
          <p:cNvSpPr txBox="1"/>
          <p:nvPr/>
        </p:nvSpPr>
        <p:spPr>
          <a:xfrm>
            <a:off x="311700" y="1247350"/>
            <a:ext cx="4575000" cy="1473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300" b="1">
                <a:solidFill>
                  <a:srgbClr val="333333"/>
                </a:solidFill>
                <a:latin typeface="Proxima Nova"/>
                <a:ea typeface="Proxima Nova"/>
                <a:cs typeface="Proxima Nova"/>
                <a:sym typeface="Proxima Nova"/>
              </a:rPr>
              <a:t>Omnibus test: for levels &gt;2</a:t>
            </a:r>
            <a:endParaRPr sz="1300" b="1">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300">
                <a:solidFill>
                  <a:srgbClr val="333333"/>
                </a:solidFill>
                <a:latin typeface="Proxima Nova"/>
                <a:ea typeface="Proxima Nova"/>
                <a:cs typeface="Proxima Nova"/>
                <a:sym typeface="Proxima Nova"/>
              </a:rPr>
              <a:t>First, we need to confirm that there is something worth testing. If the omnibus test gives a ‘significant’ p value, we have the permission to conduct pairwise t-tests to find out which pair of conditions are different from each other.</a:t>
            </a:r>
            <a:endParaRPr sz="1300">
              <a:solidFill>
                <a:srgbClr val="333333"/>
              </a:solidFill>
              <a:latin typeface="Proxima Nova"/>
              <a:ea typeface="Proxima Nova"/>
              <a:cs typeface="Proxima Nova"/>
              <a:sym typeface="Proxima Nova"/>
            </a:endParaRPr>
          </a:p>
        </p:txBody>
      </p:sp>
      <p:sp>
        <p:nvSpPr>
          <p:cNvPr id="1177" name="Google Shape;1177;p86"/>
          <p:cNvSpPr/>
          <p:nvPr/>
        </p:nvSpPr>
        <p:spPr>
          <a:xfrm>
            <a:off x="7303387" y="2318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8" name="Google Shape;1178;p86"/>
          <p:cNvGrpSpPr/>
          <p:nvPr/>
        </p:nvGrpSpPr>
        <p:grpSpPr>
          <a:xfrm>
            <a:off x="7477461" y="2233156"/>
            <a:ext cx="95049" cy="171155"/>
            <a:chOff x="5135475" y="491000"/>
            <a:chExt cx="185100" cy="333310"/>
          </a:xfrm>
        </p:grpSpPr>
        <p:cxnSp>
          <p:nvCxnSpPr>
            <p:cNvPr id="1179" name="Google Shape;1179;p86"/>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180" name="Google Shape;1180;p86"/>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181" name="Google Shape;1181;p86"/>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182" name="Google Shape;1182;p86"/>
          <p:cNvSpPr txBox="1"/>
          <p:nvPr/>
        </p:nvSpPr>
        <p:spPr>
          <a:xfrm>
            <a:off x="6052450" y="4575125"/>
            <a:ext cx="2835300" cy="3849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300">
                <a:solidFill>
                  <a:srgbClr val="333333"/>
                </a:solidFill>
                <a:latin typeface="Proxima Nova"/>
                <a:ea typeface="Proxima Nova"/>
                <a:cs typeface="Proxima Nova"/>
                <a:sym typeface="Proxima Nova"/>
              </a:rPr>
              <a:t>We have three levels here</a:t>
            </a:r>
            <a:endParaRPr sz="1300">
              <a:solidFill>
                <a:srgbClr val="333333"/>
              </a:solidFill>
              <a:latin typeface="Proxima Nova"/>
              <a:ea typeface="Proxima Nova"/>
              <a:cs typeface="Proxima Nova"/>
              <a:sym typeface="Proxima Nova"/>
            </a:endParaRPr>
          </a:p>
        </p:txBody>
      </p:sp>
      <p:sp>
        <p:nvSpPr>
          <p:cNvPr id="1183" name="Google Shape;1183;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pic>
        <p:nvPicPr>
          <p:cNvPr id="1188" name="Google Shape;1188;p8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 y="0"/>
            <a:ext cx="3867294" cy="5143500"/>
          </a:xfrm>
          <a:prstGeom prst="rect">
            <a:avLst/>
          </a:prstGeom>
          <a:noFill/>
          <a:ln>
            <a:noFill/>
          </a:ln>
        </p:spPr>
      </p:pic>
      <p:sp>
        <p:nvSpPr>
          <p:cNvPr id="1189" name="Google Shape;1189;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pic>
        <p:nvPicPr>
          <p:cNvPr id="1194" name="Google Shape;1194;p8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 y="0"/>
            <a:ext cx="3867294" cy="5143500"/>
          </a:xfrm>
          <a:prstGeom prst="rect">
            <a:avLst/>
          </a:prstGeom>
          <a:noFill/>
          <a:ln>
            <a:noFill/>
          </a:ln>
        </p:spPr>
      </p:pic>
      <p:sp>
        <p:nvSpPr>
          <p:cNvPr id="1195" name="Google Shape;1195;p88"/>
          <p:cNvSpPr txBox="1"/>
          <p:nvPr/>
        </p:nvSpPr>
        <p:spPr>
          <a:xfrm>
            <a:off x="3584775" y="1628898"/>
            <a:ext cx="2828100" cy="13866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Plotting the data with 95% C.I. as error bars. Visually eyeballing the data, we can expect group2 and group3 to be significantly different as their error bars are non-overlapping</a:t>
            </a:r>
            <a:endParaRPr sz="1200">
              <a:latin typeface="Proxima Nova Semibold"/>
              <a:ea typeface="Proxima Nova Semibold"/>
              <a:cs typeface="Proxima Nova Semibold"/>
              <a:sym typeface="Proxima Nova Semibold"/>
            </a:endParaRPr>
          </a:p>
        </p:txBody>
      </p:sp>
      <p:pic>
        <p:nvPicPr>
          <p:cNvPr id="1196" name="Google Shape;1196;p88"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607634">
            <a:off x="2701617" y="1631794"/>
            <a:ext cx="455666" cy="1136084"/>
          </a:xfrm>
          <a:prstGeom prst="rect">
            <a:avLst/>
          </a:prstGeom>
          <a:noFill/>
          <a:ln>
            <a:noFill/>
          </a:ln>
        </p:spPr>
      </p:pic>
      <p:sp>
        <p:nvSpPr>
          <p:cNvPr id="1197" name="Google Shape;1197;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pic>
        <p:nvPicPr>
          <p:cNvPr id="1202" name="Google Shape;1202;p8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 y="0"/>
            <a:ext cx="3867294" cy="5143500"/>
          </a:xfrm>
          <a:prstGeom prst="rect">
            <a:avLst/>
          </a:prstGeom>
          <a:noFill/>
          <a:ln>
            <a:noFill/>
          </a:ln>
        </p:spPr>
      </p:pic>
      <p:sp>
        <p:nvSpPr>
          <p:cNvPr id="1203" name="Google Shape;1203;p89"/>
          <p:cNvSpPr txBox="1"/>
          <p:nvPr/>
        </p:nvSpPr>
        <p:spPr>
          <a:xfrm>
            <a:off x="3584775" y="2263826"/>
            <a:ext cx="3243600" cy="1894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Running the Omnibus test. Here, p=0.015, so we can reject H</a:t>
            </a:r>
            <a:r>
              <a:rPr lang="en" sz="1200" baseline="-25000">
                <a:latin typeface="Proxima Nova Semibold"/>
                <a:ea typeface="Proxima Nova Semibold"/>
                <a:cs typeface="Proxima Nova Semibold"/>
                <a:sym typeface="Proxima Nova Semibold"/>
              </a:rPr>
              <a:t>0</a:t>
            </a:r>
            <a:r>
              <a:rPr lang="en" sz="1200">
                <a:latin typeface="Proxima Nova Semibold"/>
                <a:ea typeface="Proxima Nova Semibold"/>
                <a:cs typeface="Proxima Nova Semibold"/>
                <a:sym typeface="Proxima Nova Semibold"/>
              </a:rPr>
              <a:t>. In other words,</a:t>
            </a:r>
            <a:r>
              <a:rPr lang="en" sz="1200">
                <a:solidFill>
                  <a:schemeClr val="dk1"/>
                </a:solidFill>
                <a:latin typeface="Proxima Nova Semibold"/>
                <a:ea typeface="Proxima Nova Semibold"/>
                <a:cs typeface="Proxima Nova Semibold"/>
                <a:sym typeface="Proxima Nova Semibold"/>
              </a:rPr>
              <a:t> there is overwhelming evidence that </a:t>
            </a:r>
            <a:r>
              <a:rPr lang="en" sz="1200" i="1">
                <a:solidFill>
                  <a:schemeClr val="dk1"/>
                </a:solidFill>
                <a:latin typeface="Proxima Nova Semibold"/>
                <a:ea typeface="Proxima Nova Semibold"/>
                <a:cs typeface="Proxima Nova Semibold"/>
                <a:sym typeface="Proxima Nova Semibold"/>
              </a:rPr>
              <a:t>at least one</a:t>
            </a:r>
            <a:r>
              <a:rPr lang="en" sz="1200">
                <a:solidFill>
                  <a:schemeClr val="dk1"/>
                </a:solidFill>
                <a:latin typeface="Proxima Nova Semibold"/>
                <a:ea typeface="Proxima Nova Semibold"/>
                <a:cs typeface="Proxima Nova Semibold"/>
                <a:sym typeface="Proxima Nova Semibold"/>
              </a:rPr>
              <a:t> group is different than the others. </a:t>
            </a:r>
            <a:r>
              <a:rPr lang="en" sz="1200" b="1">
                <a:solidFill>
                  <a:schemeClr val="dk1"/>
                </a:solidFill>
                <a:latin typeface="Proxima Nova"/>
                <a:ea typeface="Proxima Nova"/>
                <a:cs typeface="Proxima Nova"/>
                <a:sym typeface="Proxima Nova"/>
              </a:rPr>
              <a:t>We have permission to conduct pairwise tests.</a:t>
            </a:r>
            <a:endParaRPr sz="1200">
              <a:solidFill>
                <a:schemeClr val="dk1"/>
              </a:solidFill>
              <a:latin typeface="Proxima Nova Semibold"/>
              <a:ea typeface="Proxima Nova Semibold"/>
              <a:cs typeface="Proxima Nova Semibold"/>
              <a:sym typeface="Proxima Nova Semibold"/>
            </a:endParaRPr>
          </a:p>
        </p:txBody>
      </p:sp>
      <p:pic>
        <p:nvPicPr>
          <p:cNvPr id="1204" name="Google Shape;1204;p8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607634">
            <a:off x="2701617" y="3384394"/>
            <a:ext cx="455666" cy="1136084"/>
          </a:xfrm>
          <a:prstGeom prst="rect">
            <a:avLst/>
          </a:prstGeom>
          <a:noFill/>
          <a:ln>
            <a:noFill/>
          </a:ln>
        </p:spPr>
      </p:pic>
      <p:sp>
        <p:nvSpPr>
          <p:cNvPr id="1205" name="Google Shape;1205;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pic>
        <p:nvPicPr>
          <p:cNvPr id="1210" name="Google Shape;1210;p9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 y="0"/>
            <a:ext cx="3867294" cy="5143500"/>
          </a:xfrm>
          <a:prstGeom prst="rect">
            <a:avLst/>
          </a:prstGeom>
          <a:noFill/>
          <a:ln>
            <a:noFill/>
          </a:ln>
        </p:spPr>
      </p:pic>
      <p:sp>
        <p:nvSpPr>
          <p:cNvPr id="1211" name="Google Shape;1211;p90"/>
          <p:cNvSpPr txBox="1"/>
          <p:nvPr/>
        </p:nvSpPr>
        <p:spPr>
          <a:xfrm>
            <a:off x="3584775" y="2263826"/>
            <a:ext cx="3243600" cy="1894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Omnibus test reporting format:</a:t>
            </a:r>
            <a:endParaRPr sz="1200">
              <a:latin typeface="Proxima Nova Semibold"/>
              <a:ea typeface="Proxima Nova Semibold"/>
              <a:cs typeface="Proxima Nova Semibold"/>
              <a:sym typeface="Proxima Nova Semibold"/>
            </a:endParaRPr>
          </a:p>
          <a:p>
            <a:pPr marL="0" marR="0" lvl="0" indent="0" algn="ctr" rtl="0">
              <a:lnSpc>
                <a:spcPct val="115000"/>
              </a:lnSpc>
              <a:spcBef>
                <a:spcPts val="0"/>
              </a:spcBef>
              <a:spcAft>
                <a:spcPts val="0"/>
              </a:spcAft>
              <a:buNone/>
            </a:pPr>
            <a:r>
              <a:rPr lang="en" sz="1200" i="1">
                <a:latin typeface="Proxima Nova"/>
                <a:ea typeface="Proxima Nova"/>
                <a:cs typeface="Proxima Nova"/>
                <a:sym typeface="Proxima Nova"/>
              </a:rPr>
              <a:t>F </a:t>
            </a:r>
            <a:r>
              <a:rPr lang="en" sz="1200">
                <a:latin typeface="Proxima Nova"/>
                <a:ea typeface="Proxima Nova"/>
                <a:cs typeface="Proxima Nova"/>
                <a:sym typeface="Proxima Nova"/>
              </a:rPr>
              <a:t>(2,27) = 4.85, </a:t>
            </a:r>
            <a:r>
              <a:rPr lang="en" sz="1200" i="1">
                <a:latin typeface="Proxima Nova"/>
                <a:ea typeface="Proxima Nova"/>
                <a:cs typeface="Proxima Nova"/>
                <a:sym typeface="Proxima Nova"/>
              </a:rPr>
              <a:t>p</a:t>
            </a:r>
            <a:r>
              <a:rPr lang="en" sz="1200">
                <a:latin typeface="Proxima Nova"/>
                <a:ea typeface="Proxima Nova"/>
                <a:cs typeface="Proxima Nova"/>
                <a:sym typeface="Proxima Nova"/>
              </a:rPr>
              <a:t> = 0.016</a:t>
            </a:r>
            <a:endParaRPr sz="1200">
              <a:latin typeface="Proxima Nova"/>
              <a:ea typeface="Proxima Nova"/>
              <a:cs typeface="Proxima Nova"/>
              <a:sym typeface="Proxima Nova"/>
            </a:endParaRPr>
          </a:p>
        </p:txBody>
      </p:sp>
      <p:pic>
        <p:nvPicPr>
          <p:cNvPr id="1212" name="Google Shape;1212;p9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607634">
            <a:off x="2701617" y="3384394"/>
            <a:ext cx="455666" cy="1136084"/>
          </a:xfrm>
          <a:prstGeom prst="rect">
            <a:avLst/>
          </a:prstGeom>
          <a:noFill/>
          <a:ln>
            <a:noFill/>
          </a:ln>
        </p:spPr>
      </p:pic>
      <p:sp>
        <p:nvSpPr>
          <p:cNvPr id="1213" name="Google Shape;1213;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pic>
        <p:nvPicPr>
          <p:cNvPr id="1218" name="Google Shape;1218;p9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 y="0"/>
            <a:ext cx="3867294" cy="5143500"/>
          </a:xfrm>
          <a:prstGeom prst="rect">
            <a:avLst/>
          </a:prstGeom>
          <a:noFill/>
          <a:ln>
            <a:noFill/>
          </a:ln>
        </p:spPr>
      </p:pic>
      <p:sp>
        <p:nvSpPr>
          <p:cNvPr id="1219" name="Google Shape;1219;p91"/>
          <p:cNvSpPr txBox="1"/>
          <p:nvPr/>
        </p:nvSpPr>
        <p:spPr>
          <a:xfrm>
            <a:off x="4780775" y="2157200"/>
            <a:ext cx="3657300" cy="2471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Here, we conduct the pairwise t-tests to see which two groups are actually different. The code makes corrections for multiple comparisons using </a:t>
            </a:r>
            <a:r>
              <a:rPr lang="en" sz="1200" b="1">
                <a:latin typeface="Proxima Nova"/>
                <a:ea typeface="Proxima Nova"/>
                <a:cs typeface="Proxima Nova"/>
                <a:sym typeface="Proxima Nova"/>
              </a:rPr>
              <a:t>Holm’s Sequential Bonferroni Procedure</a:t>
            </a:r>
            <a:r>
              <a:rPr lang="en" sz="1200">
                <a:latin typeface="Proxima Nova Semibold"/>
                <a:ea typeface="Proxima Nova Semibold"/>
                <a:cs typeface="Proxima Nova Semibold"/>
                <a:sym typeface="Proxima Nova Semibold"/>
              </a:rPr>
              <a:t>, so we don’t need to worry about anything. The results show that group2 and group3 have a significant difference as their t-test gives a corrected p=0.013318, which is &lt;0.05. The other pairwise comparisons show no measurable difference.</a:t>
            </a:r>
            <a:endParaRPr sz="1200">
              <a:solidFill>
                <a:schemeClr val="dk1"/>
              </a:solidFill>
              <a:latin typeface="Proxima Nova Semibold"/>
              <a:ea typeface="Proxima Nova Semibold"/>
              <a:cs typeface="Proxima Nova Semibold"/>
              <a:sym typeface="Proxima Nova Semibold"/>
            </a:endParaRPr>
          </a:p>
        </p:txBody>
      </p:sp>
      <p:pic>
        <p:nvPicPr>
          <p:cNvPr id="1220" name="Google Shape;1220;p91"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607634">
            <a:off x="4000367" y="4088894"/>
            <a:ext cx="455666" cy="1136084"/>
          </a:xfrm>
          <a:prstGeom prst="rect">
            <a:avLst/>
          </a:prstGeom>
          <a:noFill/>
          <a:ln>
            <a:noFill/>
          </a:ln>
        </p:spPr>
      </p:pic>
      <p:sp>
        <p:nvSpPr>
          <p:cNvPr id="1221" name="Google Shape;1221;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p:nvPr/>
        </p:nvSpPr>
        <p:spPr>
          <a:xfrm>
            <a:off x="64400" y="4768400"/>
            <a:ext cx="8894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Proxima Nova"/>
                <a:ea typeface="Proxima Nova"/>
                <a:cs typeface="Proxima Nova"/>
                <a:sym typeface="Proxima Nova"/>
              </a:rPr>
              <a:t>By DenisBoigelot, original uploader was Imagecreator - Own work, original uploader was Imagecreator, CC0, https://commons.wikimedia.org/w/index.php?curid=15165296</a:t>
            </a:r>
            <a:endParaRPr sz="800">
              <a:latin typeface="Proxima Nova"/>
              <a:ea typeface="Proxima Nova"/>
              <a:cs typeface="Proxima Nova"/>
              <a:sym typeface="Proxima Nova"/>
            </a:endParaRPr>
          </a:p>
        </p:txBody>
      </p:sp>
      <p:pic>
        <p:nvPicPr>
          <p:cNvPr id="168" name="Google Shape;168;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323550"/>
            <a:ext cx="8839200" cy="4042215"/>
          </a:xfrm>
          <a:prstGeom prst="rect">
            <a:avLst/>
          </a:prstGeom>
          <a:noFill/>
          <a:ln>
            <a:noFill/>
          </a:ln>
        </p:spPr>
      </p:pic>
      <p:sp>
        <p:nvSpPr>
          <p:cNvPr id="169" name="Google Shape;16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92"/>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Choosing the right statistical tests</a:t>
            </a:r>
            <a:endParaRPr sz="2800">
              <a:solidFill>
                <a:srgbClr val="000000"/>
              </a:solidFill>
            </a:endParaRPr>
          </a:p>
        </p:txBody>
      </p:sp>
      <p:graphicFrame>
        <p:nvGraphicFramePr>
          <p:cNvPr id="1227" name="Google Shape;1227;p92"/>
          <p:cNvGraphicFramePr/>
          <p:nvPr/>
        </p:nvGraphicFramePr>
        <p:xfrm>
          <a:off x="952500" y="1428750"/>
          <a:ext cx="3000000" cy="3000000"/>
        </p:xfrm>
        <a:graphic>
          <a:graphicData uri="http://schemas.openxmlformats.org/drawingml/2006/table">
            <a:tbl>
              <a:tblPr>
                <a:noFill/>
                <a:tableStyleId>{28AA265E-5095-4FFA-88FB-1F5D7C1F6CA5}</a:tableStyleId>
              </a:tblPr>
              <a:tblGrid>
                <a:gridCol w="916300">
                  <a:extLst>
                    <a:ext uri="{9D8B030D-6E8A-4147-A177-3AD203B41FA5}">
                      <a16:colId xmlns:a16="http://schemas.microsoft.com/office/drawing/2014/main" val="20000"/>
                    </a:ext>
                  </a:extLst>
                </a:gridCol>
                <a:gridCol w="964550">
                  <a:extLst>
                    <a:ext uri="{9D8B030D-6E8A-4147-A177-3AD203B41FA5}">
                      <a16:colId xmlns:a16="http://schemas.microsoft.com/office/drawing/2014/main" val="20001"/>
                    </a:ext>
                  </a:extLst>
                </a:gridCol>
                <a:gridCol w="1666200">
                  <a:extLst>
                    <a:ext uri="{9D8B030D-6E8A-4147-A177-3AD203B41FA5}">
                      <a16:colId xmlns:a16="http://schemas.microsoft.com/office/drawing/2014/main" val="20002"/>
                    </a:ext>
                  </a:extLst>
                </a:gridCol>
                <a:gridCol w="36919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Factors</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Levels</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Within/Between</a:t>
                      </a:r>
                      <a:endParaRPr b="1">
                        <a:latin typeface="Proxima Nova"/>
                        <a:ea typeface="Proxima Nova"/>
                        <a:cs typeface="Proxima Nova"/>
                        <a:sym typeface="Proxima Nova"/>
                      </a:endParaRPr>
                    </a:p>
                  </a:txBody>
                  <a:tcPr marL="91425" marR="91425" marT="91425" marB="91425">
                    <a:solidFill>
                      <a:schemeClr val="lt2"/>
                    </a:solidFill>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Test name</a:t>
                      </a:r>
                      <a:endParaRPr b="1">
                        <a:latin typeface="Proxima Nova"/>
                        <a:ea typeface="Proxima Nova"/>
                        <a:cs typeface="Proxima Nova"/>
                        <a:sym typeface="Proxima Nova"/>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Between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Independent sample t-test</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Within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Paired sample t-test</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&gt;2</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Between</a:t>
                      </a:r>
                      <a:endParaRPr>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a:latin typeface="Proxima Nova"/>
                          <a:ea typeface="Proxima Nova"/>
                          <a:cs typeface="Proxima Nova"/>
                          <a:sym typeface="Proxima Nova"/>
                        </a:rPr>
                        <a:t>One-way Anova</a:t>
                      </a:r>
                      <a:endParaRPr>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1</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&gt;2</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Within</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One-way Repeated Measures Anova</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bl>
          </a:graphicData>
        </a:graphic>
      </p:graphicFrame>
      <p:sp>
        <p:nvSpPr>
          <p:cNvPr id="1228" name="Google Shape;1228;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93"/>
          <p:cNvSpPr txBox="1"/>
          <p:nvPr/>
        </p:nvSpPr>
        <p:spPr>
          <a:xfrm>
            <a:off x="311700" y="2682725"/>
            <a:ext cx="4754700" cy="8313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b="1">
                <a:latin typeface="Proxima Nova"/>
                <a:ea typeface="Proxima Nova"/>
                <a:cs typeface="Proxima Nova"/>
                <a:sym typeface="Proxima Nova"/>
              </a:rPr>
              <a:t>H</a:t>
            </a:r>
            <a:r>
              <a:rPr lang="en" b="1" baseline="-25000">
                <a:latin typeface="Proxima Nova"/>
                <a:ea typeface="Proxima Nova"/>
                <a:cs typeface="Proxima Nova"/>
                <a:sym typeface="Proxima Nova"/>
              </a:rPr>
              <a:t>0</a:t>
            </a:r>
            <a:r>
              <a:rPr lang="en" b="1">
                <a:latin typeface="Proxima Nova"/>
                <a:ea typeface="Proxima Nova"/>
                <a:cs typeface="Proxima Nova"/>
                <a:sym typeface="Proxima Nova"/>
              </a:rPr>
              <a:t>: </a:t>
            </a:r>
            <a:r>
              <a:rPr lang="en">
                <a:solidFill>
                  <a:schemeClr val="dk1"/>
                </a:solidFill>
                <a:latin typeface="Proxima Nova"/>
                <a:ea typeface="Proxima Nova"/>
                <a:cs typeface="Proxima Nova"/>
                <a:sym typeface="Proxima Nova"/>
              </a:rPr>
              <a:t>μ</a:t>
            </a:r>
            <a:r>
              <a:rPr lang="en" baseline="-25000">
                <a:solidFill>
                  <a:schemeClr val="dk1"/>
                </a:solidFill>
                <a:latin typeface="Proxima Nova"/>
                <a:ea typeface="Proxima Nova"/>
                <a:cs typeface="Proxima Nova"/>
                <a:sym typeface="Proxima Nova"/>
              </a:rPr>
              <a:t>1</a:t>
            </a:r>
            <a:r>
              <a:rPr lang="en">
                <a:solidFill>
                  <a:schemeClr val="dk1"/>
                </a:solidFill>
                <a:latin typeface="Proxima Nova"/>
                <a:ea typeface="Proxima Nova"/>
                <a:cs typeface="Proxima Nova"/>
                <a:sym typeface="Proxima Nova"/>
              </a:rPr>
              <a:t> = μ</a:t>
            </a:r>
            <a:r>
              <a:rPr lang="en" baseline="-25000">
                <a:solidFill>
                  <a:schemeClr val="dk1"/>
                </a:solidFill>
                <a:latin typeface="Proxima Nova"/>
                <a:ea typeface="Proxima Nova"/>
                <a:cs typeface="Proxima Nova"/>
                <a:sym typeface="Proxima Nova"/>
              </a:rPr>
              <a:t>2</a:t>
            </a:r>
            <a:r>
              <a:rPr lang="en">
                <a:solidFill>
                  <a:schemeClr val="dk1"/>
                </a:solidFill>
                <a:latin typeface="Proxima Nova"/>
                <a:ea typeface="Proxima Nova"/>
                <a:cs typeface="Proxima Nova"/>
                <a:sym typeface="Proxima Nova"/>
              </a:rPr>
              <a:t> = μ</a:t>
            </a:r>
            <a:r>
              <a:rPr lang="en" baseline="-25000">
                <a:solidFill>
                  <a:schemeClr val="dk1"/>
                </a:solidFill>
                <a:latin typeface="Proxima Nova"/>
                <a:ea typeface="Proxima Nova"/>
                <a:cs typeface="Proxima Nova"/>
                <a:sym typeface="Proxima Nova"/>
              </a:rPr>
              <a:t>3</a:t>
            </a:r>
            <a:r>
              <a:rPr lang="en">
                <a:solidFill>
                  <a:schemeClr val="dk1"/>
                </a:solidFill>
                <a:latin typeface="Proxima Nova"/>
                <a:ea typeface="Proxima Nova"/>
                <a:cs typeface="Proxima Nova"/>
                <a:sym typeface="Proxima Nova"/>
              </a:rPr>
              <a:t> = … = μ</a:t>
            </a:r>
            <a:r>
              <a:rPr lang="en" baseline="-25000">
                <a:solidFill>
                  <a:schemeClr val="dk1"/>
                </a:solidFill>
                <a:latin typeface="Proxima Nova"/>
                <a:ea typeface="Proxima Nova"/>
                <a:cs typeface="Proxima Nova"/>
                <a:sym typeface="Proxima Nova"/>
              </a:rPr>
              <a:t>k</a:t>
            </a:r>
            <a:r>
              <a:rPr lang="en">
                <a:solidFill>
                  <a:schemeClr val="dk1"/>
                </a:solidFill>
                <a:latin typeface="Proxima Nova"/>
                <a:ea typeface="Proxima Nova"/>
                <a:cs typeface="Proxima Nova"/>
                <a:sym typeface="Proxima Nova"/>
              </a:rPr>
              <a:t> </a:t>
            </a:r>
            <a:endParaRPr>
              <a:latin typeface="Proxima Nova"/>
              <a:ea typeface="Proxima Nova"/>
              <a:cs typeface="Proxima Nova"/>
              <a:sym typeface="Proxima Nova"/>
            </a:endParaRPr>
          </a:p>
          <a:p>
            <a:pPr marL="0" lvl="0" indent="0" algn="l" rtl="0">
              <a:lnSpc>
                <a:spcPct val="200000"/>
              </a:lnSpc>
              <a:spcBef>
                <a:spcPts val="0"/>
              </a:spcBef>
              <a:spcAft>
                <a:spcPts val="0"/>
              </a:spcAft>
              <a:buNone/>
            </a:pPr>
            <a:r>
              <a:rPr lang="en" b="1">
                <a:latin typeface="Proxima Nova"/>
                <a:ea typeface="Proxima Nova"/>
                <a:cs typeface="Proxima Nova"/>
                <a:sym typeface="Proxima Nova"/>
              </a:rPr>
              <a:t>H</a:t>
            </a:r>
            <a:r>
              <a:rPr lang="en" b="1" baseline="-25000">
                <a:latin typeface="Proxima Nova"/>
                <a:ea typeface="Proxima Nova"/>
                <a:cs typeface="Proxima Nova"/>
                <a:sym typeface="Proxima Nova"/>
              </a:rPr>
              <a:t>a</a:t>
            </a:r>
            <a:r>
              <a:rPr lang="en" b="1">
                <a:latin typeface="Proxima Nova"/>
                <a:ea typeface="Proxima Nova"/>
                <a:cs typeface="Proxima Nova"/>
                <a:sym typeface="Proxima Nova"/>
              </a:rPr>
              <a:t>: </a:t>
            </a:r>
            <a:r>
              <a:rPr lang="en">
                <a:latin typeface="Proxima Nova"/>
                <a:ea typeface="Proxima Nova"/>
                <a:cs typeface="Proxima Nova"/>
                <a:sym typeface="Proxima Nova"/>
              </a:rPr>
              <a:t>at least one population mean that differs from the rest</a:t>
            </a:r>
            <a:endParaRPr>
              <a:latin typeface="Proxima Nova"/>
              <a:ea typeface="Proxima Nova"/>
              <a:cs typeface="Proxima Nova"/>
              <a:sym typeface="Proxima Nova"/>
            </a:endParaRPr>
          </a:p>
        </p:txBody>
      </p:sp>
      <p:sp>
        <p:nvSpPr>
          <p:cNvPr id="1234" name="Google Shape;1234;p93"/>
          <p:cNvSpPr txBox="1"/>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One-way Repeated Measures Anova</a:t>
            </a:r>
            <a:endParaRPr sz="2800">
              <a:solidFill>
                <a:srgbClr val="000000"/>
              </a:solidFill>
            </a:endParaRPr>
          </a:p>
        </p:txBody>
      </p:sp>
      <p:cxnSp>
        <p:nvCxnSpPr>
          <p:cNvPr id="1235" name="Google Shape;1235;p93"/>
          <p:cNvCxnSpPr/>
          <p:nvPr/>
        </p:nvCxnSpPr>
        <p:spPr>
          <a:xfrm>
            <a:off x="6052452" y="2075900"/>
            <a:ext cx="0" cy="1957500"/>
          </a:xfrm>
          <a:prstGeom prst="straightConnector1">
            <a:avLst/>
          </a:prstGeom>
          <a:noFill/>
          <a:ln w="19050" cap="flat" cmpd="sng">
            <a:solidFill>
              <a:srgbClr val="595959"/>
            </a:solidFill>
            <a:prstDash val="solid"/>
            <a:round/>
            <a:headEnd type="none" w="med" len="med"/>
            <a:tailEnd type="none" w="med" len="med"/>
          </a:ln>
        </p:spPr>
      </p:cxnSp>
      <p:sp>
        <p:nvSpPr>
          <p:cNvPr id="1236" name="Google Shape;1236;p93"/>
          <p:cNvSpPr/>
          <p:nvPr/>
        </p:nvSpPr>
        <p:spPr>
          <a:xfrm>
            <a:off x="6465187" y="2318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7" name="Google Shape;1237;p93"/>
          <p:cNvCxnSpPr/>
          <p:nvPr/>
        </p:nvCxnSpPr>
        <p:spPr>
          <a:xfrm rot="10800000">
            <a:off x="5978647" y="2318766"/>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38" name="Google Shape;1238;p93"/>
          <p:cNvCxnSpPr/>
          <p:nvPr/>
        </p:nvCxnSpPr>
        <p:spPr>
          <a:xfrm rot="10800000">
            <a:off x="5978647" y="317610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39" name="Google Shape;1239;p93"/>
          <p:cNvCxnSpPr/>
          <p:nvPr/>
        </p:nvCxnSpPr>
        <p:spPr>
          <a:xfrm rot="10800000">
            <a:off x="5978647" y="2606519"/>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40" name="Google Shape;1240;p93"/>
          <p:cNvCxnSpPr/>
          <p:nvPr/>
        </p:nvCxnSpPr>
        <p:spPr>
          <a:xfrm rot="10800000">
            <a:off x="5978647" y="2908561"/>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41" name="Google Shape;1241;p93"/>
          <p:cNvCxnSpPr/>
          <p:nvPr/>
        </p:nvCxnSpPr>
        <p:spPr>
          <a:xfrm rot="10800000">
            <a:off x="5978647" y="3176113"/>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42" name="Google Shape;1242;p93"/>
          <p:cNvCxnSpPr/>
          <p:nvPr/>
        </p:nvCxnSpPr>
        <p:spPr>
          <a:xfrm rot="10800000">
            <a:off x="5978647" y="4033447"/>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43" name="Google Shape;1243;p93"/>
          <p:cNvCxnSpPr/>
          <p:nvPr/>
        </p:nvCxnSpPr>
        <p:spPr>
          <a:xfrm rot="10800000">
            <a:off x="5978647" y="3463865"/>
            <a:ext cx="73800" cy="0"/>
          </a:xfrm>
          <a:prstGeom prst="straightConnector1">
            <a:avLst/>
          </a:prstGeom>
          <a:noFill/>
          <a:ln w="19050" cap="flat" cmpd="sng">
            <a:solidFill>
              <a:srgbClr val="595959"/>
            </a:solidFill>
            <a:prstDash val="solid"/>
            <a:round/>
            <a:headEnd type="none" w="med" len="med"/>
            <a:tailEnd type="none" w="med" len="med"/>
          </a:ln>
        </p:spPr>
      </p:cxnSp>
      <p:cxnSp>
        <p:nvCxnSpPr>
          <p:cNvPr id="1244" name="Google Shape;1244;p93"/>
          <p:cNvCxnSpPr/>
          <p:nvPr/>
        </p:nvCxnSpPr>
        <p:spPr>
          <a:xfrm rot="10800000">
            <a:off x="5978647" y="3765907"/>
            <a:ext cx="73800" cy="0"/>
          </a:xfrm>
          <a:prstGeom prst="straightConnector1">
            <a:avLst/>
          </a:prstGeom>
          <a:noFill/>
          <a:ln w="19050" cap="flat" cmpd="sng">
            <a:solidFill>
              <a:srgbClr val="595959"/>
            </a:solidFill>
            <a:prstDash val="solid"/>
            <a:round/>
            <a:headEnd type="none" w="med" len="med"/>
            <a:tailEnd type="none" w="med" len="med"/>
          </a:ln>
        </p:spPr>
      </p:cxnSp>
      <p:sp>
        <p:nvSpPr>
          <p:cNvPr id="1245" name="Google Shape;1245;p93"/>
          <p:cNvSpPr txBox="1"/>
          <p:nvPr/>
        </p:nvSpPr>
        <p:spPr>
          <a:xfrm>
            <a:off x="5479398" y="3287169"/>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10</a:t>
            </a:r>
            <a:endParaRPr/>
          </a:p>
        </p:txBody>
      </p:sp>
      <p:sp>
        <p:nvSpPr>
          <p:cNvPr id="1246" name="Google Shape;1246;p93"/>
          <p:cNvSpPr txBox="1"/>
          <p:nvPr/>
        </p:nvSpPr>
        <p:spPr>
          <a:xfrm>
            <a:off x="5479398" y="2727434"/>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20</a:t>
            </a:r>
            <a:endParaRPr/>
          </a:p>
        </p:txBody>
      </p:sp>
      <p:sp>
        <p:nvSpPr>
          <p:cNvPr id="1247" name="Google Shape;1247;p93"/>
          <p:cNvSpPr txBox="1"/>
          <p:nvPr/>
        </p:nvSpPr>
        <p:spPr>
          <a:xfrm>
            <a:off x="5479398" y="2132211"/>
            <a:ext cx="522600" cy="3534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latin typeface="Proxima Nova"/>
                <a:ea typeface="Proxima Nova"/>
                <a:cs typeface="Proxima Nova"/>
                <a:sym typeface="Proxima Nova"/>
              </a:rPr>
              <a:t>30</a:t>
            </a:r>
            <a:endParaRPr/>
          </a:p>
        </p:txBody>
      </p:sp>
      <p:sp>
        <p:nvSpPr>
          <p:cNvPr id="1248" name="Google Shape;1248;p93"/>
          <p:cNvSpPr txBox="1"/>
          <p:nvPr/>
        </p:nvSpPr>
        <p:spPr>
          <a:xfrm>
            <a:off x="6278575" y="4096525"/>
            <a:ext cx="8049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iPhone</a:t>
            </a:r>
            <a:endParaRPr sz="1600"/>
          </a:p>
        </p:txBody>
      </p:sp>
      <p:grpSp>
        <p:nvGrpSpPr>
          <p:cNvPr id="1249" name="Google Shape;1249;p93"/>
          <p:cNvGrpSpPr/>
          <p:nvPr/>
        </p:nvGrpSpPr>
        <p:grpSpPr>
          <a:xfrm>
            <a:off x="6639261" y="2233156"/>
            <a:ext cx="95049" cy="171155"/>
            <a:chOff x="5135475" y="491000"/>
            <a:chExt cx="185100" cy="333310"/>
          </a:xfrm>
        </p:grpSpPr>
        <p:cxnSp>
          <p:nvCxnSpPr>
            <p:cNvPr id="1250" name="Google Shape;1250;p93"/>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251" name="Google Shape;1251;p93"/>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252" name="Google Shape;1252;p93"/>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253" name="Google Shape;1253;p93"/>
          <p:cNvSpPr txBox="1"/>
          <p:nvPr/>
        </p:nvSpPr>
        <p:spPr>
          <a:xfrm rot="-5400000">
            <a:off x="4235525" y="2874000"/>
            <a:ext cx="24273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Typing speed (words/min)</a:t>
            </a:r>
            <a:endParaRPr sz="1600"/>
          </a:p>
        </p:txBody>
      </p:sp>
      <p:cxnSp>
        <p:nvCxnSpPr>
          <p:cNvPr id="1254" name="Google Shape;1254;p93"/>
          <p:cNvCxnSpPr/>
          <p:nvPr/>
        </p:nvCxnSpPr>
        <p:spPr>
          <a:xfrm>
            <a:off x="6052447" y="4033436"/>
            <a:ext cx="2835300" cy="0"/>
          </a:xfrm>
          <a:prstGeom prst="straightConnector1">
            <a:avLst/>
          </a:prstGeom>
          <a:noFill/>
          <a:ln w="19050" cap="flat" cmpd="sng">
            <a:solidFill>
              <a:srgbClr val="595959"/>
            </a:solidFill>
            <a:prstDash val="solid"/>
            <a:round/>
            <a:headEnd type="none" w="med" len="med"/>
            <a:tailEnd type="none" w="med" len="med"/>
          </a:ln>
        </p:spPr>
      </p:cxnSp>
      <p:sp>
        <p:nvSpPr>
          <p:cNvPr id="1255" name="Google Shape;1255;p93"/>
          <p:cNvSpPr txBox="1"/>
          <p:nvPr/>
        </p:nvSpPr>
        <p:spPr>
          <a:xfrm>
            <a:off x="7116775" y="4096525"/>
            <a:ext cx="8049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Pixel</a:t>
            </a:r>
            <a:endParaRPr sz="1600"/>
          </a:p>
        </p:txBody>
      </p:sp>
      <p:sp>
        <p:nvSpPr>
          <p:cNvPr id="1256" name="Google Shape;1256;p93"/>
          <p:cNvSpPr txBox="1"/>
          <p:nvPr/>
        </p:nvSpPr>
        <p:spPr>
          <a:xfrm>
            <a:off x="7954975" y="4096525"/>
            <a:ext cx="8772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latin typeface="Proxima Nova"/>
                <a:ea typeface="Proxima Nova"/>
                <a:cs typeface="Proxima Nova"/>
                <a:sym typeface="Proxima Nova"/>
              </a:rPr>
              <a:t>Huawei</a:t>
            </a:r>
            <a:endParaRPr sz="1600"/>
          </a:p>
        </p:txBody>
      </p:sp>
      <p:sp>
        <p:nvSpPr>
          <p:cNvPr id="1257" name="Google Shape;1257;p93"/>
          <p:cNvSpPr/>
          <p:nvPr/>
        </p:nvSpPr>
        <p:spPr>
          <a:xfrm>
            <a:off x="8105225" y="3166450"/>
            <a:ext cx="443400" cy="872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8" name="Google Shape;1258;p93"/>
          <p:cNvGrpSpPr/>
          <p:nvPr/>
        </p:nvGrpSpPr>
        <p:grpSpPr>
          <a:xfrm>
            <a:off x="8279191" y="3080832"/>
            <a:ext cx="95049" cy="171155"/>
            <a:chOff x="5135475" y="491000"/>
            <a:chExt cx="185100" cy="333310"/>
          </a:xfrm>
        </p:grpSpPr>
        <p:cxnSp>
          <p:nvCxnSpPr>
            <p:cNvPr id="1259" name="Google Shape;1259;p93"/>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260" name="Google Shape;1260;p93"/>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261" name="Google Shape;1261;p93"/>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262" name="Google Shape;1262;p93"/>
          <p:cNvSpPr txBox="1"/>
          <p:nvPr/>
        </p:nvSpPr>
        <p:spPr>
          <a:xfrm>
            <a:off x="311700" y="1247350"/>
            <a:ext cx="4575000" cy="12333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300" b="1">
                <a:solidFill>
                  <a:srgbClr val="333333"/>
                </a:solidFill>
                <a:latin typeface="Proxima Nova"/>
                <a:ea typeface="Proxima Nova"/>
                <a:cs typeface="Proxima Nova"/>
                <a:sym typeface="Proxima Nova"/>
              </a:rPr>
              <a:t>Omnibus test</a:t>
            </a:r>
            <a:endParaRPr sz="1300" b="1">
              <a:solidFill>
                <a:srgbClr val="333333"/>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300">
                <a:solidFill>
                  <a:srgbClr val="333333"/>
                </a:solidFill>
                <a:latin typeface="Proxima Nova"/>
                <a:ea typeface="Proxima Nova"/>
                <a:cs typeface="Proxima Nova"/>
                <a:sym typeface="Proxima Nova"/>
              </a:rPr>
              <a:t>&gt;2 levels, so we need the omnibus test first. Also, since it is within subjects design, each participant gives multiple data points.</a:t>
            </a:r>
            <a:endParaRPr sz="1300">
              <a:solidFill>
                <a:srgbClr val="333333"/>
              </a:solidFill>
              <a:latin typeface="Proxima Nova"/>
              <a:ea typeface="Proxima Nova"/>
              <a:cs typeface="Proxima Nova"/>
              <a:sym typeface="Proxima Nova"/>
            </a:endParaRPr>
          </a:p>
        </p:txBody>
      </p:sp>
      <p:sp>
        <p:nvSpPr>
          <p:cNvPr id="1263" name="Google Shape;1263;p93"/>
          <p:cNvSpPr/>
          <p:nvPr/>
        </p:nvSpPr>
        <p:spPr>
          <a:xfrm>
            <a:off x="7303387" y="2318766"/>
            <a:ext cx="443400" cy="1714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4" name="Google Shape;1264;p93"/>
          <p:cNvGrpSpPr/>
          <p:nvPr/>
        </p:nvGrpSpPr>
        <p:grpSpPr>
          <a:xfrm>
            <a:off x="7477461" y="2233156"/>
            <a:ext cx="95049" cy="171155"/>
            <a:chOff x="5135475" y="491000"/>
            <a:chExt cx="185100" cy="333310"/>
          </a:xfrm>
        </p:grpSpPr>
        <p:cxnSp>
          <p:nvCxnSpPr>
            <p:cNvPr id="1265" name="Google Shape;1265;p93"/>
            <p:cNvCxnSpPr/>
            <p:nvPr/>
          </p:nvCxnSpPr>
          <p:spPr>
            <a:xfrm>
              <a:off x="5228020" y="491010"/>
              <a:ext cx="0" cy="333300"/>
            </a:xfrm>
            <a:prstGeom prst="straightConnector1">
              <a:avLst/>
            </a:prstGeom>
            <a:noFill/>
            <a:ln w="19050" cap="flat" cmpd="sng">
              <a:solidFill>
                <a:srgbClr val="595959"/>
              </a:solidFill>
              <a:prstDash val="solid"/>
              <a:round/>
              <a:headEnd type="none" w="med" len="med"/>
              <a:tailEnd type="none" w="med" len="med"/>
            </a:ln>
          </p:spPr>
        </p:cxnSp>
        <p:cxnSp>
          <p:nvCxnSpPr>
            <p:cNvPr id="1266" name="Google Shape;1266;p93"/>
            <p:cNvCxnSpPr/>
            <p:nvPr/>
          </p:nvCxnSpPr>
          <p:spPr>
            <a:xfrm rot="10800000">
              <a:off x="5135475" y="491000"/>
              <a:ext cx="185100" cy="0"/>
            </a:xfrm>
            <a:prstGeom prst="straightConnector1">
              <a:avLst/>
            </a:prstGeom>
            <a:noFill/>
            <a:ln w="19050" cap="flat" cmpd="sng">
              <a:solidFill>
                <a:srgbClr val="595959"/>
              </a:solidFill>
              <a:prstDash val="solid"/>
              <a:round/>
              <a:headEnd type="none" w="med" len="med"/>
              <a:tailEnd type="none" w="med" len="med"/>
            </a:ln>
          </p:spPr>
        </p:cxnSp>
        <p:cxnSp>
          <p:nvCxnSpPr>
            <p:cNvPr id="1267" name="Google Shape;1267;p93"/>
            <p:cNvCxnSpPr/>
            <p:nvPr/>
          </p:nvCxnSpPr>
          <p:spPr>
            <a:xfrm rot="10800000">
              <a:off x="5135475" y="824300"/>
              <a:ext cx="185100" cy="0"/>
            </a:xfrm>
            <a:prstGeom prst="straightConnector1">
              <a:avLst/>
            </a:prstGeom>
            <a:noFill/>
            <a:ln w="19050" cap="flat" cmpd="sng">
              <a:solidFill>
                <a:srgbClr val="595959"/>
              </a:solidFill>
              <a:prstDash val="solid"/>
              <a:round/>
              <a:headEnd type="none" w="med" len="med"/>
              <a:tailEnd type="none" w="med" len="med"/>
            </a:ln>
          </p:spPr>
        </p:cxnSp>
      </p:grpSp>
      <p:sp>
        <p:nvSpPr>
          <p:cNvPr id="1268" name="Google Shape;1268;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pic>
        <p:nvPicPr>
          <p:cNvPr id="1273" name="Google Shape;1273;p9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1400" y="461613"/>
            <a:ext cx="6156052" cy="4220277"/>
          </a:xfrm>
          <a:prstGeom prst="rect">
            <a:avLst/>
          </a:prstGeom>
          <a:noFill/>
          <a:ln>
            <a:noFill/>
          </a:ln>
        </p:spPr>
      </p:pic>
      <p:sp>
        <p:nvSpPr>
          <p:cNvPr id="1274" name="Google Shape;1274;p94"/>
          <p:cNvSpPr txBox="1"/>
          <p:nvPr/>
        </p:nvSpPr>
        <p:spPr>
          <a:xfrm>
            <a:off x="4553975" y="895146"/>
            <a:ext cx="2828100" cy="98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This one explicitly tells in each row which data point is from which user.</a:t>
            </a:r>
            <a:endParaRPr sz="1200">
              <a:latin typeface="Proxima Nova Semibold"/>
              <a:ea typeface="Proxima Nova Semibold"/>
              <a:cs typeface="Proxima Nova Semibold"/>
              <a:sym typeface="Proxima Nova Semibold"/>
            </a:endParaRPr>
          </a:p>
        </p:txBody>
      </p:sp>
      <p:pic>
        <p:nvPicPr>
          <p:cNvPr id="1275" name="Google Shape;1275;p94"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607634">
            <a:off x="3670817" y="841633"/>
            <a:ext cx="455666" cy="1136084"/>
          </a:xfrm>
          <a:prstGeom prst="rect">
            <a:avLst/>
          </a:prstGeom>
          <a:noFill/>
          <a:ln>
            <a:noFill/>
          </a:ln>
        </p:spPr>
      </p:pic>
      <p:sp>
        <p:nvSpPr>
          <p:cNvPr id="1276" name="Google Shape;1276;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pic>
        <p:nvPicPr>
          <p:cNvPr id="1281" name="Google Shape;1281;p9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1400" y="461613"/>
            <a:ext cx="6156052" cy="4220277"/>
          </a:xfrm>
          <a:prstGeom prst="rect">
            <a:avLst/>
          </a:prstGeom>
          <a:noFill/>
          <a:ln>
            <a:noFill/>
          </a:ln>
        </p:spPr>
      </p:pic>
      <p:sp>
        <p:nvSpPr>
          <p:cNvPr id="1282" name="Google Shape;1282;p95"/>
          <p:cNvSpPr txBox="1"/>
          <p:nvPr/>
        </p:nvSpPr>
        <p:spPr>
          <a:xfrm>
            <a:off x="5817125" y="2475496"/>
            <a:ext cx="2828100" cy="98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omnibus test gives p = 0.0466, which is &lt;0.05. We have permission to conduct pairwise tests.</a:t>
            </a:r>
            <a:endParaRPr sz="1200">
              <a:latin typeface="Proxima Nova Semibold"/>
              <a:ea typeface="Proxima Nova Semibold"/>
              <a:cs typeface="Proxima Nova Semibold"/>
              <a:sym typeface="Proxima Nova Semibold"/>
            </a:endParaRPr>
          </a:p>
        </p:txBody>
      </p:sp>
      <p:pic>
        <p:nvPicPr>
          <p:cNvPr id="1283" name="Google Shape;1283;p95"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607634">
            <a:off x="4933967" y="2421983"/>
            <a:ext cx="455666" cy="1136084"/>
          </a:xfrm>
          <a:prstGeom prst="rect">
            <a:avLst/>
          </a:prstGeom>
          <a:noFill/>
          <a:ln>
            <a:noFill/>
          </a:ln>
        </p:spPr>
      </p:pic>
      <p:sp>
        <p:nvSpPr>
          <p:cNvPr id="1284" name="Google Shape;1284;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pic>
        <p:nvPicPr>
          <p:cNvPr id="1289" name="Google Shape;1289;p9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1400" y="461613"/>
            <a:ext cx="6156052" cy="4220277"/>
          </a:xfrm>
          <a:prstGeom prst="rect">
            <a:avLst/>
          </a:prstGeom>
          <a:noFill/>
          <a:ln>
            <a:noFill/>
          </a:ln>
        </p:spPr>
      </p:pic>
      <p:sp>
        <p:nvSpPr>
          <p:cNvPr id="1290" name="Google Shape;1290;p96"/>
          <p:cNvSpPr txBox="1"/>
          <p:nvPr/>
        </p:nvSpPr>
        <p:spPr>
          <a:xfrm>
            <a:off x="6870325" y="3549577"/>
            <a:ext cx="2088600" cy="14106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pairwise tests show that only group2 and group3 are significantly different (with p=0.019203).</a:t>
            </a:r>
            <a:endParaRPr sz="1200">
              <a:latin typeface="Proxima Nova Semibold"/>
              <a:ea typeface="Proxima Nova Semibold"/>
              <a:cs typeface="Proxima Nova Semibold"/>
              <a:sym typeface="Proxima Nova Semibold"/>
            </a:endParaRPr>
          </a:p>
        </p:txBody>
      </p:sp>
      <p:pic>
        <p:nvPicPr>
          <p:cNvPr id="1291" name="Google Shape;1291;p96"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607634">
            <a:off x="5987167" y="3496058"/>
            <a:ext cx="455666" cy="1136084"/>
          </a:xfrm>
          <a:prstGeom prst="rect">
            <a:avLst/>
          </a:prstGeom>
          <a:noFill/>
          <a:ln>
            <a:noFill/>
          </a:ln>
        </p:spPr>
      </p:pic>
      <p:sp>
        <p:nvSpPr>
          <p:cNvPr id="1292" name="Google Shape;1292;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9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References</a:t>
            </a:r>
            <a:endParaRPr sz="2800">
              <a:solidFill>
                <a:srgbClr val="000000"/>
              </a:solidFill>
            </a:endParaRPr>
          </a:p>
        </p:txBody>
      </p:sp>
      <p:sp>
        <p:nvSpPr>
          <p:cNvPr id="1298" name="Google Shape;1298;p97"/>
          <p:cNvSpPr txBox="1"/>
          <p:nvPr/>
        </p:nvSpPr>
        <p:spPr>
          <a:xfrm>
            <a:off x="422350" y="1501425"/>
            <a:ext cx="8068200" cy="29112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Proxima Nova"/>
              <a:buChar char="●"/>
            </a:pPr>
            <a:r>
              <a:rPr lang="en" u="sng">
                <a:solidFill>
                  <a:schemeClr val="hlink"/>
                </a:solidFill>
                <a:latin typeface="Proxima Nova"/>
                <a:ea typeface="Proxima Nova"/>
                <a:cs typeface="Proxima Nova"/>
                <a:sym typeface="Proxima Nova"/>
                <a:hlinkClick r:id="rId3"/>
              </a:rPr>
              <a:t>Designing, running, and analyzing experiments</a:t>
            </a:r>
            <a:r>
              <a:rPr lang="en">
                <a:solidFill>
                  <a:schemeClr val="dk1"/>
                </a:solidFill>
                <a:latin typeface="Proxima Nova"/>
                <a:ea typeface="Proxima Nova"/>
                <a:cs typeface="Proxima Nova"/>
                <a:sym typeface="Proxima Nova"/>
              </a:rPr>
              <a:t>, by Dr. Jacob O. Wobbrock</a:t>
            </a:r>
            <a:endParaRPr>
              <a:solidFill>
                <a:schemeClr val="dk1"/>
              </a:solidFill>
              <a:latin typeface="Proxima Nova"/>
              <a:ea typeface="Proxima Nova"/>
              <a:cs typeface="Proxima Nova"/>
              <a:sym typeface="Proxima Nova"/>
            </a:endParaRPr>
          </a:p>
          <a:p>
            <a:pPr marL="457200" lvl="0" indent="-317500" algn="l" rtl="0">
              <a:lnSpc>
                <a:spcPct val="150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Data Mining: Concepts and Techniques, by Jiawei Han, Micheline Kamber, and Jian Pei </a:t>
            </a:r>
            <a:endParaRPr>
              <a:solidFill>
                <a:schemeClr val="dk1"/>
              </a:solidFill>
              <a:latin typeface="Proxima Nova"/>
              <a:ea typeface="Proxima Nova"/>
              <a:cs typeface="Proxima Nova"/>
              <a:sym typeface="Proxima Nova"/>
            </a:endParaRPr>
          </a:p>
        </p:txBody>
      </p:sp>
      <p:sp>
        <p:nvSpPr>
          <p:cNvPr id="1299" name="Google Shape;1299;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Google Shape;1304;p9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Summary</a:t>
            </a:r>
            <a:endParaRPr sz="2800">
              <a:solidFill>
                <a:srgbClr val="000000"/>
              </a:solidFill>
            </a:endParaRPr>
          </a:p>
        </p:txBody>
      </p:sp>
      <p:sp>
        <p:nvSpPr>
          <p:cNvPr id="1305" name="Google Shape;1305;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86</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311700" y="1588025"/>
            <a:ext cx="8520600" cy="19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Pearson’s </a:t>
            </a:r>
            <a:r>
              <a:rPr lang="en" sz="3000" i="1">
                <a:latin typeface="Proxima Nova"/>
                <a:ea typeface="Proxima Nova"/>
                <a:cs typeface="Proxima Nova"/>
                <a:sym typeface="Proxima Nova"/>
              </a:rPr>
              <a:t>r</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Spearman’s </a:t>
            </a:r>
            <a:r>
              <a:rPr lang="en" sz="3000" i="1">
                <a:latin typeface="Proxima Nova"/>
                <a:ea typeface="Proxima Nova"/>
                <a:cs typeface="Proxima Nova"/>
                <a:sym typeface="Proxima Nova"/>
              </a:rPr>
              <a:t>ρ</a:t>
            </a:r>
            <a:endParaRPr sz="3000" b="1">
              <a:latin typeface="Proxima Nova"/>
              <a:ea typeface="Proxima Nova"/>
              <a:cs typeface="Proxima Nova"/>
              <a:sym typeface="Proxima Nova"/>
            </a:endParaRPr>
          </a:p>
          <a:p>
            <a:pPr marL="0" lvl="0" indent="0" algn="l" rtl="0">
              <a:spcBef>
                <a:spcPts val="0"/>
              </a:spcBef>
              <a:spcAft>
                <a:spcPts val="0"/>
              </a:spcAft>
              <a:buNone/>
            </a:pPr>
            <a:r>
              <a:rPr lang="en" sz="3000" b="1">
                <a:latin typeface="Proxima Nova"/>
                <a:ea typeface="Proxima Nova"/>
                <a:cs typeface="Proxima Nova"/>
                <a:sym typeface="Proxima Nova"/>
              </a:rPr>
              <a:t>Kendall’s </a:t>
            </a:r>
            <a:r>
              <a:rPr lang="en" sz="3000" i="1">
                <a:latin typeface="Proxima Nova"/>
                <a:ea typeface="Proxima Nova"/>
                <a:cs typeface="Proxima Nova"/>
                <a:sym typeface="Proxima Nova"/>
              </a:rPr>
              <a:t>τ </a:t>
            </a:r>
            <a:endParaRPr sz="3000" i="1">
              <a:latin typeface="Proxima Nova"/>
              <a:ea typeface="Proxima Nova"/>
              <a:cs typeface="Proxima Nova"/>
              <a:sym typeface="Proxima Nova"/>
            </a:endParaRPr>
          </a:p>
        </p:txBody>
      </p:sp>
      <p:sp>
        <p:nvSpPr>
          <p:cNvPr id="175" name="Google Shape;175;p21"/>
          <p:cNvSpPr txBox="1"/>
          <p:nvPr/>
        </p:nvSpPr>
        <p:spPr>
          <a:xfrm>
            <a:off x="3373125" y="530450"/>
            <a:ext cx="3933300" cy="9429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If x increases, does y increase </a:t>
            </a:r>
            <a:r>
              <a:rPr lang="en" sz="1200" b="1" i="1">
                <a:solidFill>
                  <a:schemeClr val="dk1"/>
                </a:solidFill>
                <a:latin typeface="Proxima Nova"/>
                <a:ea typeface="Proxima Nova"/>
                <a:cs typeface="Proxima Nova"/>
                <a:sym typeface="Proxima Nova"/>
              </a:rPr>
              <a:t>linearly</a:t>
            </a:r>
            <a:r>
              <a:rPr lang="en" sz="1200" b="1">
                <a:solidFill>
                  <a:schemeClr val="dk1"/>
                </a:solidFill>
                <a:latin typeface="Proxima Nova"/>
                <a:ea typeface="Proxima Nova"/>
                <a:cs typeface="Proxima Nova"/>
                <a:sym typeface="Proxima Nova"/>
              </a:rPr>
              <a:t>?</a:t>
            </a:r>
            <a:endParaRPr sz="1200" b="1">
              <a:solidFill>
                <a:schemeClr val="dk1"/>
              </a:solidFill>
              <a:latin typeface="Proxima Nova"/>
              <a:ea typeface="Proxima Nova"/>
              <a:cs typeface="Proxima Nova"/>
              <a:sym typeface="Proxima Nova"/>
            </a:endParaRPr>
          </a:p>
          <a:p>
            <a:pPr marL="0" marR="0" lvl="0" indent="0" algn="ctr" rtl="0">
              <a:lnSpc>
                <a:spcPct val="115000"/>
              </a:lnSpc>
              <a:spcBef>
                <a:spcPts val="0"/>
              </a:spcBef>
              <a:spcAft>
                <a:spcPts val="0"/>
              </a:spcAft>
              <a:buNone/>
            </a:pPr>
            <a:r>
              <a:rPr lang="en" sz="1200" b="1">
                <a:solidFill>
                  <a:schemeClr val="dk1"/>
                </a:solidFill>
                <a:latin typeface="Proxima Nova"/>
                <a:ea typeface="Proxima Nova"/>
                <a:cs typeface="Proxima Nova"/>
                <a:sym typeface="Proxima Nova"/>
              </a:rPr>
              <a:t>Expects a straight line for perfect correlation. For a curve like y=x</a:t>
            </a:r>
            <a:r>
              <a:rPr lang="en" sz="1200" b="1" baseline="30000">
                <a:solidFill>
                  <a:schemeClr val="dk1"/>
                </a:solidFill>
                <a:latin typeface="Proxima Nova"/>
                <a:ea typeface="Proxima Nova"/>
                <a:cs typeface="Proxima Nova"/>
                <a:sym typeface="Proxima Nova"/>
              </a:rPr>
              <a:t>2</a:t>
            </a:r>
            <a:r>
              <a:rPr lang="en" sz="1200" b="1">
                <a:solidFill>
                  <a:schemeClr val="dk1"/>
                </a:solidFill>
                <a:latin typeface="Proxima Nova"/>
                <a:ea typeface="Proxima Nova"/>
                <a:cs typeface="Proxima Nova"/>
                <a:sym typeface="Proxima Nova"/>
              </a:rPr>
              <a:t>, the pearson correlation will not be 1.</a:t>
            </a:r>
            <a:endParaRPr sz="1200">
              <a:latin typeface="Proxima Nova Semibold"/>
              <a:ea typeface="Proxima Nova Semibold"/>
              <a:cs typeface="Proxima Nova Semibold"/>
              <a:sym typeface="Proxima Nova Semibold"/>
            </a:endParaRPr>
          </a:p>
        </p:txBody>
      </p:sp>
      <p:pic>
        <p:nvPicPr>
          <p:cNvPr id="176" name="Google Shape;176;p21"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65017">
            <a:off x="2779320" y="1365525"/>
            <a:ext cx="432291" cy="1077805"/>
          </a:xfrm>
          <a:prstGeom prst="rect">
            <a:avLst/>
          </a:prstGeom>
          <a:noFill/>
          <a:ln>
            <a:noFill/>
          </a:ln>
        </p:spPr>
      </p:pic>
      <p:sp>
        <p:nvSpPr>
          <p:cNvPr id="177" name="Google Shape;17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4079</Words>
  <Application>Microsoft Office PowerPoint</Application>
  <PresentationFormat>On-screen Show (16:9)</PresentationFormat>
  <Paragraphs>801</Paragraphs>
  <Slides>86</Slides>
  <Notes>86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Proxima Nova</vt:lpstr>
      <vt:lpstr>Courier New</vt:lpstr>
      <vt:lpstr>Proxima Nova Semibold</vt:lpstr>
      <vt:lpstr>Proxima Nova Extrabold</vt:lpstr>
      <vt:lpstr>Arial</vt:lpstr>
      <vt:lpstr>Simple Light</vt:lpstr>
      <vt:lpstr>CAP 6317/4773: Social Media Mining  Lecture 11: Data Mining</vt:lpstr>
      <vt:lpstr>PowerPoint Presentation</vt:lpstr>
      <vt:lpstr>Which bar plot is more trustworthy? Why?</vt:lpstr>
      <vt:lpstr>PowerPoint Presentation</vt:lpstr>
      <vt:lpstr>PowerPoint Presentation</vt:lpstr>
      <vt:lpstr>PowerPoint Presentation</vt:lpstr>
      <vt:lpstr>PowerPoint Presentation</vt:lpstr>
      <vt:lpstr>PowerPoint Presentation</vt:lpstr>
      <vt:lpstr>Pearson’s r Spearman’s ρ Kendall’s τ </vt:lpstr>
      <vt:lpstr>Pearson’s r Spearman’s ρ Kendall’s τ </vt:lpstr>
      <vt:lpstr>Pearson’s r Spearman’s ρ Kendall’s τ </vt:lpstr>
      <vt:lpstr>Toss a coin to your Witcher</vt:lpstr>
      <vt:lpstr>Office absence patterns seem a bit … odd?</vt:lpstr>
      <vt:lpstr>Chi-Squared test to the rescue!</vt:lpstr>
      <vt:lpstr>Chi-Squared test: Step 2 </vt:lpstr>
      <vt:lpstr>Chi-Squared test: Step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 Tip 😉</vt:lpstr>
      <vt:lpstr>Pro Tip 😉</vt:lpstr>
      <vt:lpstr>Pro Tip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Guillermo Garcia Hidalgo</cp:lastModifiedBy>
  <cp:revision>1</cp:revision>
  <dcterms:modified xsi:type="dcterms:W3CDTF">2025-03-06T14:35:31Z</dcterms:modified>
</cp:coreProperties>
</file>