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9144000" cy="5143500" type="screen16x9"/>
  <p:notesSz cx="6858000" cy="9144000"/>
  <p:embeddedFontLst>
    <p:embeddedFont>
      <p:font typeface="Proxima Nova" panose="020B0604020202020204" charset="0"/>
      <p:regular r:id="rId78"/>
      <p:bold r:id="rId79"/>
      <p:italic r:id="rId80"/>
      <p:boldItalic r:id="rId81"/>
    </p:embeddedFont>
    <p:embeddedFont>
      <p:font typeface="Proxima Nova Extrabold" panose="020B0604020202020204" charset="0"/>
      <p:bold r:id="rId82"/>
    </p:embeddedFont>
    <p:embeddedFont>
      <p:font typeface="Proxima Nova Semibold" panose="020B0604020202020204" charset="0"/>
      <p:regular r:id="rId83"/>
      <p:bold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CA4CD0-6FFC-44C3-A33C-3289A6A265D1}">
  <a:tblStyle styleId="{76CA4CD0-6FFC-44C3-A33C-3289A6A265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7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2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6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5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1d7955fb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1d7955fb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1d93bd08b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1d93bd08b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1d93bd08b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1d93bd08b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1d93bd08b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1d93bd08b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1d93bd08b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1d93bd08b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1d93bd08b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f1d93bd08b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1d93bd0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f1d93bd0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f1d7955fb5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f1d7955fb5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f1d7955f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f1d7955f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f1d93bd08b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f1d93bd08b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1d7955fb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1d7955fb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1d7955fb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1d7955fb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f20487661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f20487661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f1d7955fb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f1d7955fb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f1d7955fb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f1d7955fb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f2048766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f20487661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bae4f3cdb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bae4f3cdb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f1d7955fb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f1d7955fb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f1d7955fb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f1d7955fb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f1d7955fb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f1d7955fb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f1d7955fb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f1d7955fb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f1d7955fb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f1d7955fb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1d93bd08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1d93bd08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f20487661e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f20487661e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1d7955fb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f1d7955fb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f1d7955fb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f1d7955fb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f1d7955fb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f1d7955fb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bae4f3cdba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bae4f3cdba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f1d93bd08b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f1d93bd08b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f1d7955fb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f1d7955fb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20487661e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f20487661e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f1d7955fb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f1d7955fb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f1d7955fb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f1d7955fb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1d93bd08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1d93bd08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f1d7955fb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f1d7955fb5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f1d7955fb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f1d7955fb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f1d7955fb5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f1d7955fb5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f1d7955fb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f1d7955fb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bae4f3cdba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bae4f3cdba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f1d7955fb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f1d7955fb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f1d7955fb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f1d7955fb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f1d7955fb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f1d7955fb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f1d93bd08b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f1d93bd08b_0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f1d93bd08b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f1d93bd08b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1d93bd08b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1d93bd08b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f1d93bd08b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f1d93bd08b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f1d93bd08b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f1d93bd08b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f1d93bd08b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f1d93bd08b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f1d7955fb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f1d7955fb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f1d93bd08b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f1d93bd08b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f1d93bd08b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f1d93bd08b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f1d93bd08b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f1d93bd08b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f1d93bd08b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f1d93bd08b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f1d93bd08b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f1d93bd08b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f1d93bd08b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f1d93bd08b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1d93bd08b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1d93bd08b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f1d93bd08b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f1d93bd08b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f1d93bd08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f1d93bd08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f1d93bd08b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f1d93bd08b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f1d93bd08b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f1d93bd08b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f1d93bd08b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f1d93bd08b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f1d93bd08b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f1d93bd08b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f20487661e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f20487661e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f1d93bd08b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f1d93bd08b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bae4f3cdb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bae4f3cdb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bae4f3cdb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bae4f3cdb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1d93bd08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1d93bd08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f1d93bd08b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f1d93bd08b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bae4f3cdb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bae4f3cdb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bae4f3cdb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bae4f3cdb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bae4f3cdb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bae4f3cdb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f1d93bd08b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f1d93bd08b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f1d93bd08b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f1d93bd08b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1d93bd08b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1d93bd08b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1d93bd08b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1d93bd08b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etflixtechblog.com/experimentation-is-a-major-focus-of-data-science-across-netflix-f67923f8e985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beginners-guide-to-regression-analysis-in-machine-learning-8a828b491bbf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eppatel23.medium.com/ridge-lasso-regression-4272a1990aea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45100" y="1251575"/>
            <a:ext cx="80538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CAP 6317/4773: Social Media Mining</a:t>
            </a: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12: Data Mining</a:t>
            </a:r>
            <a:endParaRPr sz="27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74100" y="2827150"/>
            <a:ext cx="7195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Raiyan Abdul Baten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Ph.D.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February 20, 2024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720" b="31704"/>
          <a:stretch/>
        </p:blipFill>
        <p:spPr>
          <a:xfrm>
            <a:off x="3514500" y="4565425"/>
            <a:ext cx="2115012" cy="4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Choosing the right statistical tests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214" name="Google Shape;214;p22"/>
          <p:cNvGraphicFramePr/>
          <p:nvPr/>
        </p:nvGraphicFramePr>
        <p:xfrm>
          <a:off x="432200" y="136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{76CA4CD0-6FFC-44C3-A33C-3289A6A265D1}</a:tableStyleId>
              </a:tblPr>
              <a:tblGrid>
                <a:gridCol w="8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Levels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Within/Between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Independent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Mann-Whitney U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Paired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Kruskal-Wallis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Wilcoxon Signed-rank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Repeated Measures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Friedman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≥ 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Factorial ANOVA, Linear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Aligned Rank Transform (ART)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≥ 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Factorial Repeated Measures ANOVA, Generalized Linear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ART/ Generalized Linear Mixed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15" name="Google Shape;215;p22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100089" flipH="1">
            <a:off x="3131923" y="4028799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3882000" y="3778875"/>
            <a:ext cx="4374000" cy="12558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Between: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The conditions have independent participants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Within: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The same participant belongs to multiple conditions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7" name="Google Shape;21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King Nebuchadnezzar’s Experiment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5300" y="1461200"/>
            <a:ext cx="1677676" cy="18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500" y="1461200"/>
            <a:ext cx="1677676" cy="18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 txBox="1"/>
          <p:nvPr/>
        </p:nvSpPr>
        <p:spPr>
          <a:xfrm>
            <a:off x="2905800" y="3403225"/>
            <a:ext cx="25818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Team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Nebuchadnezzar</a:t>
            </a:r>
            <a:endParaRPr sz="15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Non-Kosher (Meat and wine)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217325" y="3403225"/>
            <a:ext cx="23163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Team </a:t>
            </a: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Daniel</a:t>
            </a:r>
            <a:endParaRPr sz="15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Kosher (Pulse and water)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5859875" y="1376425"/>
            <a:ext cx="30909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10 people in each team. Observe for 10 days. Declare winner by manual observation.</a:t>
            </a:r>
            <a:endParaRPr sz="15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Factor: </a:t>
            </a:r>
            <a:r>
              <a:rPr lang="en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Food habit</a:t>
            </a:r>
            <a:r>
              <a:rPr lang="en" sz="15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</a:t>
            </a:r>
            <a:endParaRPr sz="15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Levels: </a:t>
            </a:r>
            <a:r>
              <a:rPr lang="en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Two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Within/Between: </a:t>
            </a:r>
            <a:r>
              <a:rPr lang="en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Between</a:t>
            </a:r>
            <a:endParaRPr sz="15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52400"/>
            <a:ext cx="8839199" cy="4296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4601633"/>
            <a:ext cx="5382154" cy="38946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450" y="479150"/>
            <a:ext cx="3598575" cy="20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7975" y="479416"/>
            <a:ext cx="3598576" cy="202365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 txBox="1"/>
          <p:nvPr/>
        </p:nvSpPr>
        <p:spPr>
          <a:xfrm>
            <a:off x="911725" y="2707775"/>
            <a:ext cx="7395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want to test whether line plot feedback or bar plot feedback is more useful. We have 20 participants. Each participant tries both interfaces.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3567975" y="3676450"/>
            <a:ext cx="3923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Factor:</a:t>
            </a:r>
            <a:r>
              <a:rPr lang="en" sz="15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The UI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Levels:</a:t>
            </a:r>
            <a:r>
              <a:rPr lang="en" sz="15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Two (line and bar plots)</a:t>
            </a:r>
            <a:endParaRPr sz="15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Within/Between: </a:t>
            </a:r>
            <a:r>
              <a:rPr lang="en" sz="1500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Within</a:t>
            </a:r>
            <a:endParaRPr sz="1500" b="1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Choosing the right statistical tests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250" name="Google Shape;250;p2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{76CA4CD0-6FFC-44C3-A33C-3289A6A265D1}</a:tableStyleId>
              </a:tblPr>
              <a:tblGrid>
                <a:gridCol w="9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Levels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Within/Between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Parametric test name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Independent sample t-test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Paired sample t-test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Anova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Repeated Measures Anova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1" name="Google Shape;25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Reminder to self: Attendance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57" name="Google Shape;25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/>
        </p:nvSpPr>
        <p:spPr>
          <a:xfrm>
            <a:off x="677225" y="2532300"/>
            <a:ext cx="74850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Hypothesis Testing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63" name="Google Shape;26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Choosing the right statistical tests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269" name="Google Shape;269;p29"/>
          <p:cNvGraphicFramePr/>
          <p:nvPr/>
        </p:nvGraphicFramePr>
        <p:xfrm>
          <a:off x="432200" y="136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{76CA4CD0-6FFC-44C3-A33C-3289A6A265D1}</a:tableStyleId>
              </a:tblPr>
              <a:tblGrid>
                <a:gridCol w="8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Levels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Within/Between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Independent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Mann-Whitney U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Paired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Kruskal-Wallis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Wilcoxon Signed-rank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Repeated Measures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Friedman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70" name="Google Shape;270;p29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100089">
            <a:off x="5494123" y="3190599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/>
        </p:nvSpPr>
        <p:spPr>
          <a:xfrm>
            <a:off x="681600" y="3626475"/>
            <a:ext cx="4536300" cy="12558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Parametric test: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Makes assumptions about the distribution of population from which the sample was taken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Non-parametric test: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Makes no such assumption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2" name="Google Shape;27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Choosing the right statistical tests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278" name="Google Shape;278;p30"/>
          <p:cNvGraphicFramePr/>
          <p:nvPr/>
        </p:nvGraphicFramePr>
        <p:xfrm>
          <a:off x="432200" y="136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{76CA4CD0-6FFC-44C3-A33C-3289A6A265D1}</a:tableStyleId>
              </a:tblPr>
              <a:tblGrid>
                <a:gridCol w="8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Levels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Within/Between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Independent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Mann-Whitney U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Paired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Kruskal-Wallis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Wilcoxon Signed-rank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Repeated Measures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Friedman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9" name="Google Shape;27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80" name="Google Shape;280;p30"/>
          <p:cNvSpPr txBox="1"/>
          <p:nvPr/>
        </p:nvSpPr>
        <p:spPr>
          <a:xfrm>
            <a:off x="4572000" y="3742900"/>
            <a:ext cx="3643500" cy="98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No need to test assumptions in non-parametric tests! Safer to use, reviewers give less pain. But it may be harder to find a significant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value when using nonparametric tests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When do we choose nonparametric tests?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0" y="1170125"/>
            <a:ext cx="591039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1"/>
          <p:cNvSpPr txBox="1"/>
          <p:nvPr/>
        </p:nvSpPr>
        <p:spPr>
          <a:xfrm>
            <a:off x="311700" y="1247350"/>
            <a:ext cx="2445900" cy="21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Data is skewed – doesn’t follow normal distribution (or any other distribution assumptions)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Pro tip: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Count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values typically do not follow the normal distribution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60500" y="2987575"/>
            <a:ext cx="4690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Recap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When do we choose nonparametric tests?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94" name="Google Shape;294;p3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0" y="1170125"/>
            <a:ext cx="591039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2"/>
          <p:cNvSpPr txBox="1"/>
          <p:nvPr/>
        </p:nvSpPr>
        <p:spPr>
          <a:xfrm>
            <a:off x="311700" y="1247350"/>
            <a:ext cx="24459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Data is skewed – doesn’t follow normal distribution (or any other distribution assumptions)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Pro tip: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Count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values typically do not follow the normal distribution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Sample size is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too small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When do we choose nonparametric tests?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311700" y="1247350"/>
            <a:ext cx="2445900" cy="3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Data is skewed – doesn’t follow normal distribution (or any other distribution assumptions)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Pro tip: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Count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values typically do not follow the normal distribution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Sample size is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too small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Data is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ordinal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or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categorical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E.g.: Likert scale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3" name="Google Shape;303;p3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2025" y="1779625"/>
            <a:ext cx="6081603" cy="186189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Choosing the right statistical tests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310" name="Google Shape;310;p34"/>
          <p:cNvGraphicFramePr/>
          <p:nvPr/>
        </p:nvGraphicFramePr>
        <p:xfrm>
          <a:off x="432200" y="136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{76CA4CD0-6FFC-44C3-A33C-3289A6A265D1}</a:tableStyleId>
              </a:tblPr>
              <a:tblGrid>
                <a:gridCol w="8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Levels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Within/Between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Independent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Mann-Whitney U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Paired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Kruskal-Wallis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Wilcoxon Signed-rank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Repeated Measures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Friedman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1" name="Google Shape;31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Choosing the right statistical tests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317" name="Google Shape;317;p35"/>
          <p:cNvGraphicFramePr/>
          <p:nvPr/>
        </p:nvGraphicFramePr>
        <p:xfrm>
          <a:off x="432200" y="136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{76CA4CD0-6FFC-44C3-A33C-3289A6A265D1}</a:tableStyleId>
              </a:tblPr>
              <a:tblGrid>
                <a:gridCol w="8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Levels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Within/Between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Independent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Mann-Whitney U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Paired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Kruskal-Wallis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Wilcoxon Signed-rank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Repeated Measures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Friedman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&gt;1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≥ 2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Factorial ANOVA, Linear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Aligned Rank Transform (ART)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&gt;1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≥ 2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Factorial Repeated Measures ANOVA, Generalized Linear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ART</a:t>
                      </a: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/ Generalized Linear Mixed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8" name="Google Shape;31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8357" y="0"/>
            <a:ext cx="430728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8925" y="58250"/>
            <a:ext cx="6799052" cy="4657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/>
          <p:nvPr/>
        </p:nvSpPr>
        <p:spPr>
          <a:xfrm>
            <a:off x="59900" y="4766925"/>
            <a:ext cx="54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Source: </a:t>
            </a:r>
            <a:r>
              <a:rPr lang="en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https://netflixtechblog.com/experimentation-is-a-major-focus-of-data-science-across-netflix-f67923f8e985</a:t>
            </a: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450" y="1194863"/>
            <a:ext cx="3614399" cy="21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0850" y="1194863"/>
            <a:ext cx="3614399" cy="2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A/B testing on a social media platform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39" name="Google Shape;339;p38"/>
          <p:cNvSpPr txBox="1"/>
          <p:nvPr/>
        </p:nvSpPr>
        <p:spPr>
          <a:xfrm>
            <a:off x="1592550" y="3433900"/>
            <a:ext cx="157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A</a:t>
            </a:r>
            <a:endParaRPr b="1"/>
          </a:p>
        </p:txBody>
      </p:sp>
      <p:sp>
        <p:nvSpPr>
          <p:cNvPr id="340" name="Google Shape;340;p38"/>
          <p:cNvSpPr txBox="1"/>
          <p:nvPr/>
        </p:nvSpPr>
        <p:spPr>
          <a:xfrm>
            <a:off x="6164550" y="3433900"/>
            <a:ext cx="157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B</a:t>
            </a:r>
            <a:endParaRPr b="1"/>
          </a:p>
        </p:txBody>
      </p:sp>
      <p:sp>
        <p:nvSpPr>
          <p:cNvPr id="341" name="Google Shape;3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450" y="1194863"/>
            <a:ext cx="3614399" cy="21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0850" y="1194863"/>
            <a:ext cx="3614399" cy="2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A/B testing on a social media platform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49" name="Google Shape;349;p39"/>
          <p:cNvSpPr txBox="1"/>
          <p:nvPr/>
        </p:nvSpPr>
        <p:spPr>
          <a:xfrm>
            <a:off x="1592550" y="3433900"/>
            <a:ext cx="157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A</a:t>
            </a:r>
            <a:endParaRPr b="1"/>
          </a:p>
        </p:txBody>
      </p:sp>
      <p:sp>
        <p:nvSpPr>
          <p:cNvPr id="350" name="Google Shape;350;p39"/>
          <p:cNvSpPr txBox="1"/>
          <p:nvPr/>
        </p:nvSpPr>
        <p:spPr>
          <a:xfrm>
            <a:off x="6164550" y="3433900"/>
            <a:ext cx="157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B</a:t>
            </a:r>
            <a:endParaRPr b="1"/>
          </a:p>
        </p:txBody>
      </p:sp>
      <p:sp>
        <p:nvSpPr>
          <p:cNvPr id="351" name="Google Shape;351;p39"/>
          <p:cNvSpPr txBox="1"/>
          <p:nvPr/>
        </p:nvSpPr>
        <p:spPr>
          <a:xfrm>
            <a:off x="2653500" y="3959850"/>
            <a:ext cx="4062000" cy="1067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recommendation engine is the independent variable (factor), it has two levels (A and B). We make observations of user behavior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(dependent variable)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in each condition 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2" name="Google Shape;35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450" y="1194863"/>
            <a:ext cx="3614399" cy="21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0850" y="1194863"/>
            <a:ext cx="3614399" cy="2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A/B testing on a social media platform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60" name="Google Shape;360;p40"/>
          <p:cNvSpPr txBox="1"/>
          <p:nvPr/>
        </p:nvSpPr>
        <p:spPr>
          <a:xfrm>
            <a:off x="1592550" y="3433900"/>
            <a:ext cx="157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A</a:t>
            </a:r>
            <a:endParaRPr b="1"/>
          </a:p>
        </p:txBody>
      </p:sp>
      <p:sp>
        <p:nvSpPr>
          <p:cNvPr id="361" name="Google Shape;361;p40"/>
          <p:cNvSpPr txBox="1"/>
          <p:nvPr/>
        </p:nvSpPr>
        <p:spPr>
          <a:xfrm>
            <a:off x="6164550" y="3433900"/>
            <a:ext cx="157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B</a:t>
            </a:r>
            <a:endParaRPr b="1"/>
          </a:p>
        </p:txBody>
      </p:sp>
      <p:sp>
        <p:nvSpPr>
          <p:cNvPr id="362" name="Google Shape;362;p40"/>
          <p:cNvSpPr/>
          <p:nvPr/>
        </p:nvSpPr>
        <p:spPr>
          <a:xfrm>
            <a:off x="468275" y="1144650"/>
            <a:ext cx="1479000" cy="2252100"/>
          </a:xfrm>
          <a:prstGeom prst="rect">
            <a:avLst/>
          </a:prstGeom>
          <a:solidFill>
            <a:srgbClr val="FFFC00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1947275" y="1144650"/>
            <a:ext cx="1538700" cy="2252100"/>
          </a:xfrm>
          <a:prstGeom prst="rect">
            <a:avLst/>
          </a:prstGeom>
          <a:solidFill>
            <a:srgbClr val="4A86E8">
              <a:alpha val="16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0"/>
          <p:cNvSpPr/>
          <p:nvPr/>
        </p:nvSpPr>
        <p:spPr>
          <a:xfrm>
            <a:off x="3485975" y="1140925"/>
            <a:ext cx="810300" cy="2252100"/>
          </a:xfrm>
          <a:prstGeom prst="rect">
            <a:avLst/>
          </a:prstGeom>
          <a:solidFill>
            <a:srgbClr val="CC0000">
              <a:alpha val="12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4811675" y="1144650"/>
            <a:ext cx="1245900" cy="2252100"/>
          </a:xfrm>
          <a:prstGeom prst="rect">
            <a:avLst/>
          </a:prstGeom>
          <a:solidFill>
            <a:srgbClr val="FFFC00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0"/>
          <p:cNvSpPr/>
          <p:nvPr/>
        </p:nvSpPr>
        <p:spPr>
          <a:xfrm>
            <a:off x="6057575" y="1144650"/>
            <a:ext cx="1479000" cy="2252100"/>
          </a:xfrm>
          <a:prstGeom prst="rect">
            <a:avLst/>
          </a:prstGeom>
          <a:solidFill>
            <a:srgbClr val="4A86E8">
              <a:alpha val="16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0"/>
          <p:cNvSpPr/>
          <p:nvPr/>
        </p:nvSpPr>
        <p:spPr>
          <a:xfrm>
            <a:off x="7536575" y="1140925"/>
            <a:ext cx="1103100" cy="2252100"/>
          </a:xfrm>
          <a:prstGeom prst="rect">
            <a:avLst/>
          </a:prstGeom>
          <a:solidFill>
            <a:srgbClr val="CC0000">
              <a:alpha val="12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0"/>
          <p:cNvSpPr txBox="1"/>
          <p:nvPr/>
        </p:nvSpPr>
        <p:spPr>
          <a:xfrm>
            <a:off x="1034975" y="3959850"/>
            <a:ext cx="3363300" cy="1067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Add a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second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independent variable (factor): Age, with three levels (18-25, 25-40, 40+)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69" name="Google Shape;369;p40"/>
          <p:cNvSpPr txBox="1"/>
          <p:nvPr/>
        </p:nvSpPr>
        <p:spPr>
          <a:xfrm>
            <a:off x="557450" y="1230150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18-25</a:t>
            </a:r>
            <a:endParaRPr/>
          </a:p>
        </p:txBody>
      </p:sp>
      <p:sp>
        <p:nvSpPr>
          <p:cNvPr id="370" name="Google Shape;370;p40"/>
          <p:cNvSpPr txBox="1"/>
          <p:nvPr/>
        </p:nvSpPr>
        <p:spPr>
          <a:xfrm>
            <a:off x="4916225" y="1230150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18-25</a:t>
            </a:r>
            <a:endParaRPr/>
          </a:p>
        </p:txBody>
      </p:sp>
      <p:sp>
        <p:nvSpPr>
          <p:cNvPr id="371" name="Google Shape;371;p40"/>
          <p:cNvSpPr txBox="1"/>
          <p:nvPr/>
        </p:nvSpPr>
        <p:spPr>
          <a:xfrm>
            <a:off x="7569725" y="2928575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40+</a:t>
            </a:r>
            <a:endParaRPr/>
          </a:p>
        </p:txBody>
      </p:sp>
      <p:sp>
        <p:nvSpPr>
          <p:cNvPr id="372" name="Google Shape;372;p40"/>
          <p:cNvSpPr txBox="1"/>
          <p:nvPr/>
        </p:nvSpPr>
        <p:spPr>
          <a:xfrm>
            <a:off x="3372725" y="3023725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40+</a:t>
            </a:r>
            <a:endParaRPr/>
          </a:p>
        </p:txBody>
      </p:sp>
      <p:sp>
        <p:nvSpPr>
          <p:cNvPr id="373" name="Google Shape;373;p40"/>
          <p:cNvSpPr txBox="1"/>
          <p:nvPr/>
        </p:nvSpPr>
        <p:spPr>
          <a:xfrm>
            <a:off x="2335925" y="1118675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25-40</a:t>
            </a:r>
            <a:endParaRPr/>
          </a:p>
        </p:txBody>
      </p:sp>
      <p:sp>
        <p:nvSpPr>
          <p:cNvPr id="374" name="Google Shape;374;p40"/>
          <p:cNvSpPr txBox="1"/>
          <p:nvPr/>
        </p:nvSpPr>
        <p:spPr>
          <a:xfrm>
            <a:off x="6642161" y="1118675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25-40</a:t>
            </a:r>
            <a:endParaRPr/>
          </a:p>
        </p:txBody>
      </p:sp>
      <p:sp>
        <p:nvSpPr>
          <p:cNvPr id="375" name="Google Shape;37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450" y="1194863"/>
            <a:ext cx="3614399" cy="21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0850" y="1194863"/>
            <a:ext cx="3614399" cy="2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A/B testing on a social media platform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83" name="Google Shape;383;p41"/>
          <p:cNvSpPr txBox="1"/>
          <p:nvPr/>
        </p:nvSpPr>
        <p:spPr>
          <a:xfrm>
            <a:off x="1592550" y="3433900"/>
            <a:ext cx="157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A</a:t>
            </a:r>
            <a:endParaRPr b="1"/>
          </a:p>
        </p:txBody>
      </p:sp>
      <p:sp>
        <p:nvSpPr>
          <p:cNvPr id="384" name="Google Shape;384;p41"/>
          <p:cNvSpPr txBox="1"/>
          <p:nvPr/>
        </p:nvSpPr>
        <p:spPr>
          <a:xfrm>
            <a:off x="6164550" y="3433900"/>
            <a:ext cx="157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B</a:t>
            </a:r>
            <a:endParaRPr b="1"/>
          </a:p>
        </p:txBody>
      </p:sp>
      <p:sp>
        <p:nvSpPr>
          <p:cNvPr id="385" name="Google Shape;385;p41"/>
          <p:cNvSpPr/>
          <p:nvPr/>
        </p:nvSpPr>
        <p:spPr>
          <a:xfrm>
            <a:off x="468275" y="1144650"/>
            <a:ext cx="1479000" cy="2252100"/>
          </a:xfrm>
          <a:prstGeom prst="rect">
            <a:avLst/>
          </a:prstGeom>
          <a:solidFill>
            <a:srgbClr val="FFFC00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1"/>
          <p:cNvSpPr/>
          <p:nvPr/>
        </p:nvSpPr>
        <p:spPr>
          <a:xfrm>
            <a:off x="1947275" y="1144650"/>
            <a:ext cx="1538700" cy="2252100"/>
          </a:xfrm>
          <a:prstGeom prst="rect">
            <a:avLst/>
          </a:prstGeom>
          <a:solidFill>
            <a:srgbClr val="4A86E8">
              <a:alpha val="16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1"/>
          <p:cNvSpPr/>
          <p:nvPr/>
        </p:nvSpPr>
        <p:spPr>
          <a:xfrm>
            <a:off x="3485975" y="1140925"/>
            <a:ext cx="810300" cy="2252100"/>
          </a:xfrm>
          <a:prstGeom prst="rect">
            <a:avLst/>
          </a:prstGeom>
          <a:solidFill>
            <a:srgbClr val="CC0000">
              <a:alpha val="12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1"/>
          <p:cNvSpPr/>
          <p:nvPr/>
        </p:nvSpPr>
        <p:spPr>
          <a:xfrm>
            <a:off x="4811675" y="1144650"/>
            <a:ext cx="1245900" cy="2252100"/>
          </a:xfrm>
          <a:prstGeom prst="rect">
            <a:avLst/>
          </a:prstGeom>
          <a:solidFill>
            <a:srgbClr val="FFFC00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1"/>
          <p:cNvSpPr/>
          <p:nvPr/>
        </p:nvSpPr>
        <p:spPr>
          <a:xfrm>
            <a:off x="6057575" y="1144650"/>
            <a:ext cx="1479000" cy="2252100"/>
          </a:xfrm>
          <a:prstGeom prst="rect">
            <a:avLst/>
          </a:prstGeom>
          <a:solidFill>
            <a:srgbClr val="4A86E8">
              <a:alpha val="16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1"/>
          <p:cNvSpPr/>
          <p:nvPr/>
        </p:nvSpPr>
        <p:spPr>
          <a:xfrm>
            <a:off x="7536575" y="1140925"/>
            <a:ext cx="1103100" cy="2252100"/>
          </a:xfrm>
          <a:prstGeom prst="rect">
            <a:avLst/>
          </a:prstGeom>
          <a:solidFill>
            <a:srgbClr val="CC0000">
              <a:alpha val="12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1"/>
          <p:cNvSpPr txBox="1"/>
          <p:nvPr/>
        </p:nvSpPr>
        <p:spPr>
          <a:xfrm>
            <a:off x="1034975" y="3959850"/>
            <a:ext cx="3363300" cy="1067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Add a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second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independent variable (factor): Age, with three levels (18-25, 25-40, 40+)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92" name="Google Shape;392;p41"/>
          <p:cNvSpPr txBox="1"/>
          <p:nvPr/>
        </p:nvSpPr>
        <p:spPr>
          <a:xfrm>
            <a:off x="4616375" y="3959850"/>
            <a:ext cx="3363300" cy="1067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Now we have a 2x3 factorial design: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Recommendation engine (2 levels) x Age (3 levels)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93" name="Google Shape;393;p41"/>
          <p:cNvSpPr txBox="1"/>
          <p:nvPr/>
        </p:nvSpPr>
        <p:spPr>
          <a:xfrm>
            <a:off x="557450" y="1230150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18-25</a:t>
            </a:r>
            <a:endParaRPr/>
          </a:p>
        </p:txBody>
      </p:sp>
      <p:sp>
        <p:nvSpPr>
          <p:cNvPr id="394" name="Google Shape;394;p41"/>
          <p:cNvSpPr txBox="1"/>
          <p:nvPr/>
        </p:nvSpPr>
        <p:spPr>
          <a:xfrm>
            <a:off x="4916225" y="1230150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18-25</a:t>
            </a:r>
            <a:endParaRPr/>
          </a:p>
        </p:txBody>
      </p:sp>
      <p:sp>
        <p:nvSpPr>
          <p:cNvPr id="395" name="Google Shape;395;p41"/>
          <p:cNvSpPr txBox="1"/>
          <p:nvPr/>
        </p:nvSpPr>
        <p:spPr>
          <a:xfrm>
            <a:off x="7569725" y="2928575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40+</a:t>
            </a:r>
            <a:endParaRPr/>
          </a:p>
        </p:txBody>
      </p:sp>
      <p:sp>
        <p:nvSpPr>
          <p:cNvPr id="396" name="Google Shape;396;p41"/>
          <p:cNvSpPr txBox="1"/>
          <p:nvPr/>
        </p:nvSpPr>
        <p:spPr>
          <a:xfrm>
            <a:off x="3372725" y="3023725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40+</a:t>
            </a:r>
            <a:endParaRPr/>
          </a:p>
        </p:txBody>
      </p:sp>
      <p:sp>
        <p:nvSpPr>
          <p:cNvPr id="397" name="Google Shape;397;p41"/>
          <p:cNvSpPr txBox="1"/>
          <p:nvPr/>
        </p:nvSpPr>
        <p:spPr>
          <a:xfrm>
            <a:off x="2335925" y="1118675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25-40</a:t>
            </a:r>
            <a:endParaRPr/>
          </a:p>
        </p:txBody>
      </p:sp>
      <p:sp>
        <p:nvSpPr>
          <p:cNvPr id="398" name="Google Shape;398;p41"/>
          <p:cNvSpPr txBox="1"/>
          <p:nvPr/>
        </p:nvSpPr>
        <p:spPr>
          <a:xfrm>
            <a:off x="6642161" y="1118675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25-40</a:t>
            </a:r>
            <a:endParaRPr/>
          </a:p>
        </p:txBody>
      </p:sp>
      <p:sp>
        <p:nvSpPr>
          <p:cNvPr id="399" name="Google Shape;39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Does the choice of UI (Light vs Dark mode) affect usage duration?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76575" y="1284900"/>
            <a:ext cx="65043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Skeptical (Null) hypothesis: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There is no difference in usage duration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Alternative hypothesis: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There is a difference in usage duration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6052452" y="2380700"/>
            <a:ext cx="0" cy="19575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5"/>
          <p:cNvCxnSpPr/>
          <p:nvPr/>
        </p:nvCxnSpPr>
        <p:spPr>
          <a:xfrm>
            <a:off x="6052447" y="4338236"/>
            <a:ext cx="28353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5"/>
          <p:cNvSpPr/>
          <p:nvPr/>
        </p:nvSpPr>
        <p:spPr>
          <a:xfrm>
            <a:off x="6769987" y="2623566"/>
            <a:ext cx="443400" cy="1714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 rot="10800000">
            <a:off x="5978647" y="2623566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5978647" y="3480901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/>
          <p:nvPr/>
        </p:nvCxnSpPr>
        <p:spPr>
          <a:xfrm rot="10800000">
            <a:off x="5978647" y="2911319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/>
          <p:nvPr/>
        </p:nvCxnSpPr>
        <p:spPr>
          <a:xfrm rot="10800000">
            <a:off x="5978647" y="3213361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5"/>
          <p:cNvCxnSpPr/>
          <p:nvPr/>
        </p:nvCxnSpPr>
        <p:spPr>
          <a:xfrm rot="10800000">
            <a:off x="5978647" y="3480913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5978647" y="4338247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5"/>
          <p:cNvCxnSpPr/>
          <p:nvPr/>
        </p:nvCxnSpPr>
        <p:spPr>
          <a:xfrm rot="10800000">
            <a:off x="5978647" y="3768665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5"/>
          <p:cNvCxnSpPr/>
          <p:nvPr/>
        </p:nvCxnSpPr>
        <p:spPr>
          <a:xfrm rot="10800000">
            <a:off x="5978647" y="4070707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 txBox="1"/>
          <p:nvPr/>
        </p:nvSpPr>
        <p:spPr>
          <a:xfrm>
            <a:off x="5479398" y="3591969"/>
            <a:ext cx="5226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5479398" y="3032234"/>
            <a:ext cx="5226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479398" y="2437011"/>
            <a:ext cx="5226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30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894800" y="3073151"/>
            <a:ext cx="443400" cy="1265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7617925" y="4401325"/>
            <a:ext cx="1298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Light</a:t>
            </a:r>
            <a:r>
              <a:rPr lang="en" sz="15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mode</a:t>
            </a:r>
            <a: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/>
          </a:p>
        </p:txBody>
      </p:sp>
      <p:sp>
        <p:nvSpPr>
          <p:cNvPr id="86" name="Google Shape;86;p15"/>
          <p:cNvSpPr txBox="1"/>
          <p:nvPr/>
        </p:nvSpPr>
        <p:spPr>
          <a:xfrm>
            <a:off x="6278578" y="4401325"/>
            <a:ext cx="1263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Dark 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mode</a:t>
            </a:r>
            <a:endParaRPr sz="1600"/>
          </a:p>
        </p:txBody>
      </p:sp>
      <p:grpSp>
        <p:nvGrpSpPr>
          <p:cNvPr id="87" name="Google Shape;87;p15"/>
          <p:cNvGrpSpPr/>
          <p:nvPr/>
        </p:nvGrpSpPr>
        <p:grpSpPr>
          <a:xfrm>
            <a:off x="6944061" y="2537956"/>
            <a:ext cx="95049" cy="171155"/>
            <a:chOff x="5135475" y="491000"/>
            <a:chExt cx="185100" cy="333310"/>
          </a:xfrm>
        </p:grpSpPr>
        <p:cxnSp>
          <p:nvCxnSpPr>
            <p:cNvPr id="88" name="Google Shape;88;p15"/>
            <p:cNvCxnSpPr/>
            <p:nvPr/>
          </p:nvCxnSpPr>
          <p:spPr>
            <a:xfrm>
              <a:off x="5228020" y="491010"/>
              <a:ext cx="0" cy="3333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15"/>
            <p:cNvCxnSpPr/>
            <p:nvPr/>
          </p:nvCxnSpPr>
          <p:spPr>
            <a:xfrm rot="10800000">
              <a:off x="5135475" y="491000"/>
              <a:ext cx="1851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5"/>
            <p:cNvCxnSpPr/>
            <p:nvPr/>
          </p:nvCxnSpPr>
          <p:spPr>
            <a:xfrm rot="10800000">
              <a:off x="5135475" y="824300"/>
              <a:ext cx="1851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1" name="Google Shape;91;p15"/>
          <p:cNvGrpSpPr/>
          <p:nvPr/>
        </p:nvGrpSpPr>
        <p:grpSpPr>
          <a:xfrm>
            <a:off x="8068766" y="2987532"/>
            <a:ext cx="95049" cy="171155"/>
            <a:chOff x="5135475" y="491000"/>
            <a:chExt cx="185100" cy="333310"/>
          </a:xfrm>
        </p:grpSpPr>
        <p:cxnSp>
          <p:nvCxnSpPr>
            <p:cNvPr id="92" name="Google Shape;92;p15"/>
            <p:cNvCxnSpPr/>
            <p:nvPr/>
          </p:nvCxnSpPr>
          <p:spPr>
            <a:xfrm>
              <a:off x="5228020" y="491010"/>
              <a:ext cx="0" cy="3333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5"/>
            <p:cNvCxnSpPr/>
            <p:nvPr/>
          </p:nvCxnSpPr>
          <p:spPr>
            <a:xfrm rot="10800000">
              <a:off x="5135475" y="491000"/>
              <a:ext cx="1851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5"/>
            <p:cNvCxnSpPr/>
            <p:nvPr/>
          </p:nvCxnSpPr>
          <p:spPr>
            <a:xfrm rot="10800000">
              <a:off x="5135475" y="824300"/>
              <a:ext cx="1851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5" name="Google Shape;95;p15"/>
          <p:cNvSpPr txBox="1"/>
          <p:nvPr/>
        </p:nvSpPr>
        <p:spPr>
          <a:xfrm rot="-5400000">
            <a:off x="4375925" y="3166800"/>
            <a:ext cx="1994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Usage duration (min)</a:t>
            </a:r>
            <a:endParaRPr sz="1600"/>
          </a:p>
        </p:txBody>
      </p:sp>
      <p:sp>
        <p:nvSpPr>
          <p:cNvPr id="96" name="Google Shape;96;p15"/>
          <p:cNvSpPr txBox="1"/>
          <p:nvPr/>
        </p:nvSpPr>
        <p:spPr>
          <a:xfrm>
            <a:off x="376575" y="2656500"/>
            <a:ext cx="3055200" cy="18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" sz="1600" b="1" baseline="-25000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µ</a:t>
            </a:r>
            <a:r>
              <a:rPr lang="en" sz="1600" baseline="-2500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= µ</a:t>
            </a:r>
            <a:r>
              <a:rPr lang="en" sz="1600" baseline="-25000"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endParaRPr sz="1600" baseline="-25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" sz="1600" b="1" baseline="-25000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600" b="1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µ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≠ µ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endParaRPr sz="16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µ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µ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are the mean usage durations of the dark and light mode interfaces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15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3500267" flipH="1">
            <a:off x="7125973" y="1766474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3928254" y="2125825"/>
            <a:ext cx="2884500" cy="3591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If the difference is significant, reject H</a:t>
            </a:r>
            <a:r>
              <a:rPr lang="en" sz="1200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0</a:t>
            </a:r>
            <a:endParaRPr sz="1200" baseline="-250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/>
          <p:nvPr/>
        </p:nvSpPr>
        <p:spPr>
          <a:xfrm>
            <a:off x="2369350" y="410625"/>
            <a:ext cx="5141700" cy="3664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2"/>
          <p:cNvSpPr/>
          <p:nvPr/>
        </p:nvSpPr>
        <p:spPr>
          <a:xfrm>
            <a:off x="2946575" y="925401"/>
            <a:ext cx="534000" cy="3149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2"/>
          <p:cNvSpPr/>
          <p:nvPr/>
        </p:nvSpPr>
        <p:spPr>
          <a:xfrm>
            <a:off x="5377525" y="2185546"/>
            <a:ext cx="534000" cy="1889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5911525" y="2568048"/>
            <a:ext cx="534000" cy="1507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/>
          <p:cNvSpPr/>
          <p:nvPr/>
        </p:nvSpPr>
        <p:spPr>
          <a:xfrm>
            <a:off x="6445550" y="2991718"/>
            <a:ext cx="534000" cy="1083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/>
          <p:cNvSpPr/>
          <p:nvPr/>
        </p:nvSpPr>
        <p:spPr>
          <a:xfrm>
            <a:off x="3480572" y="1472640"/>
            <a:ext cx="534000" cy="2602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2"/>
          <p:cNvSpPr/>
          <p:nvPr/>
        </p:nvSpPr>
        <p:spPr>
          <a:xfrm>
            <a:off x="4014575" y="1906553"/>
            <a:ext cx="534000" cy="2168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2"/>
          <p:cNvSpPr txBox="1"/>
          <p:nvPr/>
        </p:nvSpPr>
        <p:spPr>
          <a:xfrm>
            <a:off x="2946575" y="4535875"/>
            <a:ext cx="1602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A</a:t>
            </a:r>
            <a:endParaRPr b="1"/>
          </a:p>
        </p:txBody>
      </p:sp>
      <p:sp>
        <p:nvSpPr>
          <p:cNvPr id="412" name="Google Shape;412;p42"/>
          <p:cNvSpPr txBox="1"/>
          <p:nvPr/>
        </p:nvSpPr>
        <p:spPr>
          <a:xfrm>
            <a:off x="5384975" y="4535875"/>
            <a:ext cx="1602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B</a:t>
            </a:r>
            <a:endParaRPr b="1"/>
          </a:p>
        </p:txBody>
      </p:sp>
      <p:sp>
        <p:nvSpPr>
          <p:cNvPr id="413" name="Google Shape;413;p42"/>
          <p:cNvSpPr txBox="1"/>
          <p:nvPr/>
        </p:nvSpPr>
        <p:spPr>
          <a:xfrm>
            <a:off x="2838772" y="4087980"/>
            <a:ext cx="62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18-24</a:t>
            </a:r>
            <a:endParaRPr/>
          </a:p>
        </p:txBody>
      </p:sp>
      <p:sp>
        <p:nvSpPr>
          <p:cNvPr id="414" name="Google Shape;414;p42"/>
          <p:cNvSpPr txBox="1"/>
          <p:nvPr/>
        </p:nvSpPr>
        <p:spPr>
          <a:xfrm>
            <a:off x="3448372" y="4087980"/>
            <a:ext cx="62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25-40</a:t>
            </a:r>
            <a:endParaRPr/>
          </a:p>
        </p:txBody>
      </p:sp>
      <p:sp>
        <p:nvSpPr>
          <p:cNvPr id="415" name="Google Shape;415;p42"/>
          <p:cNvSpPr txBox="1"/>
          <p:nvPr/>
        </p:nvSpPr>
        <p:spPr>
          <a:xfrm>
            <a:off x="3981772" y="4087980"/>
            <a:ext cx="62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41+</a:t>
            </a:r>
            <a:endParaRPr/>
          </a:p>
        </p:txBody>
      </p:sp>
      <p:sp>
        <p:nvSpPr>
          <p:cNvPr id="416" name="Google Shape;416;p42"/>
          <p:cNvSpPr txBox="1"/>
          <p:nvPr/>
        </p:nvSpPr>
        <p:spPr>
          <a:xfrm>
            <a:off x="5321769" y="4087980"/>
            <a:ext cx="62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18-24</a:t>
            </a:r>
            <a:endParaRPr/>
          </a:p>
        </p:txBody>
      </p:sp>
      <p:sp>
        <p:nvSpPr>
          <p:cNvPr id="417" name="Google Shape;417;p42"/>
          <p:cNvSpPr txBox="1"/>
          <p:nvPr/>
        </p:nvSpPr>
        <p:spPr>
          <a:xfrm>
            <a:off x="5931369" y="4087980"/>
            <a:ext cx="62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25-40</a:t>
            </a:r>
            <a:endParaRPr/>
          </a:p>
        </p:txBody>
      </p:sp>
      <p:sp>
        <p:nvSpPr>
          <p:cNvPr id="418" name="Google Shape;418;p42"/>
          <p:cNvSpPr txBox="1"/>
          <p:nvPr/>
        </p:nvSpPr>
        <p:spPr>
          <a:xfrm>
            <a:off x="6464769" y="4087980"/>
            <a:ext cx="62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41+</a:t>
            </a:r>
            <a:endParaRPr/>
          </a:p>
        </p:txBody>
      </p:sp>
      <p:cxnSp>
        <p:nvCxnSpPr>
          <p:cNvPr id="419" name="Google Shape;419;p42"/>
          <p:cNvCxnSpPr/>
          <p:nvPr/>
        </p:nvCxnSpPr>
        <p:spPr>
          <a:xfrm>
            <a:off x="3213575" y="754450"/>
            <a:ext cx="0" cy="34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42"/>
          <p:cNvCxnSpPr/>
          <p:nvPr/>
        </p:nvCxnSpPr>
        <p:spPr>
          <a:xfrm>
            <a:off x="3747575" y="1300781"/>
            <a:ext cx="0" cy="34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42"/>
          <p:cNvCxnSpPr/>
          <p:nvPr/>
        </p:nvCxnSpPr>
        <p:spPr>
          <a:xfrm>
            <a:off x="4281575" y="1728198"/>
            <a:ext cx="0" cy="34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42"/>
          <p:cNvCxnSpPr/>
          <p:nvPr/>
        </p:nvCxnSpPr>
        <p:spPr>
          <a:xfrm>
            <a:off x="5632425" y="2006956"/>
            <a:ext cx="0" cy="34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42"/>
          <p:cNvCxnSpPr/>
          <p:nvPr/>
        </p:nvCxnSpPr>
        <p:spPr>
          <a:xfrm>
            <a:off x="6178525" y="2412081"/>
            <a:ext cx="0" cy="34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Google Shape;424;p42"/>
          <p:cNvCxnSpPr/>
          <p:nvPr/>
        </p:nvCxnSpPr>
        <p:spPr>
          <a:xfrm>
            <a:off x="6712550" y="2816306"/>
            <a:ext cx="0" cy="34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42"/>
          <p:cNvSpPr txBox="1"/>
          <p:nvPr/>
        </p:nvSpPr>
        <p:spPr>
          <a:xfrm rot="-5400000">
            <a:off x="813107" y="2098925"/>
            <a:ext cx="198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Viewing duration</a:t>
            </a:r>
            <a:endParaRPr b="1"/>
          </a:p>
        </p:txBody>
      </p:sp>
      <p:sp>
        <p:nvSpPr>
          <p:cNvPr id="426" name="Google Shape;42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Choosing the right statistical tests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432" name="Google Shape;432;p43"/>
          <p:cNvGraphicFramePr/>
          <p:nvPr/>
        </p:nvGraphicFramePr>
        <p:xfrm>
          <a:off x="432200" y="136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{76CA4CD0-6FFC-44C3-A33C-3289A6A265D1}</a:tableStyleId>
              </a:tblPr>
              <a:tblGrid>
                <a:gridCol w="8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Levels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Within/Between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Independent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Mann-Whitney U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Paired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Kruskal-Wallis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Wilcoxon Signed-rank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Repeated Measures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Friedman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&gt;1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≥ 2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Factorial ANOVA, Linear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Aligned Rank Transform (ART)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&gt;1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≥ 2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Factorial Repeated Measures ANOVA, Generalized Linear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ART</a:t>
                      </a: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/ Generalized Linear Mixed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3" name="Google Shape;433;p43"/>
          <p:cNvSpPr txBox="1"/>
          <p:nvPr/>
        </p:nvSpPr>
        <p:spPr>
          <a:xfrm>
            <a:off x="1157100" y="4504275"/>
            <a:ext cx="6896100" cy="5130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One test to rule them all! Can even handle missing data, and any mixture of Within-Between subjects designs in different factors. First do omnibus, then do pairwise tests with corrections.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34" name="Google Shape;43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Quick Note on Randomized Controlled Experiments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40" name="Google Shape;440;p4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1170125"/>
            <a:ext cx="3309363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9963" y="1170125"/>
            <a:ext cx="3986262" cy="3820978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4"/>
          <p:cNvSpPr/>
          <p:nvPr/>
        </p:nvSpPr>
        <p:spPr>
          <a:xfrm>
            <a:off x="4318450" y="4132650"/>
            <a:ext cx="1865700" cy="133800"/>
          </a:xfrm>
          <a:prstGeom prst="rect">
            <a:avLst/>
          </a:prstGeom>
          <a:solidFill>
            <a:srgbClr val="FFFC00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Quick Note on Randomized Controlled Experiments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49" name="Google Shape;449;p4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450" y="1271063"/>
            <a:ext cx="3614399" cy="21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0850" y="1271063"/>
            <a:ext cx="3614399" cy="2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5"/>
          <p:cNvSpPr txBox="1"/>
          <p:nvPr/>
        </p:nvSpPr>
        <p:spPr>
          <a:xfrm>
            <a:off x="557450" y="3887300"/>
            <a:ext cx="80127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Key Intuition: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Assign people to the different conditions </a:t>
            </a:r>
            <a:r>
              <a:rPr lang="en" sz="1200" b="1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randomly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Every observable characteristic (age, race, gender, education, health, income, etc) should then be similarly distributed across conditions (random assignment takes away the chance of any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systematic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difference). Any difference in the dependent variable of interest (e.g., vaccine efficacy) is then </a:t>
            </a:r>
            <a:r>
              <a:rPr lang="en" sz="1200" b="1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causally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due to the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thing that was manipulated across conditions as an independent variable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2" name="Google Shape;452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4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450" y="1194863"/>
            <a:ext cx="3614399" cy="21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0850" y="1194863"/>
            <a:ext cx="3614399" cy="2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6"/>
          <p:cNvSpPr txBox="1"/>
          <p:nvPr/>
        </p:nvSpPr>
        <p:spPr>
          <a:xfrm>
            <a:off x="1592550" y="3433900"/>
            <a:ext cx="157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A</a:t>
            </a:r>
            <a:endParaRPr b="1"/>
          </a:p>
        </p:txBody>
      </p:sp>
      <p:sp>
        <p:nvSpPr>
          <p:cNvPr id="460" name="Google Shape;460;p46"/>
          <p:cNvSpPr txBox="1"/>
          <p:nvPr/>
        </p:nvSpPr>
        <p:spPr>
          <a:xfrm>
            <a:off x="6164550" y="3433900"/>
            <a:ext cx="157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B</a:t>
            </a:r>
            <a:endParaRPr b="1"/>
          </a:p>
        </p:txBody>
      </p:sp>
      <p:sp>
        <p:nvSpPr>
          <p:cNvPr id="461" name="Google Shape;461;p46"/>
          <p:cNvSpPr/>
          <p:nvPr/>
        </p:nvSpPr>
        <p:spPr>
          <a:xfrm>
            <a:off x="468275" y="1144650"/>
            <a:ext cx="1479000" cy="2252100"/>
          </a:xfrm>
          <a:prstGeom prst="rect">
            <a:avLst/>
          </a:prstGeom>
          <a:solidFill>
            <a:srgbClr val="FFFC00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6"/>
          <p:cNvSpPr/>
          <p:nvPr/>
        </p:nvSpPr>
        <p:spPr>
          <a:xfrm>
            <a:off x="1947275" y="1144650"/>
            <a:ext cx="1538700" cy="2252100"/>
          </a:xfrm>
          <a:prstGeom prst="rect">
            <a:avLst/>
          </a:prstGeom>
          <a:solidFill>
            <a:srgbClr val="4A86E8">
              <a:alpha val="16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6"/>
          <p:cNvSpPr/>
          <p:nvPr/>
        </p:nvSpPr>
        <p:spPr>
          <a:xfrm>
            <a:off x="3485975" y="1140925"/>
            <a:ext cx="810300" cy="2252100"/>
          </a:xfrm>
          <a:prstGeom prst="rect">
            <a:avLst/>
          </a:prstGeom>
          <a:solidFill>
            <a:srgbClr val="CC0000">
              <a:alpha val="12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6"/>
          <p:cNvSpPr/>
          <p:nvPr/>
        </p:nvSpPr>
        <p:spPr>
          <a:xfrm>
            <a:off x="4811675" y="1144650"/>
            <a:ext cx="1245900" cy="2252100"/>
          </a:xfrm>
          <a:prstGeom prst="rect">
            <a:avLst/>
          </a:prstGeom>
          <a:solidFill>
            <a:srgbClr val="FFFC00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6"/>
          <p:cNvSpPr/>
          <p:nvPr/>
        </p:nvSpPr>
        <p:spPr>
          <a:xfrm>
            <a:off x="6057575" y="1144650"/>
            <a:ext cx="1479000" cy="2252100"/>
          </a:xfrm>
          <a:prstGeom prst="rect">
            <a:avLst/>
          </a:prstGeom>
          <a:solidFill>
            <a:srgbClr val="4A86E8">
              <a:alpha val="16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6"/>
          <p:cNvSpPr/>
          <p:nvPr/>
        </p:nvSpPr>
        <p:spPr>
          <a:xfrm>
            <a:off x="7536575" y="1140925"/>
            <a:ext cx="1103100" cy="2252100"/>
          </a:xfrm>
          <a:prstGeom prst="rect">
            <a:avLst/>
          </a:prstGeom>
          <a:solidFill>
            <a:srgbClr val="CC0000">
              <a:alpha val="12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6"/>
          <p:cNvSpPr txBox="1"/>
          <p:nvPr/>
        </p:nvSpPr>
        <p:spPr>
          <a:xfrm>
            <a:off x="2787575" y="3959850"/>
            <a:ext cx="3363300" cy="1067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distribution should not be significantly different across the two conditions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68" name="Google Shape;468;p46"/>
          <p:cNvSpPr txBox="1"/>
          <p:nvPr/>
        </p:nvSpPr>
        <p:spPr>
          <a:xfrm>
            <a:off x="557450" y="1230150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18-25</a:t>
            </a:r>
            <a:endParaRPr/>
          </a:p>
        </p:txBody>
      </p:sp>
      <p:sp>
        <p:nvSpPr>
          <p:cNvPr id="469" name="Google Shape;469;p46"/>
          <p:cNvSpPr txBox="1"/>
          <p:nvPr/>
        </p:nvSpPr>
        <p:spPr>
          <a:xfrm>
            <a:off x="4916225" y="1230150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18-25</a:t>
            </a:r>
            <a:endParaRPr/>
          </a:p>
        </p:txBody>
      </p:sp>
      <p:sp>
        <p:nvSpPr>
          <p:cNvPr id="470" name="Google Shape;470;p46"/>
          <p:cNvSpPr txBox="1"/>
          <p:nvPr/>
        </p:nvSpPr>
        <p:spPr>
          <a:xfrm>
            <a:off x="7569725" y="2928575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40+</a:t>
            </a:r>
            <a:endParaRPr/>
          </a:p>
        </p:txBody>
      </p:sp>
      <p:sp>
        <p:nvSpPr>
          <p:cNvPr id="471" name="Google Shape;471;p46"/>
          <p:cNvSpPr txBox="1"/>
          <p:nvPr/>
        </p:nvSpPr>
        <p:spPr>
          <a:xfrm>
            <a:off x="3372725" y="3023725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40+</a:t>
            </a:r>
            <a:endParaRPr/>
          </a:p>
        </p:txBody>
      </p:sp>
      <p:sp>
        <p:nvSpPr>
          <p:cNvPr id="472" name="Google Shape;472;p46"/>
          <p:cNvSpPr txBox="1"/>
          <p:nvPr/>
        </p:nvSpPr>
        <p:spPr>
          <a:xfrm>
            <a:off x="2335925" y="1118675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25-40</a:t>
            </a:r>
            <a:endParaRPr/>
          </a:p>
        </p:txBody>
      </p:sp>
      <p:sp>
        <p:nvSpPr>
          <p:cNvPr id="473" name="Google Shape;473;p46"/>
          <p:cNvSpPr txBox="1"/>
          <p:nvPr/>
        </p:nvSpPr>
        <p:spPr>
          <a:xfrm>
            <a:off x="6642161" y="1118675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25-40</a:t>
            </a:r>
            <a:endParaRPr/>
          </a:p>
        </p:txBody>
      </p:sp>
      <p:sp>
        <p:nvSpPr>
          <p:cNvPr id="474" name="Google Shape;4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75" name="Google Shape;475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Quick Note on Randomized Controlled Experiments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"/>
          <p:cNvSpPr txBox="1"/>
          <p:nvPr/>
        </p:nvSpPr>
        <p:spPr>
          <a:xfrm>
            <a:off x="489375" y="1574850"/>
            <a:ext cx="65757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Supervised and Unsupervised Learning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81" name="Google Shape;481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Supervised Learning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87" name="Google Shape;487;p4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106800"/>
            <a:ext cx="8839204" cy="1894732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89" name="Google Shape;489;p48"/>
          <p:cNvSpPr txBox="1"/>
          <p:nvPr/>
        </p:nvSpPr>
        <p:spPr>
          <a:xfrm>
            <a:off x="311700" y="3304750"/>
            <a:ext cx="69576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Regression: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Target variable is continuous-valued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Classification: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Target variable is discrete-valued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Unsupervised Learning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95" name="Google Shape;49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96" name="Google Shape;496;p49"/>
          <p:cNvSpPr txBox="1"/>
          <p:nvPr/>
        </p:nvSpPr>
        <p:spPr>
          <a:xfrm>
            <a:off x="311700" y="4219150"/>
            <a:ext cx="6957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Clustering: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No target variables mentioned, we need to figure it out from the features!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97" name="Google Shape;497;p4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1275" y="1170125"/>
            <a:ext cx="3857502" cy="300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 closer look into data/feature types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03" name="Google Shape;503;p50"/>
          <p:cNvSpPr txBox="1"/>
          <p:nvPr/>
        </p:nvSpPr>
        <p:spPr>
          <a:xfrm>
            <a:off x="311700" y="1247350"/>
            <a:ext cx="8459100" cy="25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Nominal/categorical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Names of things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Race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Marital status: Single, married, divorced, widowed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Hair color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Occupation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Chi-squared tests/mode can be meaningful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4" name="Google Shape;50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 closer look into data/feature types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10" name="Google Shape;510;p51"/>
          <p:cNvSpPr txBox="1"/>
          <p:nvPr/>
        </p:nvSpPr>
        <p:spPr>
          <a:xfrm>
            <a:off x="311700" y="1247350"/>
            <a:ext cx="8459100" cy="25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Ordinal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Values have a meaningful order, but the magnitude between successive values is not specified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Likert Scale, drink size, professional rank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0: very dissatisfied, 1: somewhat dissatisfied, 2: neutral, 3: satisfied, 4: very satisfied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Small, medium, large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Assistant professor, Associate professor, Full professor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Non-parametric tests can be useful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1" name="Google Shape;511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512" name="Google Shape;512;p5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1200" y="3985748"/>
            <a:ext cx="6081603" cy="9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 Tip 😉</a:t>
            </a:r>
            <a:endParaRPr sz="300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76575" y="1284900"/>
            <a:ext cx="65043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If you’re not sure which hypothesis should be the skeptical default,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Proxima Nova"/>
              <a:buAutoNum type="arabicPeriod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Write down the two hypothesis options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Proxima Nova"/>
              <a:buAutoNum type="arabicPeriod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The option with the ‘=’ sign is </a:t>
            </a:r>
            <a:r>
              <a:rPr lang="en" sz="1600" i="1">
                <a:latin typeface="Proxima Nova"/>
                <a:ea typeface="Proxima Nova"/>
                <a:cs typeface="Proxima Nova"/>
                <a:sym typeface="Proxima Nova"/>
              </a:rPr>
              <a:t>always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the null hypothesis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…why though?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446450" y="3463250"/>
            <a:ext cx="30000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" sz="1600" b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µ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µ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endParaRPr sz="16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lang="en" sz="1600" b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µ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≠ µ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endParaRPr/>
          </a:p>
        </p:txBody>
      </p:sp>
      <p:pic>
        <p:nvPicPr>
          <p:cNvPr id="108" name="Google Shape;108;p16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862635" flipH="1">
            <a:off x="896523" y="3048048"/>
            <a:ext cx="432308" cy="107781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1440875" y="3397200"/>
            <a:ext cx="2884500" cy="11958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Because we can never prove two things are equal. But with evidence, we can prove two things are NOT equal (and can reject H</a:t>
            </a:r>
            <a:r>
              <a:rPr lang="en" sz="1200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0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)</a:t>
            </a:r>
            <a:endParaRPr sz="12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 closer look into data/feature types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18" name="Google Shape;518;p52"/>
          <p:cNvSpPr txBox="1"/>
          <p:nvPr/>
        </p:nvSpPr>
        <p:spPr>
          <a:xfrm>
            <a:off x="311700" y="1247350"/>
            <a:ext cx="69576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Numeric: (a) Interval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Intervals between units have an equal size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There is no true 0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Ratios don’t make any sense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Calendar dates, temperatures in Celcius/Fehrenheit scales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Year 0 doesn’t mean the beginning of time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 degree Celsius doesn’t mean no temperature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6:16 PM is not the double of 3:08 PM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9" name="Google Shape;51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 closer look into data/feature types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25" name="Google Shape;525;p53"/>
          <p:cNvSpPr txBox="1"/>
          <p:nvPr/>
        </p:nvSpPr>
        <p:spPr>
          <a:xfrm>
            <a:off x="311700" y="1247350"/>
            <a:ext cx="6957600" cy="18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Numeric: (b) Ratio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True 0 exists: Kelvin scale of temperature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Count values: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years of experience, number of words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4 years is double the experience than 2 years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2000 words is double of 1000 words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6" name="Google Shape;526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5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7494"/>
            <a:ext cx="9144003" cy="3808513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 Note on Machine Learning vs Econometrics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38" name="Google Shape;538;p55"/>
          <p:cNvSpPr txBox="1"/>
          <p:nvPr/>
        </p:nvSpPr>
        <p:spPr>
          <a:xfrm>
            <a:off x="311700" y="1247350"/>
            <a:ext cx="79794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Typically,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computer science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applications focus more on future predictability/generalizability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Training, validation, test sets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9" name="Google Shape;539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 Note on Machine Learning vs Econometrics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45" name="Google Shape;545;p56"/>
          <p:cNvSpPr txBox="1"/>
          <p:nvPr/>
        </p:nvSpPr>
        <p:spPr>
          <a:xfrm>
            <a:off x="311700" y="1247350"/>
            <a:ext cx="7979400" cy="14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Typically,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computer science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applications focus more on future predictability/generalizability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Training, validation, test sets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Econometrics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applications focus more on causal explanations of prior data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Fit model on entire data!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6" name="Google Shape;54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552" name="Google Shape;552;p57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Strength of Weak Ties: LinkedIn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3" name="Google Shape;553;p57"/>
          <p:cNvSpPr/>
          <p:nvPr/>
        </p:nvSpPr>
        <p:spPr>
          <a:xfrm>
            <a:off x="891088" y="2571754"/>
            <a:ext cx="479400" cy="479400"/>
          </a:xfrm>
          <a:prstGeom prst="ellipse">
            <a:avLst/>
          </a:prstGeom>
          <a:solidFill>
            <a:srgbClr val="4A74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2862513" y="2571754"/>
            <a:ext cx="479400" cy="479400"/>
          </a:xfrm>
          <a:prstGeom prst="ellipse">
            <a:avLst/>
          </a:prstGeom>
          <a:solidFill>
            <a:srgbClr val="4A74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5" name="Google Shape;555;p57"/>
          <p:cNvCxnSpPr>
            <a:stCxn id="553" idx="6"/>
            <a:endCxn id="554" idx="2"/>
          </p:cNvCxnSpPr>
          <p:nvPr/>
        </p:nvCxnSpPr>
        <p:spPr>
          <a:xfrm>
            <a:off x="1370488" y="2811454"/>
            <a:ext cx="1491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556" name="Google Shape;556;p5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00" y="2011924"/>
            <a:ext cx="616264" cy="49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0325" y="2016150"/>
            <a:ext cx="479400" cy="4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5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5050" y="920525"/>
            <a:ext cx="3822943" cy="3918177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7"/>
          <p:cNvSpPr txBox="1"/>
          <p:nvPr/>
        </p:nvSpPr>
        <p:spPr>
          <a:xfrm>
            <a:off x="1596163" y="2380250"/>
            <a:ext cx="10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 mutual friends</a:t>
            </a:r>
            <a:endParaRPr sz="1200"/>
          </a:p>
        </p:txBody>
      </p:sp>
      <p:sp>
        <p:nvSpPr>
          <p:cNvPr id="560" name="Google Shape;560;p57"/>
          <p:cNvSpPr txBox="1"/>
          <p:nvPr/>
        </p:nvSpPr>
        <p:spPr>
          <a:xfrm>
            <a:off x="7247925" y="2956325"/>
            <a:ext cx="15789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Strong ties appear to work better!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561" name="Google Shape;561;p57" descr="Doodles_Arrow_Yellow.png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244513">
            <a:off x="8122410" y="1773261"/>
            <a:ext cx="432308" cy="1077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567" name="Google Shape;567;p5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300" y="818150"/>
            <a:ext cx="6368727" cy="34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8"/>
          <p:cNvSpPr txBox="1"/>
          <p:nvPr/>
        </p:nvSpPr>
        <p:spPr>
          <a:xfrm>
            <a:off x="1864900" y="204525"/>
            <a:ext cx="1804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9" name="Google Shape;569;p58"/>
          <p:cNvSpPr txBox="1"/>
          <p:nvPr/>
        </p:nvSpPr>
        <p:spPr>
          <a:xfrm>
            <a:off x="5674900" y="204525"/>
            <a:ext cx="1804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 Regression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0" name="Google Shape;570;p58"/>
          <p:cNvSpPr txBox="1"/>
          <p:nvPr/>
        </p:nvSpPr>
        <p:spPr>
          <a:xfrm>
            <a:off x="264700" y="4830675"/>
            <a:ext cx="68820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Rajkumar, Karthik, et al. "A causal test of the strength of weak ties." </a:t>
            </a:r>
            <a:r>
              <a:rPr lang="en" sz="900" i="1">
                <a:latin typeface="Proxima Nova"/>
                <a:ea typeface="Proxima Nova"/>
                <a:cs typeface="Proxima Nova"/>
                <a:sym typeface="Proxima Nova"/>
              </a:rPr>
              <a:t>Science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 377.6612 (2022): 1304-1310.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1" name="Google Shape;571;p58"/>
          <p:cNvSpPr txBox="1"/>
          <p:nvPr/>
        </p:nvSpPr>
        <p:spPr>
          <a:xfrm>
            <a:off x="6976575" y="818150"/>
            <a:ext cx="15789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strength of weak ties!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572" name="Google Shape;572;p58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003691">
            <a:off x="6138585" y="297212"/>
            <a:ext cx="432308" cy="1077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Regression Modeling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78" name="Google Shape;578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579" name="Google Shape;579;p5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025" y="1068975"/>
            <a:ext cx="764194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Regression Modeling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85" name="Google Shape;585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586" name="Google Shape;586;p6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025" y="1049725"/>
            <a:ext cx="764195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Regression Modeling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92" name="Google Shape;59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593" name="Google Shape;593;p6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000" y="1049725"/>
            <a:ext cx="76459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Choosing the right statistical tests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432200" y="136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{76CA4CD0-6FFC-44C3-A33C-3289A6A265D1}</a:tableStyleId>
              </a:tblPr>
              <a:tblGrid>
                <a:gridCol w="8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Levels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Within/Between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Independent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Mann-Whitney U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Paired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Kruskal-Wallis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Wilcoxon Signed-rank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Repeated Measures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Friedman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≥ 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Factorial ANOVA, Linear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Aligned Rank Transform (ART)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≥ 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Factorial Repeated Measures ANOVA, Generalized Linear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ART/ Generalized Linear Mixed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6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25" y="713175"/>
            <a:ext cx="8839199" cy="3717146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Regression Modeling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05" name="Google Shape;605;p63"/>
          <p:cNvSpPr txBox="1"/>
          <p:nvPr/>
        </p:nvSpPr>
        <p:spPr>
          <a:xfrm>
            <a:off x="311700" y="1247350"/>
            <a:ext cx="69576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– Ridge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– LASSO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ElasticNet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Vector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AdaBoost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6" name="Google Shape;606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Regression Modeling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12" name="Google Shape;612;p64"/>
          <p:cNvSpPr txBox="1"/>
          <p:nvPr/>
        </p:nvSpPr>
        <p:spPr>
          <a:xfrm>
            <a:off x="311700" y="1247350"/>
            <a:ext cx="39747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– Ridge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– LASSO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ElasticNet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Vector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AdaBoost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3" name="Google Shape;613;p6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0975" y="1826125"/>
            <a:ext cx="3258925" cy="27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64"/>
          <p:cNvSpPr txBox="1"/>
          <p:nvPr/>
        </p:nvSpPr>
        <p:spPr>
          <a:xfrm>
            <a:off x="5662848" y="1235475"/>
            <a:ext cx="2455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Scikit Learn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is your best friend!</a:t>
            </a:r>
            <a:endParaRPr/>
          </a:p>
        </p:txBody>
      </p:sp>
      <p:sp>
        <p:nvSpPr>
          <p:cNvPr id="615" name="Google Shape;615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21" name="Google Shape;621;p65"/>
          <p:cNvSpPr txBox="1"/>
          <p:nvPr/>
        </p:nvSpPr>
        <p:spPr>
          <a:xfrm>
            <a:off x="311700" y="1247350"/>
            <a:ext cx="69576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Dealing with missing values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2" name="Google Shape;622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28" name="Google Shape;628;p66"/>
          <p:cNvSpPr txBox="1"/>
          <p:nvPr/>
        </p:nvSpPr>
        <p:spPr>
          <a:xfrm>
            <a:off x="311700" y="1247350"/>
            <a:ext cx="69576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Dealing with missing values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Ignore!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Fill in missing values manually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Use a global constant: ‘unknown’ or -inf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Use mean, median, or mode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Use mean, median, or mode from the same class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Use the most probable value using a learning algorithm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9" name="Google Shape;629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35" name="Google Shape;635;p67"/>
          <p:cNvSpPr txBox="1"/>
          <p:nvPr/>
        </p:nvSpPr>
        <p:spPr>
          <a:xfrm>
            <a:off x="311700" y="1247350"/>
            <a:ext cx="69576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redundant features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Numeric data: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6" name="Google Shape;63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42" name="Google Shape;642;p68"/>
          <p:cNvSpPr txBox="1"/>
          <p:nvPr/>
        </p:nvSpPr>
        <p:spPr>
          <a:xfrm>
            <a:off x="311700" y="1247350"/>
            <a:ext cx="80103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redundant features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Numeric data: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Pearson’s correlation coefficient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If two features are highly and significantly correlated, they have redundant information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3" name="Google Shape;643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49" name="Google Shape;649;p69"/>
          <p:cNvSpPr txBox="1"/>
          <p:nvPr/>
        </p:nvSpPr>
        <p:spPr>
          <a:xfrm>
            <a:off x="311700" y="1247350"/>
            <a:ext cx="8010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redundant features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Nominal/categorical data: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0" name="Google Shape;650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56" name="Google Shape;656;p70"/>
          <p:cNvSpPr txBox="1"/>
          <p:nvPr/>
        </p:nvSpPr>
        <p:spPr>
          <a:xfrm>
            <a:off x="311700" y="1247350"/>
            <a:ext cx="8010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redundant features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Nominal/categorical data: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Chi-squared test!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7" name="Google Shape;657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63" name="Google Shape;663;p71"/>
          <p:cNvSpPr txBox="1"/>
          <p:nvPr/>
        </p:nvSpPr>
        <p:spPr>
          <a:xfrm>
            <a:off x="311700" y="1247350"/>
            <a:ext cx="8010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redundant features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Nominal/categorical data: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Chi-squared test!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4" name="Google Shape;664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graphicFrame>
        <p:nvGraphicFramePr>
          <p:cNvPr id="665" name="Google Shape;665;p71"/>
          <p:cNvGraphicFramePr/>
          <p:nvPr/>
        </p:nvGraphicFramePr>
        <p:xfrm>
          <a:off x="865800" y="213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{76CA4CD0-6FFC-44C3-A33C-3289A6A265D1}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Male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Female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Fiction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250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Non-fiction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6" name="Google Shape;666;p71"/>
          <p:cNvSpPr txBox="1"/>
          <p:nvPr/>
        </p:nvSpPr>
        <p:spPr>
          <a:xfrm>
            <a:off x="2610275" y="4127325"/>
            <a:ext cx="3554400" cy="804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If gender strongly implies fiction/non-fiction preference, then they have redundant information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Choosing the right statistical tests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432200" y="136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{76CA4CD0-6FFC-44C3-A33C-3289A6A265D1}</a:tableStyleId>
              </a:tblPr>
              <a:tblGrid>
                <a:gridCol w="8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Levels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Within/Between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Independent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Mann-Whitney U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Paired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Kruskal-Wallis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Wilcoxon Signed-rank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Repeated Measures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Friedman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≥ 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Factorial ANOVA, Linear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Aligned Rank Transform (ART)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≥ 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Factorial Repeated Measures ANOVA, Generalized Linear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ART/ Generalized Linear Mixed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3" name="Google Shape;123;p18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100089" flipH="1">
            <a:off x="1150723" y="4104999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1900800" y="3944975"/>
            <a:ext cx="3570000" cy="1067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 ‘factor’ is an independent variable that we’re varying across study conditions.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72" name="Google Shape;672;p72"/>
          <p:cNvSpPr txBox="1"/>
          <p:nvPr/>
        </p:nvSpPr>
        <p:spPr>
          <a:xfrm>
            <a:off x="311700" y="1247350"/>
            <a:ext cx="8010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redundant features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Nominal/categorical data: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Chi-squared test!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3" name="Google Shape;673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graphicFrame>
        <p:nvGraphicFramePr>
          <p:cNvPr id="674" name="Google Shape;674;p72"/>
          <p:cNvGraphicFramePr/>
          <p:nvPr/>
        </p:nvGraphicFramePr>
        <p:xfrm>
          <a:off x="865800" y="213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{76CA4CD0-6FFC-44C3-A33C-3289A6A265D1}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Male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Female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Fiction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250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450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Non-fiction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1050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5" name="Google Shape;675;p72"/>
          <p:cNvSpPr txBox="1"/>
          <p:nvPr/>
        </p:nvSpPr>
        <p:spPr>
          <a:xfrm>
            <a:off x="2610275" y="4127325"/>
            <a:ext cx="3554400" cy="804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Take the total values…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81" name="Google Shape;681;p73"/>
          <p:cNvSpPr txBox="1"/>
          <p:nvPr/>
        </p:nvSpPr>
        <p:spPr>
          <a:xfrm>
            <a:off x="311700" y="1247350"/>
            <a:ext cx="8010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redundant features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Nominal/categorical data: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Chi-squared test!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2" name="Google Shape;682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graphicFrame>
        <p:nvGraphicFramePr>
          <p:cNvPr id="683" name="Google Shape;683;p73"/>
          <p:cNvGraphicFramePr/>
          <p:nvPr/>
        </p:nvGraphicFramePr>
        <p:xfrm>
          <a:off x="865800" y="213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{76CA4CD0-6FFC-44C3-A33C-3289A6A265D1}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Male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Female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Fiction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250 (90)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200 (360)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450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Non-fiction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 (210)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1000 (840)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1050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4" name="Google Shape;684;p73"/>
          <p:cNvSpPr txBox="1"/>
          <p:nvPr/>
        </p:nvSpPr>
        <p:spPr>
          <a:xfrm>
            <a:off x="476675" y="3974925"/>
            <a:ext cx="3554400" cy="804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…and find expected frequencies based on the ratios of total data that fall into each class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685" name="Google Shape;685;p7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3250" y="4072349"/>
            <a:ext cx="4425902" cy="5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91" name="Google Shape;691;p74"/>
          <p:cNvSpPr txBox="1"/>
          <p:nvPr/>
        </p:nvSpPr>
        <p:spPr>
          <a:xfrm>
            <a:off x="311700" y="1247350"/>
            <a:ext cx="8010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redundant features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Nominal/categorical data: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Chi-squared test!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2" name="Google Shape;692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graphicFrame>
        <p:nvGraphicFramePr>
          <p:cNvPr id="693" name="Google Shape;693;p74"/>
          <p:cNvGraphicFramePr/>
          <p:nvPr/>
        </p:nvGraphicFramePr>
        <p:xfrm>
          <a:off x="865800" y="213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{76CA4CD0-6FFC-44C3-A33C-3289A6A265D1}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Male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Female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Fiction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250 (90)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200 (360)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450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Non-fiction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 (210)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1000 (840)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1050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94" name="Google Shape;694;p7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500" y="3916000"/>
            <a:ext cx="1956858" cy="6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7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99475" y="3968875"/>
            <a:ext cx="4974950" cy="5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7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9576" y="4133845"/>
            <a:ext cx="757450" cy="2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02" name="Google Shape;702;p75"/>
          <p:cNvSpPr txBox="1"/>
          <p:nvPr/>
        </p:nvSpPr>
        <p:spPr>
          <a:xfrm>
            <a:off x="311700" y="1247350"/>
            <a:ext cx="8010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redundant features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Nominal/categorical data: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Chi-squared test!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3" name="Google Shape;703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graphicFrame>
        <p:nvGraphicFramePr>
          <p:cNvPr id="704" name="Google Shape;704;p75"/>
          <p:cNvGraphicFramePr/>
          <p:nvPr/>
        </p:nvGraphicFramePr>
        <p:xfrm>
          <a:off x="865800" y="213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{76CA4CD0-6FFC-44C3-A33C-3289A6A265D1}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Male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Female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Fiction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250 (90)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200 (360)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450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Non-fiction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 (210)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1000 (840)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1050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05" name="Google Shape;705;p7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500" y="3916000"/>
            <a:ext cx="282200" cy="6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7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201" y="4153109"/>
            <a:ext cx="757450" cy="2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5"/>
          <p:cNvSpPr txBox="1"/>
          <p:nvPr/>
        </p:nvSpPr>
        <p:spPr>
          <a:xfrm>
            <a:off x="2571725" y="3805600"/>
            <a:ext cx="6117300" cy="9816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Compare the Chi-square value against the Chi-square distribution table entry with degree of freedom (c-1)(r-1). If your value is greater than the reference value, you can reject the null hypothesis. Then, we would know that one feature implies the other–potentially indicating redundant information!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13" name="Google Shape;713;p76"/>
          <p:cNvSpPr txBox="1"/>
          <p:nvPr/>
        </p:nvSpPr>
        <p:spPr>
          <a:xfrm>
            <a:off x="311700" y="1247350"/>
            <a:ext cx="80103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Split into training, validation, and test sets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Typically 70 : 10 : 20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90 : 10 : 10 or 95 : 5 : 5 stricter if you have a lot of data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sampling vs stratified sampling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4" name="Google Shape;714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20" name="Google Shape;720;p77"/>
          <p:cNvSpPr txBox="1"/>
          <p:nvPr/>
        </p:nvSpPr>
        <p:spPr>
          <a:xfrm>
            <a:off x="311700" y="1247350"/>
            <a:ext cx="80103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Split into training, validation, and test sets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Typically 70 : 10 : 20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90 : 10 : 10 or 95 : 5 : 5 stricter if you have a lot of data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sampling vs stratified sampling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Warning: Beware of data leakage!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If a single user/participant/source contributes multiple data points, make sure that all of those data points are in the same training/validation/test set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1" name="Google Shape;721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Regression Modeling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27" name="Google Shape;727;p78"/>
          <p:cNvSpPr txBox="1"/>
          <p:nvPr/>
        </p:nvSpPr>
        <p:spPr>
          <a:xfrm>
            <a:off x="311700" y="1247350"/>
            <a:ext cx="69576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– Ridge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– LASSO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ElasticNet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Vector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AdaBoost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8" name="Google Shape;728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7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Simple Linear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34" name="Google Shape;734;p79"/>
          <p:cNvSpPr txBox="1"/>
          <p:nvPr/>
        </p:nvSpPr>
        <p:spPr>
          <a:xfrm>
            <a:off x="311700" y="12473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 want to learn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Consider the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-th data point, 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5" name="Google Shape;735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pic>
        <p:nvPicPr>
          <p:cNvPr id="736" name="Google Shape;736;p7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1813625"/>
            <a:ext cx="1883459" cy="300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7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5903" y="1427500"/>
            <a:ext cx="3304125" cy="2158199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79"/>
          <p:cNvSpPr/>
          <p:nvPr/>
        </p:nvSpPr>
        <p:spPr>
          <a:xfrm>
            <a:off x="8152425" y="2785800"/>
            <a:ext cx="3738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Simple Linear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44" name="Google Shape;744;p80"/>
          <p:cNvSpPr txBox="1"/>
          <p:nvPr/>
        </p:nvSpPr>
        <p:spPr>
          <a:xfrm>
            <a:off x="311700" y="12473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 want to learn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Consider the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-th data point, 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5" name="Google Shape;745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pic>
        <p:nvPicPr>
          <p:cNvPr id="746" name="Google Shape;746;p8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1813625"/>
            <a:ext cx="1883459" cy="300888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80"/>
          <p:cNvSpPr txBox="1"/>
          <p:nvPr/>
        </p:nvSpPr>
        <p:spPr>
          <a:xfrm>
            <a:off x="311700" y="23141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residual sum of squares, RSS, is given by,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8" name="Google Shape;748;p8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2755500"/>
            <a:ext cx="3207738" cy="6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8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5903" y="1427500"/>
            <a:ext cx="3304125" cy="2158199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80"/>
          <p:cNvSpPr/>
          <p:nvPr/>
        </p:nvSpPr>
        <p:spPr>
          <a:xfrm>
            <a:off x="8152425" y="2785800"/>
            <a:ext cx="3738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Simple Linear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56" name="Google Shape;756;p81"/>
          <p:cNvSpPr txBox="1"/>
          <p:nvPr/>
        </p:nvSpPr>
        <p:spPr>
          <a:xfrm>
            <a:off x="311700" y="12473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 want to learn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Consider the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-th data point, 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7" name="Google Shape;757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pic>
        <p:nvPicPr>
          <p:cNvPr id="758" name="Google Shape;758;p8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1813625"/>
            <a:ext cx="1883459" cy="300888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81"/>
          <p:cNvSpPr txBox="1"/>
          <p:nvPr/>
        </p:nvSpPr>
        <p:spPr>
          <a:xfrm>
            <a:off x="311700" y="23141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residual sum of squares, RSS, is given by,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0" name="Google Shape;760;p8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2755500"/>
            <a:ext cx="3207738" cy="6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81"/>
          <p:cNvSpPr txBox="1"/>
          <p:nvPr/>
        </p:nvSpPr>
        <p:spPr>
          <a:xfrm>
            <a:off x="311700" y="35333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 want to find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that minimize the RSS: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2" name="Google Shape;762;p8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3939476"/>
            <a:ext cx="2743998" cy="7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8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5903" y="1427500"/>
            <a:ext cx="3304125" cy="2158199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81"/>
          <p:cNvSpPr/>
          <p:nvPr/>
        </p:nvSpPr>
        <p:spPr>
          <a:xfrm>
            <a:off x="8152425" y="2785800"/>
            <a:ext cx="3738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Choosing the right statistical tests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432200" y="136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{76CA4CD0-6FFC-44C3-A33C-3289A6A265D1}</a:tableStyleId>
              </a:tblPr>
              <a:tblGrid>
                <a:gridCol w="8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Levels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Within/Between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Independent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Mann-Whitney U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Paired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Kruskal-Wallis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Wilcoxon Signed-rank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Repeated Measures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Friedman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≥ 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Factorial ANOVA, Linear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Aligned Rank Transform (ART)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≥ 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Factorial Repeated Measures ANOVA, Generalized Linear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ART/ Generalized Linear Mixed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2" name="Google Shape;132;p19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100089" flipH="1">
            <a:off x="1836523" y="4104999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2586600" y="4606350"/>
            <a:ext cx="3570000" cy="402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 factor can take 2 or more ‘levels’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Simple Linear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70" name="Google Shape;770;p82"/>
          <p:cNvSpPr txBox="1"/>
          <p:nvPr/>
        </p:nvSpPr>
        <p:spPr>
          <a:xfrm>
            <a:off x="311700" y="10949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 want to find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that minimize the RSS: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1" name="Google Shape;771;p8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1424876"/>
            <a:ext cx="2743998" cy="7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Simple Linear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78" name="Google Shape;778;p83"/>
          <p:cNvSpPr txBox="1"/>
          <p:nvPr/>
        </p:nvSpPr>
        <p:spPr>
          <a:xfrm>
            <a:off x="311700" y="10949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 want to find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that minimize the RSS: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9" name="Google Shape;779;p8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1424876"/>
            <a:ext cx="2743998" cy="7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83"/>
          <p:cNvSpPr txBox="1"/>
          <p:nvPr/>
        </p:nvSpPr>
        <p:spPr>
          <a:xfrm>
            <a:off x="311700" y="23141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Taking the derivatives with respect to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1" name="Google Shape;781;p8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2692672"/>
            <a:ext cx="3706726" cy="6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Simple Linear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88" name="Google Shape;788;p84"/>
          <p:cNvSpPr txBox="1"/>
          <p:nvPr/>
        </p:nvSpPr>
        <p:spPr>
          <a:xfrm>
            <a:off x="311700" y="10949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 want to find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that minimize the RSS: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9" name="Google Shape;789;p8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1424876"/>
            <a:ext cx="2743998" cy="7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84"/>
          <p:cNvSpPr txBox="1"/>
          <p:nvPr/>
        </p:nvSpPr>
        <p:spPr>
          <a:xfrm>
            <a:off x="311700" y="23141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Taking the derivatives with respect to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1" name="Google Shape;791;p8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2692672"/>
            <a:ext cx="3706726" cy="6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84"/>
          <p:cNvSpPr txBox="1"/>
          <p:nvPr/>
        </p:nvSpPr>
        <p:spPr>
          <a:xfrm>
            <a:off x="311700" y="36095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 find the closed form solutions, set the gradients to 0: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3" name="Google Shape;793;p8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4071675"/>
            <a:ext cx="2978866" cy="5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5"/>
          <p:cNvSpPr txBox="1"/>
          <p:nvPr/>
        </p:nvSpPr>
        <p:spPr>
          <a:xfrm>
            <a:off x="311700" y="10187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 find the closed form solutions, set the gradients to 0: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0" name="Google Shape;800;p8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1480875"/>
            <a:ext cx="2978866" cy="5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8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Simple Linear Regression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802" name="Google Shape;802;p8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2283144"/>
            <a:ext cx="3414523" cy="10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References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09" name="Google Shape;809;p86"/>
          <p:cNvSpPr txBox="1"/>
          <p:nvPr/>
        </p:nvSpPr>
        <p:spPr>
          <a:xfrm>
            <a:off x="422350" y="1501425"/>
            <a:ext cx="8068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Figures stolen from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A Beginner’s Guide to Regression Analysis in Machine Learning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by Aqeel Anwar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Ridge &amp; Lasso Regression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by Deep Patel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0" name="Google Shape;810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Summary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16" name="Google Shape;816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Factors and Levels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78325" y="1336175"/>
            <a:ext cx="54573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Factor: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UI</a:t>
            </a:r>
            <a:r>
              <a:rPr lang="en" sz="15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		</a:t>
            </a:r>
            <a:endParaRPr sz="15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Levels: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Dark and Light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Dependent variable: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usage duration </a:t>
            </a:r>
            <a:endParaRPr sz="15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>
            <a:off x="6052452" y="1313900"/>
            <a:ext cx="0" cy="19575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6052447" y="3271436"/>
            <a:ext cx="28353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20"/>
          <p:cNvSpPr/>
          <p:nvPr/>
        </p:nvSpPr>
        <p:spPr>
          <a:xfrm>
            <a:off x="6769987" y="1556766"/>
            <a:ext cx="443400" cy="1714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" name="Google Shape;144;p20"/>
          <p:cNvCxnSpPr/>
          <p:nvPr/>
        </p:nvCxnSpPr>
        <p:spPr>
          <a:xfrm rot="10800000">
            <a:off x="5978647" y="1556766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0"/>
          <p:cNvCxnSpPr/>
          <p:nvPr/>
        </p:nvCxnSpPr>
        <p:spPr>
          <a:xfrm rot="10800000">
            <a:off x="5978647" y="2414101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0"/>
          <p:cNvCxnSpPr/>
          <p:nvPr/>
        </p:nvCxnSpPr>
        <p:spPr>
          <a:xfrm rot="10800000">
            <a:off x="5978647" y="1844519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0"/>
          <p:cNvCxnSpPr/>
          <p:nvPr/>
        </p:nvCxnSpPr>
        <p:spPr>
          <a:xfrm rot="10800000">
            <a:off x="5978647" y="2146561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0"/>
          <p:cNvCxnSpPr/>
          <p:nvPr/>
        </p:nvCxnSpPr>
        <p:spPr>
          <a:xfrm rot="10800000">
            <a:off x="5978647" y="2414113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0"/>
          <p:cNvCxnSpPr/>
          <p:nvPr/>
        </p:nvCxnSpPr>
        <p:spPr>
          <a:xfrm rot="10800000">
            <a:off x="5978647" y="3271447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0"/>
          <p:cNvCxnSpPr/>
          <p:nvPr/>
        </p:nvCxnSpPr>
        <p:spPr>
          <a:xfrm rot="10800000">
            <a:off x="5978647" y="2701865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5978647" y="3003907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20"/>
          <p:cNvSpPr txBox="1"/>
          <p:nvPr/>
        </p:nvSpPr>
        <p:spPr>
          <a:xfrm>
            <a:off x="5479398" y="2525169"/>
            <a:ext cx="5226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5479398" y="1965434"/>
            <a:ext cx="5226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5479398" y="1370211"/>
            <a:ext cx="5226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30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7617925" y="3334525"/>
            <a:ext cx="1298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Light</a:t>
            </a:r>
            <a:r>
              <a:rPr lang="en" sz="15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mode</a:t>
            </a:r>
            <a:r>
              <a:rPr lang="en" sz="15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/>
          </a:p>
        </p:txBody>
      </p:sp>
      <p:sp>
        <p:nvSpPr>
          <p:cNvPr id="156" name="Google Shape;156;p20"/>
          <p:cNvSpPr txBox="1"/>
          <p:nvPr/>
        </p:nvSpPr>
        <p:spPr>
          <a:xfrm>
            <a:off x="6278578" y="3334525"/>
            <a:ext cx="1263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Dark 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mode</a:t>
            </a:r>
            <a:endParaRPr sz="1600"/>
          </a:p>
        </p:txBody>
      </p:sp>
      <p:grpSp>
        <p:nvGrpSpPr>
          <p:cNvPr id="157" name="Google Shape;157;p20"/>
          <p:cNvGrpSpPr/>
          <p:nvPr/>
        </p:nvGrpSpPr>
        <p:grpSpPr>
          <a:xfrm>
            <a:off x="6944061" y="1471156"/>
            <a:ext cx="95049" cy="171155"/>
            <a:chOff x="5135475" y="491000"/>
            <a:chExt cx="185100" cy="333310"/>
          </a:xfrm>
        </p:grpSpPr>
        <p:cxnSp>
          <p:nvCxnSpPr>
            <p:cNvPr id="158" name="Google Shape;158;p20"/>
            <p:cNvCxnSpPr/>
            <p:nvPr/>
          </p:nvCxnSpPr>
          <p:spPr>
            <a:xfrm>
              <a:off x="5228020" y="491010"/>
              <a:ext cx="0" cy="3333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rot="10800000">
              <a:off x="5135475" y="491000"/>
              <a:ext cx="1851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 rot="10800000">
              <a:off x="5135475" y="824300"/>
              <a:ext cx="1851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1" name="Google Shape;161;p20"/>
          <p:cNvSpPr txBox="1"/>
          <p:nvPr/>
        </p:nvSpPr>
        <p:spPr>
          <a:xfrm rot="-5400000">
            <a:off x="4452125" y="2100000"/>
            <a:ext cx="1994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Usage duration (min)</a:t>
            </a:r>
            <a:endParaRPr sz="1600"/>
          </a:p>
        </p:txBody>
      </p:sp>
      <p:sp>
        <p:nvSpPr>
          <p:cNvPr id="162" name="Google Shape;162;p20"/>
          <p:cNvSpPr/>
          <p:nvPr/>
        </p:nvSpPr>
        <p:spPr>
          <a:xfrm>
            <a:off x="7894800" y="2006351"/>
            <a:ext cx="443400" cy="1265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20"/>
          <p:cNvGrpSpPr/>
          <p:nvPr/>
        </p:nvGrpSpPr>
        <p:grpSpPr>
          <a:xfrm>
            <a:off x="8068766" y="1920732"/>
            <a:ext cx="95049" cy="171155"/>
            <a:chOff x="5135475" y="491000"/>
            <a:chExt cx="185100" cy="333310"/>
          </a:xfrm>
        </p:grpSpPr>
        <p:cxnSp>
          <p:nvCxnSpPr>
            <p:cNvPr id="164" name="Google Shape;164;p20"/>
            <p:cNvCxnSpPr/>
            <p:nvPr/>
          </p:nvCxnSpPr>
          <p:spPr>
            <a:xfrm>
              <a:off x="5228020" y="491010"/>
              <a:ext cx="0" cy="3333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20"/>
            <p:cNvCxnSpPr/>
            <p:nvPr/>
          </p:nvCxnSpPr>
          <p:spPr>
            <a:xfrm rot="10800000">
              <a:off x="5135475" y="491000"/>
              <a:ext cx="1851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20"/>
            <p:cNvCxnSpPr/>
            <p:nvPr/>
          </p:nvCxnSpPr>
          <p:spPr>
            <a:xfrm rot="10800000">
              <a:off x="5135475" y="824300"/>
              <a:ext cx="1851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7" name="Google Shape;167;p20"/>
          <p:cNvSpPr txBox="1"/>
          <p:nvPr/>
        </p:nvSpPr>
        <p:spPr>
          <a:xfrm>
            <a:off x="2143575" y="2763588"/>
            <a:ext cx="1984800" cy="41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How many bars in the plot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68" name="Google Shape;168;p20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100068">
            <a:off x="2632517" y="1629533"/>
            <a:ext cx="455666" cy="113608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Factors and Levels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378325" y="1336175"/>
            <a:ext cx="54573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Factor:</a:t>
            </a:r>
            <a:r>
              <a:rPr lang="en" sz="15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Keyboard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Levels:</a:t>
            </a:r>
            <a:r>
              <a:rPr lang="en" sz="15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iPhone, Pixel, Huawei</a:t>
            </a:r>
            <a:r>
              <a:rPr lang="en" sz="15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5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Dependent variable: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Typing speed, number of errors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6" name="Google Shape;176;p21"/>
          <p:cNvCxnSpPr/>
          <p:nvPr/>
        </p:nvCxnSpPr>
        <p:spPr>
          <a:xfrm>
            <a:off x="6052452" y="1313900"/>
            <a:ext cx="0" cy="19575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21"/>
          <p:cNvSpPr/>
          <p:nvPr/>
        </p:nvSpPr>
        <p:spPr>
          <a:xfrm>
            <a:off x="6465187" y="1556766"/>
            <a:ext cx="443400" cy="1714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8" name="Google Shape;178;p21"/>
          <p:cNvCxnSpPr/>
          <p:nvPr/>
        </p:nvCxnSpPr>
        <p:spPr>
          <a:xfrm rot="10800000">
            <a:off x="5978647" y="1556766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1"/>
          <p:cNvCxnSpPr/>
          <p:nvPr/>
        </p:nvCxnSpPr>
        <p:spPr>
          <a:xfrm rot="10800000">
            <a:off x="5978647" y="2414101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1"/>
          <p:cNvCxnSpPr/>
          <p:nvPr/>
        </p:nvCxnSpPr>
        <p:spPr>
          <a:xfrm rot="10800000">
            <a:off x="5978647" y="1844519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1"/>
          <p:cNvCxnSpPr/>
          <p:nvPr/>
        </p:nvCxnSpPr>
        <p:spPr>
          <a:xfrm rot="10800000">
            <a:off x="5978647" y="2146561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1"/>
          <p:cNvCxnSpPr/>
          <p:nvPr/>
        </p:nvCxnSpPr>
        <p:spPr>
          <a:xfrm rot="10800000">
            <a:off x="5978647" y="2414113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1"/>
          <p:cNvCxnSpPr/>
          <p:nvPr/>
        </p:nvCxnSpPr>
        <p:spPr>
          <a:xfrm rot="10800000">
            <a:off x="5978647" y="3271447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1"/>
          <p:cNvCxnSpPr/>
          <p:nvPr/>
        </p:nvCxnSpPr>
        <p:spPr>
          <a:xfrm rot="10800000">
            <a:off x="5978647" y="2701865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1"/>
          <p:cNvCxnSpPr/>
          <p:nvPr/>
        </p:nvCxnSpPr>
        <p:spPr>
          <a:xfrm rot="10800000">
            <a:off x="5978647" y="3003907"/>
            <a:ext cx="73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1"/>
          <p:cNvSpPr txBox="1"/>
          <p:nvPr/>
        </p:nvSpPr>
        <p:spPr>
          <a:xfrm>
            <a:off x="5479398" y="2525169"/>
            <a:ext cx="5226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5479398" y="1965434"/>
            <a:ext cx="5226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5479398" y="1370211"/>
            <a:ext cx="5226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30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6278575" y="3334525"/>
            <a:ext cx="804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iPhone</a:t>
            </a:r>
            <a:endParaRPr sz="1600"/>
          </a:p>
        </p:txBody>
      </p:sp>
      <p:grpSp>
        <p:nvGrpSpPr>
          <p:cNvPr id="190" name="Google Shape;190;p21"/>
          <p:cNvGrpSpPr/>
          <p:nvPr/>
        </p:nvGrpSpPr>
        <p:grpSpPr>
          <a:xfrm>
            <a:off x="6639261" y="1471156"/>
            <a:ext cx="95049" cy="171155"/>
            <a:chOff x="5135475" y="491000"/>
            <a:chExt cx="185100" cy="333310"/>
          </a:xfrm>
        </p:grpSpPr>
        <p:cxnSp>
          <p:nvCxnSpPr>
            <p:cNvPr id="191" name="Google Shape;191;p21"/>
            <p:cNvCxnSpPr/>
            <p:nvPr/>
          </p:nvCxnSpPr>
          <p:spPr>
            <a:xfrm>
              <a:off x="5228020" y="491010"/>
              <a:ext cx="0" cy="3333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21"/>
            <p:cNvCxnSpPr/>
            <p:nvPr/>
          </p:nvCxnSpPr>
          <p:spPr>
            <a:xfrm rot="10800000">
              <a:off x="5135475" y="491000"/>
              <a:ext cx="1851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21"/>
            <p:cNvCxnSpPr/>
            <p:nvPr/>
          </p:nvCxnSpPr>
          <p:spPr>
            <a:xfrm rot="10800000">
              <a:off x="5135475" y="824300"/>
              <a:ext cx="1851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4" name="Google Shape;194;p21"/>
          <p:cNvSpPr txBox="1"/>
          <p:nvPr/>
        </p:nvSpPr>
        <p:spPr>
          <a:xfrm rot="-5400000">
            <a:off x="4235525" y="2112000"/>
            <a:ext cx="2427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Typing speed (words/min)</a:t>
            </a:r>
            <a:endParaRPr sz="1600"/>
          </a:p>
        </p:txBody>
      </p:sp>
      <p:sp>
        <p:nvSpPr>
          <p:cNvPr id="195" name="Google Shape;195;p21"/>
          <p:cNvSpPr/>
          <p:nvPr/>
        </p:nvSpPr>
        <p:spPr>
          <a:xfrm>
            <a:off x="7285200" y="2006351"/>
            <a:ext cx="443400" cy="1265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>
            <a:off x="7459166" y="1920732"/>
            <a:ext cx="95049" cy="171155"/>
            <a:chOff x="5135475" y="491000"/>
            <a:chExt cx="185100" cy="333310"/>
          </a:xfrm>
        </p:grpSpPr>
        <p:cxnSp>
          <p:nvCxnSpPr>
            <p:cNvPr id="197" name="Google Shape;197;p21"/>
            <p:cNvCxnSpPr/>
            <p:nvPr/>
          </p:nvCxnSpPr>
          <p:spPr>
            <a:xfrm>
              <a:off x="5228020" y="491010"/>
              <a:ext cx="0" cy="3333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21"/>
            <p:cNvCxnSpPr/>
            <p:nvPr/>
          </p:nvCxnSpPr>
          <p:spPr>
            <a:xfrm rot="10800000">
              <a:off x="5135475" y="491000"/>
              <a:ext cx="1851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21"/>
            <p:cNvCxnSpPr/>
            <p:nvPr/>
          </p:nvCxnSpPr>
          <p:spPr>
            <a:xfrm rot="10800000">
              <a:off x="5135475" y="824300"/>
              <a:ext cx="1851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0" name="Google Shape;200;p21"/>
          <p:cNvSpPr/>
          <p:nvPr/>
        </p:nvSpPr>
        <p:spPr>
          <a:xfrm>
            <a:off x="8105225" y="2404450"/>
            <a:ext cx="443400" cy="872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21"/>
          <p:cNvGrpSpPr/>
          <p:nvPr/>
        </p:nvGrpSpPr>
        <p:grpSpPr>
          <a:xfrm>
            <a:off x="8279191" y="2318832"/>
            <a:ext cx="95049" cy="171155"/>
            <a:chOff x="5135475" y="491000"/>
            <a:chExt cx="185100" cy="333310"/>
          </a:xfrm>
        </p:grpSpPr>
        <p:cxnSp>
          <p:nvCxnSpPr>
            <p:cNvPr id="202" name="Google Shape;202;p21"/>
            <p:cNvCxnSpPr/>
            <p:nvPr/>
          </p:nvCxnSpPr>
          <p:spPr>
            <a:xfrm>
              <a:off x="5228020" y="491010"/>
              <a:ext cx="0" cy="3333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21"/>
            <p:cNvCxnSpPr/>
            <p:nvPr/>
          </p:nvCxnSpPr>
          <p:spPr>
            <a:xfrm rot="10800000">
              <a:off x="5135475" y="491000"/>
              <a:ext cx="1851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21"/>
            <p:cNvCxnSpPr/>
            <p:nvPr/>
          </p:nvCxnSpPr>
          <p:spPr>
            <a:xfrm rot="10800000">
              <a:off x="5135475" y="824300"/>
              <a:ext cx="1851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05" name="Google Shape;205;p21"/>
          <p:cNvCxnSpPr/>
          <p:nvPr/>
        </p:nvCxnSpPr>
        <p:spPr>
          <a:xfrm>
            <a:off x="6052447" y="3271436"/>
            <a:ext cx="28353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21"/>
          <p:cNvSpPr txBox="1"/>
          <p:nvPr/>
        </p:nvSpPr>
        <p:spPr>
          <a:xfrm>
            <a:off x="7116775" y="3334525"/>
            <a:ext cx="804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Pixel</a:t>
            </a:r>
            <a:endParaRPr sz="1600"/>
          </a:p>
        </p:txBody>
      </p:sp>
      <p:sp>
        <p:nvSpPr>
          <p:cNvPr id="207" name="Google Shape;207;p21"/>
          <p:cNvSpPr txBox="1"/>
          <p:nvPr/>
        </p:nvSpPr>
        <p:spPr>
          <a:xfrm>
            <a:off x="7954975" y="3334525"/>
            <a:ext cx="877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Huawei</a:t>
            </a:r>
            <a:endParaRPr sz="1600"/>
          </a:p>
        </p:txBody>
      </p:sp>
      <p:sp>
        <p:nvSpPr>
          <p:cNvPr id="208" name="Google Shape;20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2856</Words>
  <Application>Microsoft Office PowerPoint</Application>
  <PresentationFormat>On-screen Show (16:9)</PresentationFormat>
  <Paragraphs>759</Paragraphs>
  <Slides>75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Proxima Nova Extrabold</vt:lpstr>
      <vt:lpstr>Proxima Nova Semibold</vt:lpstr>
      <vt:lpstr>Proxima Nova</vt:lpstr>
      <vt:lpstr>Arial</vt:lpstr>
      <vt:lpstr>Simple Light</vt:lpstr>
      <vt:lpstr>CAP 6317/4773: Social Media Mining  Lecture 12: Data Mining</vt:lpstr>
      <vt:lpstr>PowerPoint Presentation</vt:lpstr>
      <vt:lpstr>PowerPoint Presentation</vt:lpstr>
      <vt:lpstr>Pro Tip 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Guillermo Garcia Hidalgo</cp:lastModifiedBy>
  <cp:revision>1</cp:revision>
  <dcterms:modified xsi:type="dcterms:W3CDTF">2025-03-06T14:35:49Z</dcterms:modified>
</cp:coreProperties>
</file>