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</p:sldIdLst>
  <p:sldSz cx="9144000" cy="5143500" type="screen16x9"/>
  <p:notesSz cx="6858000" cy="9144000"/>
  <p:embeddedFontLst>
    <p:embeddedFont>
      <p:font typeface="Proxima Nova" panose="020B0604020202020204" charset="0"/>
      <p:regular r:id="rId68"/>
      <p:bold r:id="rId69"/>
      <p:italic r:id="rId70"/>
      <p:boldItalic r:id="rId71"/>
    </p:embeddedFont>
    <p:embeddedFont>
      <p:font typeface="Proxima Nova Extrabold" panose="020B0604020202020204" charset="0"/>
      <p:bold r:id="rId72"/>
    </p:embeddedFont>
    <p:embeddedFont>
      <p:font typeface="Proxima Nova Semibold" panose="020B0604020202020204" charset="0"/>
      <p:regular r:id="rId73"/>
      <p:bold r:id="rId74"/>
      <p:boldItalic r:id="rId7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EA4136-4961-4661-B31C-3701368E383D}">
  <a:tblStyle styleId="{FBEA4136-4961-4661-B31C-3701368E38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2" d="100"/>
          <a:sy n="102" d="100"/>
        </p:scale>
        <p:origin x="898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font" Target="fonts/font1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font" Target="fonts/font7.fntdata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2.fntdata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3.fntdata"/><Relationship Id="rId75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6.fntdata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font" Target="fonts/font4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29f7597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29f7597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f29f7597c4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f29f7597c4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f29f7597c4_0_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f29f7597c4_0_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f29f7597c4_0_5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f29f7597c4_0_5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f29f7597c4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f29f7597c4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f29f7597c4_0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f29f7597c4_0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f29f7597c4_0_5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f29f7597c4_0_5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f29f7597c4_0_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f29f7597c4_0_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f29f7597c4_0_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f29f7597c4_0_6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f29f7597c4_0_6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f29f7597c4_0_6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f29f7597c4_0_7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f29f7597c4_0_7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f29f7597c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f29f7597c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f29f7597c4_0_7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1f29f7597c4_0_7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f29f7597c4_0_8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f29f7597c4_0_8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f29f7597c4_0_8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f29f7597c4_0_8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f29f7597c4_0_9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f29f7597c4_0_9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f29f7597c4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f29f7597c4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f29f7597c4_0_1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f29f7597c4_0_1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f29f7597c4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f29f7597c4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1f29f7597c4_0_10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1f29f7597c4_0_10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f29f7597c4_0_10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f29f7597c4_0_10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f29f7597c4_0_1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f29f7597c4_0_1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f29f7597c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f29f7597c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f29f7597c4_0_1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f29f7597c4_0_1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f29f7597c4_0_1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f29f7597c4_0_1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f29f7597c4_0_1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1f29f7597c4_0_1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f29f7597c4_0_1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f29f7597c4_0_1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f29f7597c4_0_1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f29f7597c4_0_1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f29f7597c4_0_1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f29f7597c4_0_1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f29f7597c4_0_1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f29f7597c4_0_1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1f29f7597c4_0_1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1f29f7597c4_0_1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f29f7597c4_0_1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f29f7597c4_0_1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f29f7597c4_0_1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f29f7597c4_0_1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29f7597c4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29f7597c4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f29f7597c4_0_1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f29f7597c4_0_1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f29f7597c4_0_1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f29f7597c4_0_12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f29f7597c4_0_1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f29f7597c4_0_1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f29f7597c4_0_1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1f29f7597c4_0_1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f29f7597c4_0_1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f29f7597c4_0_1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1f29f7597c4_0_1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1f29f7597c4_0_1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f29f7597c4_0_12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f29f7597c4_0_12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f29f7597c4_0_1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f29f7597c4_0_1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f29f7597c4_0_1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f29f7597c4_0_1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f29f7597c4_0_12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f29f7597c4_0_12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f29f7597c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f29f7597c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1f29f7597c4_0_1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1f29f7597c4_0_1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f29f7597c4_0_1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f29f7597c4_0_1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1f2a1793de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1f2a1793de5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f29f7597c4_0_1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f29f7597c4_0_1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1f2a1793de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1f2a1793de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1f2a1793de5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1f2a1793de5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1f2a1793de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1f2a1793de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1f2a1793de5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1f2a1793de5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1f2a1793de5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1f2a1793de5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1f2a1793de5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1f2a1793de5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f29f7597c4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f29f7597c4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1f2a1793de5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1f2a1793de5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f2a1793de5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1f2a1793de5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1f2a1793de5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1f2a1793de5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1f2a1793de5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1f2a1793de5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1f29f7597c4_0_1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1f29f7597c4_0_1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1f29f7597c4_0_1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1f29f7597c4_0_1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29f7597c4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29f7597c4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f29f7597c4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f29f7597c4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f29f7597c4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f29f7597c4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wfRuzt_f-kRMfqGuyPIolTmq8j34Vizg/view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3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31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4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4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image" Target="../media/image4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-beginners-guide-to-regression-analysis-in-machine-learning-8a828b491bbf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deeppatel23.medium.com/ridge-lasso-regression-4272a1990aea" TargetMode="Externa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netflixtechblog.com/experimentation-is-a-major-focus-of-data-science-across-netflix-f67923f8e985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45100" y="1251575"/>
            <a:ext cx="8053800" cy="7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900">
                <a:latin typeface="Proxima Nova"/>
                <a:ea typeface="Proxima Nova"/>
                <a:cs typeface="Proxima Nova"/>
                <a:sym typeface="Proxima Nova"/>
              </a:rPr>
              <a:t>CAP 6317/4773: Social Media Mining</a:t>
            </a:r>
            <a:r>
              <a:rPr lang="en" sz="27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7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7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Lecture 13: Data Mining</a:t>
            </a:r>
            <a:endParaRPr sz="27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974100" y="2827150"/>
            <a:ext cx="71958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Raiyan Abdul Baten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Ph.D.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February 22, 2024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3720" b="31704"/>
          <a:stretch/>
        </p:blipFill>
        <p:spPr>
          <a:xfrm>
            <a:off x="3514500" y="4565425"/>
            <a:ext cx="2115012" cy="4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/>
          <p:nvPr/>
        </p:nvSpPr>
        <p:spPr>
          <a:xfrm>
            <a:off x="2369350" y="410625"/>
            <a:ext cx="5141700" cy="3664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2946575" y="925401"/>
            <a:ext cx="534000" cy="31497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2"/>
          <p:cNvSpPr/>
          <p:nvPr/>
        </p:nvSpPr>
        <p:spPr>
          <a:xfrm>
            <a:off x="5377525" y="2185546"/>
            <a:ext cx="534000" cy="18894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2"/>
          <p:cNvSpPr/>
          <p:nvPr/>
        </p:nvSpPr>
        <p:spPr>
          <a:xfrm>
            <a:off x="5911525" y="2568048"/>
            <a:ext cx="534000" cy="1507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6445550" y="2991718"/>
            <a:ext cx="534000" cy="10836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2"/>
          <p:cNvSpPr/>
          <p:nvPr/>
        </p:nvSpPr>
        <p:spPr>
          <a:xfrm>
            <a:off x="3480572" y="1472640"/>
            <a:ext cx="534000" cy="26025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2"/>
          <p:cNvSpPr/>
          <p:nvPr/>
        </p:nvSpPr>
        <p:spPr>
          <a:xfrm>
            <a:off x="4014575" y="1906553"/>
            <a:ext cx="534000" cy="21687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2"/>
          <p:cNvSpPr txBox="1"/>
          <p:nvPr/>
        </p:nvSpPr>
        <p:spPr>
          <a:xfrm>
            <a:off x="2946575" y="4535875"/>
            <a:ext cx="1602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Condition A</a:t>
            </a:r>
            <a:endParaRPr b="1"/>
          </a:p>
        </p:txBody>
      </p:sp>
      <p:sp>
        <p:nvSpPr>
          <p:cNvPr id="150" name="Google Shape;150;p22"/>
          <p:cNvSpPr txBox="1"/>
          <p:nvPr/>
        </p:nvSpPr>
        <p:spPr>
          <a:xfrm>
            <a:off x="5384975" y="4535875"/>
            <a:ext cx="16020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Condition B</a:t>
            </a:r>
            <a:endParaRPr b="1"/>
          </a:p>
        </p:txBody>
      </p:sp>
      <p:sp>
        <p:nvSpPr>
          <p:cNvPr id="151" name="Google Shape;151;p22"/>
          <p:cNvSpPr txBox="1"/>
          <p:nvPr/>
        </p:nvSpPr>
        <p:spPr>
          <a:xfrm>
            <a:off x="2838772" y="4087980"/>
            <a:ext cx="621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18-24</a:t>
            </a:r>
            <a:endParaRPr/>
          </a:p>
        </p:txBody>
      </p:sp>
      <p:sp>
        <p:nvSpPr>
          <p:cNvPr id="152" name="Google Shape;152;p22"/>
          <p:cNvSpPr txBox="1"/>
          <p:nvPr/>
        </p:nvSpPr>
        <p:spPr>
          <a:xfrm>
            <a:off x="3448372" y="4087980"/>
            <a:ext cx="621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25-40</a:t>
            </a:r>
            <a:endParaRPr/>
          </a:p>
        </p:txBody>
      </p:sp>
      <p:sp>
        <p:nvSpPr>
          <p:cNvPr id="153" name="Google Shape;153;p22"/>
          <p:cNvSpPr txBox="1"/>
          <p:nvPr/>
        </p:nvSpPr>
        <p:spPr>
          <a:xfrm>
            <a:off x="3981772" y="4087980"/>
            <a:ext cx="621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41+</a:t>
            </a:r>
            <a:endParaRPr/>
          </a:p>
        </p:txBody>
      </p:sp>
      <p:sp>
        <p:nvSpPr>
          <p:cNvPr id="154" name="Google Shape;154;p22"/>
          <p:cNvSpPr txBox="1"/>
          <p:nvPr/>
        </p:nvSpPr>
        <p:spPr>
          <a:xfrm>
            <a:off x="5321769" y="4087980"/>
            <a:ext cx="621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18-24</a:t>
            </a:r>
            <a:endParaRPr/>
          </a:p>
        </p:txBody>
      </p:sp>
      <p:sp>
        <p:nvSpPr>
          <p:cNvPr id="155" name="Google Shape;155;p22"/>
          <p:cNvSpPr txBox="1"/>
          <p:nvPr/>
        </p:nvSpPr>
        <p:spPr>
          <a:xfrm>
            <a:off x="5931369" y="4087980"/>
            <a:ext cx="621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25-40</a:t>
            </a:r>
            <a:endParaRPr/>
          </a:p>
        </p:txBody>
      </p:sp>
      <p:sp>
        <p:nvSpPr>
          <p:cNvPr id="156" name="Google Shape;156;p22"/>
          <p:cNvSpPr txBox="1"/>
          <p:nvPr/>
        </p:nvSpPr>
        <p:spPr>
          <a:xfrm>
            <a:off x="6464769" y="4087980"/>
            <a:ext cx="621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41+</a:t>
            </a:r>
            <a:endParaRPr/>
          </a:p>
        </p:txBody>
      </p:sp>
      <p:cxnSp>
        <p:nvCxnSpPr>
          <p:cNvPr id="157" name="Google Shape;157;p22"/>
          <p:cNvCxnSpPr/>
          <p:nvPr/>
        </p:nvCxnSpPr>
        <p:spPr>
          <a:xfrm>
            <a:off x="3213575" y="754450"/>
            <a:ext cx="0" cy="34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2"/>
          <p:cNvCxnSpPr/>
          <p:nvPr/>
        </p:nvCxnSpPr>
        <p:spPr>
          <a:xfrm>
            <a:off x="3747575" y="1300781"/>
            <a:ext cx="0" cy="34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9" name="Google Shape;159;p22"/>
          <p:cNvCxnSpPr/>
          <p:nvPr/>
        </p:nvCxnSpPr>
        <p:spPr>
          <a:xfrm>
            <a:off x="4281575" y="1728198"/>
            <a:ext cx="0" cy="34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0" name="Google Shape;160;p22"/>
          <p:cNvCxnSpPr/>
          <p:nvPr/>
        </p:nvCxnSpPr>
        <p:spPr>
          <a:xfrm>
            <a:off x="5632425" y="2006956"/>
            <a:ext cx="0" cy="34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6178525" y="2412081"/>
            <a:ext cx="0" cy="34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6712550" y="2816306"/>
            <a:ext cx="0" cy="34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" name="Google Shape;163;p22"/>
          <p:cNvSpPr txBox="1"/>
          <p:nvPr/>
        </p:nvSpPr>
        <p:spPr>
          <a:xfrm rot="-5400000">
            <a:off x="813107" y="2098925"/>
            <a:ext cx="1981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Viewing duration</a:t>
            </a:r>
            <a:endParaRPr b="1"/>
          </a:p>
        </p:txBody>
      </p:sp>
      <p:sp>
        <p:nvSpPr>
          <p:cNvPr id="164" name="Google Shape;16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Choosing the right statistical tests</a:t>
            </a:r>
            <a:endParaRPr sz="2800">
              <a:solidFill>
                <a:srgbClr val="000000"/>
              </a:solidFill>
            </a:endParaRPr>
          </a:p>
        </p:txBody>
      </p:sp>
      <p:graphicFrame>
        <p:nvGraphicFramePr>
          <p:cNvPr id="170" name="Google Shape;170;p23"/>
          <p:cNvGraphicFramePr/>
          <p:nvPr/>
        </p:nvGraphicFramePr>
        <p:xfrm>
          <a:off x="432200" y="136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{FBEA4136-4961-4661-B31C-3701368E383D}</a:tableStyleId>
              </a:tblPr>
              <a:tblGrid>
                <a:gridCol w="80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5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26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Factors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Levels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Within/Between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Parametric Test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Non-parametric Test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Between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Independent sample t-test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Mann-Whitney U 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Within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Paired sample t-test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Kruskal-Wallis 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&gt;2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Between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One-way ANOVA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Wilcoxon Signed-rank 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&gt;2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Within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One-way Repeated Measures ANOVA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Friedman 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&gt;1</a:t>
                      </a:r>
                      <a:endParaRPr sz="1300" b="1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≥ 2</a:t>
                      </a:r>
                      <a:endParaRPr sz="1300" b="1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Between</a:t>
                      </a:r>
                      <a:endParaRPr sz="1300" b="1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Factorial ANOVA, Linear Model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Aligned Rank Transform (ART)</a:t>
                      </a:r>
                      <a:endParaRPr sz="1300" b="1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&gt;1</a:t>
                      </a:r>
                      <a:endParaRPr sz="1300" b="1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≥ 2</a:t>
                      </a:r>
                      <a:endParaRPr sz="1300" b="1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Within</a:t>
                      </a:r>
                      <a:endParaRPr sz="1300" b="1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Factorial Repeated Measures ANOVA, Generalized Linear Model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ART</a:t>
                      </a: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/ Generalized Linear Mixed Model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1" name="Google Shape;171;p23"/>
          <p:cNvSpPr txBox="1"/>
          <p:nvPr/>
        </p:nvSpPr>
        <p:spPr>
          <a:xfrm>
            <a:off x="1157100" y="4504275"/>
            <a:ext cx="6896100" cy="5130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One test to rule them all! Can even handle missing data, and any mixture of Within-Between subjects designs in different factors. First do omnibus, then do pairwise tests with corrections.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72" name="Google Shape;17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Supervised Learning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178" name="Google Shape;178;p2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1106800"/>
            <a:ext cx="8839204" cy="189473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80" name="Google Shape;180;p24"/>
          <p:cNvSpPr txBox="1"/>
          <p:nvPr/>
        </p:nvSpPr>
        <p:spPr>
          <a:xfrm>
            <a:off x="311700" y="3304750"/>
            <a:ext cx="6957600" cy="7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Regression: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Target variable is continuous-valued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Classification: 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Target variable is discrete-valued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A closer look into data/feature types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86" name="Google Shape;186;p25"/>
          <p:cNvSpPr txBox="1"/>
          <p:nvPr/>
        </p:nvSpPr>
        <p:spPr>
          <a:xfrm>
            <a:off x="311700" y="1247350"/>
            <a:ext cx="8459100" cy="25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Nominal/categorical</a:t>
            </a: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Names of things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■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Race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■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Marital status: Single, married, divorced, widowed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■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Hair color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■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Occupation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>
                <a:srgbClr val="333333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Chi-squared tests/mode can be meaningful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7" name="Google Shape;18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A closer look into data/feature types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311700" y="1247350"/>
            <a:ext cx="8459100" cy="25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Ordinal</a:t>
            </a: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Values have a meaningful order, but the magnitude between successive values is not specified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Likert Scale, drink size, professional rank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■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0: very dissatisfied, 1: somewhat dissatisfied, 2: neutral, 3: satisfied, 4: very satisfied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■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Small, medium, large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■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Assistant professor, Associate professor, Full professor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>
                <a:srgbClr val="333333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Non-parametric tests can be useful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4" name="Google Shape;19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95" name="Google Shape;195;p26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31200" y="3985748"/>
            <a:ext cx="6081603" cy="95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A closer look into data/feature types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01" name="Google Shape;201;p27"/>
          <p:cNvSpPr txBox="1"/>
          <p:nvPr/>
        </p:nvSpPr>
        <p:spPr>
          <a:xfrm>
            <a:off x="311700" y="1247350"/>
            <a:ext cx="69576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Numeric: (a) Interval</a:t>
            </a: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Intervals between units have an equal size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There is no true 0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Ratios don’t make any sense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Calendar dates, temperatures in Celcius/Fehrenheit scales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■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Year 0 doesn’t mean the beginning of time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■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0 degree Celsius doesn’t mean no temperature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11150" algn="l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>
                <a:srgbClr val="333333"/>
              </a:buClr>
              <a:buSzPts val="1300"/>
              <a:buFont typeface="Proxima Nova"/>
              <a:buChar char="■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6:16 PM is not the double of 3:08 PM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2" name="Google Shape;202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A closer look into data/feature types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311700" y="1247350"/>
            <a:ext cx="6957600" cy="18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Numeric: (b) Ratio</a:t>
            </a: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True 0 exists: Kelvin scale of temperature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○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Count values: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years of experience, number of words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■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4 years is double the experience than 2 years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11150" algn="l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>
                <a:srgbClr val="333333"/>
              </a:buClr>
              <a:buSzPts val="1300"/>
              <a:buFont typeface="Proxima Nova"/>
              <a:buChar char="■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2000 words is double of 1000 words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9" name="Google Shape;20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Data Preprocessing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15" name="Google Shape;215;p29"/>
          <p:cNvSpPr txBox="1"/>
          <p:nvPr/>
        </p:nvSpPr>
        <p:spPr>
          <a:xfrm>
            <a:off x="311700" y="1247350"/>
            <a:ext cx="6957600" cy="21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Dealing with missing values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Ignore!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Fill in missing values manually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Use a global constant: ‘unknown’ or -inf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Use mean, median, or mode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Use mean, median, or mode from the same class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Use the most probable value using a learning algorithm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6" name="Google Shape;216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Data Preprocessing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22" name="Google Shape;222;p30"/>
          <p:cNvSpPr txBox="1"/>
          <p:nvPr/>
        </p:nvSpPr>
        <p:spPr>
          <a:xfrm>
            <a:off x="311700" y="1247350"/>
            <a:ext cx="80103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Remove redundant features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○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Numeric data: 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Pearson’s correlation coefficient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■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If two features are highly and significantly correlated, they have redundant information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3" name="Google Shape;223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Data Preprocessing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29" name="Google Shape;229;p31"/>
          <p:cNvSpPr txBox="1"/>
          <p:nvPr/>
        </p:nvSpPr>
        <p:spPr>
          <a:xfrm>
            <a:off x="311700" y="1247350"/>
            <a:ext cx="80103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Remove redundant features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○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Nominal/categorical data: 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Chi-squared test!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0" name="Google Shape;230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aphicFrame>
        <p:nvGraphicFramePr>
          <p:cNvPr id="231" name="Google Shape;231;p31"/>
          <p:cNvGraphicFramePr/>
          <p:nvPr/>
        </p:nvGraphicFramePr>
        <p:xfrm>
          <a:off x="865800" y="2135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{FBEA4136-4961-4661-B31C-3701368E383D}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Male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Female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Total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Fiction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250 (90)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200 (360)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450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Non-fiction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50 (210)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1000 (840)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1050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Total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300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1200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1500</a:t>
                      </a:r>
                      <a:endParaRPr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232" name="Google Shape;232;p31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500" y="3916000"/>
            <a:ext cx="282200" cy="68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1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201" y="4153109"/>
            <a:ext cx="757450" cy="2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1"/>
          <p:cNvSpPr txBox="1"/>
          <p:nvPr/>
        </p:nvSpPr>
        <p:spPr>
          <a:xfrm>
            <a:off x="2571725" y="3805600"/>
            <a:ext cx="6117300" cy="9816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Compare the Chi-square value against the Chi-square distribution table entry with degree of freedom (c-1)(r-1). If your value is greater than the reference value, you can reject the null hypothesis. Then, we would know that one feature implies the other–potentially indicating redundant information!</a:t>
            </a:r>
            <a:endParaRPr sz="1200">
              <a:solidFill>
                <a:srgbClr val="0000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B7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660500" y="2987575"/>
            <a:ext cx="46902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Recap</a:t>
            </a:r>
            <a:endParaRPr sz="66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Data Preprocessing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40" name="Google Shape;240;p32"/>
          <p:cNvSpPr txBox="1"/>
          <p:nvPr/>
        </p:nvSpPr>
        <p:spPr>
          <a:xfrm>
            <a:off x="311700" y="1247350"/>
            <a:ext cx="8010300" cy="21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Split into training, validation, and test sets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Typically 70 : 10 : 20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■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Can be 90 : 10 : 10 or 95 : 5 : 5 stricter if you have a lot of data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Random sampling vs stratified sampling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○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Warning: Beware of data leakage!</a:t>
            </a: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371600" lvl="2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■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If a single user/participant/source contributes multiple data points, make sure that all of those data points are in the same training/validation/test set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1" name="Google Shape;24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Regression Modeling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47" name="Google Shape;247;p33"/>
          <p:cNvSpPr txBox="1"/>
          <p:nvPr/>
        </p:nvSpPr>
        <p:spPr>
          <a:xfrm>
            <a:off x="311700" y="1247350"/>
            <a:ext cx="69576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Linear regression – Ridge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Linear regression – LASSO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ElasticNet regression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Bayesian regression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Support Vector regression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Random Forest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AdaBoost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XGBoost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8" name="Google Shape;248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Simple Linear Regression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54" name="Google Shape;254;p34"/>
          <p:cNvSpPr txBox="1"/>
          <p:nvPr/>
        </p:nvSpPr>
        <p:spPr>
          <a:xfrm>
            <a:off x="311700" y="1247350"/>
            <a:ext cx="8077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We want to learn </a:t>
            </a:r>
            <a:r>
              <a:rPr lang="en" sz="13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3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lang="en" sz="13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3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. Consider the </a:t>
            </a:r>
            <a:r>
              <a:rPr lang="en" sz="13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-th data point, </a:t>
            </a:r>
            <a:endParaRPr sz="1300" i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5" name="Google Shape;25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256" name="Google Shape;256;p3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5025" y="1813625"/>
            <a:ext cx="1883459" cy="300888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34"/>
          <p:cNvSpPr txBox="1"/>
          <p:nvPr/>
        </p:nvSpPr>
        <p:spPr>
          <a:xfrm>
            <a:off x="311700" y="2314150"/>
            <a:ext cx="8077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The residual sum of squares, RSS, is given by,</a:t>
            </a:r>
            <a:endParaRPr sz="1300" i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8" name="Google Shape;258;p3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5025" y="2755500"/>
            <a:ext cx="3207738" cy="6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4"/>
          <p:cNvSpPr txBox="1"/>
          <p:nvPr/>
        </p:nvSpPr>
        <p:spPr>
          <a:xfrm>
            <a:off x="311700" y="3533350"/>
            <a:ext cx="8077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We want to find </a:t>
            </a:r>
            <a:r>
              <a:rPr lang="en" sz="13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3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lang="en" sz="13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3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that minimize the RSS:</a:t>
            </a:r>
            <a:endParaRPr sz="1300" i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60" name="Google Shape;260;p34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5025" y="3939476"/>
            <a:ext cx="2743998" cy="75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4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25903" y="1427500"/>
            <a:ext cx="3304125" cy="2158199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4"/>
          <p:cNvSpPr/>
          <p:nvPr/>
        </p:nvSpPr>
        <p:spPr>
          <a:xfrm>
            <a:off x="8152425" y="2785800"/>
            <a:ext cx="373800" cy="39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Simple Linear Regression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68" name="Google Shape;268;p35"/>
          <p:cNvSpPr txBox="1"/>
          <p:nvPr/>
        </p:nvSpPr>
        <p:spPr>
          <a:xfrm>
            <a:off x="311700" y="1094950"/>
            <a:ext cx="8077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We want to find </a:t>
            </a:r>
            <a:r>
              <a:rPr lang="en" sz="13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3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lang="en" sz="13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3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that minimize the RSS:</a:t>
            </a:r>
            <a:endParaRPr sz="1300" i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69" name="Google Shape;269;p3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5025" y="1424876"/>
            <a:ext cx="2743998" cy="75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5"/>
          <p:cNvSpPr txBox="1"/>
          <p:nvPr/>
        </p:nvSpPr>
        <p:spPr>
          <a:xfrm>
            <a:off x="311700" y="2314150"/>
            <a:ext cx="8077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Taking the derivatives with respect to </a:t>
            </a:r>
            <a:r>
              <a:rPr lang="en" sz="13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3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lang="en" sz="13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3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:</a:t>
            </a:r>
            <a:endParaRPr sz="1300" i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1" name="Google Shape;271;p35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5025" y="2692672"/>
            <a:ext cx="3706726" cy="66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5"/>
          <p:cNvSpPr txBox="1"/>
          <p:nvPr/>
        </p:nvSpPr>
        <p:spPr>
          <a:xfrm>
            <a:off x="311700" y="3609550"/>
            <a:ext cx="8077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To find the closed form solutions, set the gradients to 0:</a:t>
            </a:r>
            <a:endParaRPr sz="1300" i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3" name="Google Shape;273;p35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5025" y="4071675"/>
            <a:ext cx="2978866" cy="59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/>
          <p:nvPr/>
        </p:nvSpPr>
        <p:spPr>
          <a:xfrm>
            <a:off x="311700" y="1018750"/>
            <a:ext cx="8077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To find the closed form solutions, set the gradients to 0:</a:t>
            </a:r>
            <a:endParaRPr sz="1300" i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80" name="Google Shape;280;p3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5025" y="1480875"/>
            <a:ext cx="2978866" cy="59935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Simple Linear Regression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282" name="Google Shape;282;p36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5025" y="2283144"/>
            <a:ext cx="3414523" cy="105037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Reminder to self: Attendance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89" name="Google Shape;289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B71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/>
        </p:nvSpPr>
        <p:spPr>
          <a:xfrm>
            <a:off x="677225" y="2532300"/>
            <a:ext cx="74850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Supervised Learning</a:t>
            </a:r>
            <a:endParaRPr sz="66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295" name="Google Shape;295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Simple Linear Regression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01" name="Google Shape;301;p39"/>
          <p:cNvSpPr txBox="1"/>
          <p:nvPr/>
        </p:nvSpPr>
        <p:spPr>
          <a:xfrm>
            <a:off x="311700" y="1017725"/>
            <a:ext cx="8077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Alternatively, use 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Gradient Descent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sz="1300" i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2" name="Google Shape;302;p39" title="Gradient_Descent_in_2D.webm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3174" y="1471625"/>
            <a:ext cx="3591851" cy="2693888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9"/>
          <p:cNvSpPr txBox="1"/>
          <p:nvPr/>
        </p:nvSpPr>
        <p:spPr>
          <a:xfrm>
            <a:off x="311700" y="1627325"/>
            <a:ext cx="38007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Let </a:t>
            </a: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 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= [</a:t>
            </a:r>
            <a:r>
              <a:rPr lang="en" sz="12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, </a:t>
            </a:r>
            <a:r>
              <a:rPr lang="en" sz="12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1 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]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endParaRPr sz="1200" baseline="30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aseline="30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If a multivariable function </a:t>
            </a:r>
            <a:r>
              <a:rPr lang="en" sz="12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 is defined and differentiable in a neighborhood of a point </a:t>
            </a: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, then </a:t>
            </a:r>
            <a:r>
              <a:rPr lang="en" sz="12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 decreases fastest if one goes from </a:t>
            </a: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in the direction of the </a:t>
            </a: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negative gradient 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of </a:t>
            </a:r>
            <a:r>
              <a:rPr lang="en" sz="12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).</a:t>
            </a:r>
            <a:endParaRPr sz="12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(t+1)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= </a:t>
            </a: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(t)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- ∇</a:t>
            </a:r>
            <a:r>
              <a:rPr lang="en" sz="12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2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04" name="Google Shape;304;p39"/>
          <p:cNvCxnSpPr/>
          <p:nvPr/>
        </p:nvCxnSpPr>
        <p:spPr>
          <a:xfrm>
            <a:off x="5117200" y="1170325"/>
            <a:ext cx="0" cy="305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305" name="Google Shape;305;p39"/>
          <p:cNvCxnSpPr/>
          <p:nvPr/>
        </p:nvCxnSpPr>
        <p:spPr>
          <a:xfrm>
            <a:off x="5119700" y="4227625"/>
            <a:ext cx="3871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06" name="Google Shape;306;p39"/>
          <p:cNvSpPr txBox="1"/>
          <p:nvPr/>
        </p:nvSpPr>
        <p:spPr>
          <a:xfrm>
            <a:off x="6948100" y="4289725"/>
            <a:ext cx="47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endParaRPr/>
          </a:p>
        </p:txBody>
      </p:sp>
      <p:sp>
        <p:nvSpPr>
          <p:cNvPr id="307" name="Google Shape;307;p39"/>
          <p:cNvSpPr txBox="1"/>
          <p:nvPr/>
        </p:nvSpPr>
        <p:spPr>
          <a:xfrm rot="-5400000">
            <a:off x="4620550" y="2514325"/>
            <a:ext cx="414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1 </a:t>
            </a:r>
            <a:endParaRPr/>
          </a:p>
        </p:txBody>
      </p:sp>
      <p:sp>
        <p:nvSpPr>
          <p:cNvPr id="308" name="Google Shape;308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Simple Linear Regression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14" name="Google Shape;314;p40"/>
          <p:cNvSpPr txBox="1"/>
          <p:nvPr/>
        </p:nvSpPr>
        <p:spPr>
          <a:xfrm>
            <a:off x="311700" y="1170125"/>
            <a:ext cx="42603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Let </a:t>
            </a: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 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= [</a:t>
            </a:r>
            <a:r>
              <a:rPr lang="en" sz="12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, </a:t>
            </a:r>
            <a:r>
              <a:rPr lang="en" sz="12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1 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]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endParaRPr sz="1200" baseline="30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In our case, we want to find </a:t>
            </a: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 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such that the function RSS(</a:t>
            </a: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 is minimized. </a:t>
            </a:r>
            <a:endParaRPr sz="12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15" name="Google Shape;315;p40"/>
          <p:cNvCxnSpPr/>
          <p:nvPr/>
        </p:nvCxnSpPr>
        <p:spPr>
          <a:xfrm>
            <a:off x="5498200" y="1170325"/>
            <a:ext cx="0" cy="305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316" name="Google Shape;316;p40"/>
          <p:cNvCxnSpPr/>
          <p:nvPr/>
        </p:nvCxnSpPr>
        <p:spPr>
          <a:xfrm>
            <a:off x="5500700" y="4227625"/>
            <a:ext cx="310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17" name="Google Shape;317;p40"/>
          <p:cNvSpPr txBox="1"/>
          <p:nvPr/>
        </p:nvSpPr>
        <p:spPr>
          <a:xfrm>
            <a:off x="7329100" y="4289725"/>
            <a:ext cx="47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endParaRPr/>
          </a:p>
        </p:txBody>
      </p:sp>
      <p:sp>
        <p:nvSpPr>
          <p:cNvPr id="318" name="Google Shape;318;p40"/>
          <p:cNvSpPr txBox="1"/>
          <p:nvPr/>
        </p:nvSpPr>
        <p:spPr>
          <a:xfrm rot="-5400000">
            <a:off x="5001550" y="2514325"/>
            <a:ext cx="414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1 </a:t>
            </a:r>
            <a:endParaRPr/>
          </a:p>
        </p:txBody>
      </p:sp>
      <p:pic>
        <p:nvPicPr>
          <p:cNvPr id="319" name="Google Shape;319;p40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3050" y="1139075"/>
            <a:ext cx="2976221" cy="2967202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Simple Linear Regression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26" name="Google Shape;326;p41"/>
          <p:cNvSpPr txBox="1"/>
          <p:nvPr/>
        </p:nvSpPr>
        <p:spPr>
          <a:xfrm>
            <a:off x="311700" y="1170125"/>
            <a:ext cx="4260300" cy="1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Let </a:t>
            </a: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 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= [</a:t>
            </a:r>
            <a:r>
              <a:rPr lang="en" sz="12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, </a:t>
            </a:r>
            <a:r>
              <a:rPr lang="en" sz="12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1 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]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endParaRPr sz="1200" baseline="30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In our case, we want to find </a:t>
            </a: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 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such that the function RSS(</a:t>
            </a: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 is minimized. </a:t>
            </a:r>
            <a:endParaRPr sz="12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At step </a:t>
            </a:r>
            <a:r>
              <a:rPr lang="en" sz="12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, we have estimates of </a:t>
            </a:r>
            <a:r>
              <a:rPr lang="en" sz="12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lang="en" sz="12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, denoted as </a:t>
            </a: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(t)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endParaRPr sz="12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27" name="Google Shape;327;p41"/>
          <p:cNvCxnSpPr/>
          <p:nvPr/>
        </p:nvCxnSpPr>
        <p:spPr>
          <a:xfrm>
            <a:off x="5498200" y="1170325"/>
            <a:ext cx="0" cy="305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328" name="Google Shape;328;p41"/>
          <p:cNvCxnSpPr/>
          <p:nvPr/>
        </p:nvCxnSpPr>
        <p:spPr>
          <a:xfrm>
            <a:off x="5500700" y="4227625"/>
            <a:ext cx="310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29" name="Google Shape;329;p41"/>
          <p:cNvSpPr txBox="1"/>
          <p:nvPr/>
        </p:nvSpPr>
        <p:spPr>
          <a:xfrm>
            <a:off x="7329100" y="4289725"/>
            <a:ext cx="47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endParaRPr/>
          </a:p>
        </p:txBody>
      </p:sp>
      <p:sp>
        <p:nvSpPr>
          <p:cNvPr id="330" name="Google Shape;330;p41"/>
          <p:cNvSpPr txBox="1"/>
          <p:nvPr/>
        </p:nvSpPr>
        <p:spPr>
          <a:xfrm rot="-5400000">
            <a:off x="5001550" y="2514325"/>
            <a:ext cx="414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1 </a:t>
            </a:r>
            <a:endParaRPr/>
          </a:p>
        </p:txBody>
      </p:sp>
      <p:pic>
        <p:nvPicPr>
          <p:cNvPr id="331" name="Google Shape;331;p41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3050" y="1139075"/>
            <a:ext cx="2976221" cy="2967202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Choosing the right statistical tests</a:t>
            </a:r>
            <a:endParaRPr sz="2800">
              <a:solidFill>
                <a:srgbClr val="000000"/>
              </a:solidFill>
            </a:endParaRPr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432200" y="136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{FBEA4136-4961-4661-B31C-3701368E383D}</a:tableStyleId>
              </a:tblPr>
              <a:tblGrid>
                <a:gridCol w="80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5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26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Factors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Levels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Within/Between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Parametric Test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Non-parametric Test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Between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Independent sample t-test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Mann-Whitney U 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Within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Paired sample t-test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Kruskal-Wallis 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&gt;2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Between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One-way ANOVA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Wilcoxon Signed-rank 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&gt;2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Within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One-way Repeated Measures ANOVA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Friedman 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0" name="Google Shape;70;p15" descr="Doodles_Arrow_Yellow.png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8100089">
            <a:off x="5494123" y="3190599"/>
            <a:ext cx="432308" cy="107780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/>
        </p:nvSpPr>
        <p:spPr>
          <a:xfrm>
            <a:off x="681600" y="3626475"/>
            <a:ext cx="4536300" cy="12558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Parametric test: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Makes assumptions about the distribution of population from which the sample was taken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Non-parametric test: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Makes no such assumption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Simple Linear Regression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38" name="Google Shape;338;p42"/>
          <p:cNvSpPr txBox="1"/>
          <p:nvPr/>
        </p:nvSpPr>
        <p:spPr>
          <a:xfrm>
            <a:off x="311700" y="1170125"/>
            <a:ext cx="4260300" cy="30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Let </a:t>
            </a: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 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= [</a:t>
            </a:r>
            <a:r>
              <a:rPr lang="en" sz="12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, </a:t>
            </a:r>
            <a:r>
              <a:rPr lang="en" sz="12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1 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]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endParaRPr sz="1200" baseline="30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In our case, we want to find </a:t>
            </a: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 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such that the function RSS(</a:t>
            </a: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 is minimized. </a:t>
            </a:r>
            <a:endParaRPr sz="12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At step </a:t>
            </a:r>
            <a:r>
              <a:rPr lang="en" sz="12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, we have estimates of </a:t>
            </a:r>
            <a:r>
              <a:rPr lang="en" sz="12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lang="en" sz="12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, denoted as </a:t>
            </a: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(t)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endParaRPr sz="12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In the next step </a:t>
            </a:r>
            <a:r>
              <a:rPr lang="en" sz="12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+1, we want updated estimates </a:t>
            </a: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(t+1)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so that we’re moving towards the minima of RSS(</a:t>
            </a: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). We know that RSS(</a:t>
            </a: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 decreases the fastest if we go from </a:t>
            </a: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in the direction of the </a:t>
            </a: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negative gradient 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of RSS(</a:t>
            </a: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).</a:t>
            </a:r>
            <a:endParaRPr sz="12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+1)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= </a:t>
            </a: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- ∇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RSS(</a:t>
            </a: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2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39" name="Google Shape;339;p42"/>
          <p:cNvCxnSpPr/>
          <p:nvPr/>
        </p:nvCxnSpPr>
        <p:spPr>
          <a:xfrm>
            <a:off x="5498200" y="1170325"/>
            <a:ext cx="0" cy="305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340" name="Google Shape;340;p42"/>
          <p:cNvCxnSpPr/>
          <p:nvPr/>
        </p:nvCxnSpPr>
        <p:spPr>
          <a:xfrm>
            <a:off x="5500700" y="4227625"/>
            <a:ext cx="310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41" name="Google Shape;341;p42"/>
          <p:cNvSpPr txBox="1"/>
          <p:nvPr/>
        </p:nvSpPr>
        <p:spPr>
          <a:xfrm>
            <a:off x="7329100" y="4289725"/>
            <a:ext cx="47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endParaRPr/>
          </a:p>
        </p:txBody>
      </p:sp>
      <p:sp>
        <p:nvSpPr>
          <p:cNvPr id="342" name="Google Shape;342;p42"/>
          <p:cNvSpPr txBox="1"/>
          <p:nvPr/>
        </p:nvSpPr>
        <p:spPr>
          <a:xfrm rot="-5400000">
            <a:off x="5001550" y="2514325"/>
            <a:ext cx="414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1 </a:t>
            </a:r>
            <a:endParaRPr/>
          </a:p>
        </p:txBody>
      </p:sp>
      <p:pic>
        <p:nvPicPr>
          <p:cNvPr id="343" name="Google Shape;343;p42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3050" y="1139075"/>
            <a:ext cx="2976221" cy="2967202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Simple Linear Regression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50" name="Google Shape;350;p43"/>
          <p:cNvSpPr txBox="1"/>
          <p:nvPr/>
        </p:nvSpPr>
        <p:spPr>
          <a:xfrm>
            <a:off x="311700" y="1170125"/>
            <a:ext cx="4260300" cy="30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Let </a:t>
            </a: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 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= [</a:t>
            </a:r>
            <a:r>
              <a:rPr lang="en" sz="12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, </a:t>
            </a:r>
            <a:r>
              <a:rPr lang="en" sz="12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1 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]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endParaRPr sz="1200" baseline="300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In our case, we want to find </a:t>
            </a: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 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such that the function RSS(</a:t>
            </a: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 is minimized. </a:t>
            </a:r>
            <a:endParaRPr sz="12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At step </a:t>
            </a:r>
            <a:r>
              <a:rPr lang="en" sz="12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, we have estimates of </a:t>
            </a:r>
            <a:r>
              <a:rPr lang="en" sz="12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and </a:t>
            </a:r>
            <a:r>
              <a:rPr lang="en" sz="12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, denoted as </a:t>
            </a: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(t)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endParaRPr sz="12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In the next step </a:t>
            </a:r>
            <a:r>
              <a:rPr lang="en" sz="12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+1, we want updated estimates </a:t>
            </a: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(t+1)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so that we’re moving towards the minima of RSS(</a:t>
            </a: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). We know that RSS(</a:t>
            </a: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 decreases the fastest if we go from </a:t>
            </a: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in the direction of the </a:t>
            </a: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negative gradient 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of RSS(</a:t>
            </a: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).</a:t>
            </a:r>
            <a:endParaRPr sz="12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+1)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= </a:t>
            </a: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- ∇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RSS(</a:t>
            </a: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12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51" name="Google Shape;351;p43"/>
          <p:cNvCxnSpPr/>
          <p:nvPr/>
        </p:nvCxnSpPr>
        <p:spPr>
          <a:xfrm>
            <a:off x="5498200" y="1170325"/>
            <a:ext cx="0" cy="305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352" name="Google Shape;352;p43"/>
          <p:cNvCxnSpPr/>
          <p:nvPr/>
        </p:nvCxnSpPr>
        <p:spPr>
          <a:xfrm>
            <a:off x="5500700" y="4227625"/>
            <a:ext cx="310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53" name="Google Shape;353;p43"/>
          <p:cNvSpPr txBox="1"/>
          <p:nvPr/>
        </p:nvSpPr>
        <p:spPr>
          <a:xfrm>
            <a:off x="7329100" y="4289725"/>
            <a:ext cx="47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endParaRPr/>
          </a:p>
        </p:txBody>
      </p:sp>
      <p:sp>
        <p:nvSpPr>
          <p:cNvPr id="354" name="Google Shape;354;p43"/>
          <p:cNvSpPr txBox="1"/>
          <p:nvPr/>
        </p:nvSpPr>
        <p:spPr>
          <a:xfrm rot="-5400000">
            <a:off x="5001550" y="2514325"/>
            <a:ext cx="414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1 </a:t>
            </a:r>
            <a:endParaRPr/>
          </a:p>
        </p:txBody>
      </p:sp>
      <p:pic>
        <p:nvPicPr>
          <p:cNvPr id="355" name="Google Shape;355;p43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3050" y="1139075"/>
            <a:ext cx="2976221" cy="2967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3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550" y="4269114"/>
            <a:ext cx="4419599" cy="684088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Simple Linear Regression</a:t>
            </a:r>
            <a:endParaRPr sz="2800">
              <a:solidFill>
                <a:srgbClr val="000000"/>
              </a:solidFill>
            </a:endParaRPr>
          </a:p>
        </p:txBody>
      </p:sp>
      <p:cxnSp>
        <p:nvCxnSpPr>
          <p:cNvPr id="363" name="Google Shape;363;p44"/>
          <p:cNvCxnSpPr/>
          <p:nvPr/>
        </p:nvCxnSpPr>
        <p:spPr>
          <a:xfrm>
            <a:off x="5498200" y="1170325"/>
            <a:ext cx="0" cy="305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364" name="Google Shape;364;p44"/>
          <p:cNvCxnSpPr/>
          <p:nvPr/>
        </p:nvCxnSpPr>
        <p:spPr>
          <a:xfrm>
            <a:off x="5500700" y="4227625"/>
            <a:ext cx="310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65" name="Google Shape;365;p44"/>
          <p:cNvSpPr txBox="1"/>
          <p:nvPr/>
        </p:nvSpPr>
        <p:spPr>
          <a:xfrm>
            <a:off x="7329100" y="4289725"/>
            <a:ext cx="47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endParaRPr/>
          </a:p>
        </p:txBody>
      </p:sp>
      <p:sp>
        <p:nvSpPr>
          <p:cNvPr id="366" name="Google Shape;366;p44"/>
          <p:cNvSpPr txBox="1"/>
          <p:nvPr/>
        </p:nvSpPr>
        <p:spPr>
          <a:xfrm rot="-5400000">
            <a:off x="5001550" y="2514325"/>
            <a:ext cx="414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-25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1 </a:t>
            </a:r>
            <a:endParaRPr/>
          </a:p>
        </p:txBody>
      </p:sp>
      <p:pic>
        <p:nvPicPr>
          <p:cNvPr id="367" name="Google Shape;367;p4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3050" y="1139075"/>
            <a:ext cx="2976221" cy="2967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550" y="2720014"/>
            <a:ext cx="4419599" cy="684088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4"/>
          <p:cNvSpPr txBox="1"/>
          <p:nvPr/>
        </p:nvSpPr>
        <p:spPr>
          <a:xfrm>
            <a:off x="311700" y="1779725"/>
            <a:ext cx="4260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At </a:t>
            </a:r>
            <a:r>
              <a:rPr lang="en" sz="12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= 1, initialize </a:t>
            </a: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(1)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= 0 or randomly or smartly</a:t>
            </a:r>
            <a:endParaRPr sz="12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0" name="Google Shape;370;p44"/>
          <p:cNvSpPr txBox="1"/>
          <p:nvPr/>
        </p:nvSpPr>
        <p:spPr>
          <a:xfrm>
            <a:off x="311700" y="2236925"/>
            <a:ext cx="4260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while |∇RSS(</a:t>
            </a: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)| &gt; threshold:</a:t>
            </a:r>
            <a:endParaRPr sz="12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1" name="Google Shape;371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Multi-Regression: Multiple features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77" name="Google Shape;377;p45"/>
          <p:cNvSpPr txBox="1"/>
          <p:nvPr/>
        </p:nvSpPr>
        <p:spPr>
          <a:xfrm>
            <a:off x="428125" y="11155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Regression model:</a:t>
            </a:r>
            <a:endParaRPr/>
          </a:p>
        </p:txBody>
      </p:sp>
      <p:pic>
        <p:nvPicPr>
          <p:cNvPr id="378" name="Google Shape;378;p4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0925" y="1484850"/>
            <a:ext cx="1477202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45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075" y="2006550"/>
            <a:ext cx="3760998" cy="3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Multi-Regression: Multiple features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86" name="Google Shape;386;p46"/>
          <p:cNvSpPr txBox="1"/>
          <p:nvPr/>
        </p:nvSpPr>
        <p:spPr>
          <a:xfrm>
            <a:off x="428125" y="11155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Regression model:</a:t>
            </a:r>
            <a:endParaRPr/>
          </a:p>
        </p:txBody>
      </p:sp>
      <p:pic>
        <p:nvPicPr>
          <p:cNvPr id="387" name="Google Shape;387;p4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0925" y="1484850"/>
            <a:ext cx="1477202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46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075" y="2006550"/>
            <a:ext cx="3760998" cy="3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46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075" y="2966225"/>
            <a:ext cx="4400276" cy="3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6"/>
          <p:cNvSpPr txBox="1"/>
          <p:nvPr/>
        </p:nvSpPr>
        <p:spPr>
          <a:xfrm>
            <a:off x="442350" y="2647950"/>
            <a:ext cx="3666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The residual sum of squares, RSS, is: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91" name="Google Shape;391;p46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550" y="3887250"/>
            <a:ext cx="3207738" cy="6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46"/>
          <p:cNvSpPr txBox="1"/>
          <p:nvPr/>
        </p:nvSpPr>
        <p:spPr>
          <a:xfrm>
            <a:off x="442350" y="3638550"/>
            <a:ext cx="3666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The above is a generalization of our previous RSS: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3" name="Google Shape;393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Multi-Regression: Multiple features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399" name="Google Shape;399;p4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500" y="1771425"/>
            <a:ext cx="5360573" cy="29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47"/>
          <p:cNvSpPr txBox="1"/>
          <p:nvPr/>
        </p:nvSpPr>
        <p:spPr>
          <a:xfrm>
            <a:off x="379875" y="1278325"/>
            <a:ext cx="6186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Minimize RSS by taking the derivative with respect to 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1" name="Google Shape;401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Multi-Regression: Multiple features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407" name="Google Shape;407;p4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500" y="1771425"/>
            <a:ext cx="5360573" cy="2984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48"/>
          <p:cNvSpPr txBox="1"/>
          <p:nvPr/>
        </p:nvSpPr>
        <p:spPr>
          <a:xfrm>
            <a:off x="379875" y="1278325"/>
            <a:ext cx="6186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Minimize RSS by taking the derivative with respect to 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09" name="Google Shape;409;p48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4350" y="2903625"/>
            <a:ext cx="1312850" cy="23592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48"/>
          <p:cNvSpPr txBox="1"/>
          <p:nvPr/>
        </p:nvSpPr>
        <p:spPr>
          <a:xfrm>
            <a:off x="379875" y="2421325"/>
            <a:ext cx="6186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Set the gradient to 0 to find the closed form solution: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11" name="Google Shape;411;p48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" y="3212175"/>
            <a:ext cx="1950925" cy="346750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Multi-Regression: Multiple features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18" name="Google Shape;418;p49"/>
          <p:cNvSpPr txBox="1"/>
          <p:nvPr/>
        </p:nvSpPr>
        <p:spPr>
          <a:xfrm>
            <a:off x="692700" y="1779725"/>
            <a:ext cx="4260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At </a:t>
            </a:r>
            <a:r>
              <a:rPr lang="en" sz="12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= 1, initialize </a:t>
            </a: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(1)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= 0 or randomly or smartly</a:t>
            </a:r>
            <a:endParaRPr sz="12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9" name="Google Shape;419;p49"/>
          <p:cNvSpPr txBox="1"/>
          <p:nvPr/>
        </p:nvSpPr>
        <p:spPr>
          <a:xfrm>
            <a:off x="692700" y="2236925"/>
            <a:ext cx="4260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while |∇RSS(</a:t>
            </a: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)| &gt; threshold:</a:t>
            </a:r>
            <a:endParaRPr sz="12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20" name="Google Shape;420;p49"/>
          <p:cNvSpPr txBox="1"/>
          <p:nvPr/>
        </p:nvSpPr>
        <p:spPr>
          <a:xfrm>
            <a:off x="311700" y="1246325"/>
            <a:ext cx="8077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Alternatively, use 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Gradient Descent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sz="1300" i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21" name="Google Shape;421;p49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600" y="2666867"/>
            <a:ext cx="4260301" cy="413958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Polynomial Regression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428" name="Google Shape;428;p50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4125" y="1460677"/>
            <a:ext cx="719575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50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2304702"/>
            <a:ext cx="8839204" cy="222706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Ridge Regression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436" name="Google Shape;436;p51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700" y="1587850"/>
            <a:ext cx="6777900" cy="235570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Google Shape;437;p51"/>
          <p:cNvSpPr txBox="1"/>
          <p:nvPr/>
        </p:nvSpPr>
        <p:spPr>
          <a:xfrm>
            <a:off x="6566550" y="3444725"/>
            <a:ext cx="2315400" cy="13851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When your curve is overfitting (memorizing the datapoints), the curve needs to change steeply, and the coefficient values become large</a:t>
            </a:r>
            <a:endParaRPr sz="1200">
              <a:solidFill>
                <a:srgbClr val="0000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438" name="Google Shape;438;p51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8706318">
            <a:off x="6789810" y="2255661"/>
            <a:ext cx="432308" cy="1077809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When do we choose nonparametric tests?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000" y="1170125"/>
            <a:ext cx="5910390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311700" y="1247350"/>
            <a:ext cx="2445900" cy="25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Data is skewed – doesn’t follow normal distribution (or any other distribution assumptions)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○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Pro tip: </a:t>
            </a:r>
            <a:r>
              <a:rPr lang="en" sz="13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Count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values typically do not follow the normal distribution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Sample size is 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too small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Ridge Regression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445" name="Google Shape;445;p52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1700" y="1587850"/>
            <a:ext cx="6777900" cy="23557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52"/>
          <p:cNvSpPr txBox="1"/>
          <p:nvPr/>
        </p:nvSpPr>
        <p:spPr>
          <a:xfrm>
            <a:off x="6566550" y="3444725"/>
            <a:ext cx="2158800" cy="13851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Solution: Penalize large values of coefficients</a:t>
            </a:r>
            <a:endParaRPr sz="1200">
              <a:solidFill>
                <a:srgbClr val="000000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pic>
        <p:nvPicPr>
          <p:cNvPr id="447" name="Google Shape;447;p52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8706318">
            <a:off x="6789810" y="2255661"/>
            <a:ext cx="432308" cy="1077809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Ridge Regression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54" name="Google Shape;454;p53"/>
          <p:cNvSpPr txBox="1"/>
          <p:nvPr/>
        </p:nvSpPr>
        <p:spPr>
          <a:xfrm>
            <a:off x="311700" y="1246325"/>
            <a:ext cx="8077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Total cost = measure of fit (RSS) + measure of the magnitude of coefficients</a:t>
            </a:r>
            <a:endParaRPr sz="1300" i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5" name="Google Shape;455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41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Ridge Regression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61" name="Google Shape;461;p54"/>
          <p:cNvSpPr txBox="1"/>
          <p:nvPr/>
        </p:nvSpPr>
        <p:spPr>
          <a:xfrm>
            <a:off x="311700" y="1246325"/>
            <a:ext cx="8077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Total cost = measure of fit (RSS) + measure of the magnitude of coefficients</a:t>
            </a:r>
            <a:endParaRPr sz="1300" i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2" name="Google Shape;462;p54"/>
          <p:cNvSpPr txBox="1"/>
          <p:nvPr/>
        </p:nvSpPr>
        <p:spPr>
          <a:xfrm>
            <a:off x="311700" y="1627325"/>
            <a:ext cx="80778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Total cost 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= RSS(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 + λ (                                 )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Total cos</a:t>
            </a:r>
            <a:endParaRPr sz="1300" b="1" i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63" name="Google Shape;463;p5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4175" y="1733815"/>
            <a:ext cx="1330949" cy="213825"/>
          </a:xfrm>
          <a:prstGeom prst="rect">
            <a:avLst/>
          </a:prstGeom>
          <a:noFill/>
          <a:ln>
            <a:noFill/>
          </a:ln>
        </p:spPr>
      </p:pic>
      <p:sp>
        <p:nvSpPr>
          <p:cNvPr id="464" name="Google Shape;464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42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Ridge Regression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70" name="Google Shape;470;p55"/>
          <p:cNvSpPr txBox="1"/>
          <p:nvPr/>
        </p:nvSpPr>
        <p:spPr>
          <a:xfrm>
            <a:off x="311700" y="1246325"/>
            <a:ext cx="8077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Total cost = measure of fit (RSS) + measure of the magnitude of coefficients</a:t>
            </a:r>
            <a:endParaRPr sz="1300" i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1" name="Google Shape;471;p55"/>
          <p:cNvSpPr txBox="1"/>
          <p:nvPr/>
        </p:nvSpPr>
        <p:spPr>
          <a:xfrm>
            <a:off x="311700" y="1627325"/>
            <a:ext cx="80778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Total cost 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= RSS(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 + λ (                                 )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Total cost 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= RSS(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 + λ 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3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endParaRPr sz="1300" b="1" i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72" name="Google Shape;472;p5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4175" y="1733815"/>
            <a:ext cx="1330949" cy="213825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43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Ridge Regression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79" name="Google Shape;479;p56"/>
          <p:cNvSpPr txBox="1"/>
          <p:nvPr/>
        </p:nvSpPr>
        <p:spPr>
          <a:xfrm>
            <a:off x="311700" y="1246325"/>
            <a:ext cx="8077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Total cost = measure of fit (RSS) + measure of the magnitude of coefficients</a:t>
            </a:r>
            <a:endParaRPr sz="1300" i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0" name="Google Shape;480;p56"/>
          <p:cNvSpPr txBox="1"/>
          <p:nvPr/>
        </p:nvSpPr>
        <p:spPr>
          <a:xfrm>
            <a:off x="311700" y="1627325"/>
            <a:ext cx="80778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Total cost 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= RSS(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 + λ (                                 )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Total cost 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= RSS(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 + λ 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3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endParaRPr sz="1300" b="1" i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81" name="Google Shape;481;p5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4175" y="1733815"/>
            <a:ext cx="1330949" cy="21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56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075" y="2737625"/>
            <a:ext cx="4400276" cy="3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56"/>
          <p:cNvSpPr txBox="1"/>
          <p:nvPr/>
        </p:nvSpPr>
        <p:spPr>
          <a:xfrm>
            <a:off x="289950" y="2419350"/>
            <a:ext cx="3666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We already calculated RSS: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4" name="Google Shape;484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Ridge Regression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90" name="Google Shape;490;p57"/>
          <p:cNvSpPr txBox="1"/>
          <p:nvPr/>
        </p:nvSpPr>
        <p:spPr>
          <a:xfrm>
            <a:off x="311700" y="1246325"/>
            <a:ext cx="8077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Total cost = measure of fit (RSS) + measure of the magnitude of coefficients</a:t>
            </a:r>
            <a:endParaRPr sz="1300" i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1" name="Google Shape;491;p57"/>
          <p:cNvSpPr txBox="1"/>
          <p:nvPr/>
        </p:nvSpPr>
        <p:spPr>
          <a:xfrm>
            <a:off x="311700" y="1627325"/>
            <a:ext cx="80778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Total cost 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= RSS(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 + λ (                                 )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Total cost 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= RSS(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 + λ 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3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endParaRPr sz="1300" b="1" i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92" name="Google Shape;492;p5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4175" y="1733815"/>
            <a:ext cx="1330949" cy="21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57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075" y="2737625"/>
            <a:ext cx="4400276" cy="3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57"/>
          <p:cNvSpPr txBox="1"/>
          <p:nvPr/>
        </p:nvSpPr>
        <p:spPr>
          <a:xfrm>
            <a:off x="289950" y="2419350"/>
            <a:ext cx="3666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We already calculated RSS: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5" name="Google Shape;495;p57"/>
          <p:cNvSpPr txBox="1"/>
          <p:nvPr/>
        </p:nvSpPr>
        <p:spPr>
          <a:xfrm>
            <a:off x="311700" y="3303725"/>
            <a:ext cx="80778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So, the total cost = ( 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y 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- 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Xw 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3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 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( 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y 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- 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Xw 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 + λ 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3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endParaRPr sz="1300" b="1" i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96" name="Google Shape;496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45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Ridge Regression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02" name="Google Shape;502;p58"/>
          <p:cNvSpPr txBox="1"/>
          <p:nvPr/>
        </p:nvSpPr>
        <p:spPr>
          <a:xfrm>
            <a:off x="311700" y="1246325"/>
            <a:ext cx="8077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Total cost = measure of fit (RSS) + measure of the magnitude of coefficients</a:t>
            </a:r>
            <a:endParaRPr sz="1300" i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3" name="Google Shape;503;p58"/>
          <p:cNvSpPr txBox="1"/>
          <p:nvPr/>
        </p:nvSpPr>
        <p:spPr>
          <a:xfrm>
            <a:off x="311700" y="1627325"/>
            <a:ext cx="80778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Total cost 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= RSS(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 + λ (                                 )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Total cost 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= RSS(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 + λ 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3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endParaRPr sz="1300" b="1" i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04" name="Google Shape;504;p5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4175" y="1733815"/>
            <a:ext cx="1330949" cy="21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58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075" y="2737625"/>
            <a:ext cx="4400276" cy="328725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58"/>
          <p:cNvSpPr txBox="1"/>
          <p:nvPr/>
        </p:nvSpPr>
        <p:spPr>
          <a:xfrm>
            <a:off x="289950" y="2419350"/>
            <a:ext cx="3666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We already calculated RSS: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7" name="Google Shape;507;p58"/>
          <p:cNvSpPr txBox="1"/>
          <p:nvPr/>
        </p:nvSpPr>
        <p:spPr>
          <a:xfrm>
            <a:off x="311700" y="3303725"/>
            <a:ext cx="8077800" cy="6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So, the total cost = ( 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y 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- 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Xw 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3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 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( 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y 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- 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Xw 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 + λ 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3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endParaRPr sz="1300" b="1" i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8" name="Google Shape;508;p58"/>
          <p:cNvSpPr txBox="1"/>
          <p:nvPr/>
        </p:nvSpPr>
        <p:spPr>
          <a:xfrm>
            <a:off x="289950" y="3790950"/>
            <a:ext cx="3666300" cy="7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"/>
                <a:ea typeface="Proxima Nova"/>
                <a:cs typeface="Proxima Nova"/>
                <a:sym typeface="Proxima Nova"/>
              </a:rPr>
              <a:t>Taking the gradient of the cost: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∇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( RSS(</a:t>
            </a: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 + 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λ 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3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 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  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09" name="Google Shape;509;p58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8675" y="4262049"/>
            <a:ext cx="2309654" cy="21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58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8675" y="4580075"/>
            <a:ext cx="3691950" cy="274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46</a:t>
            </a:fld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Ridge Regression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517" name="Google Shape;517;p59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025" y="1688797"/>
            <a:ext cx="5244352" cy="4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59"/>
          <p:cNvSpPr txBox="1"/>
          <p:nvPr/>
        </p:nvSpPr>
        <p:spPr>
          <a:xfrm>
            <a:off x="311700" y="1246325"/>
            <a:ext cx="8077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Setting the gradient to 0 to find the desired 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sz="1300" i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9" name="Google Shape;519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47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Ridge Regression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525" name="Google Shape;525;p60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025" y="1688797"/>
            <a:ext cx="5244352" cy="4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60"/>
          <p:cNvSpPr txBox="1"/>
          <p:nvPr/>
        </p:nvSpPr>
        <p:spPr>
          <a:xfrm>
            <a:off x="311700" y="1246325"/>
            <a:ext cx="8077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Setting the gradient to 0 to find the desired 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sz="1300" i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27" name="Google Shape;527;p60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425" y="2186350"/>
            <a:ext cx="2991726" cy="384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48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Ridge Regression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534" name="Google Shape;534;p61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025" y="1688797"/>
            <a:ext cx="5244352" cy="4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61"/>
          <p:cNvSpPr txBox="1"/>
          <p:nvPr/>
        </p:nvSpPr>
        <p:spPr>
          <a:xfrm>
            <a:off x="311700" y="1246325"/>
            <a:ext cx="8077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Setting the gradient to 0 to find the desired 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sz="1300" i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36" name="Google Shape;536;p61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425" y="2186350"/>
            <a:ext cx="2991726" cy="384900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61"/>
          <p:cNvSpPr txBox="1"/>
          <p:nvPr/>
        </p:nvSpPr>
        <p:spPr>
          <a:xfrm>
            <a:off x="391925" y="2683300"/>
            <a:ext cx="8550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We might not want to penalize the intercept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for being large. Therefore, we can use a modified </a:t>
            </a:r>
            <a:r>
              <a:rPr lang="en" sz="12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200" baseline="30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mod</a:t>
            </a:r>
            <a:r>
              <a:rPr lang="en" sz="1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in the above equation:</a:t>
            </a:r>
            <a:endParaRPr sz="1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38" name="Google Shape;538;p61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900" y="3052600"/>
            <a:ext cx="3067049" cy="1162126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49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When do we choose nonparametric tests?</a:t>
            </a:r>
            <a:endParaRPr sz="30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311700" y="1247350"/>
            <a:ext cx="2445900" cy="35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Data is skewed – doesn’t follow normal distribution (or any other distribution assumptions)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○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Pro tip: </a:t>
            </a:r>
            <a:r>
              <a:rPr lang="en" sz="13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Count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values typically do not follow the normal distribution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Sample size is 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too small</a:t>
            </a: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Data is 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ordinal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or 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categorical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914400" lvl="1" indent="-311150" algn="l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>
                <a:srgbClr val="333333"/>
              </a:buClr>
              <a:buSzPts val="1300"/>
              <a:buFont typeface="Proxima Nova"/>
              <a:buChar char="○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E.g.: Likert scale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62025" y="1779625"/>
            <a:ext cx="6081603" cy="186189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Ridge Regression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45" name="Google Shape;545;p62"/>
          <p:cNvSpPr txBox="1"/>
          <p:nvPr/>
        </p:nvSpPr>
        <p:spPr>
          <a:xfrm>
            <a:off x="692700" y="1779725"/>
            <a:ext cx="4260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At </a:t>
            </a:r>
            <a:r>
              <a:rPr lang="en" sz="12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= 1, initialize </a:t>
            </a: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(1)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= 0 or randomly or smartly</a:t>
            </a:r>
            <a:endParaRPr sz="12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6" name="Google Shape;546;p62"/>
          <p:cNvSpPr txBox="1"/>
          <p:nvPr/>
        </p:nvSpPr>
        <p:spPr>
          <a:xfrm>
            <a:off x="692700" y="2236925"/>
            <a:ext cx="4260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while |∇RSS(</a:t>
            </a: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)| &gt; threshold:</a:t>
            </a:r>
            <a:endParaRPr sz="12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7" name="Google Shape;547;p62"/>
          <p:cNvSpPr txBox="1"/>
          <p:nvPr/>
        </p:nvSpPr>
        <p:spPr>
          <a:xfrm>
            <a:off x="311700" y="1246325"/>
            <a:ext cx="8077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Alternatively, we can use 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Gradient Descent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sz="1300" i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48" name="Google Shape;548;p62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600" y="2602325"/>
            <a:ext cx="5180227" cy="3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549" name="Google Shape;549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50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Ridge Regression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55" name="Google Shape;555;p63"/>
          <p:cNvSpPr txBox="1"/>
          <p:nvPr/>
        </p:nvSpPr>
        <p:spPr>
          <a:xfrm>
            <a:off x="692700" y="1779725"/>
            <a:ext cx="4260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At </a:t>
            </a:r>
            <a:r>
              <a:rPr lang="en" sz="12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= 1, initialize </a:t>
            </a: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(1)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= 0 or randomly or smartly</a:t>
            </a:r>
            <a:endParaRPr sz="12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6" name="Google Shape;556;p63"/>
          <p:cNvSpPr txBox="1"/>
          <p:nvPr/>
        </p:nvSpPr>
        <p:spPr>
          <a:xfrm>
            <a:off x="692700" y="2236925"/>
            <a:ext cx="4260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while |∇RSS(</a:t>
            </a: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)| &gt; threshold:</a:t>
            </a:r>
            <a:endParaRPr sz="12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7" name="Google Shape;557;p63"/>
          <p:cNvSpPr txBox="1"/>
          <p:nvPr/>
        </p:nvSpPr>
        <p:spPr>
          <a:xfrm>
            <a:off x="311700" y="1246325"/>
            <a:ext cx="8077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Alternatively, we can use 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Gradient Descent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sz="1300" i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58" name="Google Shape;558;p63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600" y="3933699"/>
            <a:ext cx="3800771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63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600" y="2602325"/>
            <a:ext cx="5180227" cy="3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63"/>
          <p:cNvSpPr txBox="1"/>
          <p:nvPr/>
        </p:nvSpPr>
        <p:spPr>
          <a:xfrm>
            <a:off x="311700" y="3532325"/>
            <a:ext cx="8077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Without the Ridge penalty, the gradient descent update looked like this:</a:t>
            </a:r>
            <a:endParaRPr sz="1300" i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1" name="Google Shape;561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51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6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Ridge Regression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67" name="Google Shape;567;p64"/>
          <p:cNvSpPr txBox="1"/>
          <p:nvPr/>
        </p:nvSpPr>
        <p:spPr>
          <a:xfrm>
            <a:off x="692700" y="1779725"/>
            <a:ext cx="4260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At </a:t>
            </a:r>
            <a:r>
              <a:rPr lang="en" sz="1200" i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= 1, initialize </a:t>
            </a: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(1)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 = 0 or randomly or smartly</a:t>
            </a:r>
            <a:endParaRPr sz="12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8" name="Google Shape;568;p64"/>
          <p:cNvSpPr txBox="1"/>
          <p:nvPr/>
        </p:nvSpPr>
        <p:spPr>
          <a:xfrm>
            <a:off x="692700" y="2236925"/>
            <a:ext cx="4260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while |∇RSS(</a:t>
            </a:r>
            <a:r>
              <a:rPr lang="en" sz="12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200" i="1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</a:t>
            </a:r>
            <a:r>
              <a:rPr lang="en" sz="1200" baseline="300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r>
              <a:rPr lang="en" sz="12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)| &gt; threshold:</a:t>
            </a:r>
            <a:endParaRPr sz="12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9" name="Google Shape;569;p64"/>
          <p:cNvSpPr txBox="1"/>
          <p:nvPr/>
        </p:nvSpPr>
        <p:spPr>
          <a:xfrm>
            <a:off x="311700" y="1246325"/>
            <a:ext cx="8077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Alternatively, we can use 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Gradient Descent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:</a:t>
            </a:r>
            <a:endParaRPr sz="1300" i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70" name="Google Shape;570;p6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600" y="3933699"/>
            <a:ext cx="3800771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6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600" y="2602325"/>
            <a:ext cx="5180227" cy="3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64"/>
          <p:cNvSpPr txBox="1"/>
          <p:nvPr/>
        </p:nvSpPr>
        <p:spPr>
          <a:xfrm>
            <a:off x="311700" y="3532325"/>
            <a:ext cx="8077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Without the Ridge penalty, the gradient descent update looked like this:</a:t>
            </a:r>
            <a:endParaRPr sz="1300" i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3" name="Google Shape;573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52</a:t>
            </a:fld>
            <a:endParaRPr/>
          </a:p>
        </p:txBody>
      </p:sp>
      <p:sp>
        <p:nvSpPr>
          <p:cNvPr id="574" name="Google Shape;574;p64"/>
          <p:cNvSpPr txBox="1"/>
          <p:nvPr/>
        </p:nvSpPr>
        <p:spPr>
          <a:xfrm>
            <a:off x="6466675" y="3195675"/>
            <a:ext cx="1717500" cy="6813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Only this term is different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575" name="Google Shape;575;p64" descr="Doodles_Arrow_Yellow.png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8099958" flipH="1">
            <a:off x="5707392" y="2940848"/>
            <a:ext cx="432291" cy="1077804"/>
          </a:xfrm>
          <a:prstGeom prst="rect">
            <a:avLst/>
          </a:prstGeom>
          <a:noFill/>
          <a:ln>
            <a:noFill/>
          </a:ln>
        </p:spPr>
      </p:pic>
      <p:sp>
        <p:nvSpPr>
          <p:cNvPr id="576" name="Google Shape;576;p64"/>
          <p:cNvSpPr/>
          <p:nvPr/>
        </p:nvSpPr>
        <p:spPr>
          <a:xfrm>
            <a:off x="4771725" y="2607375"/>
            <a:ext cx="1067700" cy="369300"/>
          </a:xfrm>
          <a:prstGeom prst="rect">
            <a:avLst/>
          </a:prstGeom>
          <a:solidFill>
            <a:srgbClr val="FFFC00">
              <a:alpha val="18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6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LASSO Regression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82" name="Google Shape;582;p65"/>
          <p:cNvSpPr txBox="1"/>
          <p:nvPr/>
        </p:nvSpPr>
        <p:spPr>
          <a:xfrm>
            <a:off x="311700" y="1246325"/>
            <a:ext cx="8077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Total cost = measure of fit (RSS) + measure of the magnitude of coefficients</a:t>
            </a:r>
            <a:endParaRPr sz="1300" i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83" name="Google Shape;583;p65"/>
          <p:cNvSpPr txBox="1"/>
          <p:nvPr/>
        </p:nvSpPr>
        <p:spPr>
          <a:xfrm>
            <a:off x="311700" y="1627325"/>
            <a:ext cx="80778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Total cost 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= RSS(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 + λ (                                    )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 i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84" name="Google Shape;584;p6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4658" y="1752733"/>
            <a:ext cx="1489475" cy="194650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53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LASSO Regression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91" name="Google Shape;591;p66"/>
          <p:cNvSpPr txBox="1"/>
          <p:nvPr/>
        </p:nvSpPr>
        <p:spPr>
          <a:xfrm>
            <a:off x="311700" y="1246325"/>
            <a:ext cx="8077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Total cost = measure of fit (RSS) + measure of the magnitude of coefficients</a:t>
            </a:r>
            <a:endParaRPr sz="1300" i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92" name="Google Shape;592;p66"/>
          <p:cNvSpPr txBox="1"/>
          <p:nvPr/>
        </p:nvSpPr>
        <p:spPr>
          <a:xfrm>
            <a:off x="311700" y="1627325"/>
            <a:ext cx="80778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Total cost 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= RSS(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 + λ (                                    )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 i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93" name="Google Shape;593;p6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4658" y="1752733"/>
            <a:ext cx="1489475" cy="19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66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35650" y="2309600"/>
            <a:ext cx="2698225" cy="2634051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66"/>
          <p:cNvSpPr txBox="1"/>
          <p:nvPr/>
        </p:nvSpPr>
        <p:spPr>
          <a:xfrm>
            <a:off x="4270625" y="3137525"/>
            <a:ext cx="34572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96" name="Google Shape;596;p66"/>
          <p:cNvSpPr txBox="1"/>
          <p:nvPr/>
        </p:nvSpPr>
        <p:spPr>
          <a:xfrm>
            <a:off x="1575177" y="2410193"/>
            <a:ext cx="1002300" cy="32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Ridge weights</a:t>
            </a:r>
            <a:endParaRPr sz="900" b="1"/>
          </a:p>
        </p:txBody>
      </p:sp>
      <p:sp>
        <p:nvSpPr>
          <p:cNvPr id="597" name="Google Shape;597;p66"/>
          <p:cNvSpPr txBox="1"/>
          <p:nvPr/>
        </p:nvSpPr>
        <p:spPr>
          <a:xfrm>
            <a:off x="1575175" y="3838749"/>
            <a:ext cx="1002300" cy="32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LASSO weights</a:t>
            </a:r>
            <a:endParaRPr sz="900" b="1"/>
          </a:p>
        </p:txBody>
      </p:sp>
      <p:sp>
        <p:nvSpPr>
          <p:cNvPr id="598" name="Google Shape;598;p66"/>
          <p:cNvSpPr txBox="1"/>
          <p:nvPr/>
        </p:nvSpPr>
        <p:spPr>
          <a:xfrm>
            <a:off x="4306900" y="3057700"/>
            <a:ext cx="3457200" cy="7116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LASSO pushes less important weights to 0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Can be used for feature selection!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99" name="Google Shape;599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54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ElasticNet Regression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05" name="Google Shape;605;p67"/>
          <p:cNvSpPr txBox="1"/>
          <p:nvPr/>
        </p:nvSpPr>
        <p:spPr>
          <a:xfrm>
            <a:off x="311700" y="1246325"/>
            <a:ext cx="8077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Total cost = measure of fit (RSS) + measure of the magnitude of coefficients</a:t>
            </a:r>
            <a:endParaRPr sz="1300" i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6" name="Google Shape;606;p67"/>
          <p:cNvSpPr txBox="1"/>
          <p:nvPr/>
        </p:nvSpPr>
        <p:spPr>
          <a:xfrm>
            <a:off x="311700" y="1627325"/>
            <a:ext cx="8077800" cy="12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Total cost 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= RSS(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 + λ (                                 ) + λ (                                    )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 i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07" name="Google Shape;607;p6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0001" y="1752733"/>
            <a:ext cx="1489475" cy="19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67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4175" y="1733815"/>
            <a:ext cx="1330949" cy="213825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55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6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ElasticNet Regression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15" name="Google Shape;615;p68"/>
          <p:cNvSpPr txBox="1"/>
          <p:nvPr/>
        </p:nvSpPr>
        <p:spPr>
          <a:xfrm>
            <a:off x="311700" y="1246325"/>
            <a:ext cx="8077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Total cost = measure of fit (RSS) + measure of the magnitude of coefficients</a:t>
            </a:r>
            <a:endParaRPr sz="1300" i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6" name="Google Shape;616;p68"/>
          <p:cNvSpPr txBox="1"/>
          <p:nvPr/>
        </p:nvSpPr>
        <p:spPr>
          <a:xfrm>
            <a:off x="311700" y="1627325"/>
            <a:ext cx="8077800" cy="12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Total cost 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= RSS(</a:t>
            </a: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) + λ (                                 ) + λ (                                    )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 i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17" name="Google Shape;617;p6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0001" y="1752733"/>
            <a:ext cx="1489475" cy="19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68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24175" y="1733815"/>
            <a:ext cx="1330949" cy="213825"/>
          </a:xfrm>
          <a:prstGeom prst="rect">
            <a:avLst/>
          </a:prstGeom>
          <a:noFill/>
          <a:ln>
            <a:noFill/>
          </a:ln>
        </p:spPr>
      </p:pic>
      <p:sp>
        <p:nvSpPr>
          <p:cNvPr id="619" name="Google Shape;619;p68"/>
          <p:cNvSpPr txBox="1"/>
          <p:nvPr/>
        </p:nvSpPr>
        <p:spPr>
          <a:xfrm>
            <a:off x="1896000" y="2177898"/>
            <a:ext cx="1717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0" name="Google Shape;620;p68"/>
          <p:cNvSpPr txBox="1"/>
          <p:nvPr/>
        </p:nvSpPr>
        <p:spPr>
          <a:xfrm>
            <a:off x="311700" y="2435150"/>
            <a:ext cx="1717500" cy="3849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Ridge regularization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621" name="Google Shape;621;p68"/>
          <p:cNvSpPr txBox="1"/>
          <p:nvPr/>
        </p:nvSpPr>
        <p:spPr>
          <a:xfrm>
            <a:off x="5391750" y="2435150"/>
            <a:ext cx="1717500" cy="3849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LASSO regularization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622" name="Google Shape;622;p68" descr="Doodles_Arrow_Yellow.png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8099958">
            <a:off x="2346467" y="1884023"/>
            <a:ext cx="432291" cy="1077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23" name="Google Shape;623;p68" descr="Doodles_Arrow_Yellow.png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8099958" flipH="1">
            <a:off x="4632467" y="1884023"/>
            <a:ext cx="432291" cy="1077804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56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Regression Modeling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30" name="Google Shape;630;p69"/>
          <p:cNvSpPr txBox="1"/>
          <p:nvPr/>
        </p:nvSpPr>
        <p:spPr>
          <a:xfrm>
            <a:off x="311700" y="1247350"/>
            <a:ext cx="6957600" cy="29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Linear regression – Ridge</a:t>
            </a: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Linear regression – LASSO</a:t>
            </a: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 b="1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ElasticNet regression</a:t>
            </a:r>
            <a:endParaRPr sz="1300" b="1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Bayesian regression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Support Vector regression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Random Forest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AdaBoost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1150" algn="l" rtl="0">
              <a:lnSpc>
                <a:spcPct val="120000"/>
              </a:lnSpc>
              <a:spcBef>
                <a:spcPts val="1000"/>
              </a:spcBef>
              <a:spcAft>
                <a:spcPts val="1000"/>
              </a:spcAft>
              <a:buClr>
                <a:srgbClr val="333333"/>
              </a:buClr>
              <a:buSzPts val="1300"/>
              <a:buFont typeface="Proxima Nova"/>
              <a:buChar char="●"/>
            </a:pPr>
            <a:r>
              <a:rPr lang="en" sz="1300">
                <a:solidFill>
                  <a:srgbClr val="333333"/>
                </a:solidFill>
                <a:latin typeface="Proxima Nova"/>
                <a:ea typeface="Proxima Nova"/>
                <a:cs typeface="Proxima Nova"/>
                <a:sym typeface="Proxima Nova"/>
              </a:rPr>
              <a:t>XGBoost</a:t>
            </a:r>
            <a:endParaRPr sz="1300">
              <a:solidFill>
                <a:srgbClr val="33333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1" name="Google Shape;631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57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6" name="Google Shape;636;p70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075" y="1385325"/>
            <a:ext cx="4526802" cy="2731999"/>
          </a:xfrm>
          <a:prstGeom prst="rect">
            <a:avLst/>
          </a:prstGeom>
          <a:noFill/>
          <a:ln>
            <a:noFill/>
          </a:ln>
        </p:spPr>
      </p:pic>
      <p:sp>
        <p:nvSpPr>
          <p:cNvPr id="637" name="Google Shape;637;p7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Trees and Forests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38" name="Google Shape;638;p7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58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3" name="Google Shape;643;p71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075" y="1385325"/>
            <a:ext cx="4526802" cy="2731999"/>
          </a:xfrm>
          <a:prstGeom prst="rect">
            <a:avLst/>
          </a:prstGeom>
          <a:noFill/>
          <a:ln>
            <a:noFill/>
          </a:ln>
        </p:spPr>
      </p:pic>
      <p:sp>
        <p:nvSpPr>
          <p:cNvPr id="644" name="Google Shape;644;p7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Trees and Forests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645" name="Google Shape;645;p71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3850" y="271675"/>
            <a:ext cx="2425050" cy="216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6" name="Google Shape;646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Choosing the right statistical tests</a:t>
            </a:r>
            <a:endParaRPr sz="2800">
              <a:solidFill>
                <a:srgbClr val="000000"/>
              </a:solidFill>
            </a:endParaRPr>
          </a:p>
        </p:txBody>
      </p:sp>
      <p:graphicFrame>
        <p:nvGraphicFramePr>
          <p:cNvPr id="94" name="Google Shape;94;p18"/>
          <p:cNvGraphicFramePr/>
          <p:nvPr/>
        </p:nvGraphicFramePr>
        <p:xfrm>
          <a:off x="432200" y="1369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{FBEA4136-4961-4661-B31C-3701368E383D}</a:tableStyleId>
              </a:tblPr>
              <a:tblGrid>
                <a:gridCol w="80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5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26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Factors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Levels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Within/Between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Parametric Test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chemeClr val="dk1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Non-parametric Test</a:t>
                      </a:r>
                      <a:endParaRPr sz="13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Between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Independent sample t-test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Mann-Whitney U 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Within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Paired sample t-test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Kruskal-Wallis 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&gt;2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Between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One-way ANOVA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Wilcoxon Signed-rank 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&gt;2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Within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One-way Repeated Measures ANOVA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Friedman test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&gt;1</a:t>
                      </a:r>
                      <a:endParaRPr sz="1300" b="1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≥ 2</a:t>
                      </a:r>
                      <a:endParaRPr sz="1300" b="1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Between</a:t>
                      </a:r>
                      <a:endParaRPr sz="1300" b="1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Factorial ANOVA, Linear Model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Aligned Rank Transform (ART)</a:t>
                      </a:r>
                      <a:endParaRPr sz="1300" b="1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&gt;1</a:t>
                      </a:r>
                      <a:endParaRPr sz="1300" b="1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≥ 2</a:t>
                      </a:r>
                      <a:endParaRPr sz="1300" b="1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Within</a:t>
                      </a:r>
                      <a:endParaRPr sz="1300" b="1">
                        <a:solidFill>
                          <a:srgbClr val="980000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Factorial Repeated Measures ANOVA, Generalized Linear Model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>
                          <a:solidFill>
                            <a:srgbClr val="98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ART</a:t>
                      </a:r>
                      <a:r>
                        <a:rPr lang="en" sz="13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/ Generalized Linear Mixed Model</a:t>
                      </a:r>
                      <a:endParaRPr sz="13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5" name="Google Shape;95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1" name="Google Shape;651;p72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075" y="1385325"/>
            <a:ext cx="4526802" cy="2731999"/>
          </a:xfrm>
          <a:prstGeom prst="rect">
            <a:avLst/>
          </a:prstGeom>
          <a:noFill/>
          <a:ln>
            <a:noFill/>
          </a:ln>
        </p:spPr>
      </p:pic>
      <p:sp>
        <p:nvSpPr>
          <p:cNvPr id="652" name="Google Shape;652;p7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Trees and Forests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653" name="Google Shape;653;p72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3850" y="271675"/>
            <a:ext cx="2425050" cy="216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72"/>
          <p:cNvSpPr txBox="1"/>
          <p:nvPr/>
        </p:nvSpPr>
        <p:spPr>
          <a:xfrm>
            <a:off x="8038900" y="1757050"/>
            <a:ext cx="975900" cy="13485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Non-leaf nodes denote tests on attributes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655" name="Google Shape;655;p72" descr="Doodles_Arrow_Yellow.png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7023174">
            <a:off x="7906042" y="780548"/>
            <a:ext cx="432291" cy="1077804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60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1" name="Google Shape;661;p73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075" y="1385325"/>
            <a:ext cx="4526802" cy="2731999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7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Trees and Forests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663" name="Google Shape;663;p73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3850" y="271675"/>
            <a:ext cx="2425050" cy="216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73"/>
          <p:cNvSpPr txBox="1"/>
          <p:nvPr/>
        </p:nvSpPr>
        <p:spPr>
          <a:xfrm>
            <a:off x="8038900" y="1985650"/>
            <a:ext cx="975900" cy="13485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Branches denote outcome of the tests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665" name="Google Shape;665;p73" descr="Doodles_Arrow_Yellow.png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7023174">
            <a:off x="8210842" y="1009148"/>
            <a:ext cx="432291" cy="1077804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61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1" name="Google Shape;671;p7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075" y="1385325"/>
            <a:ext cx="4526802" cy="2731999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7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Trees and Forests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673" name="Google Shape;673;p7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3850" y="271675"/>
            <a:ext cx="2425050" cy="216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74"/>
          <p:cNvSpPr txBox="1"/>
          <p:nvPr/>
        </p:nvSpPr>
        <p:spPr>
          <a:xfrm>
            <a:off x="8038900" y="2366650"/>
            <a:ext cx="975900" cy="13485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Leaf nodes hold class labels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675" name="Google Shape;675;p74" descr="Doodles_Arrow_Yellow.png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7023174">
            <a:off x="8210842" y="1390148"/>
            <a:ext cx="432291" cy="1077804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62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1" name="Google Shape;681;p7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075" y="1385325"/>
            <a:ext cx="4526802" cy="2731999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7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Trees and Forests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683" name="Google Shape;683;p75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3850" y="271675"/>
            <a:ext cx="2425050" cy="21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75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9037" y="3030386"/>
            <a:ext cx="2814674" cy="1675964"/>
          </a:xfrm>
          <a:prstGeom prst="rect">
            <a:avLst/>
          </a:prstGeom>
          <a:noFill/>
          <a:ln>
            <a:noFill/>
          </a:ln>
        </p:spPr>
      </p:pic>
      <p:sp>
        <p:nvSpPr>
          <p:cNvPr id="685" name="Google Shape;685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63</a:t>
            </a:fld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7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References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91" name="Google Shape;691;p76"/>
          <p:cNvSpPr txBox="1"/>
          <p:nvPr/>
        </p:nvSpPr>
        <p:spPr>
          <a:xfrm>
            <a:off x="422350" y="1501425"/>
            <a:ext cx="8345100" cy="2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" i="1">
                <a:latin typeface="Proxima Nova"/>
                <a:ea typeface="Proxima Nova"/>
                <a:cs typeface="Proxima Nova"/>
                <a:sym typeface="Proxima Nova"/>
              </a:rPr>
              <a:t>Data Mining: Concepts and Techniques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, 3rd edition, by Jiawei Han, Michelin Kamber, and Jian Pei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A Beginner’s Guide to Regression Analysis in Machine Learning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by Aqeel Anwar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Char char="●"/>
            </a:pPr>
            <a:r>
              <a:rPr lang="en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Ridge &amp; Lasso Regression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by Deep Patel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92" name="Google Shape;692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64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7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Summary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698" name="Google Shape;698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9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8925" y="58250"/>
            <a:ext cx="6799052" cy="465735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59900" y="4766925"/>
            <a:ext cx="54945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Proxima Nova"/>
                <a:ea typeface="Proxima Nova"/>
                <a:cs typeface="Proxima Nova"/>
                <a:sym typeface="Proxima Nova"/>
              </a:rPr>
              <a:t>Source: </a:t>
            </a:r>
            <a:r>
              <a:rPr lang="en" sz="8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https://netflixtechblog.com/experimentation-is-a-major-focus-of-data-science-across-netflix-f67923f8e985</a:t>
            </a:r>
            <a:r>
              <a:rPr lang="en" sz="8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7450" y="1194863"/>
            <a:ext cx="3614399" cy="21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00850" y="1194863"/>
            <a:ext cx="3614399" cy="214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A/B testing on a social media platform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1592550" y="3433900"/>
            <a:ext cx="1575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Condition A</a:t>
            </a:r>
            <a:endParaRPr b="1"/>
          </a:p>
        </p:txBody>
      </p:sp>
      <p:sp>
        <p:nvSpPr>
          <p:cNvPr id="111" name="Google Shape;111;p20"/>
          <p:cNvSpPr txBox="1"/>
          <p:nvPr/>
        </p:nvSpPr>
        <p:spPr>
          <a:xfrm>
            <a:off x="6164550" y="3433900"/>
            <a:ext cx="1575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Condition B</a:t>
            </a:r>
            <a:endParaRPr b="1"/>
          </a:p>
        </p:txBody>
      </p:sp>
      <p:sp>
        <p:nvSpPr>
          <p:cNvPr id="112" name="Google Shape;112;p20"/>
          <p:cNvSpPr txBox="1"/>
          <p:nvPr/>
        </p:nvSpPr>
        <p:spPr>
          <a:xfrm>
            <a:off x="2653500" y="3959850"/>
            <a:ext cx="4062000" cy="10677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The recommendation engine is the independent variable (factor), it has two levels (A and B). We make observations of user behavior </a:t>
            </a: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(dependent variable)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in each condition 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13" name="Google Shape;11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1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7450" y="1194863"/>
            <a:ext cx="3614399" cy="21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00850" y="1194863"/>
            <a:ext cx="3614399" cy="214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latin typeface="Proxima Nova"/>
                <a:ea typeface="Proxima Nova"/>
                <a:cs typeface="Proxima Nova"/>
                <a:sym typeface="Proxima Nova"/>
              </a:rPr>
              <a:t>A/B testing on a social media platform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1592550" y="3433900"/>
            <a:ext cx="1575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Condition A</a:t>
            </a:r>
            <a:endParaRPr b="1"/>
          </a:p>
        </p:txBody>
      </p:sp>
      <p:sp>
        <p:nvSpPr>
          <p:cNvPr id="122" name="Google Shape;122;p21"/>
          <p:cNvSpPr txBox="1"/>
          <p:nvPr/>
        </p:nvSpPr>
        <p:spPr>
          <a:xfrm>
            <a:off x="6164550" y="3433900"/>
            <a:ext cx="1575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Condition B</a:t>
            </a:r>
            <a:endParaRPr b="1"/>
          </a:p>
        </p:txBody>
      </p:sp>
      <p:sp>
        <p:nvSpPr>
          <p:cNvPr id="123" name="Google Shape;123;p21"/>
          <p:cNvSpPr/>
          <p:nvPr/>
        </p:nvSpPr>
        <p:spPr>
          <a:xfrm>
            <a:off x="468275" y="1144650"/>
            <a:ext cx="1479000" cy="2252100"/>
          </a:xfrm>
          <a:prstGeom prst="rect">
            <a:avLst/>
          </a:prstGeom>
          <a:solidFill>
            <a:srgbClr val="FFFC00">
              <a:alpha val="18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1"/>
          <p:cNvSpPr/>
          <p:nvPr/>
        </p:nvSpPr>
        <p:spPr>
          <a:xfrm>
            <a:off x="1947275" y="1144650"/>
            <a:ext cx="1538700" cy="2252100"/>
          </a:xfrm>
          <a:prstGeom prst="rect">
            <a:avLst/>
          </a:prstGeom>
          <a:solidFill>
            <a:srgbClr val="4A86E8">
              <a:alpha val="16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3485975" y="1140925"/>
            <a:ext cx="810300" cy="2252100"/>
          </a:xfrm>
          <a:prstGeom prst="rect">
            <a:avLst/>
          </a:prstGeom>
          <a:solidFill>
            <a:srgbClr val="CC0000">
              <a:alpha val="12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1"/>
          <p:cNvSpPr/>
          <p:nvPr/>
        </p:nvSpPr>
        <p:spPr>
          <a:xfrm>
            <a:off x="4811675" y="1144650"/>
            <a:ext cx="1245900" cy="2252100"/>
          </a:xfrm>
          <a:prstGeom prst="rect">
            <a:avLst/>
          </a:prstGeom>
          <a:solidFill>
            <a:srgbClr val="FFFC00">
              <a:alpha val="189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6057575" y="1144650"/>
            <a:ext cx="1479000" cy="2252100"/>
          </a:xfrm>
          <a:prstGeom prst="rect">
            <a:avLst/>
          </a:prstGeom>
          <a:solidFill>
            <a:srgbClr val="4A86E8">
              <a:alpha val="164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7536575" y="1140925"/>
            <a:ext cx="1103100" cy="2252100"/>
          </a:xfrm>
          <a:prstGeom prst="rect">
            <a:avLst/>
          </a:prstGeom>
          <a:solidFill>
            <a:srgbClr val="CC0000">
              <a:alpha val="126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1034975" y="3959850"/>
            <a:ext cx="3363300" cy="10677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Add a </a:t>
            </a: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second 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independent variable (factor): Age, with three levels (18-25, 25-40, 40+)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4616375" y="3959850"/>
            <a:ext cx="3363300" cy="10677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Now we have a 2x3 factorial design: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Recommendation engine (2 levels) x Age (3 levels)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557450" y="1230150"/>
            <a:ext cx="103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Age 18-25</a:t>
            </a:r>
            <a:endParaRPr/>
          </a:p>
        </p:txBody>
      </p:sp>
      <p:sp>
        <p:nvSpPr>
          <p:cNvPr id="132" name="Google Shape;132;p21"/>
          <p:cNvSpPr txBox="1"/>
          <p:nvPr/>
        </p:nvSpPr>
        <p:spPr>
          <a:xfrm>
            <a:off x="4916225" y="1230150"/>
            <a:ext cx="103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Age 18-25</a:t>
            </a:r>
            <a:endParaRPr/>
          </a:p>
        </p:txBody>
      </p:sp>
      <p:sp>
        <p:nvSpPr>
          <p:cNvPr id="133" name="Google Shape;133;p21"/>
          <p:cNvSpPr txBox="1"/>
          <p:nvPr/>
        </p:nvSpPr>
        <p:spPr>
          <a:xfrm>
            <a:off x="7569725" y="2928575"/>
            <a:ext cx="103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Age 40+</a:t>
            </a:r>
            <a:endParaRPr/>
          </a:p>
        </p:txBody>
      </p:sp>
      <p:sp>
        <p:nvSpPr>
          <p:cNvPr id="134" name="Google Shape;134;p21"/>
          <p:cNvSpPr txBox="1"/>
          <p:nvPr/>
        </p:nvSpPr>
        <p:spPr>
          <a:xfrm>
            <a:off x="3372725" y="3023725"/>
            <a:ext cx="103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Age 40+</a:t>
            </a:r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2335925" y="1118675"/>
            <a:ext cx="103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Age 25-40</a:t>
            </a:r>
            <a:endParaRPr/>
          </a:p>
        </p:txBody>
      </p:sp>
      <p:sp>
        <p:nvSpPr>
          <p:cNvPr id="136" name="Google Shape;136;p21"/>
          <p:cNvSpPr txBox="1"/>
          <p:nvPr/>
        </p:nvSpPr>
        <p:spPr>
          <a:xfrm>
            <a:off x="6642161" y="1118675"/>
            <a:ext cx="103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Age 25-40</a:t>
            </a:r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2566</Words>
  <Application>Microsoft Office PowerPoint</Application>
  <PresentationFormat>On-screen Show (16:9)</PresentationFormat>
  <Paragraphs>456</Paragraphs>
  <Slides>65</Slides>
  <Notes>65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0" baseType="lpstr">
      <vt:lpstr>Proxima Nova Semibold</vt:lpstr>
      <vt:lpstr>Proxima Nova Extrabold</vt:lpstr>
      <vt:lpstr>Proxima Nova</vt:lpstr>
      <vt:lpstr>Arial</vt:lpstr>
      <vt:lpstr>Simple Light</vt:lpstr>
      <vt:lpstr>CAP 6317/4773: Social Media Mining  Lecture 13: Data Mining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Guillermo Garcia Hidalgo</cp:lastModifiedBy>
  <cp:revision>1</cp:revision>
  <dcterms:modified xsi:type="dcterms:W3CDTF">2025-03-06T14:36:10Z</dcterms:modified>
</cp:coreProperties>
</file>