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5143500" type="screen16x9"/>
  <p:notesSz cx="6858000" cy="9144000"/>
  <p:embeddedFontLst>
    <p:embeddedFont>
      <p:font typeface="Proxima Nova" panose="020B0604020202020204" charset="0"/>
      <p:regular r:id="rId97"/>
      <p:bold r:id="rId98"/>
      <p:italic r:id="rId99"/>
      <p:boldItalic r:id="rId100"/>
    </p:embeddedFont>
    <p:embeddedFont>
      <p:font typeface="Proxima Nova Extrabold" panose="020B0604020202020204" charset="0"/>
      <p:bold r:id="rId101"/>
    </p:embeddedFont>
    <p:embeddedFont>
      <p:font typeface="Proxima Nova Semibold" panose="020B0604020202020204" charset="0"/>
      <p:regular r:id="rId102"/>
      <p:bold r:id="rId103"/>
      <p:boldItalic r:id="rId10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BD02C9-DD69-4A92-8D4D-07666F687C9D}">
  <a:tblStyle styleId="{2CBD02C9-DD69-4A92-8D4D-07666F687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389939-6C00-40F7-815B-5BBBA74417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7.fntdata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e7beaf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e7beaf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2e7beafb1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2e7beafb1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e7beafb1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e7beafb1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2e7beafb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2e7beafb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2e7beafb1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2e7beafb1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2e7beafb1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2e7beafb1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e7beafb1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2e7beafb1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2e7beafb1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2e7beafb1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2e7beafb1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2e7beafb1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2e7beafb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2e7beafb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2e7beafb1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2e7beafb1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2e7beafb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2e7beafb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2e7beafb1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2e7beafb1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2e7beafb1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2e7beafb1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e7beafb1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2e7beafb1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2e7beafb1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2e7beafb1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2e7beafb1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2e7beafb1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2e7beafb1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2e7beafb1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2e7beafb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2e7beafb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2e7beafb1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2e7beafb1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2e7beafb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2e7beafb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e2760508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e2760508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e7beafb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e7beafb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2e7beafb1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2e7beafb1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2e7beafb1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f2e7beafb1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2e7beafb1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2e7beafb1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2e7beafb1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f2e7beafb1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2e7beafb1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2e7beafb1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2e7beafb1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2e7beafb1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f2e7beafb1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f2e7beafb1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2e7beafb1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2e7beafb1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2e7beafb1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f2e7beafb1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2e7beafb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2e7beafb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2e7beafb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2e7beafb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2e7beafb1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2e7beafb1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2e7beafb1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f2e7beafb1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2e7beafb1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2e7beafb1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2e7beafb1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2e7beafb1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2e7beafb1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2e7beafb1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f2e7beafb1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f2e7beafb1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2e7beafb1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2e7beafb1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2e7beafb1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2e7beafb1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2e7beafb1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2e7beafb1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2e7beafb1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2e7beafb1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e7beafb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e7beafb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e276050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e276050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2e7beafb1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2e7beafb1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be2760508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be2760508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e2760508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e2760508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be276050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be276050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be276050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be276050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be276050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be276050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be276050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be276050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e276050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e276050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e276050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be276050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7beafb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7beafb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be2760508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be2760508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e2760508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be2760508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be2760508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be2760508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be2760508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be2760508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be2760508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be2760508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be2760508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be2760508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be276050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be276050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e2760508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be2760508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f2e7beafb1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f2e7beafb1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f2e7beafb1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f2e7beafb1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e7beafb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2e7beafb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f2e7beafb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f2e7beafb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2e7beafb1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f2e7beafb1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be2760508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be2760508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be2760508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be2760508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be2760508e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be2760508e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be2760508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be2760508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be2760508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be2760508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be2760508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be2760508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e2760508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e2760508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be2760508e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be2760508e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e7beaf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2e7beaf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be2760508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be2760508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be2760508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be2760508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be2760508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be2760508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be2760508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be2760508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be2760508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be2760508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be2760508e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be2760508e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be2760508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be2760508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be2760508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be2760508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be2760508e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be2760508e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be2760508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be2760508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2e7beafb1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2e7beafb1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be2760508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be2760508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be2760508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be2760508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be2760508e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be2760508e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f2e7beafb1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f2e7beafb1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f2e7beafb1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f2e7beafb1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.org/content/dam/ieee-org/ieee/web/org/conferences/conference-template-letter.doc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latex/templates/ieee-conference-template/grfzhhncsfqn" TargetMode="External"/><Relationship Id="rId4" Type="http://schemas.openxmlformats.org/officeDocument/2006/relationships/hyperlink" Target="https://www.ieee.org/content/dam/ieee-org/ieee/web/org/pubs/conference-latex-template_10-17-19.zi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15: Data Mining and Project Guidelines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29,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this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Work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Describe at least one relevant work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research hypothesis you would like to test in this project. The hypothesis should be specific enough to be tested quantitatively by your analysis.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will you acquire and process the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will you apply to answer your research questions? (Statistical testing/machine learning/ deep learning/ network scientific tools)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libraries will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418175" y="2399325"/>
            <a:ext cx="54678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team gets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15 minutes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present, each member must participate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Must include the following items: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RQs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(3%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3381050" y="1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{52389939-6C00-40F7-815B-5BBBA74417E5}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8" name="Google Shape;168;p24"/>
          <p:cNvGraphicFramePr/>
          <p:nvPr/>
        </p:nvGraphicFramePr>
        <p:xfrm>
          <a:off x="3376214" y="186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{2CBD02C9-DD69-4A92-8D4D-07666F687C9D}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4/16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1, 2, 3);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4/18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4, 5, 6);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free week (4/20 - 4/26)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4/23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7, 8, 9);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4/25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10, 11, 12);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Briefly summarize relevant works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Briefly summarize relevant works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did you acquire the data from?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exactly did you pre-process the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3710800" y="1290100"/>
            <a:ext cx="48972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3710800" y="1290100"/>
            <a:ext cx="48972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3710800" y="1290100"/>
            <a:ext cx="48972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results agree/disagree with prior results? Do your results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prior knowledge? Were you expecting these results? What are the limitations? What can be done next?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3710800" y="1290100"/>
            <a:ext cx="4897200" cy="3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results agree/disagree with prior results? Do your results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prior knowledge? Were you expecting these results? What are the limitations? What can be done next?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11850" y="3207675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Project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Written Report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3376214" y="1294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{2CBD02C9-DD69-4A92-8D4D-07666F687C9D}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Exams week (4/27 - 5/2)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Project Report due (9 am on Mon, April 29, 2024)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Google Shape;233;p32"/>
          <p:cNvSpPr txBox="1"/>
          <p:nvPr/>
        </p:nvSpPr>
        <p:spPr>
          <a:xfrm>
            <a:off x="3710800" y="3195100"/>
            <a:ext cx="5338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3-4 pages + 1 page for reference and contributions of each member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IEEE conference format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Word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LaTeX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Overleaf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templates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4" name="Google Shape;234;p32"/>
          <p:cNvGraphicFramePr/>
          <p:nvPr/>
        </p:nvGraphicFramePr>
        <p:xfrm>
          <a:off x="3381050" y="20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{52389939-6C00-40F7-815B-5BBBA74417E5}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Written Report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Written Report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3710800" y="1290100"/>
            <a:ext cx="4897200" cy="3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RQs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(3%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sufficient details for someone to replicate your work. Include a link to a public Github repository with all your code.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Supervised Learning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8038900" y="17570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Non-leaf nodes denote tests on attributes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72" name="Google Shape;272;p37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7906042" y="7805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8038900" y="19856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Branches denote outcome of the tests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2" name="Google Shape;282;p3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8210842" y="10091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8038900" y="23666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Leaf nodes hold class labels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92" name="Google Shape;292;p39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8210842" y="13901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037" y="3030386"/>
            <a:ext cx="2814674" cy="167596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685800"/>
            <a:ext cx="83724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Formation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 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teams of 5 members each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17 undergraduate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teams (2 teams of 6 and 1 team of 5)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(We can also do 4 teams (3 teams of 4 and 1 team of 5) if needed)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let me know the groups by Friday midnight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will assign group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randomly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25" y="152400"/>
            <a:ext cx="8839204" cy="478646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8850" y="1170125"/>
            <a:ext cx="5523502" cy="1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/>
        </p:nvSpPr>
        <p:spPr>
          <a:xfrm>
            <a:off x="355775" y="154805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 branch is created for each value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8850" y="1170125"/>
            <a:ext cx="5523502" cy="25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/>
        </p:nvSpPr>
        <p:spPr>
          <a:xfrm>
            <a:off x="355775" y="154805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 branch is created for each value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355775" y="267899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values along split points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37" name="Google Shape;337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8850" y="1170125"/>
            <a:ext cx="55235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355775" y="154805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 branch is created for each value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55775" y="267899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values along split points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355775" y="3898190"/>
            <a:ext cx="30000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and a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tree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must be produced: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values along yes/no questions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50" y="1146000"/>
            <a:ext cx="5492398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/>
        </p:nvSpPr>
        <p:spPr>
          <a:xfrm>
            <a:off x="6471100" y="1464350"/>
            <a:ext cx="2211900" cy="1858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Which attribute should we first use to split the data?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goal is to pick an attribute that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partitions the tuples into 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distinct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classes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50" y="1146000"/>
            <a:ext cx="5492398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7"/>
          <p:cNvSpPr/>
          <p:nvPr/>
        </p:nvSpPr>
        <p:spPr>
          <a:xfrm>
            <a:off x="520650" y="202852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3515425" y="202852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7"/>
          <p:cNvSpPr/>
          <p:nvPr/>
        </p:nvSpPr>
        <p:spPr>
          <a:xfrm>
            <a:off x="520650" y="28025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7"/>
          <p:cNvSpPr/>
          <p:nvPr/>
        </p:nvSpPr>
        <p:spPr>
          <a:xfrm>
            <a:off x="3515425" y="28025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520650" y="37931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7"/>
          <p:cNvSpPr/>
          <p:nvPr/>
        </p:nvSpPr>
        <p:spPr>
          <a:xfrm>
            <a:off x="3515425" y="37931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7"/>
          <p:cNvSpPr/>
          <p:nvPr/>
        </p:nvSpPr>
        <p:spPr>
          <a:xfrm>
            <a:off x="520650" y="399163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7"/>
          <p:cNvSpPr/>
          <p:nvPr/>
        </p:nvSpPr>
        <p:spPr>
          <a:xfrm>
            <a:off x="3515425" y="399163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50" y="1146000"/>
            <a:ext cx="5492398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/>
          <p:nvPr/>
        </p:nvSpPr>
        <p:spPr>
          <a:xfrm>
            <a:off x="520650" y="202852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3515425" y="202852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8"/>
          <p:cNvSpPr/>
          <p:nvPr/>
        </p:nvSpPr>
        <p:spPr>
          <a:xfrm>
            <a:off x="520650" y="28025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8"/>
          <p:cNvSpPr/>
          <p:nvPr/>
        </p:nvSpPr>
        <p:spPr>
          <a:xfrm>
            <a:off x="3515425" y="28025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520650" y="37931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3515425" y="37931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520650" y="399163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3515425" y="399163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"/>
          <p:cNvSpPr txBox="1"/>
          <p:nvPr/>
        </p:nvSpPr>
        <p:spPr>
          <a:xfrm>
            <a:off x="6471100" y="1464350"/>
            <a:ext cx="2211900" cy="1858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 this dataset, all middle aged people buy a computer! No other attribute can split the data points so purely.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50" y="1146000"/>
            <a:ext cx="5492398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/>
          <p:nvPr/>
        </p:nvSpPr>
        <p:spPr>
          <a:xfrm>
            <a:off x="520650" y="202852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9"/>
          <p:cNvSpPr/>
          <p:nvPr/>
        </p:nvSpPr>
        <p:spPr>
          <a:xfrm>
            <a:off x="3515425" y="202852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520650" y="28025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/>
          <p:nvPr/>
        </p:nvSpPr>
        <p:spPr>
          <a:xfrm>
            <a:off x="3515425" y="28025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520650" y="379318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3515425" y="379318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9"/>
          <p:cNvSpPr/>
          <p:nvPr/>
        </p:nvSpPr>
        <p:spPr>
          <a:xfrm>
            <a:off x="520650" y="3991635"/>
            <a:ext cx="8058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9"/>
          <p:cNvSpPr/>
          <p:nvPr/>
        </p:nvSpPr>
        <p:spPr>
          <a:xfrm>
            <a:off x="3515425" y="3991635"/>
            <a:ext cx="392100" cy="22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4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18086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/>
          <p:nvPr/>
        </p:nvSpPr>
        <p:spPr>
          <a:xfrm>
            <a:off x="5983942" y="1940101"/>
            <a:ext cx="8820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9"/>
          <p:cNvSpPr/>
          <p:nvPr/>
        </p:nvSpPr>
        <p:spPr>
          <a:xfrm>
            <a:off x="7735399" y="1940101"/>
            <a:ext cx="11697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04" name="Google Shape;404;p5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18086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0"/>
          <p:cNvSpPr/>
          <p:nvPr/>
        </p:nvSpPr>
        <p:spPr>
          <a:xfrm>
            <a:off x="5983942" y="1940101"/>
            <a:ext cx="8820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7735399" y="1940101"/>
            <a:ext cx="11697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Google Shape;407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0"/>
          <p:cNvSpPr/>
          <p:nvPr/>
        </p:nvSpPr>
        <p:spPr>
          <a:xfrm>
            <a:off x="3792800" y="3686750"/>
            <a:ext cx="392100" cy="859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0"/>
          <p:cNvSpPr/>
          <p:nvPr/>
        </p:nvSpPr>
        <p:spPr>
          <a:xfrm>
            <a:off x="2944225" y="1971785"/>
            <a:ext cx="6738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18086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/>
          <p:nvPr/>
        </p:nvSpPr>
        <p:spPr>
          <a:xfrm>
            <a:off x="5983942" y="1940101"/>
            <a:ext cx="8820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1"/>
          <p:cNvSpPr/>
          <p:nvPr/>
        </p:nvSpPr>
        <p:spPr>
          <a:xfrm>
            <a:off x="7735399" y="1940101"/>
            <a:ext cx="11697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9" name="Google Shape;419;p5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1"/>
          <p:cNvSpPr/>
          <p:nvPr/>
        </p:nvSpPr>
        <p:spPr>
          <a:xfrm>
            <a:off x="2417975" y="2527800"/>
            <a:ext cx="3921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1"/>
          <p:cNvSpPr/>
          <p:nvPr/>
        </p:nvSpPr>
        <p:spPr>
          <a:xfrm>
            <a:off x="958755" y="2527800"/>
            <a:ext cx="5739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1"/>
          <p:cNvSpPr/>
          <p:nvPr/>
        </p:nvSpPr>
        <p:spPr>
          <a:xfrm>
            <a:off x="2182225" y="1971785"/>
            <a:ext cx="3921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Deliverables and Timeline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376214" y="1294962"/>
          <a:ext cx="5630850" cy="591440"/>
        </p:xfrm>
        <a:graphic>
          <a:graphicData uri="http://schemas.openxmlformats.org/drawingml/2006/table">
            <a:tbl>
              <a:tblPr>
                <a:noFill/>
                <a:tableStyleId>{2CBD02C9-DD69-4A92-8D4D-07666F687C9D}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3/19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1-6);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3/21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7-12);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3376214" y="2091312"/>
          <a:ext cx="5630875" cy="1614680"/>
        </p:xfrm>
        <a:graphic>
          <a:graphicData uri="http://schemas.openxmlformats.org/drawingml/2006/table">
            <a:tbl>
              <a:tblPr>
                <a:noFill/>
                <a:tableStyleId>{2CBD02C9-DD69-4A92-8D4D-07666F687C9D}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4/16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1, 2, 3);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4/18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4, 5, 6);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free week (4/20 - 4/26)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4/23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7, 8, 9); slides due at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4/25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10, 11, 12);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Exams week (4/27 - 5/2)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Project Report due (9 am on Mon, April 29, 2024)</a:t>
                      </a:r>
                      <a:endParaRPr sz="10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29" name="Google Shape;429;p5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9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/>
          <p:nvPr/>
        </p:nvSpPr>
        <p:spPr>
          <a:xfrm>
            <a:off x="7694150" y="1940100"/>
            <a:ext cx="1449600" cy="11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5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2"/>
          <p:cNvSpPr/>
          <p:nvPr/>
        </p:nvSpPr>
        <p:spPr>
          <a:xfrm>
            <a:off x="2417975" y="2527800"/>
            <a:ext cx="3921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"/>
          <p:cNvSpPr/>
          <p:nvPr/>
        </p:nvSpPr>
        <p:spPr>
          <a:xfrm>
            <a:off x="958755" y="2527800"/>
            <a:ext cx="5739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2"/>
          <p:cNvSpPr/>
          <p:nvPr/>
        </p:nvSpPr>
        <p:spPr>
          <a:xfrm>
            <a:off x="7465550" y="2436075"/>
            <a:ext cx="1449600" cy="8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2"/>
          <p:cNvSpPr/>
          <p:nvPr/>
        </p:nvSpPr>
        <p:spPr>
          <a:xfrm>
            <a:off x="2182225" y="1971785"/>
            <a:ext cx="3921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9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/>
          <p:nvPr/>
        </p:nvSpPr>
        <p:spPr>
          <a:xfrm>
            <a:off x="7694150" y="1940100"/>
            <a:ext cx="1449600" cy="11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5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3"/>
          <p:cNvSpPr/>
          <p:nvPr/>
        </p:nvSpPr>
        <p:spPr>
          <a:xfrm>
            <a:off x="5095250" y="2527800"/>
            <a:ext cx="3921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3"/>
          <p:cNvSpPr/>
          <p:nvPr/>
        </p:nvSpPr>
        <p:spPr>
          <a:xfrm>
            <a:off x="4214875" y="2527800"/>
            <a:ext cx="8805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7465550" y="2436075"/>
            <a:ext cx="1449600" cy="8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3"/>
          <p:cNvSpPr/>
          <p:nvPr/>
        </p:nvSpPr>
        <p:spPr>
          <a:xfrm>
            <a:off x="3822448" y="1971785"/>
            <a:ext cx="3921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5" name="Google Shape;455;p5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9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4"/>
          <p:cNvSpPr/>
          <p:nvPr/>
        </p:nvSpPr>
        <p:spPr>
          <a:xfrm>
            <a:off x="5095250" y="2527800"/>
            <a:ext cx="3921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4"/>
          <p:cNvSpPr/>
          <p:nvPr/>
        </p:nvSpPr>
        <p:spPr>
          <a:xfrm>
            <a:off x="4214875" y="2527800"/>
            <a:ext cx="880500" cy="1017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3822448" y="1971785"/>
            <a:ext cx="3921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6" name="Google Shape;466;p55"/>
          <p:cNvSpPr txBox="1"/>
          <p:nvPr/>
        </p:nvSpPr>
        <p:spPr>
          <a:xfrm>
            <a:off x="355775" y="1548050"/>
            <a:ext cx="68439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quantify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purity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of class labels along a splitted branch?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355775" y="1548050"/>
            <a:ext cx="68439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quantify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purity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of class labels along a splitted branch?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Answer: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Entropy!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061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/>
        </p:nvSpPr>
        <p:spPr>
          <a:xfrm>
            <a:off x="4767875" y="903950"/>
            <a:ext cx="3855900" cy="3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it is </a:t>
            </a:r>
            <a:r>
              <a:rPr lang="en" sz="13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always head, </a:t>
            </a:r>
            <a:r>
              <a:rPr lang="en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uncertainty!</a:t>
            </a:r>
            <a:endParaRPr sz="1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uncertainty when </a:t>
            </a:r>
            <a:r>
              <a:rPr lang="en" sz="1300" i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p=0.5</a:t>
            </a:r>
            <a:endParaRPr sz="13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061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2" t="1395" r="1840" b="10257"/>
          <a:stretch/>
        </p:blipFill>
        <p:spPr>
          <a:xfrm>
            <a:off x="5301925" y="1857000"/>
            <a:ext cx="2992425" cy="244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113" y="653975"/>
            <a:ext cx="2171650" cy="8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5953175" y="4336375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p(X=heads)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58"/>
          <p:cNvSpPr txBox="1"/>
          <p:nvPr/>
        </p:nvSpPr>
        <p:spPr>
          <a:xfrm rot="-5400000">
            <a:off x="4101400" y="2884463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97" name="Google Shape;497;p59"/>
          <p:cNvSpPr txBox="1"/>
          <p:nvPr/>
        </p:nvSpPr>
        <p:spPr>
          <a:xfrm>
            <a:off x="355775" y="20052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10 heads and 990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Detour on Entropy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88" y="1020050"/>
            <a:ext cx="2171650" cy="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2542550"/>
            <a:ext cx="398789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55775" y="20052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10 heads and 990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Detour on Entropy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08" name="Google Shape;508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88" y="1020050"/>
            <a:ext cx="2171650" cy="8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2542550"/>
            <a:ext cx="398789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0"/>
          <p:cNvSpPr txBox="1"/>
          <p:nvPr/>
        </p:nvSpPr>
        <p:spPr>
          <a:xfrm>
            <a:off x="4924550" y="3314725"/>
            <a:ext cx="30285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Entropy (uncertainty) close to 0, implying we’re highly certain that we’ll get a tail, implying the data split between head and tail is almost pure (only 10 heads out of 1000 tosses)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11" name="Google Shape;511;p60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4791692" y="2338223"/>
            <a:ext cx="432291" cy="107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17" name="Google Shape;517;p61"/>
          <p:cNvSpPr txBox="1"/>
          <p:nvPr/>
        </p:nvSpPr>
        <p:spPr>
          <a:xfrm>
            <a:off x="355775" y="20052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10 heads and 990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Detour on Entropy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19" name="Google Shape;519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88" y="1020050"/>
            <a:ext cx="2171650" cy="8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1"/>
          <p:cNvSpPr txBox="1"/>
          <p:nvPr/>
        </p:nvSpPr>
        <p:spPr>
          <a:xfrm>
            <a:off x="355775" y="33006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500 heads and 500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2542550"/>
            <a:ext cx="398789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Grading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10800" y="1250900"/>
            <a:ext cx="5338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40% of final grade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30% common + 10% individual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3710800" y="20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{52389939-6C00-40F7-815B-5BBBA74417E5}</a:tableStyleId>
              </a:tblPr>
              <a:tblGrid>
                <a:gridCol w="221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Written Report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27" name="Google Shape;527;p62"/>
          <p:cNvSpPr txBox="1"/>
          <p:nvPr/>
        </p:nvSpPr>
        <p:spPr>
          <a:xfrm>
            <a:off x="355775" y="20052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10 heads and 990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Detour on Entropy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29" name="Google Shape;529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88" y="1020050"/>
            <a:ext cx="2171650" cy="8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2"/>
          <p:cNvSpPr txBox="1"/>
          <p:nvPr/>
        </p:nvSpPr>
        <p:spPr>
          <a:xfrm>
            <a:off x="355775" y="33006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500 heads and 500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1" name="Google Shape;531;p6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3798950"/>
            <a:ext cx="6083727" cy="4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2542550"/>
            <a:ext cx="398789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38" name="Google Shape;538;p63"/>
          <p:cNvSpPr txBox="1"/>
          <p:nvPr/>
        </p:nvSpPr>
        <p:spPr>
          <a:xfrm>
            <a:off x="355775" y="20052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10 heads and 990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9" name="Google Shape;539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Detour on Entropy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0" name="Google Shape;540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88" y="1020050"/>
            <a:ext cx="2171650" cy="8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3"/>
          <p:cNvSpPr txBox="1"/>
          <p:nvPr/>
        </p:nvSpPr>
        <p:spPr>
          <a:xfrm>
            <a:off x="355775" y="3300650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of 500 heads and 500 tails: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2" name="Google Shape;542;p6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3798950"/>
            <a:ext cx="6083727" cy="4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00" y="2542550"/>
            <a:ext cx="398789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3"/>
          <p:cNvSpPr txBox="1"/>
          <p:nvPr/>
        </p:nvSpPr>
        <p:spPr>
          <a:xfrm>
            <a:off x="5992650" y="1838750"/>
            <a:ext cx="30285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Entropy (uncertainty) is 1, which means the data split is random, no certainty whatsoever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45" name="Google Shape;545;p63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91587" flipH="1">
            <a:off x="6823992" y="3210798"/>
            <a:ext cx="432291" cy="107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51" name="Google Shape;551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4"/>
          <p:cNvSpPr/>
          <p:nvPr/>
        </p:nvSpPr>
        <p:spPr>
          <a:xfrm>
            <a:off x="3792800" y="3686750"/>
            <a:ext cx="392100" cy="859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4"/>
          <p:cNvSpPr/>
          <p:nvPr/>
        </p:nvSpPr>
        <p:spPr>
          <a:xfrm>
            <a:off x="2944225" y="1971785"/>
            <a:ext cx="6738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55" name="Google Shape;555;p64"/>
          <p:cNvSpPr txBox="1"/>
          <p:nvPr/>
        </p:nvSpPr>
        <p:spPr>
          <a:xfrm>
            <a:off x="5280450" y="3790725"/>
            <a:ext cx="3028500" cy="1113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 ‘yes’. No uncertainty whatsoever! Entropy = 0, very pure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56" name="Google Shape;556;p6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880769" flipH="1">
            <a:off x="4452942" y="4132448"/>
            <a:ext cx="432291" cy="107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62" name="Google Shape;562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5"/>
          <p:cNvSpPr/>
          <p:nvPr/>
        </p:nvSpPr>
        <p:spPr>
          <a:xfrm>
            <a:off x="5100975" y="2757650"/>
            <a:ext cx="392100" cy="7581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565" name="Google Shape;565;p65"/>
          <p:cNvSpPr txBox="1"/>
          <p:nvPr/>
        </p:nvSpPr>
        <p:spPr>
          <a:xfrm>
            <a:off x="5782725" y="2504850"/>
            <a:ext cx="3098700" cy="1113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Entropy = -(3/5)log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(3/5) - (2/5)log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(2/5)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0.97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Very high uncertainty, not so pure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66" name="Google Shape;566;p6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880769" flipH="1">
            <a:off x="5515842" y="3299973"/>
            <a:ext cx="432291" cy="107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72" name="Google Shape;572;p6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250" y="1146000"/>
            <a:ext cx="4780524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6"/>
          <p:cNvSpPr txBox="1"/>
          <p:nvPr/>
        </p:nvSpPr>
        <p:spPr>
          <a:xfrm>
            <a:off x="5192475" y="1352250"/>
            <a:ext cx="31923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the entropy of the class labels in the entire dataset,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This is the expected amount of information needed to classify a tuple in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3601375" y="1389775"/>
            <a:ext cx="1301400" cy="301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81" name="Google Shape;581;p6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250" y="1146000"/>
            <a:ext cx="4780524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7"/>
          <p:cNvSpPr txBox="1"/>
          <p:nvPr/>
        </p:nvSpPr>
        <p:spPr>
          <a:xfrm>
            <a:off x="5192475" y="1352250"/>
            <a:ext cx="31923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the entropy of the class labels in the entire dataset,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This is the expected amount of information needed to classify a tuple in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67"/>
          <p:cNvSpPr/>
          <p:nvPr/>
        </p:nvSpPr>
        <p:spPr>
          <a:xfrm>
            <a:off x="3601375" y="1389775"/>
            <a:ext cx="1301400" cy="301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974" y="3400774"/>
            <a:ext cx="3318523" cy="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91" name="Google Shape;591;p6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250" y="1146000"/>
            <a:ext cx="4780524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8"/>
          <p:cNvSpPr txBox="1"/>
          <p:nvPr/>
        </p:nvSpPr>
        <p:spPr>
          <a:xfrm>
            <a:off x="5192475" y="1352250"/>
            <a:ext cx="31923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the entropy of the class labels in the entire dataset,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This is the expected amount of information needed to classify a tuple in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3" name="Google Shape;593;p68"/>
          <p:cNvSpPr/>
          <p:nvPr/>
        </p:nvSpPr>
        <p:spPr>
          <a:xfrm>
            <a:off x="3601375" y="1389775"/>
            <a:ext cx="1301400" cy="301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6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974" y="3400774"/>
            <a:ext cx="3318523" cy="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8"/>
          <p:cNvSpPr txBox="1"/>
          <p:nvPr/>
        </p:nvSpPr>
        <p:spPr>
          <a:xfrm>
            <a:off x="7058450" y="2571750"/>
            <a:ext cx="14073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9 ‘yes’ and 5 ‘no’ in our dataset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96" name="Google Shape;596;p6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6220317" y="24148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3" name="Google Shape;603;p69"/>
          <p:cNvSpPr txBox="1"/>
          <p:nvPr/>
        </p:nvSpPr>
        <p:spPr>
          <a:xfrm>
            <a:off x="383850" y="1079875"/>
            <a:ext cx="85512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interested to see which feature has the ‘purest’ split of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D.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check this, we will calculate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Gain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every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 (age, income, student status, credit rating)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split the tree using the feature with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most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Information Gain.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4" name="Google Shape;604;p6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75" y="3516178"/>
            <a:ext cx="4419599" cy="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1" name="Google Shape;611;p70"/>
          <p:cNvSpPr txBox="1"/>
          <p:nvPr/>
        </p:nvSpPr>
        <p:spPr>
          <a:xfrm>
            <a:off x="383850" y="1079875"/>
            <a:ext cx="85512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interested to see which feature has the ‘purest’ split of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D.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check this, we will calculate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Gain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every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 (age, income, student status, credit rating)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split the tree using the feature with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most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Information Gain.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2" name="Google Shape;612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75" y="3516178"/>
            <a:ext cx="4419599" cy="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0"/>
          <p:cNvSpPr txBox="1"/>
          <p:nvPr/>
        </p:nvSpPr>
        <p:spPr>
          <a:xfrm>
            <a:off x="5229650" y="2647950"/>
            <a:ext cx="26604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4" name="Google Shape;614;p7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4391517" y="24910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1" name="Google Shape;621;p71"/>
          <p:cNvSpPr txBox="1"/>
          <p:nvPr/>
        </p:nvSpPr>
        <p:spPr>
          <a:xfrm>
            <a:off x="383850" y="1079875"/>
            <a:ext cx="85512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interested to see which feature has the ‘purest’ split of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D.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check this, we will calculate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Gain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every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 (age, income, student status, credit rating)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split the tree using the feature with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most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Information Gain.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2" name="Google Shape;622;p7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75" y="3516178"/>
            <a:ext cx="4419599" cy="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71"/>
          <p:cNvSpPr txBox="1"/>
          <p:nvPr/>
        </p:nvSpPr>
        <p:spPr>
          <a:xfrm>
            <a:off x="328550" y="4197550"/>
            <a:ext cx="44196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 If the partition is pure, Info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low, which means Gain(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high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24" name="Google Shape;624;p7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165136">
            <a:off x="5187642" y="38629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1"/>
          <p:cNvSpPr txBox="1"/>
          <p:nvPr/>
        </p:nvSpPr>
        <p:spPr>
          <a:xfrm>
            <a:off x="5229650" y="2647950"/>
            <a:ext cx="26604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26" name="Google Shape;626;p7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4391517" y="24910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Guidelines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needs to have a set of Research Questions (RQs)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it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RQs need to be relevant to this course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part of your ongoing research 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it needs to have a well-defined end goal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free to use any language/library/method you want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AI is permitted: Build something ChatGPT cannot!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use existing datasets or collect new 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research questions and data need to be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either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sources (network/non-network data)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Non-Social Media sources with social network component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Simulated/synthetic 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33" name="Google Shape;633;p7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675" y="2386775"/>
            <a:ext cx="3821025" cy="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2"/>
          <p:cNvSpPr txBox="1"/>
          <p:nvPr/>
        </p:nvSpPr>
        <p:spPr>
          <a:xfrm>
            <a:off x="263000" y="1331850"/>
            <a:ext cx="1919400" cy="180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5" name="Google Shape;635;p7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935515" flipH="1">
            <a:off x="2686030" y="1559875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42" name="Google Shape;642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675" y="2386775"/>
            <a:ext cx="3821025" cy="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3"/>
          <p:cNvSpPr txBox="1"/>
          <p:nvPr/>
        </p:nvSpPr>
        <p:spPr>
          <a:xfrm>
            <a:off x="263000" y="1331850"/>
            <a:ext cx="1919400" cy="180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44" name="Google Shape;644;p7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935515" flipH="1">
            <a:off x="2686030" y="1559875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3"/>
          <p:cNvSpPr/>
          <p:nvPr/>
        </p:nvSpPr>
        <p:spPr>
          <a:xfrm>
            <a:off x="4143450" y="2324375"/>
            <a:ext cx="477000" cy="1073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73"/>
          <p:cNvSpPr txBox="1"/>
          <p:nvPr/>
        </p:nvSpPr>
        <p:spPr>
          <a:xfrm>
            <a:off x="311700" y="3762000"/>
            <a:ext cx="3074700" cy="975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over all branches of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A.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For example, the feature Age has three branches, youth, middle_aged, and senior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47" name="Google Shape;647;p7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09232">
            <a:off x="3795230" y="33187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54" name="Google Shape;654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675" y="2386775"/>
            <a:ext cx="3821025" cy="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74"/>
          <p:cNvSpPr txBox="1"/>
          <p:nvPr/>
        </p:nvSpPr>
        <p:spPr>
          <a:xfrm>
            <a:off x="263000" y="1331850"/>
            <a:ext cx="1919400" cy="180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56" name="Google Shape;656;p7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5206305" y="1407475"/>
            <a:ext cx="432291" cy="107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935515" flipH="1">
            <a:off x="2686030" y="1559875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4"/>
          <p:cNvSpPr txBox="1"/>
          <p:nvPr/>
        </p:nvSpPr>
        <p:spPr>
          <a:xfrm>
            <a:off x="6045100" y="597100"/>
            <a:ext cx="1873500" cy="144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all tuples in the dataset, count how many tuples fall into the j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branch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59" name="Google Shape;659;p74"/>
          <p:cNvSpPr/>
          <p:nvPr/>
        </p:nvSpPr>
        <p:spPr>
          <a:xfrm>
            <a:off x="4676575" y="2386775"/>
            <a:ext cx="526500" cy="882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74"/>
          <p:cNvSpPr txBox="1"/>
          <p:nvPr/>
        </p:nvSpPr>
        <p:spPr>
          <a:xfrm>
            <a:off x="311700" y="3762000"/>
            <a:ext cx="3074700" cy="975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over all branches of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A.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For example, the feature Age has three branches, youth, middle_aged, and senior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61" name="Google Shape;661;p7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09232">
            <a:off x="3795230" y="33187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68" name="Google Shape;668;p7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675" y="2386775"/>
            <a:ext cx="3821025" cy="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75"/>
          <p:cNvSpPr txBox="1"/>
          <p:nvPr/>
        </p:nvSpPr>
        <p:spPr>
          <a:xfrm>
            <a:off x="263000" y="1331850"/>
            <a:ext cx="1919400" cy="180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70" name="Google Shape;670;p7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5206305" y="1407475"/>
            <a:ext cx="432291" cy="107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7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935515" flipH="1">
            <a:off x="2686030" y="1559875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5"/>
          <p:cNvSpPr txBox="1"/>
          <p:nvPr/>
        </p:nvSpPr>
        <p:spPr>
          <a:xfrm>
            <a:off x="6045100" y="597100"/>
            <a:ext cx="1873500" cy="144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all tuples in the dataset, count how many tuples fall into the j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branch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3" name="Google Shape;673;p75"/>
          <p:cNvSpPr txBox="1"/>
          <p:nvPr/>
        </p:nvSpPr>
        <p:spPr>
          <a:xfrm>
            <a:off x="311700" y="3762000"/>
            <a:ext cx="3074700" cy="975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over all branches of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A.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For example, the feature Age has three branches, youth, middle_aged, and senior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74" name="Google Shape;674;p7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53023" flipH="1">
            <a:off x="6037230" y="2970175"/>
            <a:ext cx="432290" cy="107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09232">
            <a:off x="3795230" y="33187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5"/>
          <p:cNvSpPr txBox="1"/>
          <p:nvPr/>
        </p:nvSpPr>
        <p:spPr>
          <a:xfrm>
            <a:off x="6752650" y="3361675"/>
            <a:ext cx="1873500" cy="846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purity of the j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branch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7" name="Google Shape;67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83" name="Google Shape;683;p7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350" y="1185500"/>
            <a:ext cx="3821025" cy="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" y="1215500"/>
            <a:ext cx="2980797" cy="20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3999076"/>
            <a:ext cx="3465677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400" y="3999075"/>
            <a:ext cx="1781612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003" y="3999076"/>
            <a:ext cx="2669571" cy="5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6"/>
          <p:cNvSpPr/>
          <p:nvPr/>
        </p:nvSpPr>
        <p:spPr>
          <a:xfrm>
            <a:off x="1408239" y="2039955"/>
            <a:ext cx="225900" cy="586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76"/>
          <p:cNvSpPr/>
          <p:nvPr/>
        </p:nvSpPr>
        <p:spPr>
          <a:xfrm>
            <a:off x="1272375" y="1741907"/>
            <a:ext cx="225900" cy="10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96" name="Google Shape;696;p7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350" y="1185500"/>
            <a:ext cx="3821025" cy="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" y="1215500"/>
            <a:ext cx="2980797" cy="20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3999076"/>
            <a:ext cx="3465677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400" y="3999075"/>
            <a:ext cx="1781612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7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003" y="3999076"/>
            <a:ext cx="2669571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7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976" y="4620451"/>
            <a:ext cx="1027849" cy="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77" descr="Doodles_Arrow_Yellow.pn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3116480" y="29542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7"/>
          <p:cNvSpPr txBox="1"/>
          <p:nvPr/>
        </p:nvSpPr>
        <p:spPr>
          <a:xfrm>
            <a:off x="3955275" y="2328175"/>
            <a:ext cx="3621000" cy="144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goes from 1 to 3 to cover youth, middle_aged, and senior branches.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This first term is for youth.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14 tuples in the entire dataset, 5 belong to youth. Among those 5 tuples, we have 2 ‘yes’ and 3 ‘no’ under youth.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4" name="Google Shape;704;p77"/>
          <p:cNvSpPr/>
          <p:nvPr/>
        </p:nvSpPr>
        <p:spPr>
          <a:xfrm>
            <a:off x="1634250" y="3958700"/>
            <a:ext cx="2441100" cy="572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77"/>
          <p:cNvSpPr/>
          <p:nvPr/>
        </p:nvSpPr>
        <p:spPr>
          <a:xfrm>
            <a:off x="1408239" y="2039955"/>
            <a:ext cx="225900" cy="586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7"/>
          <p:cNvSpPr/>
          <p:nvPr/>
        </p:nvSpPr>
        <p:spPr>
          <a:xfrm>
            <a:off x="1272375" y="1741907"/>
            <a:ext cx="225900" cy="10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13" name="Google Shape;713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350" y="1185500"/>
            <a:ext cx="3821025" cy="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7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" y="1215500"/>
            <a:ext cx="2980797" cy="20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7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3999076"/>
            <a:ext cx="3465677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400" y="3999075"/>
            <a:ext cx="1781612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003" y="3999076"/>
            <a:ext cx="2669571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7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976" y="4620451"/>
            <a:ext cx="1027849" cy="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78" descr="Doodles_Arrow_Yellow.pn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4869080" y="29542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8"/>
          <p:cNvSpPr txBox="1"/>
          <p:nvPr/>
        </p:nvSpPr>
        <p:spPr>
          <a:xfrm>
            <a:off x="5707875" y="2762525"/>
            <a:ext cx="2441100" cy="800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This first term is for middle_age. There are 4 ‘yes’ only.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21" name="Google Shape;721;p78"/>
          <p:cNvSpPr/>
          <p:nvPr/>
        </p:nvSpPr>
        <p:spPr>
          <a:xfrm>
            <a:off x="4311350" y="3958700"/>
            <a:ext cx="1608600" cy="572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8"/>
          <p:cNvSpPr/>
          <p:nvPr/>
        </p:nvSpPr>
        <p:spPr>
          <a:xfrm>
            <a:off x="2173850" y="2692926"/>
            <a:ext cx="225900" cy="480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78"/>
          <p:cNvSpPr/>
          <p:nvPr/>
        </p:nvSpPr>
        <p:spPr>
          <a:xfrm>
            <a:off x="1696500" y="1738426"/>
            <a:ext cx="385800" cy="972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30" name="Google Shape;730;p7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350" y="1185500"/>
            <a:ext cx="3821025" cy="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7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" y="1215500"/>
            <a:ext cx="2980797" cy="20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7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3999076"/>
            <a:ext cx="3465677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400" y="3999075"/>
            <a:ext cx="1781612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003" y="3999076"/>
            <a:ext cx="2669571" cy="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976" y="4620451"/>
            <a:ext cx="1027849" cy="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9" descr="Doodles_Arrow_Yellow.pn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073953" flipH="1">
            <a:off x="7310180" y="28233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79"/>
          <p:cNvSpPr txBox="1"/>
          <p:nvPr/>
        </p:nvSpPr>
        <p:spPr>
          <a:xfrm>
            <a:off x="4529700" y="2856250"/>
            <a:ext cx="2441100" cy="604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3 ‘yes’ and 2 ‘no’ for seniors.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38" name="Google Shape;738;p79"/>
          <p:cNvSpPr/>
          <p:nvPr/>
        </p:nvSpPr>
        <p:spPr>
          <a:xfrm>
            <a:off x="6114550" y="3958700"/>
            <a:ext cx="2475000" cy="572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9"/>
          <p:cNvSpPr/>
          <p:nvPr/>
        </p:nvSpPr>
        <p:spPr>
          <a:xfrm>
            <a:off x="2910426" y="2039955"/>
            <a:ext cx="225900" cy="586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9"/>
          <p:cNvSpPr/>
          <p:nvPr/>
        </p:nvSpPr>
        <p:spPr>
          <a:xfrm>
            <a:off x="2186775" y="1741907"/>
            <a:ext cx="225900" cy="10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47" name="Google Shape;747;p8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3829100" cy="25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749" name="Google Shape;749;p80"/>
          <p:cNvSpPr txBox="1"/>
          <p:nvPr/>
        </p:nvSpPr>
        <p:spPr>
          <a:xfrm>
            <a:off x="4464075" y="897125"/>
            <a:ext cx="4368300" cy="3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 (cont’d):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(Age) = Info(D) - Info</a:t>
            </a:r>
            <a:r>
              <a:rPr lang="en" sz="13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		= 0.940 - 0.694 =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0.246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(income) = 0.029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(student) = 0.151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(credit_rating) = 0.048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along ‘Age’ first since it leads to the purest outcomes!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755" name="Google Shape;755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56" name="Google Shape;756;p81"/>
          <p:cNvSpPr txBox="1"/>
          <p:nvPr/>
        </p:nvSpPr>
        <p:spPr>
          <a:xfrm>
            <a:off x="385925" y="11731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needed to classify a tuple in dataset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 given by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7" name="Google Shape;757;p8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100" y="1656175"/>
            <a:ext cx="2132925" cy="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8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125" y="1761175"/>
            <a:ext cx="5037302" cy="3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81"/>
          <p:cNvSpPr/>
          <p:nvPr/>
        </p:nvSpPr>
        <p:spPr>
          <a:xfrm>
            <a:off x="5268267" y="1932675"/>
            <a:ext cx="3439200" cy="17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63" y="3832879"/>
            <a:ext cx="1299910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49" y="3350183"/>
            <a:ext cx="2155837" cy="14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44975" y="43489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Collaborate on a project, ‘star’ others’ projects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245975" y="43035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Write papers together, cite others’ papers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765" name="Google Shape;765;p8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66" name="Google Shape;766;p82"/>
          <p:cNvSpPr txBox="1"/>
          <p:nvPr/>
        </p:nvSpPr>
        <p:spPr>
          <a:xfrm>
            <a:off x="385925" y="11731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needed to classify a tuple in dataset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 given by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7" name="Google Shape;767;p8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100" y="1656175"/>
            <a:ext cx="2132925" cy="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8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925" y="2683850"/>
            <a:ext cx="2717826" cy="7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927" y="2773509"/>
            <a:ext cx="4276224" cy="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82"/>
          <p:cNvSpPr txBox="1"/>
          <p:nvPr/>
        </p:nvSpPr>
        <p:spPr>
          <a:xfrm>
            <a:off x="385925" y="23923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needed to classify a tuple by splitting along attribute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1" name="Google Shape;771;p8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125" y="1761175"/>
            <a:ext cx="5037302" cy="3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2"/>
          <p:cNvSpPr/>
          <p:nvPr/>
        </p:nvSpPr>
        <p:spPr>
          <a:xfrm>
            <a:off x="5268267" y="1932675"/>
            <a:ext cx="3439200" cy="17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778" name="Google Shape;778;p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79" name="Google Shape;779;p83"/>
          <p:cNvSpPr txBox="1"/>
          <p:nvPr/>
        </p:nvSpPr>
        <p:spPr>
          <a:xfrm>
            <a:off x="385925" y="11731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needed to classify a tuple in dataset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 given by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0" name="Google Shape;780;p8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100" y="1656175"/>
            <a:ext cx="2132925" cy="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8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925" y="2683850"/>
            <a:ext cx="2717826" cy="78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8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927" y="2773509"/>
            <a:ext cx="4276224" cy="4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8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100" y="3942800"/>
            <a:ext cx="2681651" cy="311832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3"/>
          <p:cNvSpPr txBox="1"/>
          <p:nvPr/>
        </p:nvSpPr>
        <p:spPr>
          <a:xfrm>
            <a:off x="385925" y="36115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gain by splitting along attribute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83"/>
          <p:cNvSpPr txBox="1"/>
          <p:nvPr/>
        </p:nvSpPr>
        <p:spPr>
          <a:xfrm>
            <a:off x="385925" y="4525925"/>
            <a:ext cx="817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Gain(A) for all attributes, pick the attribute with the most information gain. Continue recursively.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83"/>
          <p:cNvSpPr txBox="1"/>
          <p:nvPr/>
        </p:nvSpPr>
        <p:spPr>
          <a:xfrm>
            <a:off x="385925" y="2392325"/>
            <a:ext cx="684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expected information needed to classify a tuple by splitting along attribute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7" name="Google Shape;787;p8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125" y="1761175"/>
            <a:ext cx="5037302" cy="3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3"/>
          <p:cNvSpPr/>
          <p:nvPr/>
        </p:nvSpPr>
        <p:spPr>
          <a:xfrm>
            <a:off x="5268267" y="1932675"/>
            <a:ext cx="3439200" cy="17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8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84"/>
          <p:cNvSpPr txBox="1"/>
          <p:nvPr/>
        </p:nvSpPr>
        <p:spPr>
          <a:xfrm>
            <a:off x="363425" y="435000"/>
            <a:ext cx="3330300" cy="1404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Strategy: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Recursively build the tree. Start with a dataset and list of ‘unused’ attributes. At each step, use the best attribute to split the dataset. Along each split/branch, recursively do the same thing.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95" name="Google Shape;79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8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8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89277" flipH="1">
            <a:off x="3712805" y="18926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5"/>
          <p:cNvSpPr txBox="1"/>
          <p:nvPr/>
        </p:nvSpPr>
        <p:spPr>
          <a:xfrm>
            <a:off x="1323175" y="3001650"/>
            <a:ext cx="2441100" cy="604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will recursively add nodes to the decision tree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3" name="Google Shape;803;p85"/>
          <p:cNvSpPr/>
          <p:nvPr/>
        </p:nvSpPr>
        <p:spPr>
          <a:xfrm>
            <a:off x="4486250" y="2082775"/>
            <a:ext cx="1025100" cy="1422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8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86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89277" flipH="1">
            <a:off x="3712805" y="20450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86"/>
          <p:cNvSpPr txBox="1"/>
          <p:nvPr/>
        </p:nvSpPr>
        <p:spPr>
          <a:xfrm>
            <a:off x="923425" y="3154050"/>
            <a:ext cx="2840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Exit conditions in recursive implementation. We exit code if the branch is completely pure, or if we’re used up all the features.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12" name="Google Shape;812;p86"/>
          <p:cNvSpPr/>
          <p:nvPr/>
        </p:nvSpPr>
        <p:spPr>
          <a:xfrm>
            <a:off x="4486250" y="2220600"/>
            <a:ext cx="3948000" cy="556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8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8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89277" flipH="1">
            <a:off x="3712805" y="25784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87"/>
          <p:cNvSpPr txBox="1"/>
          <p:nvPr/>
        </p:nvSpPr>
        <p:spPr>
          <a:xfrm>
            <a:off x="923425" y="3687450"/>
            <a:ext cx="2840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 the best splitting feature. You can use Information Gain or other suitable algorithms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21" name="Google Shape;821;p87"/>
          <p:cNvSpPr/>
          <p:nvPr/>
        </p:nvSpPr>
        <p:spPr>
          <a:xfrm>
            <a:off x="4486250" y="2777525"/>
            <a:ext cx="4260900" cy="152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8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787554">
            <a:off x="3712805" y="22512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88"/>
          <p:cNvSpPr txBox="1"/>
          <p:nvPr/>
        </p:nvSpPr>
        <p:spPr>
          <a:xfrm>
            <a:off x="987775" y="1317100"/>
            <a:ext cx="2840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Perhaps ‘age’ is the best attribute. Label node N as ‘age’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30" name="Google Shape;830;p88"/>
          <p:cNvSpPr/>
          <p:nvPr/>
        </p:nvSpPr>
        <p:spPr>
          <a:xfrm>
            <a:off x="4486250" y="2901132"/>
            <a:ext cx="4260900" cy="152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8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787554">
            <a:off x="3712805" y="26322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89"/>
          <p:cNvSpPr txBox="1"/>
          <p:nvPr/>
        </p:nvSpPr>
        <p:spPr>
          <a:xfrm>
            <a:off x="987775" y="1698100"/>
            <a:ext cx="2840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So we’ve used up ‘age’. In next recursive visits to each branches of age, we do not want to use ‘age’ as a potential splitting feature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39" name="Google Shape;839;p89"/>
          <p:cNvSpPr/>
          <p:nvPr/>
        </p:nvSpPr>
        <p:spPr>
          <a:xfrm>
            <a:off x="4486250" y="3031983"/>
            <a:ext cx="4260900" cy="421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9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63" y="152400"/>
            <a:ext cx="499227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9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787554">
            <a:off x="3712805" y="30894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90"/>
          <p:cNvSpPr txBox="1"/>
          <p:nvPr/>
        </p:nvSpPr>
        <p:spPr>
          <a:xfrm>
            <a:off x="987775" y="2155300"/>
            <a:ext cx="2840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For each branch of ‘age’, recursively do the same thing.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48" name="Google Shape;848;p90"/>
          <p:cNvSpPr/>
          <p:nvPr/>
        </p:nvSpPr>
        <p:spPr>
          <a:xfrm>
            <a:off x="4486250" y="3475525"/>
            <a:ext cx="4260900" cy="9306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9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Ensemble Methods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56" name="Google Shape;856;p91"/>
          <p:cNvSpPr txBox="1"/>
          <p:nvPr/>
        </p:nvSpPr>
        <p:spPr>
          <a:xfrm>
            <a:off x="3710800" y="1250900"/>
            <a:ext cx="50289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models are trained on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subsets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original dataset. Given a new test datapoint, the models ‘vote’ their classification results. Majority votes determine the final prediction.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pic>
        <p:nvPicPr>
          <p:cNvPr id="858" name="Google Shape;858;p9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175" y="2290100"/>
            <a:ext cx="4246277" cy="188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9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975" y="304800"/>
            <a:ext cx="8180152" cy="3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92"/>
          <p:cNvSpPr txBox="1"/>
          <p:nvPr/>
        </p:nvSpPr>
        <p:spPr>
          <a:xfrm>
            <a:off x="559550" y="4075525"/>
            <a:ext cx="8180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ensemble tends to be more accurate than its base classifiers.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figure, the ground truth is a linear separation boundary between two classes we want to classify. A decision tree model (left) struggles to draw a line. An ensemble of decision tree models (right) does a much better job.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5" name="Google Shape;86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9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Ensemble Methods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72" name="Google Shape;872;p93"/>
          <p:cNvSpPr txBox="1"/>
          <p:nvPr/>
        </p:nvSpPr>
        <p:spPr>
          <a:xfrm>
            <a:off x="3710800" y="1250900"/>
            <a:ext cx="50289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Three major variations: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Bagging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3" name="Google Shape;873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79" name="Google Shape;879;p9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9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787554">
            <a:off x="2050780" y="27460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94"/>
          <p:cNvSpPr txBox="1"/>
          <p:nvPr/>
        </p:nvSpPr>
        <p:spPr>
          <a:xfrm>
            <a:off x="151625" y="1842625"/>
            <a:ext cx="2312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data points in our full dataset,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endParaRPr sz="1200" i="1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2" name="Google Shape;882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88" name="Google Shape;888;p9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9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3534780" y="12479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5"/>
          <p:cNvSpPr txBox="1"/>
          <p:nvPr/>
        </p:nvSpPr>
        <p:spPr>
          <a:xfrm>
            <a:off x="311700" y="1424900"/>
            <a:ext cx="2829300" cy="1425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Randomly sample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data points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with replacement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out of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 The same datapoint can appear multiple times, while some data points can get left out. Each of the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models sees a slightly different training dataset.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91" name="Google Shape;89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97" name="Google Shape;897;p9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96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4138255" y="9702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96"/>
          <p:cNvSpPr txBox="1"/>
          <p:nvPr/>
        </p:nvSpPr>
        <p:spPr>
          <a:xfrm>
            <a:off x="311700" y="1148825"/>
            <a:ext cx="3479700" cy="705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Train the models using any algorithm (decision tree, logistic regression, SVM, etc.)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0" name="Google Shape;900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06" name="Google Shape;906;p9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9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440714">
            <a:off x="5977130" y="37348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97"/>
          <p:cNvSpPr txBox="1"/>
          <p:nvPr/>
        </p:nvSpPr>
        <p:spPr>
          <a:xfrm>
            <a:off x="2370050" y="4303700"/>
            <a:ext cx="32931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Vote to determine the prediction. Equal weight of individual votes.</a:t>
            </a:r>
            <a:endParaRPr sz="1200" i="1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9" name="Google Shape;909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15" name="Google Shape;915;p98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Significantly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improves accuracy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over a single model fitted on the entire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Robust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noise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6" name="Google Shape;916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22" name="Google Shape;922;p9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1575" y="1104675"/>
            <a:ext cx="58008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29" name="Google Shape;929;p10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0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787554">
            <a:off x="2050780" y="27460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100"/>
          <p:cNvSpPr txBox="1"/>
          <p:nvPr/>
        </p:nvSpPr>
        <p:spPr>
          <a:xfrm>
            <a:off x="151625" y="1842625"/>
            <a:ext cx="2312700" cy="100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data points in our full dataset,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endParaRPr sz="1200" i="1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32" name="Google Shape;932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38" name="Google Shape;938;p10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10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3534780" y="12479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01"/>
          <p:cNvSpPr txBox="1"/>
          <p:nvPr/>
        </p:nvSpPr>
        <p:spPr>
          <a:xfrm>
            <a:off x="311700" y="1424900"/>
            <a:ext cx="2829300" cy="1425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Once again, randomly sample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data points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with replacement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out of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to train each model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41" name="Google Shape;941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3376214" y="837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{2CBD02C9-DD69-4A92-8D4D-07666F687C9D}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3/19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1-6);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3/21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7-12);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141;p21"/>
          <p:cNvSpPr txBox="1"/>
          <p:nvPr/>
        </p:nvSpPr>
        <p:spPr>
          <a:xfrm>
            <a:off x="3710800" y="2509300"/>
            <a:ext cx="5310300" cy="20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team gets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minutes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present their proposal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Must include the following items (2% common grade weight in each):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Work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Question(s)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3381050" y="15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{52389939-6C00-40F7-815B-5BBBA74417E5}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47" name="Google Shape;947;p10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0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4123730" y="9702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02"/>
          <p:cNvSpPr txBox="1"/>
          <p:nvPr/>
        </p:nvSpPr>
        <p:spPr>
          <a:xfrm>
            <a:off x="311700" y="1119725"/>
            <a:ext cx="3403800" cy="1730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Now the classifiers must use the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algorithm. Each node in the decision tree can use only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small number of features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(randomly selected out of all available features) to determine the splitting feature. The process is repeated for each of the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models.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50" name="Google Shape;950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0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56" name="Google Shape;956;p10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0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440714">
            <a:off x="5977130" y="37348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103"/>
          <p:cNvSpPr txBox="1"/>
          <p:nvPr/>
        </p:nvSpPr>
        <p:spPr>
          <a:xfrm>
            <a:off x="2370050" y="4303700"/>
            <a:ext cx="32931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Vote to determine the prediction. Equal weight of individual votes.</a:t>
            </a:r>
            <a:endParaRPr sz="1200" i="1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59" name="Google Shape;959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65" name="Google Shape;965;p104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Significantly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improves accuracy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over a single model fitted on the entire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more uncorrelated individual models are, the better!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Larger number of trees is better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Robust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noise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6" name="Google Shape;966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72" name="Google Shape;972;p105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Data Mining: Concepts and Techniques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3rd edition, by Jiawei Han, Michelin Kamber, and Jian Pei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3" name="Google Shape;97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79" name="Google Shape;979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3144</Words>
  <Application>Microsoft Office PowerPoint</Application>
  <PresentationFormat>On-screen Show (16:9)</PresentationFormat>
  <Paragraphs>472</Paragraphs>
  <Slides>94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Proxima Nova</vt:lpstr>
      <vt:lpstr>Proxima Nova Semibold</vt:lpstr>
      <vt:lpstr>Proxima Nova Extrabold</vt:lpstr>
      <vt:lpstr>Arial</vt:lpstr>
      <vt:lpstr>Simple Light</vt:lpstr>
      <vt:lpstr>CAP 6317/4773: Social Media Mining  Lecture 15: Data Mining and Project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2025-03-06T14:49:31Z</dcterms:modified>
</cp:coreProperties>
</file>