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</p:sldIdLst>
  <p:sldSz cx="9144000" cy="5143500" type="screen16x9"/>
  <p:notesSz cx="6858000" cy="9144000"/>
  <p:embeddedFontLst>
    <p:embeddedFont>
      <p:font typeface="Proxima Nova" panose="020B0604020202020204" charset="0"/>
      <p:regular r:id="rId98"/>
      <p:bold r:id="rId99"/>
      <p:italic r:id="rId100"/>
      <p:boldItalic r:id="rId101"/>
    </p:embeddedFont>
    <p:embeddedFont>
      <p:font typeface="Proxima Nova Extrabold" panose="020B0604020202020204" charset="0"/>
      <p:bold r:id="rId102"/>
    </p:embeddedFont>
    <p:embeddedFont>
      <p:font typeface="Proxima Nova Semibold" panose="020B0604020202020204" charset="0"/>
      <p:regular r:id="rId103"/>
      <p:bold r:id="rId104"/>
      <p:boldItalic r:id="rId10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viewProps" Target="viewProp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font" Target="fonts/font5.fntdata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font" Target="fonts/font6.fntdata"/><Relationship Id="rId108" Type="http://schemas.openxmlformats.org/officeDocument/2006/relationships/theme" Target="theme/theme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font" Target="fonts/font2.fntdata"/><Relationship Id="rId10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ableStyles" Target="tableStyle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notesMaster" Target="notesMasters/notesMaster1.xml"/><Relationship Id="rId104" Type="http://schemas.openxmlformats.org/officeDocument/2006/relationships/font" Target="fonts/font7.fntdata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font" Target="fonts/font3.fntdata"/><Relationship Id="rId105" Type="http://schemas.openxmlformats.org/officeDocument/2006/relationships/font" Target="fonts/font8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font" Target="fonts/font1.fntdata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f3117559b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f3117559b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f3117559b7_0_5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f3117559b7_0_5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f3117559b7_0_5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f3117559b7_0_5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f3117559b7_0_6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f3117559b7_0_6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f3117559b7_0_6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f3117559b7_0_6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f3117559b7_0_17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f3117559b7_0_17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f3117559b7_0_18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f3117559b7_0_18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f3117559b7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f3117559b7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f3117559b7_0_7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f3117559b7_0_7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f3117559b7_0_9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f3117559b7_0_9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f3117559b7_0_18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f3117559b7_0_18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f3117559b7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f3117559b7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f3117559b7_0_7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f3117559b7_0_7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f3117559b7_0_9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f3117559b7_0_9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f3117559b7_0_7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f3117559b7_0_7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f3117559b7_0_9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f3117559b7_0_9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f3117559b7_0_7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f3117559b7_0_7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f3117559b7_0_7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f3117559b7_0_7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f3117559b7_0_9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1f3117559b7_0_9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f3117559b7_0_7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f3117559b7_0_7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f3117559b7_0_7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f3117559b7_0_7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f3117559b7_0_9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f3117559b7_0_9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f3117559b7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f3117559b7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f3117559b7_0_10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f3117559b7_0_10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f3117559b7_0_10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1f3117559b7_0_10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f3117559b7_0_10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f3117559b7_0_10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f3117559b7_0_10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1f3117559b7_0_10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f3117559b7_0_9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f3117559b7_0_9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f3117559b7_0_10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1f3117559b7_0_10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1f3117559b7_0_19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1f3117559b7_0_19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1f3117559b7_0_10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1f3117559b7_0_10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f3117559b7_0_10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1f3117559b7_0_10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1f3117559b7_0_1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1f3117559b7_0_1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f3117559b7_0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f3117559b7_0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f3117559b7_0_1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1f3117559b7_0_1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1f3117559b7_0_1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1f3117559b7_0_1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1f3117559b7_0_1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1f3117559b7_0_1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1f3117559b7_0_1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1f3117559b7_0_1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1f3117559b7_0_1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1f3117559b7_0_1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1f3117559b7_0_1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1f3117559b7_0_1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1f3117559b7_0_1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1f3117559b7_0_1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1f3117559b7_0_8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1f3117559b7_0_8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1f3117559b7_0_8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1f3117559b7_0_8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1f3117559b7_0_8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1f3117559b7_0_8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f3117559b7_0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f3117559b7_0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1f3117559b7_0_8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1f3117559b7_0_8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1f3117559b7_0_8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1f3117559b7_0_8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1f3117559b7_0_8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1f3117559b7_0_8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f3117559b7_0_8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f3117559b7_0_8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1f3117559b7_0_1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1f3117559b7_0_1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1f3117559b7_0_1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g1f3117559b7_0_1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1f3117559b7_0_1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1f3117559b7_0_1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1f3117559b7_0_1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1f3117559b7_0_12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1f3117559b7_0_12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1f3117559b7_0_12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1f3117559b7_0_1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Google Shape;622;g1f3117559b7_0_12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f3117559b7_0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f3117559b7_0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1f3117559b7_0_8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Google Shape;633;g1f3117559b7_0_8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1f3117559b7_0_1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1f3117559b7_0_1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1f3117559b7_0_12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1f3117559b7_0_12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1f3117559b7_0_1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1f3117559b7_0_1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1f3117559b7_0_8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1f3117559b7_0_8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1f3117559b7_0_13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1f3117559b7_0_13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1f3117559b7_0_13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9" name="Google Shape;689;g1f3117559b7_0_13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1f3117559b7_0_1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8" name="Google Shape;698;g1f3117559b7_0_13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1f3117559b7_0_1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1f3117559b7_0_1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1f3117559b7_0_1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5" name="Google Shape;715;g1f3117559b7_0_1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f3117559b7_0_3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f3117559b7_0_3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1f3117559b7_0_14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" name="Google Shape;721;g1f3117559b7_0_14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g1f3117559b7_0_14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8" name="Google Shape;728;g1f3117559b7_0_14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1f3117559b7_0_14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8" name="Google Shape;738;g1f3117559b7_0_14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g1f3117559b7_0_15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1" name="Google Shape;751;g1f3117559b7_0_15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1f3117559b7_0_15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7" name="Google Shape;767;g1f3117559b7_0_15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1f3117559b7_0_15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3" name="Google Shape;783;g1f3117559b7_0_15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g1f3117559b7_0_15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9" name="Google Shape;799;g1f3117559b7_0_15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g1f3117559b7_0_16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7" name="Google Shape;817;g1f3117559b7_0_16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g1f3117559b7_0_16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5" name="Google Shape;835;g1f3117559b7_0_16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1f3117559b7_0_15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1f3117559b7_0_15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f3117559b7_0_4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f3117559b7_0_4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g1f3117559b7_0_16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1" name="Google Shape;871;g1f3117559b7_0_16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g1f3117559b7_0_16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7" name="Google Shape;877;g1f3117559b7_0_16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g1f3117559b7_0_17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3" name="Google Shape;883;g1f3117559b7_0_17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g2bfdffb2d8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2" name="Google Shape;892;g2bfdffb2d8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g2bfdffb2d8a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3" name="Google Shape;903;g2bfdffb2d8a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2bfdffb2d8a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2bfdffb2d8a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g2bfdffb2d8a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6" name="Google Shape;926;g2bfdffb2d8a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g2bfdffb2d8a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5" name="Google Shape;935;g2bfdffb2d8a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g2bfdffb2d8a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5" name="Google Shape;945;g2bfdffb2d8a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g2bfdffb2d8a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5" name="Google Shape;955;g2bfdffb2d8a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f3117559b7_0_4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f3117559b7_0_4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g2bfdffb2d8a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5" name="Google Shape;965;g2bfdffb2d8a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g1f3117559b7_0_17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5" name="Google Shape;975;g1f3117559b7_0_17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g1f3117559b7_0_19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3" name="Google Shape;983;g1f3117559b7_0_19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g1f3117559b7_0_18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0" name="Google Shape;990;g1f3117559b7_0_18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g1f3117559b7_0_8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2" name="Google Shape;1002;g1f3117559b7_0_8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g1f3117559b7_0_8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9" name="Google Shape;1009;g1f3117559b7_0_8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24.png"/><Relationship Id="rId4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19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24.png"/><Relationship Id="rId4" Type="http://schemas.openxmlformats.org/officeDocument/2006/relationships/image" Target="../media/image2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3.png"/><Relationship Id="rId4" Type="http://schemas.openxmlformats.org/officeDocument/2006/relationships/image" Target="../media/image1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3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11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11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11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6.png"/><Relationship Id="rId4" Type="http://schemas.openxmlformats.org/officeDocument/2006/relationships/image" Target="../media/image45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36.png"/><Relationship Id="rId4" Type="http://schemas.openxmlformats.org/officeDocument/2006/relationships/image" Target="../media/image45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0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gif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7.png"/><Relationship Id="rId4" Type="http://schemas.openxmlformats.org/officeDocument/2006/relationships/image" Target="../media/image59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7.png"/><Relationship Id="rId4" Type="http://schemas.openxmlformats.org/officeDocument/2006/relationships/image" Target="../media/image61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7.png"/><Relationship Id="rId4" Type="http://schemas.openxmlformats.org/officeDocument/2006/relationships/image" Target="../media/image63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7.png"/><Relationship Id="rId4" Type="http://schemas.openxmlformats.org/officeDocument/2006/relationships/image" Target="../media/image65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7.png"/><Relationship Id="rId4" Type="http://schemas.openxmlformats.org/officeDocument/2006/relationships/image" Target="../media/image65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7.png"/><Relationship Id="rId4" Type="http://schemas.openxmlformats.org/officeDocument/2006/relationships/image" Target="../media/image65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7.png"/><Relationship Id="rId4" Type="http://schemas.openxmlformats.org/officeDocument/2006/relationships/image" Target="../media/image6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7.png"/><Relationship Id="rId4" Type="http://schemas.openxmlformats.org/officeDocument/2006/relationships/image" Target="../media/image65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545100" y="1251575"/>
            <a:ext cx="8053800" cy="78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1900">
                <a:latin typeface="Proxima Nova"/>
                <a:ea typeface="Proxima Nova"/>
                <a:cs typeface="Proxima Nova"/>
                <a:sym typeface="Proxima Nova"/>
              </a:rPr>
              <a:t>CAP 6317/4773: Social Media Mining</a:t>
            </a:r>
            <a:r>
              <a:rPr lang="en" sz="27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27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27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Lecture 16: Data Mining</a:t>
            </a:r>
            <a:endParaRPr sz="270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974100" y="2827150"/>
            <a:ext cx="71958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Raiyan Abdul Baten</a:t>
            </a:r>
            <a:r>
              <a:rPr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,</a:t>
            </a:r>
            <a:r>
              <a:rPr lang="en" sz="16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Ph.D.</a:t>
            </a:r>
            <a:endParaRPr sz="1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March 5, 2024</a:t>
            </a:r>
            <a:endParaRPr sz="1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3720" b="31704"/>
          <a:stretch/>
        </p:blipFill>
        <p:spPr>
          <a:xfrm>
            <a:off x="3514500" y="4565425"/>
            <a:ext cx="2115012" cy="4116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/>
          <p:nvPr/>
        </p:nvSpPr>
        <p:spPr>
          <a:xfrm>
            <a:off x="0" y="0"/>
            <a:ext cx="3232500" cy="5143500"/>
          </a:xfrm>
          <a:prstGeom prst="rect">
            <a:avLst/>
          </a:prstGeom>
          <a:solidFill>
            <a:srgbClr val="003B7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2"/>
          <p:cNvSpPr txBox="1"/>
          <p:nvPr/>
        </p:nvSpPr>
        <p:spPr>
          <a:xfrm>
            <a:off x="425125" y="1250900"/>
            <a:ext cx="2661000" cy="13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Ensemble Methods</a:t>
            </a:r>
            <a:endParaRPr sz="3000">
              <a:solidFill>
                <a:schemeClr val="lt1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147" name="Google Shape;147;p22"/>
          <p:cNvSpPr txBox="1"/>
          <p:nvPr/>
        </p:nvSpPr>
        <p:spPr>
          <a:xfrm>
            <a:off x="3710800" y="1250900"/>
            <a:ext cx="5028900" cy="3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Multiple models are trained on </a:t>
            </a: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subsets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of the original dataset. Given a new test datapoint, the models ‘vote’ their classification results. Majority votes determine the final prediction.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8" name="Google Shape;14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149" name="Google Shape;149;p22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26175" y="2290100"/>
            <a:ext cx="4246277" cy="1880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/>
          <p:nvPr/>
        </p:nvSpPr>
        <p:spPr>
          <a:xfrm>
            <a:off x="0" y="0"/>
            <a:ext cx="3232500" cy="5143500"/>
          </a:xfrm>
          <a:prstGeom prst="rect">
            <a:avLst/>
          </a:prstGeom>
          <a:solidFill>
            <a:srgbClr val="003B7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3"/>
          <p:cNvSpPr txBox="1"/>
          <p:nvPr/>
        </p:nvSpPr>
        <p:spPr>
          <a:xfrm>
            <a:off x="425125" y="1250900"/>
            <a:ext cx="2661000" cy="13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Ensemble Methods</a:t>
            </a:r>
            <a:endParaRPr sz="3000">
              <a:solidFill>
                <a:schemeClr val="lt1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156" name="Google Shape;156;p23"/>
          <p:cNvSpPr txBox="1"/>
          <p:nvPr/>
        </p:nvSpPr>
        <p:spPr>
          <a:xfrm>
            <a:off x="3710800" y="1250900"/>
            <a:ext cx="5028900" cy="3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Three major variations: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●"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Bagging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●"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Random Forests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●"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Boosting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7" name="Google Shape;157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B</a:t>
            </a:r>
            <a:r>
              <a:rPr lang="en" sz="30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ootstrap </a:t>
            </a:r>
            <a:r>
              <a:rPr lang="en" sz="3000" b="1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Agg</a:t>
            </a:r>
            <a:r>
              <a:rPr lang="en" sz="30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regation</a:t>
            </a:r>
            <a:r>
              <a:rPr lang="en" sz="2800">
                <a:solidFill>
                  <a:schemeClr val="dk1"/>
                </a:solidFill>
              </a:rPr>
              <a:t>: </a:t>
            </a:r>
            <a:r>
              <a:rPr lang="en" sz="3000" b="1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Bagg</a:t>
            </a: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ing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id="163" name="Google Shape;163;p24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89425" y="1810200"/>
            <a:ext cx="5596923" cy="2478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4" descr="Doodles_Arrow_Yellow.png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-3242701" flipH="1">
            <a:off x="3534780" y="1247925"/>
            <a:ext cx="432291" cy="107780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4"/>
          <p:cNvSpPr txBox="1"/>
          <p:nvPr/>
        </p:nvSpPr>
        <p:spPr>
          <a:xfrm>
            <a:off x="311700" y="1424900"/>
            <a:ext cx="2829300" cy="1425300"/>
          </a:xfrm>
          <a:prstGeom prst="rect">
            <a:avLst/>
          </a:prstGeom>
          <a:solidFill>
            <a:srgbClr val="FFFC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Randomly sample </a:t>
            </a:r>
            <a:r>
              <a:rPr lang="en" sz="1200" i="1">
                <a:latin typeface="Proxima Nova Semibold"/>
                <a:ea typeface="Proxima Nova Semibold"/>
                <a:cs typeface="Proxima Nova Semibold"/>
                <a:sym typeface="Proxima Nova Semibold"/>
              </a:rPr>
              <a:t>d</a:t>
            </a: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 data points </a:t>
            </a:r>
            <a:r>
              <a:rPr lang="en" sz="1200" b="1">
                <a:latin typeface="Proxima Nova"/>
                <a:ea typeface="Proxima Nova"/>
                <a:cs typeface="Proxima Nova"/>
                <a:sym typeface="Proxima Nova"/>
              </a:rPr>
              <a:t>with replacement</a:t>
            </a: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 out of </a:t>
            </a:r>
            <a:r>
              <a:rPr lang="en" sz="1200" i="1">
                <a:latin typeface="Proxima Nova Semibold"/>
                <a:ea typeface="Proxima Nova Semibold"/>
                <a:cs typeface="Proxima Nova Semibold"/>
                <a:sym typeface="Proxima Nova Semibold"/>
              </a:rPr>
              <a:t>D</a:t>
            </a: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. The same data point can appear multiple times, while some data points can get left out. Each of the </a:t>
            </a:r>
            <a:r>
              <a:rPr lang="en" sz="1200" i="1">
                <a:latin typeface="Proxima Nova Semibold"/>
                <a:ea typeface="Proxima Nova Semibold"/>
                <a:cs typeface="Proxima Nova Semibold"/>
                <a:sym typeface="Proxima Nova Semibold"/>
              </a:rPr>
              <a:t>k</a:t>
            </a: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 models sees a slightly different training dataset.</a:t>
            </a:r>
            <a:endParaRPr sz="12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66" name="Google Shape;166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Random Forest</a:t>
            </a:r>
            <a:endParaRPr sz="2800">
              <a:solidFill>
                <a:schemeClr val="dk1"/>
              </a:solidFill>
            </a:endParaRPr>
          </a:p>
        </p:txBody>
      </p:sp>
      <p:pic>
        <p:nvPicPr>
          <p:cNvPr id="172" name="Google Shape;172;p25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89425" y="1810200"/>
            <a:ext cx="5596923" cy="2478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5" descr="Doodles_Arrow_Yellow.png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-3242701" flipH="1">
            <a:off x="4123730" y="970200"/>
            <a:ext cx="432291" cy="107780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5"/>
          <p:cNvSpPr txBox="1"/>
          <p:nvPr/>
        </p:nvSpPr>
        <p:spPr>
          <a:xfrm>
            <a:off x="311700" y="1119725"/>
            <a:ext cx="3403800" cy="1730400"/>
          </a:xfrm>
          <a:prstGeom prst="rect">
            <a:avLst/>
          </a:prstGeom>
          <a:solidFill>
            <a:srgbClr val="FFFC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Now the classifiers must use the </a:t>
            </a:r>
            <a:r>
              <a:rPr lang="en" sz="1200" b="1">
                <a:latin typeface="Proxima Nova"/>
                <a:ea typeface="Proxima Nova"/>
                <a:cs typeface="Proxima Nova"/>
                <a:sym typeface="Proxima Nova"/>
              </a:rPr>
              <a:t>Decision Tree</a:t>
            </a: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 algorithm. Each node in the decision tree can use only a </a:t>
            </a:r>
            <a:r>
              <a:rPr lang="en" sz="1200" b="1">
                <a:latin typeface="Proxima Nova"/>
                <a:ea typeface="Proxima Nova"/>
                <a:cs typeface="Proxima Nova"/>
                <a:sym typeface="Proxima Nova"/>
              </a:rPr>
              <a:t>small number of features </a:t>
            </a: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(randomly selected out of all available features) to determine the splitting feature. The process is repeated for each of the </a:t>
            </a:r>
            <a:r>
              <a:rPr lang="en" sz="1200" i="1">
                <a:latin typeface="Proxima Nova Semibold"/>
                <a:ea typeface="Proxima Nova Semibold"/>
                <a:cs typeface="Proxima Nova Semibold"/>
                <a:sym typeface="Proxima Nova Semibold"/>
              </a:rPr>
              <a:t>k</a:t>
            </a: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 models.</a:t>
            </a:r>
            <a:endParaRPr sz="12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75" name="Google Shape;175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6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Reminder to self: Attendance</a:t>
            </a:r>
            <a:endParaRPr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B71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7"/>
          <p:cNvSpPr txBox="1"/>
          <p:nvPr/>
        </p:nvSpPr>
        <p:spPr>
          <a:xfrm>
            <a:off x="511850" y="2445675"/>
            <a:ext cx="72999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Group Projects</a:t>
            </a:r>
            <a:endParaRPr sz="6600">
              <a:solidFill>
                <a:schemeClr val="lt1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186" name="Google Shape;186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B71"/>
        </a:solidFill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8"/>
          <p:cNvSpPr txBox="1"/>
          <p:nvPr/>
        </p:nvSpPr>
        <p:spPr>
          <a:xfrm>
            <a:off x="511850" y="2445675"/>
            <a:ext cx="7299900" cy="22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Supervised Learning</a:t>
            </a:r>
            <a:endParaRPr sz="6600">
              <a:solidFill>
                <a:schemeClr val="lt1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192" name="Google Shape;192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9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Boosting: AdaBoost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198" name="Google Shape;198;p29"/>
          <p:cNvSpPr txBox="1"/>
          <p:nvPr/>
        </p:nvSpPr>
        <p:spPr>
          <a:xfrm>
            <a:off x="422350" y="1501425"/>
            <a:ext cx="8345100" cy="29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 b="1">
                <a:latin typeface="Proxima Nova"/>
                <a:ea typeface="Proxima Nova"/>
                <a:cs typeface="Proxima Nova"/>
                <a:sym typeface="Proxima Nova"/>
              </a:rPr>
              <a:t>Two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major changes: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○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Weights are assigned to </a:t>
            </a:r>
            <a:r>
              <a:rPr lang="en" b="1">
                <a:latin typeface="Proxima Nova"/>
                <a:ea typeface="Proxima Nova"/>
                <a:cs typeface="Proxima Nova"/>
                <a:sym typeface="Proxima Nova"/>
              </a:rPr>
              <a:t>each data point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1371600" lvl="2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■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Goal: Give more attention to the ‘harder’ data points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0" indent="0" algn="l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9" name="Google Shape;199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0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Boosting: AdaBoost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205" name="Google Shape;205;p30"/>
          <p:cNvSpPr txBox="1"/>
          <p:nvPr/>
        </p:nvSpPr>
        <p:spPr>
          <a:xfrm>
            <a:off x="422350" y="1501425"/>
            <a:ext cx="8345100" cy="29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 b="1">
                <a:latin typeface="Proxima Nova"/>
                <a:ea typeface="Proxima Nova"/>
                <a:cs typeface="Proxima Nova"/>
                <a:sym typeface="Proxima Nova"/>
              </a:rPr>
              <a:t>Two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major changes: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○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Weights are assigned to </a:t>
            </a:r>
            <a:r>
              <a:rPr lang="en" b="1">
                <a:latin typeface="Proxima Nova"/>
                <a:ea typeface="Proxima Nova"/>
                <a:cs typeface="Proxima Nova"/>
                <a:sym typeface="Proxima Nova"/>
              </a:rPr>
              <a:t>each data point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1371600" lvl="2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■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Goal: Give more attention to the ‘harder’ data points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○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Weights are assigned to </a:t>
            </a:r>
            <a:r>
              <a:rPr lang="en" b="1">
                <a:latin typeface="Proxima Nova"/>
                <a:ea typeface="Proxima Nova"/>
                <a:cs typeface="Proxima Nova"/>
                <a:sym typeface="Proxima Nova"/>
              </a:rPr>
              <a:t>each model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1371600" lvl="2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■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Goal: Give more attention to the better performing models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1371600" lvl="2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■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Voting is not democratic any more – if you’re a better performer, you vote matters more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6" name="Google Shape;206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1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Boosting: AdaBoost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212" name="Google Shape;212;p31"/>
          <p:cNvSpPr txBox="1"/>
          <p:nvPr/>
        </p:nvSpPr>
        <p:spPr>
          <a:xfrm>
            <a:off x="422350" y="1501425"/>
            <a:ext cx="8550000" cy="29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Proxima Nova"/>
              <a:buChar char="●"/>
            </a:pPr>
            <a:r>
              <a:rPr lang="en" sz="1300" b="1">
                <a:latin typeface="Proxima Nova"/>
                <a:ea typeface="Proxima Nova"/>
                <a:cs typeface="Proxima Nova"/>
                <a:sym typeface="Proxima Nova"/>
              </a:rPr>
              <a:t>Iteratively </a:t>
            </a:r>
            <a:r>
              <a:rPr lang="en" sz="1300">
                <a:latin typeface="Proxima Nova"/>
                <a:ea typeface="Proxima Nova"/>
                <a:cs typeface="Proxima Nova"/>
                <a:sym typeface="Proxima Nova"/>
              </a:rPr>
              <a:t>fit the models in the ensemble:</a:t>
            </a:r>
            <a:endParaRPr sz="1300"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roxima Nova"/>
              <a:buChar char="○"/>
            </a:pP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Start with the same weight of 1/d for all data points </a:t>
            </a:r>
            <a:endParaRPr sz="13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0" indent="0" algn="l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3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3" name="Google Shape;213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pic>
        <p:nvPicPr>
          <p:cNvPr id="214" name="Google Shape;214;p31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56075" y="172600"/>
            <a:ext cx="3465073" cy="1534576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31"/>
          <p:cNvSpPr/>
          <p:nvPr/>
        </p:nvSpPr>
        <p:spPr>
          <a:xfrm>
            <a:off x="5590775" y="901200"/>
            <a:ext cx="548700" cy="460500"/>
          </a:xfrm>
          <a:prstGeom prst="rect">
            <a:avLst/>
          </a:prstGeom>
          <a:solidFill>
            <a:srgbClr val="FFFC00">
              <a:alpha val="36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31"/>
          <p:cNvSpPr/>
          <p:nvPr/>
        </p:nvSpPr>
        <p:spPr>
          <a:xfrm>
            <a:off x="6682150" y="247625"/>
            <a:ext cx="313200" cy="197400"/>
          </a:xfrm>
          <a:prstGeom prst="rect">
            <a:avLst/>
          </a:prstGeom>
          <a:solidFill>
            <a:srgbClr val="FFFC00">
              <a:alpha val="36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B71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660500" y="2987575"/>
            <a:ext cx="46902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Recap</a:t>
            </a:r>
            <a:endParaRPr sz="6600">
              <a:solidFill>
                <a:schemeClr val="lt1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2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Boosting: AdaBoost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222" name="Google Shape;222;p32"/>
          <p:cNvSpPr txBox="1"/>
          <p:nvPr/>
        </p:nvSpPr>
        <p:spPr>
          <a:xfrm>
            <a:off x="422350" y="1501425"/>
            <a:ext cx="8550000" cy="29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Proxima Nova"/>
              <a:buChar char="●"/>
            </a:pPr>
            <a:r>
              <a:rPr lang="en" sz="1300" b="1">
                <a:latin typeface="Proxima Nova"/>
                <a:ea typeface="Proxima Nova"/>
                <a:cs typeface="Proxima Nova"/>
                <a:sym typeface="Proxima Nova"/>
              </a:rPr>
              <a:t>Iteratively </a:t>
            </a:r>
            <a:r>
              <a:rPr lang="en" sz="1300">
                <a:latin typeface="Proxima Nova"/>
                <a:ea typeface="Proxima Nova"/>
                <a:cs typeface="Proxima Nova"/>
                <a:sym typeface="Proxima Nova"/>
              </a:rPr>
              <a:t>fit the models in the ensemble:</a:t>
            </a:r>
            <a:endParaRPr sz="1300"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roxima Nova"/>
              <a:buChar char="○"/>
            </a:pP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Start with the same weight of 1/d for all data points </a:t>
            </a:r>
            <a:endParaRPr sz="13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roxima Nova"/>
              <a:buChar char="○"/>
            </a:pP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Sample with replacement, but the sampled dataset </a:t>
            </a:r>
            <a:r>
              <a:rPr lang="en" sz="13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can be of any size</a:t>
            </a:r>
            <a:endParaRPr sz="13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3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3" name="Google Shape;223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pic>
        <p:nvPicPr>
          <p:cNvPr id="224" name="Google Shape;224;p32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56075" y="172600"/>
            <a:ext cx="3465073" cy="1534576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2"/>
          <p:cNvSpPr/>
          <p:nvPr/>
        </p:nvSpPr>
        <p:spPr>
          <a:xfrm>
            <a:off x="5590775" y="901200"/>
            <a:ext cx="548700" cy="460500"/>
          </a:xfrm>
          <a:prstGeom prst="rect">
            <a:avLst/>
          </a:prstGeom>
          <a:solidFill>
            <a:srgbClr val="FFFC00">
              <a:alpha val="36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32"/>
          <p:cNvSpPr/>
          <p:nvPr/>
        </p:nvSpPr>
        <p:spPr>
          <a:xfrm>
            <a:off x="6682150" y="247625"/>
            <a:ext cx="313200" cy="197400"/>
          </a:xfrm>
          <a:prstGeom prst="rect">
            <a:avLst/>
          </a:prstGeom>
          <a:solidFill>
            <a:srgbClr val="FFFC00">
              <a:alpha val="36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3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Boosting: AdaBoost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232" name="Google Shape;232;p33"/>
          <p:cNvSpPr txBox="1"/>
          <p:nvPr/>
        </p:nvSpPr>
        <p:spPr>
          <a:xfrm>
            <a:off x="422350" y="1501425"/>
            <a:ext cx="8550000" cy="29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Proxima Nova"/>
              <a:buChar char="●"/>
            </a:pPr>
            <a:r>
              <a:rPr lang="en" sz="1300" b="1">
                <a:latin typeface="Proxima Nova"/>
                <a:ea typeface="Proxima Nova"/>
                <a:cs typeface="Proxima Nova"/>
                <a:sym typeface="Proxima Nova"/>
              </a:rPr>
              <a:t>Iteratively </a:t>
            </a:r>
            <a:r>
              <a:rPr lang="en" sz="1300">
                <a:latin typeface="Proxima Nova"/>
                <a:ea typeface="Proxima Nova"/>
                <a:cs typeface="Proxima Nova"/>
                <a:sym typeface="Proxima Nova"/>
              </a:rPr>
              <a:t>fit the models in the ensemble:</a:t>
            </a:r>
            <a:endParaRPr sz="1300"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roxima Nova"/>
              <a:buChar char="○"/>
            </a:pP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Start with the same weight of 1/d for all data points </a:t>
            </a:r>
            <a:endParaRPr sz="13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roxima Nova"/>
              <a:buChar char="○"/>
            </a:pP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Sample with replacement, but the sampled dataset </a:t>
            </a:r>
            <a:r>
              <a:rPr lang="en" sz="13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can be of any size</a:t>
            </a:r>
            <a:endParaRPr sz="13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371600" lvl="2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roxima Nova"/>
              <a:buChar char="■"/>
            </a:pP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Each datapoint is equally likely to be picked</a:t>
            </a:r>
            <a:endParaRPr sz="13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3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3" name="Google Shape;233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pic>
        <p:nvPicPr>
          <p:cNvPr id="234" name="Google Shape;234;p33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56075" y="172600"/>
            <a:ext cx="3465073" cy="1534576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33"/>
          <p:cNvSpPr/>
          <p:nvPr/>
        </p:nvSpPr>
        <p:spPr>
          <a:xfrm>
            <a:off x="5590775" y="901200"/>
            <a:ext cx="548700" cy="460500"/>
          </a:xfrm>
          <a:prstGeom prst="rect">
            <a:avLst/>
          </a:prstGeom>
          <a:solidFill>
            <a:srgbClr val="FFFC00">
              <a:alpha val="36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33"/>
          <p:cNvSpPr/>
          <p:nvPr/>
        </p:nvSpPr>
        <p:spPr>
          <a:xfrm>
            <a:off x="6682150" y="247625"/>
            <a:ext cx="313200" cy="197400"/>
          </a:xfrm>
          <a:prstGeom prst="rect">
            <a:avLst/>
          </a:prstGeom>
          <a:solidFill>
            <a:srgbClr val="FFFC00">
              <a:alpha val="36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Boosting: AdaBoost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242" name="Google Shape;242;p34"/>
          <p:cNvSpPr txBox="1"/>
          <p:nvPr/>
        </p:nvSpPr>
        <p:spPr>
          <a:xfrm>
            <a:off x="422350" y="1501425"/>
            <a:ext cx="8550000" cy="29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Proxima Nova"/>
              <a:buChar char="●"/>
            </a:pPr>
            <a:r>
              <a:rPr lang="en" sz="1300" b="1">
                <a:latin typeface="Proxima Nova"/>
                <a:ea typeface="Proxima Nova"/>
                <a:cs typeface="Proxima Nova"/>
                <a:sym typeface="Proxima Nova"/>
              </a:rPr>
              <a:t>Iteratively </a:t>
            </a:r>
            <a:r>
              <a:rPr lang="en" sz="1300">
                <a:latin typeface="Proxima Nova"/>
                <a:ea typeface="Proxima Nova"/>
                <a:cs typeface="Proxima Nova"/>
                <a:sym typeface="Proxima Nova"/>
              </a:rPr>
              <a:t>fit the models in the ensemble:</a:t>
            </a:r>
            <a:endParaRPr sz="1300"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roxima Nova"/>
              <a:buChar char="○"/>
            </a:pP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Start with the same weight of 1/d for all data points </a:t>
            </a:r>
            <a:endParaRPr sz="13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roxima Nova"/>
              <a:buChar char="○"/>
            </a:pP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Sample with replacement, but the sampled dataset </a:t>
            </a:r>
            <a:r>
              <a:rPr lang="en" sz="13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can be of any size</a:t>
            </a:r>
            <a:endParaRPr sz="13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371600" lvl="2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roxima Nova"/>
              <a:buChar char="■"/>
            </a:pP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Each datapoint is equally likely to be picked</a:t>
            </a:r>
            <a:endParaRPr sz="13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roxima Nova"/>
              <a:buChar char="○"/>
            </a:pP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After a classifier, </a:t>
            </a:r>
            <a:r>
              <a:rPr lang="en" sz="13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M</a:t>
            </a:r>
            <a:r>
              <a:rPr lang="en" sz="1300" i="1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 </a:t>
            </a:r>
            <a:r>
              <a:rPr lang="en" sz="13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is trained:</a:t>
            </a:r>
            <a:endParaRPr sz="13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371600" lvl="2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roxima Nova"/>
              <a:buChar char="■"/>
            </a:pP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Assign the model a weight based on its accuracy</a:t>
            </a:r>
            <a:endParaRPr sz="13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3716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0" indent="0" algn="l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3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3" name="Google Shape;243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pic>
        <p:nvPicPr>
          <p:cNvPr id="244" name="Google Shape;244;p34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56075" y="172600"/>
            <a:ext cx="3465073" cy="1534576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34"/>
          <p:cNvSpPr/>
          <p:nvPr/>
        </p:nvSpPr>
        <p:spPr>
          <a:xfrm>
            <a:off x="5590775" y="901200"/>
            <a:ext cx="548700" cy="460500"/>
          </a:xfrm>
          <a:prstGeom prst="rect">
            <a:avLst/>
          </a:prstGeom>
          <a:solidFill>
            <a:srgbClr val="FFFC00">
              <a:alpha val="36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34"/>
          <p:cNvSpPr/>
          <p:nvPr/>
        </p:nvSpPr>
        <p:spPr>
          <a:xfrm>
            <a:off x="6682150" y="247625"/>
            <a:ext cx="313200" cy="197400"/>
          </a:xfrm>
          <a:prstGeom prst="rect">
            <a:avLst/>
          </a:prstGeom>
          <a:solidFill>
            <a:srgbClr val="FFFC00">
              <a:alpha val="36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5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Boosting: AdaBoost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252" name="Google Shape;252;p35"/>
          <p:cNvSpPr txBox="1"/>
          <p:nvPr/>
        </p:nvSpPr>
        <p:spPr>
          <a:xfrm>
            <a:off x="422350" y="1501425"/>
            <a:ext cx="8550000" cy="29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Proxima Nova"/>
              <a:buChar char="●"/>
            </a:pPr>
            <a:r>
              <a:rPr lang="en" sz="1300" b="1">
                <a:latin typeface="Proxima Nova"/>
                <a:ea typeface="Proxima Nova"/>
                <a:cs typeface="Proxima Nova"/>
                <a:sym typeface="Proxima Nova"/>
              </a:rPr>
              <a:t>Iteratively </a:t>
            </a:r>
            <a:r>
              <a:rPr lang="en" sz="1300">
                <a:latin typeface="Proxima Nova"/>
                <a:ea typeface="Proxima Nova"/>
                <a:cs typeface="Proxima Nova"/>
                <a:sym typeface="Proxima Nova"/>
              </a:rPr>
              <a:t>fit the models in the ensemble:</a:t>
            </a:r>
            <a:endParaRPr sz="1300"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roxima Nova"/>
              <a:buChar char="○"/>
            </a:pP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Start with the same weight of 1/d for all data points </a:t>
            </a:r>
            <a:endParaRPr sz="13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roxima Nova"/>
              <a:buChar char="○"/>
            </a:pP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Sample with replacement, but the sampled dataset </a:t>
            </a:r>
            <a:r>
              <a:rPr lang="en" sz="13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can be of any size</a:t>
            </a:r>
            <a:endParaRPr sz="13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371600" lvl="2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roxima Nova"/>
              <a:buChar char="■"/>
            </a:pP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Each datapoint is equally likely to be picked</a:t>
            </a:r>
            <a:endParaRPr sz="13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roxima Nova"/>
              <a:buChar char="○"/>
            </a:pP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After a classifier, </a:t>
            </a:r>
            <a:r>
              <a:rPr lang="en" sz="13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M</a:t>
            </a:r>
            <a:r>
              <a:rPr lang="en" sz="1300" i="1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 </a:t>
            </a:r>
            <a:r>
              <a:rPr lang="en" sz="13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is trained:</a:t>
            </a:r>
            <a:endParaRPr sz="13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371600" lvl="2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roxima Nova"/>
              <a:buChar char="■"/>
            </a:pP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Assign the model a weight based on its accuracy</a:t>
            </a:r>
            <a:endParaRPr sz="13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371600" lvl="2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roxima Nova"/>
              <a:buChar char="■"/>
            </a:pP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Increase weights of misclassified data points, decrease weights of correctly classified data points</a:t>
            </a:r>
            <a:endParaRPr sz="13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0" indent="0" algn="l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3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3" name="Google Shape;253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pic>
        <p:nvPicPr>
          <p:cNvPr id="254" name="Google Shape;254;p35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56075" y="172600"/>
            <a:ext cx="3465073" cy="1534576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35"/>
          <p:cNvSpPr/>
          <p:nvPr/>
        </p:nvSpPr>
        <p:spPr>
          <a:xfrm>
            <a:off x="5590775" y="901200"/>
            <a:ext cx="548700" cy="460500"/>
          </a:xfrm>
          <a:prstGeom prst="rect">
            <a:avLst/>
          </a:prstGeom>
          <a:solidFill>
            <a:srgbClr val="FFFC00">
              <a:alpha val="36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35"/>
          <p:cNvSpPr/>
          <p:nvPr/>
        </p:nvSpPr>
        <p:spPr>
          <a:xfrm>
            <a:off x="6682150" y="247625"/>
            <a:ext cx="313200" cy="197400"/>
          </a:xfrm>
          <a:prstGeom prst="rect">
            <a:avLst/>
          </a:prstGeom>
          <a:solidFill>
            <a:srgbClr val="FFFC00">
              <a:alpha val="36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6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Boosting: AdaBoost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262" name="Google Shape;262;p36"/>
          <p:cNvSpPr txBox="1"/>
          <p:nvPr/>
        </p:nvSpPr>
        <p:spPr>
          <a:xfrm>
            <a:off x="422350" y="1501425"/>
            <a:ext cx="8550000" cy="29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Proxima Nova"/>
              <a:buChar char="●"/>
            </a:pPr>
            <a:r>
              <a:rPr lang="en" sz="1300" b="1">
                <a:latin typeface="Proxima Nova"/>
                <a:ea typeface="Proxima Nova"/>
                <a:cs typeface="Proxima Nova"/>
                <a:sym typeface="Proxima Nova"/>
              </a:rPr>
              <a:t>Iteratively </a:t>
            </a:r>
            <a:r>
              <a:rPr lang="en" sz="1300">
                <a:latin typeface="Proxima Nova"/>
                <a:ea typeface="Proxima Nova"/>
                <a:cs typeface="Proxima Nova"/>
                <a:sym typeface="Proxima Nova"/>
              </a:rPr>
              <a:t>fit the models in the ensemble:</a:t>
            </a:r>
            <a:endParaRPr sz="1300"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roxima Nova"/>
              <a:buChar char="○"/>
            </a:pP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Start with the same weight of 1/d for all data points </a:t>
            </a:r>
            <a:endParaRPr sz="13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roxima Nova"/>
              <a:buChar char="○"/>
            </a:pP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Sample with replacement, but the sampled dataset </a:t>
            </a:r>
            <a:r>
              <a:rPr lang="en" sz="13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can be of any size</a:t>
            </a:r>
            <a:endParaRPr sz="13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371600" lvl="2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roxima Nova"/>
              <a:buChar char="■"/>
            </a:pP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Each datapoint is equally likely to be picked</a:t>
            </a:r>
            <a:endParaRPr sz="13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roxima Nova"/>
              <a:buChar char="○"/>
            </a:pP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After a classifier, </a:t>
            </a:r>
            <a:r>
              <a:rPr lang="en" sz="13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M</a:t>
            </a:r>
            <a:r>
              <a:rPr lang="en" sz="1300" i="1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 </a:t>
            </a:r>
            <a:r>
              <a:rPr lang="en" sz="13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is trained:</a:t>
            </a:r>
            <a:endParaRPr sz="13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371600" lvl="2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roxima Nova"/>
              <a:buChar char="■"/>
            </a:pP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Assign the model a weight based on its accuracy</a:t>
            </a:r>
            <a:endParaRPr sz="13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371600" lvl="2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roxima Nova"/>
              <a:buChar char="■"/>
            </a:pP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Increase weights of misclassified data points, decrease weights of correctly classified data points</a:t>
            </a:r>
            <a:endParaRPr sz="13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roxima Nova"/>
              <a:buChar char="○"/>
            </a:pP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For the next model </a:t>
            </a:r>
            <a:r>
              <a:rPr lang="en" sz="13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M</a:t>
            </a:r>
            <a:r>
              <a:rPr lang="en" sz="1300" i="1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i+1</a:t>
            </a:r>
            <a:r>
              <a:rPr lang="en" sz="13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, </a:t>
            </a: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use weighted sampling to preferentially pick the misclassified data points</a:t>
            </a:r>
            <a:endParaRPr sz="13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3" name="Google Shape;263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pic>
        <p:nvPicPr>
          <p:cNvPr id="264" name="Google Shape;264;p36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56075" y="172600"/>
            <a:ext cx="3465073" cy="1534576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36"/>
          <p:cNvSpPr/>
          <p:nvPr/>
        </p:nvSpPr>
        <p:spPr>
          <a:xfrm>
            <a:off x="5590775" y="901200"/>
            <a:ext cx="548700" cy="460500"/>
          </a:xfrm>
          <a:prstGeom prst="rect">
            <a:avLst/>
          </a:prstGeom>
          <a:solidFill>
            <a:srgbClr val="FFFC00">
              <a:alpha val="36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36"/>
          <p:cNvSpPr/>
          <p:nvPr/>
        </p:nvSpPr>
        <p:spPr>
          <a:xfrm>
            <a:off x="6682150" y="672575"/>
            <a:ext cx="313200" cy="197400"/>
          </a:xfrm>
          <a:prstGeom prst="rect">
            <a:avLst/>
          </a:prstGeom>
          <a:solidFill>
            <a:srgbClr val="FFFC00">
              <a:alpha val="36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7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Boosting: AdaBoost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272" name="Google Shape;272;p37"/>
          <p:cNvSpPr txBox="1"/>
          <p:nvPr/>
        </p:nvSpPr>
        <p:spPr>
          <a:xfrm>
            <a:off x="422350" y="1501425"/>
            <a:ext cx="8345100" cy="29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Significantly </a:t>
            </a:r>
            <a:r>
              <a:rPr lang="en" b="1">
                <a:latin typeface="Proxima Nova"/>
                <a:ea typeface="Proxima Nova"/>
                <a:cs typeface="Proxima Nova"/>
                <a:sym typeface="Proxima Nova"/>
              </a:rPr>
              <a:t>improves accuracy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over a single model fitted on the entire dataset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Not robust to </a:t>
            </a:r>
            <a:r>
              <a:rPr lang="en" b="1">
                <a:latin typeface="Proxima Nova"/>
                <a:ea typeface="Proxima Nova"/>
                <a:cs typeface="Proxima Nova"/>
                <a:sym typeface="Proxima Nova"/>
              </a:rPr>
              <a:t>overfitting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3" name="Google Shape;273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p38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12251" y="61225"/>
            <a:ext cx="5519498" cy="3031951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38"/>
          <p:cNvSpPr txBox="1"/>
          <p:nvPr/>
        </p:nvSpPr>
        <p:spPr>
          <a:xfrm>
            <a:off x="342750" y="3203625"/>
            <a:ext cx="8488200" cy="1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</a:pPr>
            <a:r>
              <a:rPr lang="en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XGBoost</a:t>
            </a: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is a clever implementation of Tree Boosting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○"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Efficient regularization (both LASSO and Ridge), 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○"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Better parallel processing, cache access, data compression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○"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Better handling of sparse data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The core principles and intuitions behind tree ensembling are exactly the same</a:t>
            </a:r>
            <a:endParaRPr/>
          </a:p>
        </p:txBody>
      </p:sp>
      <p:sp>
        <p:nvSpPr>
          <p:cNvPr id="280" name="Google Shape;280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Google Shape;285;p39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12650" y="0"/>
            <a:ext cx="571871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0"/>
          <p:cNvSpPr txBox="1"/>
          <p:nvPr/>
        </p:nvSpPr>
        <p:spPr>
          <a:xfrm>
            <a:off x="311700" y="1247350"/>
            <a:ext cx="34548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Proxima Nova"/>
              <a:buChar char="●"/>
            </a:pPr>
            <a:r>
              <a:rPr lang="en" sz="13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Linear regression – Ridge</a:t>
            </a:r>
            <a:endParaRPr sz="1300" b="1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11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Proxima Nova"/>
              <a:buChar char="●"/>
            </a:pPr>
            <a:r>
              <a:rPr lang="en" sz="13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Linear regression – LASSO</a:t>
            </a:r>
            <a:endParaRPr sz="1300" b="1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11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Proxima Nova"/>
              <a:buChar char="●"/>
            </a:pPr>
            <a:r>
              <a:rPr lang="en" sz="13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ElasticNet regression</a:t>
            </a:r>
            <a:endParaRPr sz="1300" b="1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11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Proxima Nova"/>
              <a:buChar char="●"/>
            </a:pP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Bayesian regression</a:t>
            </a:r>
            <a:endParaRPr sz="13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11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Proxima Nova"/>
              <a:buChar char="●"/>
            </a:pP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Support Vector regression (SVR)</a:t>
            </a:r>
            <a:endParaRPr sz="13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11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Proxima Nova"/>
              <a:buChar char="●"/>
            </a:pPr>
            <a:r>
              <a:rPr lang="en" sz="13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Random Forest</a:t>
            </a:r>
            <a:endParaRPr sz="1300" b="1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11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Proxima Nova"/>
              <a:buChar char="●"/>
            </a:pPr>
            <a:r>
              <a:rPr lang="en" sz="13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AdaBoost</a:t>
            </a:r>
            <a:endParaRPr sz="1300" b="1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1150" algn="l" rtl="0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buClr>
                <a:srgbClr val="333333"/>
              </a:buClr>
              <a:buSzPts val="1300"/>
              <a:buFont typeface="Proxima Nova"/>
              <a:buChar char="●"/>
            </a:pPr>
            <a:r>
              <a:rPr lang="en" sz="13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XGBoost</a:t>
            </a:r>
            <a:endParaRPr sz="1300" b="1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92" name="Google Shape;292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293" name="Google Shape;293;p40"/>
          <p:cNvSpPr txBox="1"/>
          <p:nvPr/>
        </p:nvSpPr>
        <p:spPr>
          <a:xfrm>
            <a:off x="4655100" y="1247350"/>
            <a:ext cx="3866400" cy="25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Proxima Nova"/>
              <a:buChar char="●"/>
            </a:pP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Naive Bayes</a:t>
            </a:r>
            <a:endParaRPr sz="13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11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Proxima Nova"/>
              <a:buChar char="●"/>
            </a:pP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K-NN</a:t>
            </a:r>
            <a:endParaRPr sz="13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11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Proxima Nova"/>
              <a:buChar char="●"/>
            </a:pP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Logistic Regression</a:t>
            </a:r>
            <a:endParaRPr sz="13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11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Proxima Nova"/>
              <a:buChar char="●"/>
            </a:pP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Support Vector Machine (SVM)</a:t>
            </a:r>
            <a:endParaRPr sz="13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11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Proxima Nova"/>
              <a:buChar char="●"/>
            </a:pPr>
            <a:r>
              <a:rPr lang="en" sz="13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Random Forest</a:t>
            </a:r>
            <a:endParaRPr sz="1300" b="1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11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Proxima Nova"/>
              <a:buChar char="●"/>
            </a:pPr>
            <a:r>
              <a:rPr lang="en" sz="13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AdaBoost</a:t>
            </a:r>
            <a:endParaRPr sz="1300" b="1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1150" algn="l" rtl="0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buClr>
                <a:srgbClr val="333333"/>
              </a:buClr>
              <a:buSzPts val="1300"/>
              <a:buFont typeface="Proxima Nova"/>
              <a:buChar char="●"/>
            </a:pPr>
            <a:r>
              <a:rPr lang="en" sz="13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XGBoost</a:t>
            </a:r>
            <a:endParaRPr sz="1300" b="1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94" name="Google Shape;294;p40"/>
          <p:cNvSpPr txBox="1"/>
          <p:nvPr/>
        </p:nvSpPr>
        <p:spPr>
          <a:xfrm>
            <a:off x="311700" y="445025"/>
            <a:ext cx="3941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Regression Modeling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295" name="Google Shape;295;p40"/>
          <p:cNvSpPr txBox="1"/>
          <p:nvPr/>
        </p:nvSpPr>
        <p:spPr>
          <a:xfrm>
            <a:off x="4572000" y="445025"/>
            <a:ext cx="4278000" cy="7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Classification Modeling</a:t>
            </a:r>
            <a:endParaRPr sz="3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Google Shape;300;p41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74950" y="1073573"/>
            <a:ext cx="3065499" cy="2786184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41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Logistic Regression</a:t>
            </a:r>
            <a:endParaRPr sz="2800">
              <a:solidFill>
                <a:srgbClr val="000000"/>
              </a:solidFill>
            </a:endParaRPr>
          </a:p>
        </p:txBody>
      </p:sp>
      <p:cxnSp>
        <p:nvCxnSpPr>
          <p:cNvPr id="302" name="Google Shape;302;p41"/>
          <p:cNvCxnSpPr/>
          <p:nvPr/>
        </p:nvCxnSpPr>
        <p:spPr>
          <a:xfrm flipH="1">
            <a:off x="1538400" y="1668575"/>
            <a:ext cx="1875300" cy="20361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3" name="Google Shape;303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Decision Trees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88850" y="1170125"/>
            <a:ext cx="5523502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355775" y="1548050"/>
            <a:ext cx="3000000" cy="7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The attribute is </a:t>
            </a:r>
            <a:r>
              <a:rPr lang="en" sz="13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discrete-valued</a:t>
            </a: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:</a:t>
            </a:r>
            <a:endParaRPr sz="13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A branch is created for each value</a:t>
            </a:r>
            <a:endParaRPr sz="13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355775" y="2678990"/>
            <a:ext cx="3000000" cy="7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The attribute is </a:t>
            </a:r>
            <a:r>
              <a:rPr lang="en" sz="13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continuous-valued</a:t>
            </a: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:</a:t>
            </a:r>
            <a:endParaRPr sz="13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Split values along split points</a:t>
            </a:r>
            <a:endParaRPr sz="13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355775" y="3898190"/>
            <a:ext cx="3000000" cy="9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The attribute is </a:t>
            </a:r>
            <a:r>
              <a:rPr lang="en" sz="13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discrete-valued </a:t>
            </a: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and a </a:t>
            </a:r>
            <a:r>
              <a:rPr lang="en" sz="13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binary tree</a:t>
            </a: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 must be produced:</a:t>
            </a:r>
            <a:endParaRPr sz="13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Split values along yes/no questions</a:t>
            </a:r>
            <a:endParaRPr sz="13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3" name="Google Shape;73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" name="Google Shape;308;p42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74950" y="1073573"/>
            <a:ext cx="3065499" cy="2786184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42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Logistic Regression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id="310" name="Google Shape;310;p42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96" y="4071257"/>
            <a:ext cx="2909488" cy="405365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Google Shape;316;p43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74950" y="1073573"/>
            <a:ext cx="3065499" cy="2786184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43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Logistic Regression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id="318" name="Google Shape;318;p43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68475" y="1058267"/>
            <a:ext cx="3056549" cy="277802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43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96" y="4071257"/>
            <a:ext cx="2909488" cy="405365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Logistic Regression: The Logistic Function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id="326" name="Google Shape;326;p44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30725" y="1811675"/>
            <a:ext cx="3701573" cy="2465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44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6575" y="1642401"/>
            <a:ext cx="2753701" cy="962150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44"/>
          <p:cNvSpPr txBox="1"/>
          <p:nvPr/>
        </p:nvSpPr>
        <p:spPr>
          <a:xfrm>
            <a:off x="327900" y="2810425"/>
            <a:ext cx="46935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</a:pPr>
            <a:r>
              <a:rPr lang="en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x</a:t>
            </a:r>
            <a:r>
              <a:rPr lang="en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0</a:t>
            </a: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determines the </a:t>
            </a:r>
            <a:r>
              <a:rPr lang="en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x</a:t>
            </a: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value of the function’s midpoint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</a:pPr>
            <a:r>
              <a:rPr lang="en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L</a:t>
            </a: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is a scaling factor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</a:pPr>
            <a:r>
              <a:rPr lang="en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k </a:t>
            </a: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determines the steepness of the curve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9" name="Google Shape;329;p44"/>
          <p:cNvSpPr txBox="1"/>
          <p:nvPr/>
        </p:nvSpPr>
        <p:spPr>
          <a:xfrm>
            <a:off x="6082325" y="1394600"/>
            <a:ext cx="160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L </a:t>
            </a: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= 1</a:t>
            </a:r>
            <a:r>
              <a:rPr lang="en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, k </a:t>
            </a: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=</a:t>
            </a:r>
            <a:r>
              <a:rPr lang="en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r>
              <a:rPr lang="en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, x</a:t>
            </a:r>
            <a:r>
              <a:rPr lang="en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0</a:t>
            </a:r>
            <a:r>
              <a:rPr lang="en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=</a:t>
            </a:r>
            <a:r>
              <a:rPr lang="en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0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30" name="Google Shape;330;p44"/>
          <p:cNvSpPr txBox="1"/>
          <p:nvPr/>
        </p:nvSpPr>
        <p:spPr>
          <a:xfrm>
            <a:off x="8329500" y="4246175"/>
            <a:ext cx="363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x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31" name="Google Shape;331;p44"/>
          <p:cNvSpPr txBox="1"/>
          <p:nvPr/>
        </p:nvSpPr>
        <p:spPr>
          <a:xfrm>
            <a:off x="4790225" y="1977925"/>
            <a:ext cx="508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f</a:t>
            </a: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</a:t>
            </a:r>
            <a:r>
              <a:rPr lang="en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x</a:t>
            </a: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32" name="Google Shape;332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" name="Google Shape;337;p45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74950" y="1073573"/>
            <a:ext cx="3065499" cy="2786184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45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Logistic Regression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id="339" name="Google Shape;339;p45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68475" y="1058267"/>
            <a:ext cx="3056549" cy="277802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45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66055" y="4011401"/>
            <a:ext cx="3056556" cy="556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45"/>
          <p:cNvPicPr preferRelativeResize="0"/>
          <p:nvPr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96" y="4071257"/>
            <a:ext cx="2909488" cy="405365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6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Recap: Simple Linear Regression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348" name="Google Shape;348;p46"/>
          <p:cNvSpPr txBox="1"/>
          <p:nvPr/>
        </p:nvSpPr>
        <p:spPr>
          <a:xfrm>
            <a:off x="311700" y="1247350"/>
            <a:ext cx="80778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We want to learn </a:t>
            </a:r>
            <a:r>
              <a:rPr lang="en" sz="1300" i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w</a:t>
            </a:r>
            <a:r>
              <a:rPr lang="en" sz="1300" baseline="-250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0</a:t>
            </a: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 and </a:t>
            </a:r>
            <a:r>
              <a:rPr lang="en" sz="1300" i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w</a:t>
            </a:r>
            <a:r>
              <a:rPr lang="en" sz="1300" baseline="-250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. Consider the </a:t>
            </a:r>
            <a:r>
              <a:rPr lang="en" sz="1300" i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-th data point, </a:t>
            </a:r>
            <a:endParaRPr sz="1300" i="1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49" name="Google Shape;349;p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pic>
        <p:nvPicPr>
          <p:cNvPr id="350" name="Google Shape;350;p46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85025" y="1813625"/>
            <a:ext cx="1883459" cy="300888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46"/>
          <p:cNvSpPr txBox="1"/>
          <p:nvPr/>
        </p:nvSpPr>
        <p:spPr>
          <a:xfrm>
            <a:off x="311700" y="2314150"/>
            <a:ext cx="80778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The residual sum of squares, RSS, is given by,</a:t>
            </a:r>
            <a:endParaRPr sz="1300" i="1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52" name="Google Shape;352;p46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85025" y="2755500"/>
            <a:ext cx="3207738" cy="69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46"/>
          <p:cNvSpPr txBox="1"/>
          <p:nvPr/>
        </p:nvSpPr>
        <p:spPr>
          <a:xfrm>
            <a:off x="311700" y="3533350"/>
            <a:ext cx="80778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We want to find </a:t>
            </a:r>
            <a:r>
              <a:rPr lang="en" sz="1300" i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w</a:t>
            </a:r>
            <a:r>
              <a:rPr lang="en" sz="1300" baseline="-250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0</a:t>
            </a: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 and </a:t>
            </a:r>
            <a:r>
              <a:rPr lang="en" sz="1300" i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w</a:t>
            </a:r>
            <a:r>
              <a:rPr lang="en" sz="1300" baseline="-250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 that minimize the RSS:</a:t>
            </a:r>
            <a:endParaRPr sz="1300" i="1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54" name="Google Shape;354;p46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85025" y="3939476"/>
            <a:ext cx="2743998" cy="75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46"/>
          <p:cNvPicPr preferRelativeResize="0"/>
          <p:nvPr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25903" y="1427500"/>
            <a:ext cx="3304125" cy="2158199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46"/>
          <p:cNvSpPr/>
          <p:nvPr/>
        </p:nvSpPr>
        <p:spPr>
          <a:xfrm>
            <a:off x="8152425" y="2785800"/>
            <a:ext cx="373800" cy="393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7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Logistic Regression: Cross Entropy Loss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id="362" name="Google Shape;362;p47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87425" y="1446667"/>
            <a:ext cx="3056549" cy="2778023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47"/>
          <p:cNvSpPr txBox="1"/>
          <p:nvPr/>
        </p:nvSpPr>
        <p:spPr>
          <a:xfrm>
            <a:off x="311700" y="1693700"/>
            <a:ext cx="5394000" cy="20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Properties we desire: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8761D"/>
              </a:buClr>
              <a:buSzPts val="1400"/>
              <a:buFont typeface="Proxima Nova"/>
              <a:buChar char="●"/>
            </a:pPr>
            <a:r>
              <a:rPr lang="en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When predicted P(</a:t>
            </a:r>
            <a:r>
              <a:rPr lang="en" i="1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y</a:t>
            </a:r>
            <a:r>
              <a:rPr lang="en" i="1" baseline="-25000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i </a:t>
            </a:r>
            <a:r>
              <a:rPr lang="en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= 1 | </a:t>
            </a:r>
            <a:r>
              <a:rPr lang="en" i="1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x</a:t>
            </a:r>
            <a:r>
              <a:rPr lang="en" baseline="-25000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r>
              <a:rPr lang="en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) = 1 and ground truth label </a:t>
            </a:r>
            <a:r>
              <a:rPr lang="en" i="1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y</a:t>
            </a:r>
            <a:r>
              <a:rPr lang="en" i="1" baseline="-25000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r>
              <a:rPr lang="en" i="1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= 1 </a:t>
            </a:r>
            <a:endParaRPr>
              <a:solidFill>
                <a:srgbClr val="38761D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400"/>
              <a:buFont typeface="Proxima Nova"/>
              <a:buChar char="○"/>
            </a:pPr>
            <a:r>
              <a:rPr lang="en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Great job! We want loss = 0</a:t>
            </a:r>
            <a:endParaRPr>
              <a:solidFill>
                <a:srgbClr val="38761D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rgbClr val="38761D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>
              <a:solidFill>
                <a:srgbClr val="CC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64" name="Google Shape;364;p47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15005" y="1116926"/>
            <a:ext cx="3056556" cy="556732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8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Logistic Regression: Cross Entropy Loss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id="371" name="Google Shape;371;p48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87425" y="1446667"/>
            <a:ext cx="3056549" cy="2778023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48"/>
          <p:cNvSpPr txBox="1"/>
          <p:nvPr/>
        </p:nvSpPr>
        <p:spPr>
          <a:xfrm>
            <a:off x="311700" y="1693700"/>
            <a:ext cx="5394000" cy="22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Properties we desire: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8761D"/>
              </a:buClr>
              <a:buSzPts val="1400"/>
              <a:buFont typeface="Proxima Nova"/>
              <a:buChar char="●"/>
            </a:pPr>
            <a:r>
              <a:rPr lang="en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When predicted P(</a:t>
            </a:r>
            <a:r>
              <a:rPr lang="en" i="1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y</a:t>
            </a:r>
            <a:r>
              <a:rPr lang="en" i="1" baseline="-25000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i </a:t>
            </a:r>
            <a:r>
              <a:rPr lang="en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= 1 | </a:t>
            </a:r>
            <a:r>
              <a:rPr lang="en" i="1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x</a:t>
            </a:r>
            <a:r>
              <a:rPr lang="en" baseline="-25000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r>
              <a:rPr lang="en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) = 1 and ground truth label </a:t>
            </a:r>
            <a:r>
              <a:rPr lang="en" i="1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y</a:t>
            </a:r>
            <a:r>
              <a:rPr lang="en" i="1" baseline="-25000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r>
              <a:rPr lang="en" i="1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= 1 </a:t>
            </a:r>
            <a:endParaRPr>
              <a:solidFill>
                <a:srgbClr val="38761D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400"/>
              <a:buFont typeface="Proxima Nova"/>
              <a:buChar char="○"/>
            </a:pPr>
            <a:r>
              <a:rPr lang="en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Great job! We want loss = 0</a:t>
            </a:r>
            <a:endParaRPr>
              <a:solidFill>
                <a:srgbClr val="38761D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400"/>
              <a:buFont typeface="Proxima Nova"/>
              <a:buChar char="●"/>
            </a:pPr>
            <a:r>
              <a:rPr lang="en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When predicted P(</a:t>
            </a:r>
            <a:r>
              <a:rPr lang="en" i="1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y</a:t>
            </a:r>
            <a:r>
              <a:rPr lang="en" i="1" baseline="-25000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i </a:t>
            </a:r>
            <a:r>
              <a:rPr lang="en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= 1 | </a:t>
            </a:r>
            <a:r>
              <a:rPr lang="en" i="1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x</a:t>
            </a:r>
            <a:r>
              <a:rPr lang="en" baseline="-25000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r>
              <a:rPr lang="en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) = 0 and ground truth label </a:t>
            </a:r>
            <a:r>
              <a:rPr lang="en" i="1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y</a:t>
            </a:r>
            <a:r>
              <a:rPr lang="en" i="1" baseline="-25000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r>
              <a:rPr lang="en" i="1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= 0</a:t>
            </a:r>
            <a:endParaRPr>
              <a:solidFill>
                <a:srgbClr val="38761D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400"/>
              <a:buFont typeface="Proxima Nova"/>
              <a:buChar char="○"/>
            </a:pPr>
            <a:r>
              <a:rPr lang="en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Great job! We want loss = 0</a:t>
            </a:r>
            <a:endParaRPr>
              <a:solidFill>
                <a:srgbClr val="38761D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>
              <a:solidFill>
                <a:srgbClr val="CC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73" name="Google Shape;373;p48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15005" y="1116926"/>
            <a:ext cx="3056556" cy="556732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9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Logistic Regression: Cross Entropy Loss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id="380" name="Google Shape;380;p49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87425" y="1446667"/>
            <a:ext cx="3056549" cy="2778023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49"/>
          <p:cNvSpPr txBox="1"/>
          <p:nvPr/>
        </p:nvSpPr>
        <p:spPr>
          <a:xfrm>
            <a:off x="311700" y="1693700"/>
            <a:ext cx="5394000" cy="3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Properties we desire: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8761D"/>
              </a:buClr>
              <a:buSzPts val="1400"/>
              <a:buFont typeface="Proxima Nova"/>
              <a:buChar char="●"/>
            </a:pPr>
            <a:r>
              <a:rPr lang="en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When predicted P(</a:t>
            </a:r>
            <a:r>
              <a:rPr lang="en" i="1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y</a:t>
            </a:r>
            <a:r>
              <a:rPr lang="en" i="1" baseline="-25000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i </a:t>
            </a:r>
            <a:r>
              <a:rPr lang="en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= 1 | </a:t>
            </a:r>
            <a:r>
              <a:rPr lang="en" i="1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x</a:t>
            </a:r>
            <a:r>
              <a:rPr lang="en" baseline="-25000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r>
              <a:rPr lang="en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) = 1 and ground truth label </a:t>
            </a:r>
            <a:r>
              <a:rPr lang="en" i="1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y</a:t>
            </a:r>
            <a:r>
              <a:rPr lang="en" i="1" baseline="-25000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r>
              <a:rPr lang="en" i="1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= 1 </a:t>
            </a:r>
            <a:endParaRPr>
              <a:solidFill>
                <a:srgbClr val="38761D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400"/>
              <a:buFont typeface="Proxima Nova"/>
              <a:buChar char="○"/>
            </a:pPr>
            <a:r>
              <a:rPr lang="en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Great job! We want loss = 0</a:t>
            </a:r>
            <a:endParaRPr>
              <a:solidFill>
                <a:srgbClr val="38761D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400"/>
              <a:buFont typeface="Proxima Nova"/>
              <a:buChar char="●"/>
            </a:pPr>
            <a:r>
              <a:rPr lang="en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When predicted P(</a:t>
            </a:r>
            <a:r>
              <a:rPr lang="en" i="1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y</a:t>
            </a:r>
            <a:r>
              <a:rPr lang="en" i="1" baseline="-25000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i </a:t>
            </a:r>
            <a:r>
              <a:rPr lang="en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= 1 | </a:t>
            </a:r>
            <a:r>
              <a:rPr lang="en" i="1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x</a:t>
            </a:r>
            <a:r>
              <a:rPr lang="en" baseline="-25000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r>
              <a:rPr lang="en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) = 0 and ground truth label </a:t>
            </a:r>
            <a:r>
              <a:rPr lang="en" i="1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y</a:t>
            </a:r>
            <a:r>
              <a:rPr lang="en" i="1" baseline="-25000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r>
              <a:rPr lang="en" i="1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= 0</a:t>
            </a:r>
            <a:endParaRPr>
              <a:solidFill>
                <a:srgbClr val="38761D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400"/>
              <a:buFont typeface="Proxima Nova"/>
              <a:buChar char="○"/>
            </a:pPr>
            <a:r>
              <a:rPr lang="en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Great job! We want loss = 0</a:t>
            </a:r>
            <a:endParaRPr>
              <a:solidFill>
                <a:srgbClr val="38761D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400"/>
              <a:buFont typeface="Proxima Nova"/>
              <a:buChar char="●"/>
            </a:pPr>
            <a:r>
              <a:rPr lang="en">
                <a:solidFill>
                  <a:srgbClr val="CC0000"/>
                </a:solidFill>
                <a:latin typeface="Proxima Nova"/>
                <a:ea typeface="Proxima Nova"/>
                <a:cs typeface="Proxima Nova"/>
                <a:sym typeface="Proxima Nova"/>
              </a:rPr>
              <a:t>When ground truth label </a:t>
            </a:r>
            <a:r>
              <a:rPr lang="en" i="1">
                <a:solidFill>
                  <a:srgbClr val="CC0000"/>
                </a:solidFill>
                <a:latin typeface="Proxima Nova"/>
                <a:ea typeface="Proxima Nova"/>
                <a:cs typeface="Proxima Nova"/>
                <a:sym typeface="Proxima Nova"/>
              </a:rPr>
              <a:t>y</a:t>
            </a:r>
            <a:r>
              <a:rPr lang="en" i="1" baseline="-25000">
                <a:solidFill>
                  <a:srgbClr val="CC0000"/>
                </a:solidFill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r>
              <a:rPr lang="en" i="1">
                <a:solidFill>
                  <a:srgbClr val="CC0000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>
                <a:solidFill>
                  <a:srgbClr val="CC0000"/>
                </a:solidFill>
                <a:latin typeface="Proxima Nova"/>
                <a:ea typeface="Proxima Nova"/>
                <a:cs typeface="Proxima Nova"/>
                <a:sym typeface="Proxima Nova"/>
              </a:rPr>
              <a:t>= 0 but predicted P(</a:t>
            </a:r>
            <a:r>
              <a:rPr lang="en" i="1">
                <a:solidFill>
                  <a:srgbClr val="CC0000"/>
                </a:solidFill>
                <a:latin typeface="Proxima Nova"/>
                <a:ea typeface="Proxima Nova"/>
                <a:cs typeface="Proxima Nova"/>
                <a:sym typeface="Proxima Nova"/>
              </a:rPr>
              <a:t>y</a:t>
            </a:r>
            <a:r>
              <a:rPr lang="en" i="1" baseline="-25000">
                <a:solidFill>
                  <a:srgbClr val="CC0000"/>
                </a:solidFill>
                <a:latin typeface="Proxima Nova"/>
                <a:ea typeface="Proxima Nova"/>
                <a:cs typeface="Proxima Nova"/>
                <a:sym typeface="Proxima Nova"/>
              </a:rPr>
              <a:t>i </a:t>
            </a:r>
            <a:r>
              <a:rPr lang="en">
                <a:solidFill>
                  <a:srgbClr val="CC0000"/>
                </a:solidFill>
                <a:latin typeface="Proxima Nova"/>
                <a:ea typeface="Proxima Nova"/>
                <a:cs typeface="Proxima Nova"/>
                <a:sym typeface="Proxima Nova"/>
              </a:rPr>
              <a:t>= 1 | </a:t>
            </a:r>
            <a:r>
              <a:rPr lang="en" i="1">
                <a:solidFill>
                  <a:srgbClr val="CC0000"/>
                </a:solidFill>
                <a:latin typeface="Proxima Nova"/>
                <a:ea typeface="Proxima Nova"/>
                <a:cs typeface="Proxima Nova"/>
                <a:sym typeface="Proxima Nova"/>
              </a:rPr>
              <a:t>x</a:t>
            </a:r>
            <a:r>
              <a:rPr lang="en" baseline="-25000">
                <a:solidFill>
                  <a:srgbClr val="CC0000"/>
                </a:solidFill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r>
              <a:rPr lang="en">
                <a:solidFill>
                  <a:srgbClr val="CC0000"/>
                </a:solidFill>
                <a:latin typeface="Proxima Nova"/>
                <a:ea typeface="Proxima Nova"/>
                <a:cs typeface="Proxima Nova"/>
                <a:sym typeface="Proxima Nova"/>
              </a:rPr>
              <a:t>) → 1</a:t>
            </a:r>
            <a:endParaRPr>
              <a:solidFill>
                <a:srgbClr val="CC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400"/>
              <a:buFont typeface="Proxima Nova"/>
              <a:buChar char="○"/>
            </a:pPr>
            <a:r>
              <a:rPr lang="en">
                <a:solidFill>
                  <a:srgbClr val="CC0000"/>
                </a:solidFill>
                <a:latin typeface="Proxima Nova"/>
                <a:ea typeface="Proxima Nova"/>
                <a:cs typeface="Proxima Nova"/>
                <a:sym typeface="Proxima Nova"/>
              </a:rPr>
              <a:t>Yikes, we want loss → infinity</a:t>
            </a:r>
            <a:endParaRPr>
              <a:solidFill>
                <a:srgbClr val="CC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400"/>
              <a:buFont typeface="Proxima Nova"/>
              <a:buChar char="●"/>
            </a:pPr>
            <a:r>
              <a:rPr lang="en">
                <a:solidFill>
                  <a:srgbClr val="CC0000"/>
                </a:solidFill>
                <a:latin typeface="Proxima Nova"/>
                <a:ea typeface="Proxima Nova"/>
                <a:cs typeface="Proxima Nova"/>
                <a:sym typeface="Proxima Nova"/>
              </a:rPr>
              <a:t> When ground truth label </a:t>
            </a:r>
            <a:r>
              <a:rPr lang="en" i="1">
                <a:solidFill>
                  <a:srgbClr val="CC0000"/>
                </a:solidFill>
                <a:latin typeface="Proxima Nova"/>
                <a:ea typeface="Proxima Nova"/>
                <a:cs typeface="Proxima Nova"/>
                <a:sym typeface="Proxima Nova"/>
              </a:rPr>
              <a:t>y</a:t>
            </a:r>
            <a:r>
              <a:rPr lang="en" i="1" baseline="-25000">
                <a:solidFill>
                  <a:srgbClr val="CC0000"/>
                </a:solidFill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r>
              <a:rPr lang="en" i="1">
                <a:solidFill>
                  <a:srgbClr val="CC0000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>
                <a:solidFill>
                  <a:srgbClr val="CC0000"/>
                </a:solidFill>
                <a:latin typeface="Proxima Nova"/>
                <a:ea typeface="Proxima Nova"/>
                <a:cs typeface="Proxima Nova"/>
                <a:sym typeface="Proxima Nova"/>
              </a:rPr>
              <a:t>= 1 but predicted P(</a:t>
            </a:r>
            <a:r>
              <a:rPr lang="en" i="1">
                <a:solidFill>
                  <a:srgbClr val="CC0000"/>
                </a:solidFill>
                <a:latin typeface="Proxima Nova"/>
                <a:ea typeface="Proxima Nova"/>
                <a:cs typeface="Proxima Nova"/>
                <a:sym typeface="Proxima Nova"/>
              </a:rPr>
              <a:t>y</a:t>
            </a:r>
            <a:r>
              <a:rPr lang="en" i="1" baseline="-25000">
                <a:solidFill>
                  <a:srgbClr val="CC0000"/>
                </a:solidFill>
                <a:latin typeface="Proxima Nova"/>
                <a:ea typeface="Proxima Nova"/>
                <a:cs typeface="Proxima Nova"/>
                <a:sym typeface="Proxima Nova"/>
              </a:rPr>
              <a:t>i </a:t>
            </a:r>
            <a:r>
              <a:rPr lang="en">
                <a:solidFill>
                  <a:srgbClr val="CC0000"/>
                </a:solidFill>
                <a:latin typeface="Proxima Nova"/>
                <a:ea typeface="Proxima Nova"/>
                <a:cs typeface="Proxima Nova"/>
                <a:sym typeface="Proxima Nova"/>
              </a:rPr>
              <a:t>= 1 | </a:t>
            </a:r>
            <a:r>
              <a:rPr lang="en" i="1">
                <a:solidFill>
                  <a:srgbClr val="CC0000"/>
                </a:solidFill>
                <a:latin typeface="Proxima Nova"/>
                <a:ea typeface="Proxima Nova"/>
                <a:cs typeface="Proxima Nova"/>
                <a:sym typeface="Proxima Nova"/>
              </a:rPr>
              <a:t>x</a:t>
            </a:r>
            <a:r>
              <a:rPr lang="en" baseline="-25000">
                <a:solidFill>
                  <a:srgbClr val="CC0000"/>
                </a:solidFill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r>
              <a:rPr lang="en">
                <a:solidFill>
                  <a:srgbClr val="CC0000"/>
                </a:solidFill>
                <a:latin typeface="Proxima Nova"/>
                <a:ea typeface="Proxima Nova"/>
                <a:cs typeface="Proxima Nova"/>
                <a:sym typeface="Proxima Nova"/>
              </a:rPr>
              <a:t>) → 0</a:t>
            </a:r>
            <a:endParaRPr>
              <a:solidFill>
                <a:srgbClr val="CC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400"/>
              <a:buFont typeface="Proxima Nova"/>
              <a:buChar char="○"/>
            </a:pPr>
            <a:r>
              <a:rPr lang="en">
                <a:solidFill>
                  <a:srgbClr val="CC0000"/>
                </a:solidFill>
                <a:latin typeface="Proxima Nova"/>
                <a:ea typeface="Proxima Nova"/>
                <a:cs typeface="Proxima Nova"/>
                <a:sym typeface="Proxima Nova"/>
              </a:rPr>
              <a:t>Yikes, we want loss → infinity</a:t>
            </a:r>
            <a:endParaRPr>
              <a:solidFill>
                <a:srgbClr val="CC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82" name="Google Shape;382;p49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15005" y="1116926"/>
            <a:ext cx="3056556" cy="556732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0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Logistic Regression: Cross Entropy Loss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id="389" name="Google Shape;389;p50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87425" y="1446667"/>
            <a:ext cx="3056549" cy="2778023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50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15005" y="1116926"/>
            <a:ext cx="3056556" cy="556732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50"/>
          <p:cNvSpPr txBox="1"/>
          <p:nvPr/>
        </p:nvSpPr>
        <p:spPr>
          <a:xfrm>
            <a:off x="311700" y="1998500"/>
            <a:ext cx="566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Let 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92" name="Google Shape;392;p50"/>
          <p:cNvSpPr txBox="1"/>
          <p:nvPr/>
        </p:nvSpPr>
        <p:spPr>
          <a:xfrm>
            <a:off x="311700" y="2531900"/>
            <a:ext cx="5394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Cross entropy loss, 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93" name="Google Shape;393;p50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1698" y="2932099"/>
            <a:ext cx="4521552" cy="45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50"/>
          <p:cNvPicPr preferRelativeResize="0"/>
          <p:nvPr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0712" y="2108033"/>
            <a:ext cx="1460324" cy="273325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5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51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Logistic Regression: Cross Entropy Loss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401" name="Google Shape;401;p51"/>
          <p:cNvSpPr txBox="1"/>
          <p:nvPr/>
        </p:nvSpPr>
        <p:spPr>
          <a:xfrm>
            <a:off x="311700" y="1388900"/>
            <a:ext cx="64206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400"/>
              <a:buFont typeface="Proxima Nova"/>
              <a:buChar char="●"/>
            </a:pPr>
            <a:r>
              <a:rPr lang="en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When predicted P(</a:t>
            </a:r>
            <a:r>
              <a:rPr lang="en" i="1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y</a:t>
            </a:r>
            <a:r>
              <a:rPr lang="en" i="1" baseline="-25000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i </a:t>
            </a:r>
            <a:r>
              <a:rPr lang="en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= 1 | </a:t>
            </a:r>
            <a:r>
              <a:rPr lang="en" i="1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x</a:t>
            </a:r>
            <a:r>
              <a:rPr lang="en" baseline="-25000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r>
              <a:rPr lang="en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) = </a:t>
            </a:r>
            <a:r>
              <a:rPr lang="en" i="1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p</a:t>
            </a:r>
            <a:r>
              <a:rPr lang="en" i="1" baseline="-25000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r>
              <a:rPr lang="en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 = 1 and ground truth label </a:t>
            </a:r>
            <a:r>
              <a:rPr lang="en" i="1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y</a:t>
            </a:r>
            <a:r>
              <a:rPr lang="en" i="1" baseline="-25000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r>
              <a:rPr lang="en" i="1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= 1 </a:t>
            </a:r>
            <a:endParaRPr>
              <a:solidFill>
                <a:srgbClr val="38761D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400"/>
              <a:buFont typeface="Proxima Nova"/>
              <a:buChar char="○"/>
            </a:pPr>
            <a:r>
              <a:rPr lang="en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Great job! We want loss = 0</a:t>
            </a:r>
            <a:endParaRPr>
              <a:solidFill>
                <a:srgbClr val="CC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402" name="Google Shape;402;p51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31748" y="2415724"/>
            <a:ext cx="4521552" cy="458100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51"/>
          <p:cNvSpPr txBox="1"/>
          <p:nvPr/>
        </p:nvSpPr>
        <p:spPr>
          <a:xfrm>
            <a:off x="5621275" y="2938550"/>
            <a:ext cx="2331600" cy="880800"/>
          </a:xfrm>
          <a:prstGeom prst="rect">
            <a:avLst/>
          </a:prstGeom>
          <a:solidFill>
            <a:srgbClr val="FFFC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latin typeface="Proxima Nova Semibold"/>
                <a:ea typeface="Proxima Nova Semibold"/>
                <a:cs typeface="Proxima Nova Semibold"/>
                <a:sym typeface="Proxima Nova Semibold"/>
              </a:rPr>
              <a:t>y</a:t>
            </a:r>
            <a:r>
              <a:rPr lang="en" sz="1200" i="1" baseline="-25000">
                <a:latin typeface="Proxima Nova Semibold"/>
                <a:ea typeface="Proxima Nova Semibold"/>
                <a:cs typeface="Proxima Nova Semibold"/>
                <a:sym typeface="Proxima Nova Semibold"/>
              </a:rPr>
              <a:t>i </a:t>
            </a: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= 1 makes this term 0</a:t>
            </a:r>
            <a:endParaRPr sz="12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pic>
        <p:nvPicPr>
          <p:cNvPr id="404" name="Google Shape;404;p51" descr="Doodles_Arrow_Yellow.png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7343843" flipH="1">
            <a:off x="4790267" y="2683698"/>
            <a:ext cx="432291" cy="1077804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p51"/>
          <p:cNvSpPr txBox="1"/>
          <p:nvPr/>
        </p:nvSpPr>
        <p:spPr>
          <a:xfrm>
            <a:off x="287275" y="2938550"/>
            <a:ext cx="2331600" cy="880800"/>
          </a:xfrm>
          <a:prstGeom prst="rect">
            <a:avLst/>
          </a:prstGeom>
          <a:solidFill>
            <a:srgbClr val="FFFC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latin typeface="Proxima Nova Semibold"/>
                <a:ea typeface="Proxima Nova Semibold"/>
                <a:cs typeface="Proxima Nova Semibold"/>
                <a:sym typeface="Proxima Nova Semibold"/>
              </a:rPr>
              <a:t>p</a:t>
            </a:r>
            <a:r>
              <a:rPr lang="en" sz="1200" i="1" baseline="-25000">
                <a:latin typeface="Proxima Nova Semibold"/>
                <a:ea typeface="Proxima Nova Semibold"/>
                <a:cs typeface="Proxima Nova Semibold"/>
                <a:sym typeface="Proxima Nova Semibold"/>
              </a:rPr>
              <a:t>i </a:t>
            </a: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= 1 makes this term 0</a:t>
            </a:r>
            <a:endParaRPr sz="12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pic>
        <p:nvPicPr>
          <p:cNvPr id="406" name="Google Shape;406;p51" descr="Doodles_Arrow_Yellow.png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-7343843">
            <a:off x="3085392" y="2683698"/>
            <a:ext cx="432291" cy="1077804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Decision Trees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14650" y="1108875"/>
            <a:ext cx="3529349" cy="1180869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/>
          <p:nvPr/>
        </p:nvSpPr>
        <p:spPr>
          <a:xfrm>
            <a:off x="5983942" y="1940101"/>
            <a:ext cx="882000" cy="587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6"/>
          <p:cNvSpPr/>
          <p:nvPr/>
        </p:nvSpPr>
        <p:spPr>
          <a:xfrm>
            <a:off x="7735399" y="1940101"/>
            <a:ext cx="1169700" cy="587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8875" y="1049525"/>
            <a:ext cx="5309850" cy="359607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/>
          <p:nvPr/>
        </p:nvSpPr>
        <p:spPr>
          <a:xfrm>
            <a:off x="3792800" y="3686750"/>
            <a:ext cx="392100" cy="859800"/>
          </a:xfrm>
          <a:prstGeom prst="rect">
            <a:avLst/>
          </a:prstGeom>
          <a:solidFill>
            <a:srgbClr val="FFFC00">
              <a:alpha val="36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6"/>
          <p:cNvSpPr/>
          <p:nvPr/>
        </p:nvSpPr>
        <p:spPr>
          <a:xfrm>
            <a:off x="2944225" y="1971785"/>
            <a:ext cx="673800" cy="188700"/>
          </a:xfrm>
          <a:prstGeom prst="rect">
            <a:avLst/>
          </a:prstGeom>
          <a:solidFill>
            <a:srgbClr val="FFFC00">
              <a:alpha val="36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52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Logistic Regression: Cross Entropy Loss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413" name="Google Shape;413;p52"/>
          <p:cNvSpPr txBox="1"/>
          <p:nvPr/>
        </p:nvSpPr>
        <p:spPr>
          <a:xfrm>
            <a:off x="311700" y="1388900"/>
            <a:ext cx="64206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400"/>
              <a:buFont typeface="Proxima Nova"/>
              <a:buChar char="●"/>
            </a:pPr>
            <a:r>
              <a:rPr lang="en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When predicted P(</a:t>
            </a:r>
            <a:r>
              <a:rPr lang="en" i="1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y</a:t>
            </a:r>
            <a:r>
              <a:rPr lang="en" i="1" baseline="-25000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i </a:t>
            </a:r>
            <a:r>
              <a:rPr lang="en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= 1 | </a:t>
            </a:r>
            <a:r>
              <a:rPr lang="en" i="1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x</a:t>
            </a:r>
            <a:r>
              <a:rPr lang="en" baseline="-25000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r>
              <a:rPr lang="en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) = </a:t>
            </a:r>
            <a:r>
              <a:rPr lang="en" i="1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p</a:t>
            </a:r>
            <a:r>
              <a:rPr lang="en" i="1" baseline="-25000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r>
              <a:rPr lang="en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 = 0 and ground truth label </a:t>
            </a:r>
            <a:r>
              <a:rPr lang="en" i="1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y</a:t>
            </a:r>
            <a:r>
              <a:rPr lang="en" i="1" baseline="-25000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r>
              <a:rPr lang="en" i="1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= 0</a:t>
            </a:r>
            <a:endParaRPr>
              <a:solidFill>
                <a:srgbClr val="38761D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400"/>
              <a:buFont typeface="Proxima Nova"/>
              <a:buChar char="○"/>
            </a:pPr>
            <a:r>
              <a:rPr lang="en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Great job! We want loss = 0</a:t>
            </a:r>
            <a:endParaRPr>
              <a:solidFill>
                <a:srgbClr val="38761D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414" name="Google Shape;414;p52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31748" y="2415724"/>
            <a:ext cx="4521552" cy="458100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p52"/>
          <p:cNvSpPr txBox="1"/>
          <p:nvPr/>
        </p:nvSpPr>
        <p:spPr>
          <a:xfrm>
            <a:off x="7221475" y="2938550"/>
            <a:ext cx="1572600" cy="1065600"/>
          </a:xfrm>
          <a:prstGeom prst="rect">
            <a:avLst/>
          </a:prstGeom>
          <a:solidFill>
            <a:srgbClr val="FFFC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latin typeface="Proxima Nova Semibold"/>
                <a:ea typeface="Proxima Nova Semibold"/>
                <a:cs typeface="Proxima Nova Semibold"/>
                <a:sym typeface="Proxima Nova Semibold"/>
              </a:rPr>
              <a:t>p</a:t>
            </a:r>
            <a:r>
              <a:rPr lang="en" sz="1200" i="1" baseline="-25000">
                <a:latin typeface="Proxima Nova Semibold"/>
                <a:ea typeface="Proxima Nova Semibold"/>
                <a:cs typeface="Proxima Nova Semibold"/>
                <a:sym typeface="Proxima Nova Semibold"/>
              </a:rPr>
              <a:t>i </a:t>
            </a: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= 0 makes this term log 1 = 0</a:t>
            </a:r>
            <a:endParaRPr sz="12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pic>
        <p:nvPicPr>
          <p:cNvPr id="416" name="Google Shape;416;p52" descr="Doodles_Arrow_Yellow.png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7343843" flipH="1">
            <a:off x="6390467" y="2683698"/>
            <a:ext cx="432291" cy="1077804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52"/>
          <p:cNvSpPr txBox="1"/>
          <p:nvPr/>
        </p:nvSpPr>
        <p:spPr>
          <a:xfrm>
            <a:off x="360650" y="2938550"/>
            <a:ext cx="1572600" cy="1260000"/>
          </a:xfrm>
          <a:prstGeom prst="rect">
            <a:avLst/>
          </a:prstGeom>
          <a:solidFill>
            <a:srgbClr val="FFFC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y</a:t>
            </a:r>
            <a:r>
              <a:rPr lang="en" sz="1200" i="1" baseline="-250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i  </a:t>
            </a: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= 0 makes this term 0</a:t>
            </a:r>
            <a:endParaRPr sz="12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pic>
        <p:nvPicPr>
          <p:cNvPr id="418" name="Google Shape;418;p52" descr="Doodles_Arrow_Yellow.png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-7343843">
            <a:off x="2399592" y="2683698"/>
            <a:ext cx="432291" cy="1077804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5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53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Logistic Regression: Cross Entropy Loss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425" name="Google Shape;425;p53"/>
          <p:cNvSpPr txBox="1"/>
          <p:nvPr/>
        </p:nvSpPr>
        <p:spPr>
          <a:xfrm>
            <a:off x="311700" y="1388900"/>
            <a:ext cx="64206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400"/>
              <a:buFont typeface="Proxima Nova"/>
              <a:buChar char="●"/>
            </a:pPr>
            <a:r>
              <a:rPr lang="en">
                <a:solidFill>
                  <a:srgbClr val="CC0000"/>
                </a:solidFill>
                <a:latin typeface="Proxima Nova"/>
                <a:ea typeface="Proxima Nova"/>
                <a:cs typeface="Proxima Nova"/>
                <a:sym typeface="Proxima Nova"/>
              </a:rPr>
              <a:t>When ground truth label </a:t>
            </a:r>
            <a:r>
              <a:rPr lang="en" i="1">
                <a:solidFill>
                  <a:srgbClr val="CC0000"/>
                </a:solidFill>
                <a:latin typeface="Proxima Nova"/>
                <a:ea typeface="Proxima Nova"/>
                <a:cs typeface="Proxima Nova"/>
                <a:sym typeface="Proxima Nova"/>
              </a:rPr>
              <a:t>y</a:t>
            </a:r>
            <a:r>
              <a:rPr lang="en" i="1" baseline="-25000">
                <a:solidFill>
                  <a:srgbClr val="CC0000"/>
                </a:solidFill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r>
              <a:rPr lang="en" i="1">
                <a:solidFill>
                  <a:srgbClr val="CC0000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>
                <a:solidFill>
                  <a:srgbClr val="CC0000"/>
                </a:solidFill>
                <a:latin typeface="Proxima Nova"/>
                <a:ea typeface="Proxima Nova"/>
                <a:cs typeface="Proxima Nova"/>
                <a:sym typeface="Proxima Nova"/>
              </a:rPr>
              <a:t>= 0 but predicted P(</a:t>
            </a:r>
            <a:r>
              <a:rPr lang="en" i="1">
                <a:solidFill>
                  <a:srgbClr val="CC0000"/>
                </a:solidFill>
                <a:latin typeface="Proxima Nova"/>
                <a:ea typeface="Proxima Nova"/>
                <a:cs typeface="Proxima Nova"/>
                <a:sym typeface="Proxima Nova"/>
              </a:rPr>
              <a:t>y</a:t>
            </a:r>
            <a:r>
              <a:rPr lang="en" i="1" baseline="-25000">
                <a:solidFill>
                  <a:srgbClr val="CC0000"/>
                </a:solidFill>
                <a:latin typeface="Proxima Nova"/>
                <a:ea typeface="Proxima Nova"/>
                <a:cs typeface="Proxima Nova"/>
                <a:sym typeface="Proxima Nova"/>
              </a:rPr>
              <a:t>i </a:t>
            </a:r>
            <a:r>
              <a:rPr lang="en">
                <a:solidFill>
                  <a:srgbClr val="CC0000"/>
                </a:solidFill>
                <a:latin typeface="Proxima Nova"/>
                <a:ea typeface="Proxima Nova"/>
                <a:cs typeface="Proxima Nova"/>
                <a:sym typeface="Proxima Nova"/>
              </a:rPr>
              <a:t>= 1 | </a:t>
            </a:r>
            <a:r>
              <a:rPr lang="en" i="1">
                <a:solidFill>
                  <a:srgbClr val="CC0000"/>
                </a:solidFill>
                <a:latin typeface="Proxima Nova"/>
                <a:ea typeface="Proxima Nova"/>
                <a:cs typeface="Proxima Nova"/>
                <a:sym typeface="Proxima Nova"/>
              </a:rPr>
              <a:t>x</a:t>
            </a:r>
            <a:r>
              <a:rPr lang="en" baseline="-25000">
                <a:solidFill>
                  <a:srgbClr val="CC0000"/>
                </a:solidFill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r>
              <a:rPr lang="en">
                <a:solidFill>
                  <a:srgbClr val="CC0000"/>
                </a:solidFill>
                <a:latin typeface="Proxima Nova"/>
                <a:ea typeface="Proxima Nova"/>
                <a:cs typeface="Proxima Nova"/>
                <a:sym typeface="Proxima Nova"/>
              </a:rPr>
              <a:t>) = </a:t>
            </a:r>
            <a:r>
              <a:rPr lang="en" i="1">
                <a:solidFill>
                  <a:srgbClr val="CC0000"/>
                </a:solidFill>
                <a:latin typeface="Proxima Nova"/>
                <a:ea typeface="Proxima Nova"/>
                <a:cs typeface="Proxima Nova"/>
                <a:sym typeface="Proxima Nova"/>
              </a:rPr>
              <a:t>p</a:t>
            </a:r>
            <a:r>
              <a:rPr lang="en" i="1" baseline="-25000">
                <a:solidFill>
                  <a:srgbClr val="CC0000"/>
                </a:solidFill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r>
              <a:rPr lang="en">
                <a:solidFill>
                  <a:srgbClr val="CC0000"/>
                </a:solidFill>
                <a:latin typeface="Proxima Nova"/>
                <a:ea typeface="Proxima Nova"/>
                <a:cs typeface="Proxima Nova"/>
                <a:sym typeface="Proxima Nova"/>
              </a:rPr>
              <a:t> → 1</a:t>
            </a:r>
            <a:endParaRPr>
              <a:solidFill>
                <a:srgbClr val="CC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400"/>
              <a:buFont typeface="Proxima Nova"/>
              <a:buChar char="○"/>
            </a:pPr>
            <a:r>
              <a:rPr lang="en">
                <a:solidFill>
                  <a:srgbClr val="CC0000"/>
                </a:solidFill>
                <a:latin typeface="Proxima Nova"/>
                <a:ea typeface="Proxima Nova"/>
                <a:cs typeface="Proxima Nova"/>
                <a:sym typeface="Proxima Nova"/>
              </a:rPr>
              <a:t>Yikes, we want loss → infinity</a:t>
            </a:r>
            <a:endParaRPr>
              <a:solidFill>
                <a:srgbClr val="38761D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426" name="Google Shape;426;p53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31748" y="2415724"/>
            <a:ext cx="4521552" cy="458100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53"/>
          <p:cNvSpPr txBox="1"/>
          <p:nvPr/>
        </p:nvSpPr>
        <p:spPr>
          <a:xfrm>
            <a:off x="7221475" y="1683050"/>
            <a:ext cx="1572600" cy="3162600"/>
          </a:xfrm>
          <a:prstGeom prst="rect">
            <a:avLst/>
          </a:prstGeom>
          <a:solidFill>
            <a:srgbClr val="FFFC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As </a:t>
            </a:r>
            <a:r>
              <a:rPr lang="en" sz="1200" i="1">
                <a:latin typeface="Proxima Nova Semibold"/>
                <a:ea typeface="Proxima Nova Semibold"/>
                <a:cs typeface="Proxima Nova Semibold"/>
                <a:sym typeface="Proxima Nova Semibold"/>
              </a:rPr>
              <a:t>p</a:t>
            </a:r>
            <a:r>
              <a:rPr lang="en" sz="1200" i="1" baseline="-25000">
                <a:latin typeface="Proxima Nova Semibold"/>
                <a:ea typeface="Proxima Nova Semibold"/>
                <a:cs typeface="Proxima Nova Semibold"/>
                <a:sym typeface="Proxima Nova Semibold"/>
              </a:rPr>
              <a:t>i </a:t>
            </a: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→ 1, this term goes towards inf</a:t>
            </a:r>
            <a:endParaRPr sz="12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For instance, when </a:t>
            </a:r>
            <a:r>
              <a:rPr lang="en" sz="1200" i="1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p</a:t>
            </a:r>
            <a:r>
              <a:rPr lang="en" sz="1200" i="1" baseline="-250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i </a:t>
            </a: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=0.99, </a:t>
            </a:r>
            <a:endParaRPr sz="12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latin typeface="Proxima Nova Semibold"/>
                <a:ea typeface="Proxima Nova Semibold"/>
                <a:cs typeface="Proxima Nova Semibold"/>
                <a:sym typeface="Proxima Nova Semibold"/>
              </a:rPr>
              <a:t>l</a:t>
            </a:r>
            <a:r>
              <a:rPr lang="en" sz="1200" i="1" baseline="-25000">
                <a:latin typeface="Proxima Nova Semibold"/>
                <a:ea typeface="Proxima Nova Semibold"/>
                <a:cs typeface="Proxima Nova Semibold"/>
                <a:sym typeface="Proxima Nova Semibold"/>
              </a:rPr>
              <a:t>i</a:t>
            </a: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 = - log 0.01 = 2, which is a positive number. As </a:t>
            </a:r>
            <a:r>
              <a:rPr lang="en" sz="1200" i="1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p</a:t>
            </a:r>
            <a:r>
              <a:rPr lang="en" sz="1200" i="1" baseline="-250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i </a:t>
            </a: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 gets even closer to 1, the loss also increases</a:t>
            </a:r>
            <a:endParaRPr sz="12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pic>
        <p:nvPicPr>
          <p:cNvPr id="428" name="Google Shape;428;p53" descr="Doodles_Arrow_Yellow.png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7343843" flipH="1">
            <a:off x="6390467" y="2683698"/>
            <a:ext cx="432291" cy="1077804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p53"/>
          <p:cNvSpPr txBox="1"/>
          <p:nvPr/>
        </p:nvSpPr>
        <p:spPr>
          <a:xfrm>
            <a:off x="360650" y="2938550"/>
            <a:ext cx="1572600" cy="1260000"/>
          </a:xfrm>
          <a:prstGeom prst="rect">
            <a:avLst/>
          </a:prstGeom>
          <a:solidFill>
            <a:srgbClr val="FFFC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y</a:t>
            </a:r>
            <a:r>
              <a:rPr lang="en" sz="1200" i="1" baseline="-250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i  </a:t>
            </a: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= 0 makes this term 0</a:t>
            </a:r>
            <a:endParaRPr sz="12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pic>
        <p:nvPicPr>
          <p:cNvPr id="430" name="Google Shape;430;p53" descr="Doodles_Arrow_Yellow.png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-7343843">
            <a:off x="2399592" y="2683698"/>
            <a:ext cx="432291" cy="1077804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p5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5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Logistic Regression: Cross Entropy Loss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437" name="Google Shape;437;p54"/>
          <p:cNvSpPr txBox="1"/>
          <p:nvPr/>
        </p:nvSpPr>
        <p:spPr>
          <a:xfrm>
            <a:off x="311700" y="1388900"/>
            <a:ext cx="64206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400"/>
              <a:buFont typeface="Proxima Nova"/>
              <a:buChar char="●"/>
            </a:pPr>
            <a:r>
              <a:rPr lang="en">
                <a:solidFill>
                  <a:srgbClr val="CC0000"/>
                </a:solidFill>
                <a:latin typeface="Proxima Nova"/>
                <a:ea typeface="Proxima Nova"/>
                <a:cs typeface="Proxima Nova"/>
                <a:sym typeface="Proxima Nova"/>
              </a:rPr>
              <a:t>When ground truth label </a:t>
            </a:r>
            <a:r>
              <a:rPr lang="en" i="1">
                <a:solidFill>
                  <a:srgbClr val="CC0000"/>
                </a:solidFill>
                <a:latin typeface="Proxima Nova"/>
                <a:ea typeface="Proxima Nova"/>
                <a:cs typeface="Proxima Nova"/>
                <a:sym typeface="Proxima Nova"/>
              </a:rPr>
              <a:t>y</a:t>
            </a:r>
            <a:r>
              <a:rPr lang="en" i="1" baseline="-25000">
                <a:solidFill>
                  <a:srgbClr val="CC0000"/>
                </a:solidFill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r>
              <a:rPr lang="en" i="1">
                <a:solidFill>
                  <a:srgbClr val="CC0000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>
                <a:solidFill>
                  <a:srgbClr val="CC0000"/>
                </a:solidFill>
                <a:latin typeface="Proxima Nova"/>
                <a:ea typeface="Proxima Nova"/>
                <a:cs typeface="Proxima Nova"/>
                <a:sym typeface="Proxima Nova"/>
              </a:rPr>
              <a:t>= 1 but predicted P(</a:t>
            </a:r>
            <a:r>
              <a:rPr lang="en" i="1">
                <a:solidFill>
                  <a:srgbClr val="CC0000"/>
                </a:solidFill>
                <a:latin typeface="Proxima Nova"/>
                <a:ea typeface="Proxima Nova"/>
                <a:cs typeface="Proxima Nova"/>
                <a:sym typeface="Proxima Nova"/>
              </a:rPr>
              <a:t>y</a:t>
            </a:r>
            <a:r>
              <a:rPr lang="en" i="1" baseline="-25000">
                <a:solidFill>
                  <a:srgbClr val="CC0000"/>
                </a:solidFill>
                <a:latin typeface="Proxima Nova"/>
                <a:ea typeface="Proxima Nova"/>
                <a:cs typeface="Proxima Nova"/>
                <a:sym typeface="Proxima Nova"/>
              </a:rPr>
              <a:t>i </a:t>
            </a:r>
            <a:r>
              <a:rPr lang="en">
                <a:solidFill>
                  <a:srgbClr val="CC0000"/>
                </a:solidFill>
                <a:latin typeface="Proxima Nova"/>
                <a:ea typeface="Proxima Nova"/>
                <a:cs typeface="Proxima Nova"/>
                <a:sym typeface="Proxima Nova"/>
              </a:rPr>
              <a:t>= 1 | </a:t>
            </a:r>
            <a:r>
              <a:rPr lang="en" i="1">
                <a:solidFill>
                  <a:srgbClr val="CC0000"/>
                </a:solidFill>
                <a:latin typeface="Proxima Nova"/>
                <a:ea typeface="Proxima Nova"/>
                <a:cs typeface="Proxima Nova"/>
                <a:sym typeface="Proxima Nova"/>
              </a:rPr>
              <a:t>x</a:t>
            </a:r>
            <a:r>
              <a:rPr lang="en" baseline="-25000">
                <a:solidFill>
                  <a:srgbClr val="CC0000"/>
                </a:solidFill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r>
              <a:rPr lang="en">
                <a:solidFill>
                  <a:srgbClr val="CC0000"/>
                </a:solidFill>
                <a:latin typeface="Proxima Nova"/>
                <a:ea typeface="Proxima Nova"/>
                <a:cs typeface="Proxima Nova"/>
                <a:sym typeface="Proxima Nova"/>
              </a:rPr>
              <a:t>) = </a:t>
            </a:r>
            <a:r>
              <a:rPr lang="en" i="1">
                <a:solidFill>
                  <a:srgbClr val="CC0000"/>
                </a:solidFill>
                <a:latin typeface="Proxima Nova"/>
                <a:ea typeface="Proxima Nova"/>
                <a:cs typeface="Proxima Nova"/>
                <a:sym typeface="Proxima Nova"/>
              </a:rPr>
              <a:t>p</a:t>
            </a:r>
            <a:r>
              <a:rPr lang="en" i="1" baseline="-25000">
                <a:solidFill>
                  <a:srgbClr val="CC0000"/>
                </a:solidFill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r>
              <a:rPr lang="en">
                <a:solidFill>
                  <a:srgbClr val="CC0000"/>
                </a:solidFill>
                <a:latin typeface="Proxima Nova"/>
                <a:ea typeface="Proxima Nova"/>
                <a:cs typeface="Proxima Nova"/>
                <a:sym typeface="Proxima Nova"/>
              </a:rPr>
              <a:t> → 0</a:t>
            </a:r>
            <a:endParaRPr>
              <a:solidFill>
                <a:srgbClr val="CC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400"/>
              <a:buFont typeface="Proxima Nova"/>
              <a:buChar char="○"/>
            </a:pPr>
            <a:r>
              <a:rPr lang="en">
                <a:solidFill>
                  <a:srgbClr val="CC0000"/>
                </a:solidFill>
                <a:latin typeface="Proxima Nova"/>
                <a:ea typeface="Proxima Nova"/>
                <a:cs typeface="Proxima Nova"/>
                <a:sym typeface="Proxima Nova"/>
              </a:rPr>
              <a:t>Yikes, we want loss → infinity</a:t>
            </a:r>
            <a:endParaRPr>
              <a:solidFill>
                <a:srgbClr val="38761D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438" name="Google Shape;438;p54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31748" y="2415724"/>
            <a:ext cx="4521552" cy="458100"/>
          </a:xfrm>
          <a:prstGeom prst="rect">
            <a:avLst/>
          </a:prstGeom>
          <a:noFill/>
          <a:ln>
            <a:noFill/>
          </a:ln>
        </p:spPr>
      </p:pic>
      <p:sp>
        <p:nvSpPr>
          <p:cNvPr id="439" name="Google Shape;439;p54"/>
          <p:cNvSpPr txBox="1"/>
          <p:nvPr/>
        </p:nvSpPr>
        <p:spPr>
          <a:xfrm>
            <a:off x="1122650" y="2938550"/>
            <a:ext cx="1572600" cy="1260000"/>
          </a:xfrm>
          <a:prstGeom prst="rect">
            <a:avLst/>
          </a:prstGeom>
          <a:solidFill>
            <a:srgbClr val="FFFC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p</a:t>
            </a:r>
            <a:r>
              <a:rPr lang="en" sz="1200" i="1" baseline="-250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i  </a:t>
            </a: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→ 0 makes this term grow to infinity, like the previous slide</a:t>
            </a:r>
            <a:endParaRPr sz="12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pic>
        <p:nvPicPr>
          <p:cNvPr id="440" name="Google Shape;440;p54" descr="Doodles_Arrow_Yellow.png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-7343843">
            <a:off x="3161592" y="2683698"/>
            <a:ext cx="432291" cy="1077804"/>
          </a:xfrm>
          <a:prstGeom prst="rect">
            <a:avLst/>
          </a:prstGeom>
          <a:noFill/>
          <a:ln>
            <a:noFill/>
          </a:ln>
        </p:spPr>
      </p:pic>
      <p:sp>
        <p:nvSpPr>
          <p:cNvPr id="441" name="Google Shape;441;p54"/>
          <p:cNvSpPr txBox="1"/>
          <p:nvPr/>
        </p:nvSpPr>
        <p:spPr>
          <a:xfrm>
            <a:off x="5849875" y="2938550"/>
            <a:ext cx="2331600" cy="880800"/>
          </a:xfrm>
          <a:prstGeom prst="rect">
            <a:avLst/>
          </a:prstGeom>
          <a:solidFill>
            <a:srgbClr val="FFFC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latin typeface="Proxima Nova Semibold"/>
                <a:ea typeface="Proxima Nova Semibold"/>
                <a:cs typeface="Proxima Nova Semibold"/>
                <a:sym typeface="Proxima Nova Semibold"/>
              </a:rPr>
              <a:t>y</a:t>
            </a:r>
            <a:r>
              <a:rPr lang="en" sz="1200" i="1" baseline="-25000">
                <a:latin typeface="Proxima Nova Semibold"/>
                <a:ea typeface="Proxima Nova Semibold"/>
                <a:cs typeface="Proxima Nova Semibold"/>
                <a:sym typeface="Proxima Nova Semibold"/>
              </a:rPr>
              <a:t>i </a:t>
            </a: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= 1 makes this term 0</a:t>
            </a:r>
            <a:endParaRPr sz="12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pic>
        <p:nvPicPr>
          <p:cNvPr id="442" name="Google Shape;442;p54" descr="Doodles_Arrow_Yellow.png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7343843" flipH="1">
            <a:off x="5018867" y="2683698"/>
            <a:ext cx="432291" cy="1077804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5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8" name="Google Shape;448;p55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74950" y="1073573"/>
            <a:ext cx="3065499" cy="2786184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Google Shape;449;p55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Logistic Regression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id="450" name="Google Shape;450;p55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68475" y="1058267"/>
            <a:ext cx="3056549" cy="2778023"/>
          </a:xfrm>
          <a:prstGeom prst="rect">
            <a:avLst/>
          </a:prstGeom>
          <a:noFill/>
          <a:ln>
            <a:noFill/>
          </a:ln>
        </p:spPr>
      </p:pic>
      <p:pic>
        <p:nvPicPr>
          <p:cNvPr id="451" name="Google Shape;451;p55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66055" y="3782801"/>
            <a:ext cx="3056556" cy="556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452" name="Google Shape;452;p55"/>
          <p:cNvPicPr preferRelativeResize="0"/>
          <p:nvPr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96" y="3842657"/>
            <a:ext cx="2909488" cy="40536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Google Shape;453;p55"/>
          <p:cNvPicPr preferRelativeResize="0"/>
          <p:nvPr/>
        </p:nvPicPr>
        <p:blipFill>
          <a:blip r:embed="rId7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5238" y="4339526"/>
            <a:ext cx="2743998" cy="75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4" name="Google Shape;454;p55"/>
          <p:cNvPicPr preferRelativeResize="0"/>
          <p:nvPr/>
        </p:nvPicPr>
        <p:blipFill>
          <a:blip r:embed="rId8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21430" y="4554913"/>
            <a:ext cx="3208899" cy="325100"/>
          </a:xfrm>
          <a:prstGeom prst="rect">
            <a:avLst/>
          </a:prstGeom>
          <a:noFill/>
          <a:ln>
            <a:noFill/>
          </a:ln>
        </p:spPr>
      </p:pic>
      <p:sp>
        <p:nvSpPr>
          <p:cNvPr id="455" name="Google Shape;455;p5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43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56"/>
          <p:cNvSpPr/>
          <p:nvPr/>
        </p:nvSpPr>
        <p:spPr>
          <a:xfrm>
            <a:off x="0" y="0"/>
            <a:ext cx="3232500" cy="5143500"/>
          </a:xfrm>
          <a:prstGeom prst="rect">
            <a:avLst/>
          </a:prstGeom>
          <a:solidFill>
            <a:srgbClr val="003B7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56"/>
          <p:cNvSpPr txBox="1"/>
          <p:nvPr/>
        </p:nvSpPr>
        <p:spPr>
          <a:xfrm>
            <a:off x="425125" y="1250900"/>
            <a:ext cx="2661000" cy="13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Naive Bayes Classification</a:t>
            </a:r>
            <a:endParaRPr sz="3000">
              <a:solidFill>
                <a:srgbClr val="FFFFFF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462" name="Google Shape;462;p56"/>
          <p:cNvSpPr txBox="1"/>
          <p:nvPr/>
        </p:nvSpPr>
        <p:spPr>
          <a:xfrm>
            <a:off x="3440100" y="1199800"/>
            <a:ext cx="55569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Data point </a:t>
            </a:r>
            <a:r>
              <a:rPr lang="en" b="1">
                <a:latin typeface="Proxima Nova"/>
                <a:ea typeface="Proxima Nova"/>
                <a:cs typeface="Proxima Nova"/>
                <a:sym typeface="Proxima Nova"/>
              </a:rPr>
              <a:t>x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belongs to the class </a:t>
            </a:r>
            <a:r>
              <a:rPr lang="en" i="1">
                <a:latin typeface="Proxima Nova"/>
                <a:ea typeface="Proxima Nova"/>
                <a:cs typeface="Proxima Nova"/>
                <a:sym typeface="Proxima Nova"/>
              </a:rPr>
              <a:t>C</a:t>
            </a:r>
            <a:r>
              <a:rPr lang="en" i="1" baseline="-25000"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if and only if the probability of the data point belonging to any other class is lower: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63" name="Google Shape;463;p5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44</a:t>
            </a:fld>
            <a:endParaRPr/>
          </a:p>
        </p:txBody>
      </p:sp>
      <p:pic>
        <p:nvPicPr>
          <p:cNvPr id="464" name="Google Shape;464;p56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89227" y="2207775"/>
            <a:ext cx="2371574" cy="45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5" name="Google Shape;465;p56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57600" y="2207775"/>
            <a:ext cx="2389425" cy="4592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57"/>
          <p:cNvSpPr/>
          <p:nvPr/>
        </p:nvSpPr>
        <p:spPr>
          <a:xfrm>
            <a:off x="0" y="0"/>
            <a:ext cx="3232500" cy="5143500"/>
          </a:xfrm>
          <a:prstGeom prst="rect">
            <a:avLst/>
          </a:prstGeom>
          <a:solidFill>
            <a:srgbClr val="003B7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57"/>
          <p:cNvSpPr txBox="1"/>
          <p:nvPr/>
        </p:nvSpPr>
        <p:spPr>
          <a:xfrm>
            <a:off x="425125" y="1250900"/>
            <a:ext cx="2661000" cy="13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Naive Bayes Classification</a:t>
            </a:r>
            <a:endParaRPr sz="3000">
              <a:solidFill>
                <a:srgbClr val="FFFFFF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pic>
        <p:nvPicPr>
          <p:cNvPr id="472" name="Google Shape;472;p57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89227" y="2207775"/>
            <a:ext cx="2371574" cy="459275"/>
          </a:xfrm>
          <a:prstGeom prst="rect">
            <a:avLst/>
          </a:prstGeom>
          <a:noFill/>
          <a:ln>
            <a:noFill/>
          </a:ln>
        </p:spPr>
      </p:pic>
      <p:sp>
        <p:nvSpPr>
          <p:cNvPr id="473" name="Google Shape;473;p57"/>
          <p:cNvSpPr txBox="1"/>
          <p:nvPr/>
        </p:nvSpPr>
        <p:spPr>
          <a:xfrm>
            <a:off x="3440100" y="1199800"/>
            <a:ext cx="55569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Data point </a:t>
            </a:r>
            <a:r>
              <a:rPr lang="en" b="1">
                <a:latin typeface="Proxima Nova"/>
                <a:ea typeface="Proxima Nova"/>
                <a:cs typeface="Proxima Nova"/>
                <a:sym typeface="Proxima Nova"/>
              </a:rPr>
              <a:t>x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belongs to the class </a:t>
            </a:r>
            <a:r>
              <a:rPr lang="en" i="1">
                <a:latin typeface="Proxima Nova"/>
                <a:ea typeface="Proxima Nova"/>
                <a:cs typeface="Proxima Nova"/>
                <a:sym typeface="Proxima Nova"/>
              </a:rPr>
              <a:t>C</a:t>
            </a:r>
            <a:r>
              <a:rPr lang="en" i="1" baseline="-25000"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if and only if the probability of the data point belonging to any other class is lower: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74" name="Google Shape;474;p57"/>
          <p:cNvSpPr txBox="1"/>
          <p:nvPr/>
        </p:nvSpPr>
        <p:spPr>
          <a:xfrm>
            <a:off x="5497100" y="2910300"/>
            <a:ext cx="1572600" cy="942600"/>
          </a:xfrm>
          <a:prstGeom prst="rect">
            <a:avLst/>
          </a:prstGeom>
          <a:solidFill>
            <a:srgbClr val="FFFC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We have a total of </a:t>
            </a:r>
            <a:r>
              <a:rPr lang="en" sz="1200" i="1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m</a:t>
            </a:r>
            <a:r>
              <a:rPr lang="en" sz="12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 classes</a:t>
            </a:r>
            <a:endParaRPr sz="12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pic>
        <p:nvPicPr>
          <p:cNvPr id="475" name="Google Shape;475;p57" descr="Doodles_Arrow_Yellow.png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-7343843">
            <a:off x="7536042" y="2655448"/>
            <a:ext cx="432291" cy="1077804"/>
          </a:xfrm>
          <a:prstGeom prst="rect">
            <a:avLst/>
          </a:prstGeom>
          <a:noFill/>
          <a:ln>
            <a:noFill/>
          </a:ln>
        </p:spPr>
      </p:pic>
      <p:pic>
        <p:nvPicPr>
          <p:cNvPr id="476" name="Google Shape;476;p57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57600" y="2207775"/>
            <a:ext cx="2389425" cy="459282"/>
          </a:xfrm>
          <a:prstGeom prst="rect">
            <a:avLst/>
          </a:prstGeom>
          <a:noFill/>
          <a:ln>
            <a:noFill/>
          </a:ln>
        </p:spPr>
      </p:pic>
      <p:sp>
        <p:nvSpPr>
          <p:cNvPr id="477" name="Google Shape;477;p5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45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8"/>
          <p:cNvSpPr/>
          <p:nvPr/>
        </p:nvSpPr>
        <p:spPr>
          <a:xfrm>
            <a:off x="0" y="0"/>
            <a:ext cx="3232500" cy="5143500"/>
          </a:xfrm>
          <a:prstGeom prst="rect">
            <a:avLst/>
          </a:prstGeom>
          <a:solidFill>
            <a:srgbClr val="003B7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58"/>
          <p:cNvSpPr txBox="1"/>
          <p:nvPr/>
        </p:nvSpPr>
        <p:spPr>
          <a:xfrm>
            <a:off x="425125" y="1250900"/>
            <a:ext cx="2661000" cy="13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Naive Bayes Classification</a:t>
            </a:r>
            <a:endParaRPr sz="3000">
              <a:solidFill>
                <a:srgbClr val="FFFFFF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pic>
        <p:nvPicPr>
          <p:cNvPr id="484" name="Google Shape;484;p58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89227" y="2207775"/>
            <a:ext cx="2371574" cy="459275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p58"/>
          <p:cNvSpPr txBox="1"/>
          <p:nvPr/>
        </p:nvSpPr>
        <p:spPr>
          <a:xfrm>
            <a:off x="3440100" y="1199800"/>
            <a:ext cx="55569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Data point </a:t>
            </a:r>
            <a:r>
              <a:rPr lang="en" b="1">
                <a:latin typeface="Proxima Nova"/>
                <a:ea typeface="Proxima Nova"/>
                <a:cs typeface="Proxima Nova"/>
                <a:sym typeface="Proxima Nova"/>
              </a:rPr>
              <a:t>x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belongs to the class </a:t>
            </a:r>
            <a:r>
              <a:rPr lang="en" i="1">
                <a:latin typeface="Proxima Nova"/>
                <a:ea typeface="Proxima Nova"/>
                <a:cs typeface="Proxima Nova"/>
                <a:sym typeface="Proxima Nova"/>
              </a:rPr>
              <a:t>C</a:t>
            </a:r>
            <a:r>
              <a:rPr lang="en" i="1" baseline="-25000"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if and only if the probability of the data point belonging to any other class is lower: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86" name="Google Shape;486;p58"/>
          <p:cNvSpPr txBox="1"/>
          <p:nvPr/>
        </p:nvSpPr>
        <p:spPr>
          <a:xfrm>
            <a:off x="6051975" y="2824850"/>
            <a:ext cx="2816400" cy="1491600"/>
          </a:xfrm>
          <a:prstGeom prst="rect">
            <a:avLst/>
          </a:prstGeom>
          <a:solidFill>
            <a:srgbClr val="FFFC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We don’t really care about the </a:t>
            </a:r>
            <a:r>
              <a:rPr lang="en" sz="1200" i="1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actual</a:t>
            </a:r>
            <a:r>
              <a:rPr lang="en" sz="12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 probabilities. We just need to know enough to make the comparisons</a:t>
            </a:r>
            <a:endParaRPr sz="12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pic>
        <p:nvPicPr>
          <p:cNvPr id="487" name="Google Shape;487;p58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57600" y="2207775"/>
            <a:ext cx="2389425" cy="459282"/>
          </a:xfrm>
          <a:prstGeom prst="rect">
            <a:avLst/>
          </a:prstGeom>
          <a:noFill/>
          <a:ln>
            <a:noFill/>
          </a:ln>
        </p:spPr>
      </p:pic>
      <p:pic>
        <p:nvPicPr>
          <p:cNvPr id="488" name="Google Shape;488;p58" descr="Doodles_Arrow_Yellow.png"/>
          <p:cNvPicPr preferRelativeResize="0"/>
          <p:nvPr/>
        </p:nvPicPr>
        <p:blipFill rotWithShape="1"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7343843" flipH="1">
            <a:off x="5217117" y="2370798"/>
            <a:ext cx="432291" cy="1077804"/>
          </a:xfrm>
          <a:prstGeom prst="rect">
            <a:avLst/>
          </a:prstGeom>
          <a:noFill/>
          <a:ln>
            <a:noFill/>
          </a:ln>
        </p:spPr>
      </p:pic>
      <p:sp>
        <p:nvSpPr>
          <p:cNvPr id="489" name="Google Shape;489;p5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46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59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Naive Bayes Classification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495" name="Google Shape;495;p59"/>
          <p:cNvSpPr txBox="1"/>
          <p:nvPr/>
        </p:nvSpPr>
        <p:spPr>
          <a:xfrm>
            <a:off x="341725" y="1199800"/>
            <a:ext cx="82743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Data point </a:t>
            </a:r>
            <a:r>
              <a:rPr lang="en" b="1">
                <a:latin typeface="Proxima Nova"/>
                <a:ea typeface="Proxima Nova"/>
                <a:cs typeface="Proxima Nova"/>
                <a:sym typeface="Proxima Nova"/>
              </a:rPr>
              <a:t>x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belongs to the class </a:t>
            </a:r>
            <a:r>
              <a:rPr lang="en" i="1">
                <a:latin typeface="Proxima Nova"/>
                <a:ea typeface="Proxima Nova"/>
                <a:cs typeface="Proxima Nova"/>
                <a:sym typeface="Proxima Nova"/>
              </a:rPr>
              <a:t>C</a:t>
            </a:r>
            <a:r>
              <a:rPr lang="en" i="1" baseline="-25000"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if and only if the probability of the data point belonging to any other class is lower: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96" name="Google Shape;496;p5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47</a:t>
            </a:fld>
            <a:endParaRPr/>
          </a:p>
        </p:txBody>
      </p:sp>
      <p:pic>
        <p:nvPicPr>
          <p:cNvPr id="497" name="Google Shape;497;p59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64002" y="1902600"/>
            <a:ext cx="2371574" cy="45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8" name="Google Shape;498;p59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32375" y="1902600"/>
            <a:ext cx="2389425" cy="4592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60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Naive Bayes Classification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504" name="Google Shape;504;p60"/>
          <p:cNvSpPr txBox="1"/>
          <p:nvPr/>
        </p:nvSpPr>
        <p:spPr>
          <a:xfrm>
            <a:off x="341725" y="1199800"/>
            <a:ext cx="82743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Data point </a:t>
            </a:r>
            <a:r>
              <a:rPr lang="en" b="1">
                <a:latin typeface="Proxima Nova"/>
                <a:ea typeface="Proxima Nova"/>
                <a:cs typeface="Proxima Nova"/>
                <a:sym typeface="Proxima Nova"/>
              </a:rPr>
              <a:t>x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belongs to the class </a:t>
            </a:r>
            <a:r>
              <a:rPr lang="en" i="1">
                <a:latin typeface="Proxima Nova"/>
                <a:ea typeface="Proxima Nova"/>
                <a:cs typeface="Proxima Nova"/>
                <a:sym typeface="Proxima Nova"/>
              </a:rPr>
              <a:t>C</a:t>
            </a:r>
            <a:r>
              <a:rPr lang="en" i="1" baseline="-25000"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if and only if the probability of the data point belonging to any other class is lower: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05" name="Google Shape;505;p6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48</a:t>
            </a:fld>
            <a:endParaRPr/>
          </a:p>
        </p:txBody>
      </p:sp>
      <p:pic>
        <p:nvPicPr>
          <p:cNvPr id="506" name="Google Shape;506;p60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64002" y="1902600"/>
            <a:ext cx="2371574" cy="45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7" name="Google Shape;507;p60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32375" y="1902600"/>
            <a:ext cx="2389425" cy="459282"/>
          </a:xfrm>
          <a:prstGeom prst="rect">
            <a:avLst/>
          </a:prstGeom>
          <a:noFill/>
          <a:ln>
            <a:noFill/>
          </a:ln>
        </p:spPr>
      </p:pic>
      <p:pic>
        <p:nvPicPr>
          <p:cNvPr id="508" name="Google Shape;508;p60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54574" y="3246750"/>
            <a:ext cx="3280649" cy="80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" name="Google Shape;513;p61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54574" y="3246750"/>
            <a:ext cx="3280649" cy="805375"/>
          </a:xfrm>
          <a:prstGeom prst="rect">
            <a:avLst/>
          </a:prstGeom>
          <a:noFill/>
          <a:ln>
            <a:noFill/>
          </a:ln>
        </p:spPr>
      </p:pic>
      <p:sp>
        <p:nvSpPr>
          <p:cNvPr id="514" name="Google Shape;514;p61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Naive Bayes Classification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515" name="Google Shape;515;p61"/>
          <p:cNvSpPr txBox="1"/>
          <p:nvPr/>
        </p:nvSpPr>
        <p:spPr>
          <a:xfrm>
            <a:off x="341725" y="1199800"/>
            <a:ext cx="82743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Data point </a:t>
            </a:r>
            <a:r>
              <a:rPr lang="en" b="1">
                <a:latin typeface="Proxima Nova"/>
                <a:ea typeface="Proxima Nova"/>
                <a:cs typeface="Proxima Nova"/>
                <a:sym typeface="Proxima Nova"/>
              </a:rPr>
              <a:t>x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belongs to the class </a:t>
            </a:r>
            <a:r>
              <a:rPr lang="en" i="1">
                <a:latin typeface="Proxima Nova"/>
                <a:ea typeface="Proxima Nova"/>
                <a:cs typeface="Proxima Nova"/>
                <a:sym typeface="Proxima Nova"/>
              </a:rPr>
              <a:t>C</a:t>
            </a:r>
            <a:r>
              <a:rPr lang="en" i="1" baseline="-25000"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if and only if the probability of the data point belonging to any other class is lower: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516" name="Google Shape;516;p61" descr="Doodles_Arrow_Yellow.png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-3242701" flipH="1">
            <a:off x="2785855" y="2432120"/>
            <a:ext cx="432291" cy="1077805"/>
          </a:xfrm>
          <a:prstGeom prst="rect">
            <a:avLst/>
          </a:prstGeom>
          <a:noFill/>
          <a:ln>
            <a:noFill/>
          </a:ln>
        </p:spPr>
      </p:pic>
      <p:sp>
        <p:nvSpPr>
          <p:cNvPr id="517" name="Google Shape;517;p61"/>
          <p:cNvSpPr txBox="1"/>
          <p:nvPr/>
        </p:nvSpPr>
        <p:spPr>
          <a:xfrm>
            <a:off x="180800" y="2733900"/>
            <a:ext cx="2153100" cy="697800"/>
          </a:xfrm>
          <a:prstGeom prst="rect">
            <a:avLst/>
          </a:prstGeom>
          <a:solidFill>
            <a:srgbClr val="FFFC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We want to find </a:t>
            </a:r>
            <a:r>
              <a:rPr lang="en" sz="1200" i="1">
                <a:latin typeface="Proxima Nova Semibold"/>
                <a:ea typeface="Proxima Nova Semibold"/>
                <a:cs typeface="Proxima Nova Semibold"/>
                <a:sym typeface="Proxima Nova Semibold"/>
              </a:rPr>
              <a:t>C</a:t>
            </a:r>
            <a:r>
              <a:rPr lang="en" sz="1200" i="1" baseline="-25000">
                <a:latin typeface="Proxima Nova Semibold"/>
                <a:ea typeface="Proxima Nova Semibold"/>
                <a:cs typeface="Proxima Nova Semibold"/>
                <a:sym typeface="Proxima Nova Semibold"/>
              </a:rPr>
              <a:t>i</a:t>
            </a: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 such that </a:t>
            </a:r>
            <a:r>
              <a:rPr lang="en" sz="1200" i="1">
                <a:latin typeface="Proxima Nova Semibold"/>
                <a:ea typeface="Proxima Nova Semibold"/>
                <a:cs typeface="Proxima Nova Semibold"/>
                <a:sym typeface="Proxima Nova Semibold"/>
              </a:rPr>
              <a:t>P</a:t>
            </a: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(</a:t>
            </a:r>
            <a:r>
              <a:rPr lang="en" sz="1200" i="1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C</a:t>
            </a:r>
            <a:r>
              <a:rPr lang="en" sz="1200" i="1" baseline="-250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i</a:t>
            </a:r>
            <a:r>
              <a:rPr lang="en" sz="12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 </a:t>
            </a: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| </a:t>
            </a:r>
            <a:r>
              <a:rPr lang="en" sz="1200" b="1">
                <a:latin typeface="Proxima Nova"/>
                <a:ea typeface="Proxima Nova"/>
                <a:cs typeface="Proxima Nova"/>
                <a:sym typeface="Proxima Nova"/>
              </a:rPr>
              <a:t>x</a:t>
            </a: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) is maximized</a:t>
            </a:r>
            <a:endParaRPr sz="12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518" name="Google Shape;518;p61"/>
          <p:cNvSpPr/>
          <p:nvPr/>
        </p:nvSpPr>
        <p:spPr>
          <a:xfrm>
            <a:off x="2552175" y="3374000"/>
            <a:ext cx="1220700" cy="515400"/>
          </a:xfrm>
          <a:prstGeom prst="rect">
            <a:avLst/>
          </a:prstGeom>
          <a:solidFill>
            <a:srgbClr val="FFFC00">
              <a:alpha val="36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6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49</a:t>
            </a:fld>
            <a:endParaRPr/>
          </a:p>
        </p:txBody>
      </p:sp>
      <p:pic>
        <p:nvPicPr>
          <p:cNvPr id="520" name="Google Shape;520;p61"/>
          <p:cNvPicPr preferRelativeResize="0"/>
          <p:nvPr/>
        </p:nvPicPr>
        <p:blipFill rotWithShape="1"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64002" y="1902600"/>
            <a:ext cx="2371574" cy="45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1" name="Google Shape;521;p61"/>
          <p:cNvPicPr preferRelativeResize="0"/>
          <p:nvPr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32375" y="1902600"/>
            <a:ext cx="2389425" cy="4592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7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406105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922" t="1395" r="1840" b="10257"/>
          <a:stretch/>
        </p:blipFill>
        <p:spPr>
          <a:xfrm>
            <a:off x="5301925" y="1857000"/>
            <a:ext cx="2992425" cy="2440393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36113" y="653975"/>
            <a:ext cx="2171650" cy="80757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 txBox="1"/>
          <p:nvPr/>
        </p:nvSpPr>
        <p:spPr>
          <a:xfrm>
            <a:off x="5953175" y="4336375"/>
            <a:ext cx="1889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latin typeface="Proxima Nova"/>
                <a:ea typeface="Proxima Nova"/>
                <a:cs typeface="Proxima Nova"/>
                <a:sym typeface="Proxima Nova"/>
              </a:rPr>
              <a:t>p(X=heads)</a:t>
            </a:r>
            <a:endParaRPr i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4" name="Google Shape;94;p17"/>
          <p:cNvSpPr txBox="1"/>
          <p:nvPr/>
        </p:nvSpPr>
        <p:spPr>
          <a:xfrm rot="-5400000">
            <a:off x="4101400" y="2884463"/>
            <a:ext cx="1889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latin typeface="Proxima Nova"/>
                <a:ea typeface="Proxima Nova"/>
                <a:cs typeface="Proxima Nova"/>
                <a:sym typeface="Proxima Nova"/>
              </a:rPr>
              <a:t>S</a:t>
            </a:r>
            <a:endParaRPr i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5" name="Google Shape;95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6" name="Google Shape;526;p62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54574" y="3246750"/>
            <a:ext cx="3280649" cy="805375"/>
          </a:xfrm>
          <a:prstGeom prst="rect">
            <a:avLst/>
          </a:prstGeom>
          <a:noFill/>
          <a:ln>
            <a:noFill/>
          </a:ln>
        </p:spPr>
      </p:pic>
      <p:sp>
        <p:nvSpPr>
          <p:cNvPr id="527" name="Google Shape;527;p62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Naive Bayes Classification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528" name="Google Shape;528;p62"/>
          <p:cNvSpPr txBox="1"/>
          <p:nvPr/>
        </p:nvSpPr>
        <p:spPr>
          <a:xfrm>
            <a:off x="341725" y="1199800"/>
            <a:ext cx="82743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Data point </a:t>
            </a:r>
            <a:r>
              <a:rPr lang="en" b="1">
                <a:latin typeface="Proxima Nova"/>
                <a:ea typeface="Proxima Nova"/>
                <a:cs typeface="Proxima Nova"/>
                <a:sym typeface="Proxima Nova"/>
              </a:rPr>
              <a:t>x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belongs to the class </a:t>
            </a:r>
            <a:r>
              <a:rPr lang="en" i="1">
                <a:latin typeface="Proxima Nova"/>
                <a:ea typeface="Proxima Nova"/>
                <a:cs typeface="Proxima Nova"/>
                <a:sym typeface="Proxima Nova"/>
              </a:rPr>
              <a:t>C</a:t>
            </a:r>
            <a:r>
              <a:rPr lang="en" i="1" baseline="-25000"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if and only if the probability of the data point belonging to any other class is lower: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529" name="Google Shape;529;p62" descr="Doodles_Arrow_Yellow.png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6838819" flipH="1">
            <a:off x="5367055" y="3898475"/>
            <a:ext cx="432291" cy="1077805"/>
          </a:xfrm>
          <a:prstGeom prst="rect">
            <a:avLst/>
          </a:prstGeom>
          <a:noFill/>
          <a:ln>
            <a:noFill/>
          </a:ln>
        </p:spPr>
      </p:pic>
      <p:sp>
        <p:nvSpPr>
          <p:cNvPr id="530" name="Google Shape;530;p62"/>
          <p:cNvSpPr txBox="1"/>
          <p:nvPr/>
        </p:nvSpPr>
        <p:spPr>
          <a:xfrm>
            <a:off x="6361150" y="3366125"/>
            <a:ext cx="2153100" cy="1352400"/>
          </a:xfrm>
          <a:prstGeom prst="rect">
            <a:avLst/>
          </a:prstGeom>
          <a:solidFill>
            <a:srgbClr val="FFFC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latin typeface="Proxima Nova Semibold"/>
                <a:ea typeface="Proxima Nova Semibold"/>
                <a:cs typeface="Proxima Nova Semibold"/>
                <a:sym typeface="Proxima Nova Semibold"/>
              </a:rPr>
              <a:t>P</a:t>
            </a: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(</a:t>
            </a:r>
            <a:r>
              <a:rPr lang="en" sz="1200" b="1">
                <a:latin typeface="Proxima Nova"/>
                <a:ea typeface="Proxima Nova"/>
                <a:cs typeface="Proxima Nova"/>
                <a:sym typeface="Proxima Nova"/>
              </a:rPr>
              <a:t>x</a:t>
            </a: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) is the same for all classes, so it won’t affect the probability comparisons. We can consider it a constant</a:t>
            </a:r>
            <a:endParaRPr sz="12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531" name="Google Shape;531;p62"/>
          <p:cNvSpPr/>
          <p:nvPr/>
        </p:nvSpPr>
        <p:spPr>
          <a:xfrm>
            <a:off x="4486250" y="3657100"/>
            <a:ext cx="1016100" cy="363900"/>
          </a:xfrm>
          <a:prstGeom prst="rect">
            <a:avLst/>
          </a:prstGeom>
          <a:solidFill>
            <a:srgbClr val="FFFC00">
              <a:alpha val="36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6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50</a:t>
            </a:fld>
            <a:endParaRPr/>
          </a:p>
        </p:txBody>
      </p:sp>
      <p:pic>
        <p:nvPicPr>
          <p:cNvPr id="533" name="Google Shape;533;p62"/>
          <p:cNvPicPr preferRelativeResize="0"/>
          <p:nvPr/>
        </p:nvPicPr>
        <p:blipFill rotWithShape="1"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64002" y="1902600"/>
            <a:ext cx="2371574" cy="45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4" name="Google Shape;534;p62"/>
          <p:cNvPicPr preferRelativeResize="0"/>
          <p:nvPr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32375" y="1902600"/>
            <a:ext cx="2389425" cy="4592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9" name="Google Shape;539;p63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54574" y="3246750"/>
            <a:ext cx="3280649" cy="805375"/>
          </a:xfrm>
          <a:prstGeom prst="rect">
            <a:avLst/>
          </a:prstGeom>
          <a:noFill/>
          <a:ln>
            <a:noFill/>
          </a:ln>
        </p:spPr>
      </p:pic>
      <p:sp>
        <p:nvSpPr>
          <p:cNvPr id="540" name="Google Shape;540;p63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Naive Bayes Classification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541" name="Google Shape;541;p63"/>
          <p:cNvSpPr txBox="1"/>
          <p:nvPr/>
        </p:nvSpPr>
        <p:spPr>
          <a:xfrm>
            <a:off x="341725" y="1199800"/>
            <a:ext cx="82743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Data point </a:t>
            </a:r>
            <a:r>
              <a:rPr lang="en" b="1">
                <a:latin typeface="Proxima Nova"/>
                <a:ea typeface="Proxima Nova"/>
                <a:cs typeface="Proxima Nova"/>
                <a:sym typeface="Proxima Nova"/>
              </a:rPr>
              <a:t>x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belongs to the class </a:t>
            </a:r>
            <a:r>
              <a:rPr lang="en" i="1">
                <a:latin typeface="Proxima Nova"/>
                <a:ea typeface="Proxima Nova"/>
                <a:cs typeface="Proxima Nova"/>
                <a:sym typeface="Proxima Nova"/>
              </a:rPr>
              <a:t>C</a:t>
            </a:r>
            <a:r>
              <a:rPr lang="en" i="1" baseline="-25000"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if and only if the probability of the data point belonging to any other class is lower: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542" name="Google Shape;542;p63" descr="Doodles_Arrow_Yellow.png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016113">
            <a:off x="5934205" y="2395425"/>
            <a:ext cx="432291" cy="1077805"/>
          </a:xfrm>
          <a:prstGeom prst="rect">
            <a:avLst/>
          </a:prstGeom>
          <a:noFill/>
          <a:ln>
            <a:noFill/>
          </a:ln>
        </p:spPr>
      </p:pic>
      <p:sp>
        <p:nvSpPr>
          <p:cNvPr id="543" name="Google Shape;543;p63"/>
          <p:cNvSpPr txBox="1"/>
          <p:nvPr/>
        </p:nvSpPr>
        <p:spPr>
          <a:xfrm>
            <a:off x="6471175" y="3212325"/>
            <a:ext cx="2043000" cy="1506300"/>
          </a:xfrm>
          <a:prstGeom prst="rect">
            <a:avLst/>
          </a:prstGeom>
          <a:solidFill>
            <a:srgbClr val="FFFC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Out of all data points, how many belong to class </a:t>
            </a:r>
            <a:r>
              <a:rPr lang="en" sz="1200" i="1">
                <a:latin typeface="Proxima Nova Semibold"/>
                <a:ea typeface="Proxima Nova Semibold"/>
                <a:cs typeface="Proxima Nova Semibold"/>
                <a:sym typeface="Proxima Nova Semibold"/>
              </a:rPr>
              <a:t>C</a:t>
            </a:r>
            <a:r>
              <a:rPr lang="en" sz="1200" i="1" baseline="-25000">
                <a:latin typeface="Proxima Nova Semibold"/>
                <a:ea typeface="Proxima Nova Semibold"/>
                <a:cs typeface="Proxima Nova Semibold"/>
                <a:sym typeface="Proxima Nova Semibold"/>
              </a:rPr>
              <a:t>i</a:t>
            </a: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?</a:t>
            </a:r>
            <a:endParaRPr sz="12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544" name="Google Shape;544;p63"/>
          <p:cNvSpPr/>
          <p:nvPr/>
        </p:nvSpPr>
        <p:spPr>
          <a:xfrm>
            <a:off x="5099300" y="3292125"/>
            <a:ext cx="662100" cy="324600"/>
          </a:xfrm>
          <a:prstGeom prst="rect">
            <a:avLst/>
          </a:prstGeom>
          <a:solidFill>
            <a:srgbClr val="FFFC00">
              <a:alpha val="36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6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51</a:t>
            </a:fld>
            <a:endParaRPr/>
          </a:p>
        </p:txBody>
      </p:sp>
      <p:pic>
        <p:nvPicPr>
          <p:cNvPr id="546" name="Google Shape;546;p63"/>
          <p:cNvPicPr preferRelativeResize="0"/>
          <p:nvPr/>
        </p:nvPicPr>
        <p:blipFill rotWithShape="1"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64002" y="1902600"/>
            <a:ext cx="2371574" cy="45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7" name="Google Shape;547;p63"/>
          <p:cNvPicPr preferRelativeResize="0"/>
          <p:nvPr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32375" y="1902600"/>
            <a:ext cx="2389425" cy="4592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" name="Google Shape;552;p64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54574" y="3246750"/>
            <a:ext cx="3280649" cy="805375"/>
          </a:xfrm>
          <a:prstGeom prst="rect">
            <a:avLst/>
          </a:prstGeom>
          <a:noFill/>
          <a:ln>
            <a:noFill/>
          </a:ln>
        </p:spPr>
      </p:pic>
      <p:sp>
        <p:nvSpPr>
          <p:cNvPr id="553" name="Google Shape;553;p6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Naive Bayes Classification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554" name="Google Shape;554;p64"/>
          <p:cNvSpPr txBox="1"/>
          <p:nvPr/>
        </p:nvSpPr>
        <p:spPr>
          <a:xfrm>
            <a:off x="341725" y="1199800"/>
            <a:ext cx="82743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Data point </a:t>
            </a:r>
            <a:r>
              <a:rPr lang="en" b="1">
                <a:latin typeface="Proxima Nova"/>
                <a:ea typeface="Proxima Nova"/>
                <a:cs typeface="Proxima Nova"/>
                <a:sym typeface="Proxima Nova"/>
              </a:rPr>
              <a:t>x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belongs to the class </a:t>
            </a:r>
            <a:r>
              <a:rPr lang="en" i="1">
                <a:latin typeface="Proxima Nova"/>
                <a:ea typeface="Proxima Nova"/>
                <a:cs typeface="Proxima Nova"/>
                <a:sym typeface="Proxima Nova"/>
              </a:rPr>
              <a:t>C</a:t>
            </a:r>
            <a:r>
              <a:rPr lang="en" i="1" baseline="-25000"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if and only if the probability of the data point belonging to any other class is lower: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555" name="Google Shape;555;p64" descr="Doodles_Arrow_Yellow.png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016113">
            <a:off x="5178005" y="2398575"/>
            <a:ext cx="432291" cy="1077805"/>
          </a:xfrm>
          <a:prstGeom prst="rect">
            <a:avLst/>
          </a:prstGeom>
          <a:noFill/>
          <a:ln>
            <a:noFill/>
          </a:ln>
        </p:spPr>
      </p:pic>
      <p:sp>
        <p:nvSpPr>
          <p:cNvPr id="556" name="Google Shape;556;p64"/>
          <p:cNvSpPr txBox="1"/>
          <p:nvPr/>
        </p:nvSpPr>
        <p:spPr>
          <a:xfrm>
            <a:off x="6136725" y="2521600"/>
            <a:ext cx="2043000" cy="1506300"/>
          </a:xfrm>
          <a:prstGeom prst="rect">
            <a:avLst/>
          </a:prstGeom>
          <a:solidFill>
            <a:srgbClr val="FFFC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This one’s tricky…</a:t>
            </a:r>
            <a:endParaRPr sz="12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557" name="Google Shape;557;p64"/>
          <p:cNvSpPr/>
          <p:nvPr/>
        </p:nvSpPr>
        <p:spPr>
          <a:xfrm>
            <a:off x="4281625" y="3310625"/>
            <a:ext cx="850800" cy="306000"/>
          </a:xfrm>
          <a:prstGeom prst="rect">
            <a:avLst/>
          </a:prstGeom>
          <a:solidFill>
            <a:srgbClr val="FFFC00">
              <a:alpha val="36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6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52</a:t>
            </a:fld>
            <a:endParaRPr/>
          </a:p>
        </p:txBody>
      </p:sp>
      <p:pic>
        <p:nvPicPr>
          <p:cNvPr id="559" name="Google Shape;559;p64"/>
          <p:cNvPicPr preferRelativeResize="0"/>
          <p:nvPr/>
        </p:nvPicPr>
        <p:blipFill rotWithShape="1"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64002" y="1902600"/>
            <a:ext cx="2371574" cy="45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0" name="Google Shape;560;p64"/>
          <p:cNvPicPr preferRelativeResize="0"/>
          <p:nvPr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32375" y="1902600"/>
            <a:ext cx="2389425" cy="4592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6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53</a:t>
            </a:fld>
            <a:endParaRPr/>
          </a:p>
        </p:txBody>
      </p:sp>
      <p:pic>
        <p:nvPicPr>
          <p:cNvPr id="566" name="Google Shape;566;p65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725" y="1018165"/>
            <a:ext cx="6796975" cy="3107176"/>
          </a:xfrm>
          <a:prstGeom prst="rect">
            <a:avLst/>
          </a:prstGeom>
          <a:noFill/>
          <a:ln>
            <a:noFill/>
          </a:ln>
        </p:spPr>
      </p:pic>
      <p:sp>
        <p:nvSpPr>
          <p:cNvPr id="567" name="Google Shape;567;p65"/>
          <p:cNvSpPr/>
          <p:nvPr/>
        </p:nvSpPr>
        <p:spPr>
          <a:xfrm>
            <a:off x="268178" y="1978975"/>
            <a:ext cx="5493300" cy="1637700"/>
          </a:xfrm>
          <a:prstGeom prst="rect">
            <a:avLst/>
          </a:prstGeom>
          <a:solidFill>
            <a:srgbClr val="FFFC00">
              <a:alpha val="36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65"/>
          <p:cNvSpPr/>
          <p:nvPr/>
        </p:nvSpPr>
        <p:spPr>
          <a:xfrm>
            <a:off x="268175" y="3616667"/>
            <a:ext cx="5493300" cy="265500"/>
          </a:xfrm>
          <a:prstGeom prst="rect">
            <a:avLst/>
          </a:prstGeom>
          <a:solidFill>
            <a:srgbClr val="00FFFF">
              <a:alpha val="17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69" name="Google Shape;569;p65" descr="Doodles_Arrow_Yellow.png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4568089" flipH="1">
            <a:off x="6120330" y="2446575"/>
            <a:ext cx="432291" cy="1077805"/>
          </a:xfrm>
          <a:prstGeom prst="rect">
            <a:avLst/>
          </a:prstGeom>
          <a:noFill/>
          <a:ln>
            <a:noFill/>
          </a:ln>
        </p:spPr>
      </p:pic>
      <p:sp>
        <p:nvSpPr>
          <p:cNvPr id="570" name="Google Shape;570;p65"/>
          <p:cNvSpPr txBox="1"/>
          <p:nvPr/>
        </p:nvSpPr>
        <p:spPr>
          <a:xfrm>
            <a:off x="6621250" y="1673810"/>
            <a:ext cx="2400000" cy="906300"/>
          </a:xfrm>
          <a:prstGeom prst="rect">
            <a:avLst/>
          </a:prstGeom>
          <a:solidFill>
            <a:srgbClr val="FFFC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7 ‘training’ data points</a:t>
            </a:r>
            <a:endParaRPr sz="12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pic>
        <p:nvPicPr>
          <p:cNvPr id="571" name="Google Shape;571;p65" descr="Doodles_Arrow_Yellow.png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6333170">
            <a:off x="6175830" y="3274050"/>
            <a:ext cx="432291" cy="1077805"/>
          </a:xfrm>
          <a:prstGeom prst="rect">
            <a:avLst/>
          </a:prstGeom>
          <a:noFill/>
          <a:ln>
            <a:noFill/>
          </a:ln>
        </p:spPr>
      </p:pic>
      <p:sp>
        <p:nvSpPr>
          <p:cNvPr id="572" name="Google Shape;572;p65"/>
          <p:cNvSpPr txBox="1"/>
          <p:nvPr/>
        </p:nvSpPr>
        <p:spPr>
          <a:xfrm>
            <a:off x="6621250" y="4165680"/>
            <a:ext cx="2400000" cy="471900"/>
          </a:xfrm>
          <a:prstGeom prst="rect">
            <a:avLst/>
          </a:prstGeom>
          <a:solidFill>
            <a:srgbClr val="FFFC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1 ‘test’ data point</a:t>
            </a:r>
            <a:endParaRPr sz="12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6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54</a:t>
            </a:fld>
            <a:endParaRPr/>
          </a:p>
        </p:txBody>
      </p:sp>
      <p:pic>
        <p:nvPicPr>
          <p:cNvPr id="578" name="Google Shape;578;p66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725" y="1018165"/>
            <a:ext cx="6796975" cy="3107176"/>
          </a:xfrm>
          <a:prstGeom prst="rect">
            <a:avLst/>
          </a:prstGeom>
          <a:noFill/>
          <a:ln>
            <a:noFill/>
          </a:ln>
        </p:spPr>
      </p:pic>
      <p:sp>
        <p:nvSpPr>
          <p:cNvPr id="579" name="Google Shape;579;p66"/>
          <p:cNvSpPr/>
          <p:nvPr/>
        </p:nvSpPr>
        <p:spPr>
          <a:xfrm>
            <a:off x="4910453" y="1978975"/>
            <a:ext cx="851100" cy="1637700"/>
          </a:xfrm>
          <a:prstGeom prst="rect">
            <a:avLst/>
          </a:prstGeom>
          <a:solidFill>
            <a:srgbClr val="FFFC00">
              <a:alpha val="36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66"/>
          <p:cNvSpPr/>
          <p:nvPr/>
        </p:nvSpPr>
        <p:spPr>
          <a:xfrm>
            <a:off x="4910375" y="3616675"/>
            <a:ext cx="851100" cy="265500"/>
          </a:xfrm>
          <a:prstGeom prst="rect">
            <a:avLst/>
          </a:prstGeom>
          <a:solidFill>
            <a:srgbClr val="00FFFF">
              <a:alpha val="17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66"/>
          <p:cNvSpPr txBox="1"/>
          <p:nvPr/>
        </p:nvSpPr>
        <p:spPr>
          <a:xfrm>
            <a:off x="6621250" y="1902403"/>
            <a:ext cx="2400000" cy="2117700"/>
          </a:xfrm>
          <a:prstGeom prst="rect">
            <a:avLst/>
          </a:prstGeom>
          <a:solidFill>
            <a:srgbClr val="FFFC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There are only two classes, Y and N. </a:t>
            </a:r>
            <a:endParaRPr sz="12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If </a:t>
            </a:r>
            <a:endParaRPr sz="12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P(PG=Y) &gt; P(PG=N) for the test datapoint, predict output class Y</a:t>
            </a:r>
            <a:endParaRPr sz="12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6" name="Google Shape;586;p67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5613" y="-4"/>
            <a:ext cx="4373974" cy="199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7" name="Google Shape;587;p67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2400" y="2151924"/>
            <a:ext cx="4221575" cy="419825"/>
          </a:xfrm>
          <a:prstGeom prst="rect">
            <a:avLst/>
          </a:prstGeom>
          <a:noFill/>
          <a:ln>
            <a:noFill/>
          </a:ln>
        </p:spPr>
      </p:pic>
      <p:sp>
        <p:nvSpPr>
          <p:cNvPr id="588" name="Google Shape;588;p6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55</a:t>
            </a:fld>
            <a:endParaRPr/>
          </a:p>
        </p:txBody>
      </p:sp>
      <p:pic>
        <p:nvPicPr>
          <p:cNvPr id="589" name="Google Shape;589;p67"/>
          <p:cNvPicPr preferRelativeResize="0"/>
          <p:nvPr/>
        </p:nvPicPr>
        <p:blipFill rotWithShape="1"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13725" y="2119559"/>
            <a:ext cx="4113424" cy="419824"/>
          </a:xfrm>
          <a:prstGeom prst="rect">
            <a:avLst/>
          </a:prstGeom>
          <a:noFill/>
          <a:ln>
            <a:noFill/>
          </a:ln>
        </p:spPr>
      </p:pic>
      <p:sp>
        <p:nvSpPr>
          <p:cNvPr id="590" name="Google Shape;590;p67"/>
          <p:cNvSpPr txBox="1"/>
          <p:nvPr/>
        </p:nvSpPr>
        <p:spPr>
          <a:xfrm>
            <a:off x="304800" y="83820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Compare P( PG = Y | i</a:t>
            </a:r>
            <a:r>
              <a:rPr lang="en" sz="1200" baseline="-250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8 </a:t>
            </a:r>
            <a:r>
              <a:rPr lang="en" sz="12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) and P( PG = N | i</a:t>
            </a:r>
            <a:r>
              <a:rPr lang="en" sz="1200" baseline="-250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8 </a:t>
            </a:r>
            <a:r>
              <a:rPr lang="en" sz="12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) 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5" name="Google Shape;595;p68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5613" y="-4"/>
            <a:ext cx="4373974" cy="199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6" name="Google Shape;596;p68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2400" y="2151926"/>
            <a:ext cx="4221575" cy="1066225"/>
          </a:xfrm>
          <a:prstGeom prst="rect">
            <a:avLst/>
          </a:prstGeom>
          <a:noFill/>
          <a:ln>
            <a:noFill/>
          </a:ln>
        </p:spPr>
      </p:pic>
      <p:sp>
        <p:nvSpPr>
          <p:cNvPr id="597" name="Google Shape;597;p6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56</a:t>
            </a:fld>
            <a:endParaRPr/>
          </a:p>
        </p:txBody>
      </p:sp>
      <p:pic>
        <p:nvPicPr>
          <p:cNvPr id="598" name="Google Shape;598;p68"/>
          <p:cNvPicPr preferRelativeResize="0"/>
          <p:nvPr/>
        </p:nvPicPr>
        <p:blipFill rotWithShape="1"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13725" y="2119536"/>
            <a:ext cx="4113424" cy="1066225"/>
          </a:xfrm>
          <a:prstGeom prst="rect">
            <a:avLst/>
          </a:prstGeom>
          <a:noFill/>
          <a:ln>
            <a:noFill/>
          </a:ln>
        </p:spPr>
      </p:pic>
      <p:sp>
        <p:nvSpPr>
          <p:cNvPr id="599" name="Google Shape;599;p68"/>
          <p:cNvSpPr txBox="1"/>
          <p:nvPr/>
        </p:nvSpPr>
        <p:spPr>
          <a:xfrm>
            <a:off x="304800" y="83820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Compare P( PG = Y | i</a:t>
            </a:r>
            <a:r>
              <a:rPr lang="en" sz="1200" baseline="-250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8 </a:t>
            </a:r>
            <a:r>
              <a:rPr lang="en" sz="12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) and P( PG = N | i</a:t>
            </a:r>
            <a:r>
              <a:rPr lang="en" sz="1200" baseline="-250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8 </a:t>
            </a:r>
            <a:r>
              <a:rPr lang="en" sz="12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) 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" name="Google Shape;604;p69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5613" y="-4"/>
            <a:ext cx="4373974" cy="199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5" name="Google Shape;605;p69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2400" y="2151926"/>
            <a:ext cx="4221575" cy="1066225"/>
          </a:xfrm>
          <a:prstGeom prst="rect">
            <a:avLst/>
          </a:prstGeom>
          <a:noFill/>
          <a:ln>
            <a:noFill/>
          </a:ln>
        </p:spPr>
      </p:pic>
      <p:sp>
        <p:nvSpPr>
          <p:cNvPr id="606" name="Google Shape;606;p6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57</a:t>
            </a:fld>
            <a:endParaRPr/>
          </a:p>
        </p:txBody>
      </p:sp>
      <p:pic>
        <p:nvPicPr>
          <p:cNvPr id="607" name="Google Shape;607;p69"/>
          <p:cNvPicPr preferRelativeResize="0"/>
          <p:nvPr/>
        </p:nvPicPr>
        <p:blipFill rotWithShape="1"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13725" y="2119536"/>
            <a:ext cx="4113424" cy="1066225"/>
          </a:xfrm>
          <a:prstGeom prst="rect">
            <a:avLst/>
          </a:prstGeom>
          <a:noFill/>
          <a:ln>
            <a:noFill/>
          </a:ln>
        </p:spPr>
      </p:pic>
      <p:sp>
        <p:nvSpPr>
          <p:cNvPr id="608" name="Google Shape;608;p69"/>
          <p:cNvSpPr txBox="1"/>
          <p:nvPr/>
        </p:nvSpPr>
        <p:spPr>
          <a:xfrm>
            <a:off x="304800" y="83820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Compare P( PG = Y | i</a:t>
            </a:r>
            <a:r>
              <a:rPr lang="en" sz="1200" baseline="-250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8 </a:t>
            </a:r>
            <a:r>
              <a:rPr lang="en" sz="12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) and P( PG = N | i</a:t>
            </a:r>
            <a:r>
              <a:rPr lang="en" sz="1200" baseline="-250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8 </a:t>
            </a:r>
            <a:r>
              <a:rPr lang="en" sz="12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) </a:t>
            </a:r>
            <a:endParaRPr/>
          </a:p>
        </p:txBody>
      </p:sp>
      <p:pic>
        <p:nvPicPr>
          <p:cNvPr id="609" name="Google Shape;609;p69" descr="Doodles_Arrow_Yellow.png"/>
          <p:cNvPicPr preferRelativeResize="0"/>
          <p:nvPr/>
        </p:nvPicPr>
        <p:blipFill rotWithShape="1"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6333170">
            <a:off x="4363305" y="2210575"/>
            <a:ext cx="432291" cy="1077805"/>
          </a:xfrm>
          <a:prstGeom prst="rect">
            <a:avLst/>
          </a:prstGeom>
          <a:noFill/>
          <a:ln>
            <a:noFill/>
          </a:ln>
        </p:spPr>
      </p:pic>
      <p:sp>
        <p:nvSpPr>
          <p:cNvPr id="610" name="Google Shape;610;p69"/>
          <p:cNvSpPr txBox="1"/>
          <p:nvPr/>
        </p:nvSpPr>
        <p:spPr>
          <a:xfrm>
            <a:off x="4808725" y="3102200"/>
            <a:ext cx="3663600" cy="471900"/>
          </a:xfrm>
          <a:prstGeom prst="rect">
            <a:avLst/>
          </a:prstGeom>
          <a:solidFill>
            <a:srgbClr val="FFFC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Just plugging in the feature values of i</a:t>
            </a:r>
            <a:r>
              <a:rPr lang="en" sz="1200" baseline="-25000">
                <a:latin typeface="Proxima Nova Semibold"/>
                <a:ea typeface="Proxima Nova Semibold"/>
                <a:cs typeface="Proxima Nova Semibold"/>
                <a:sym typeface="Proxima Nova Semibold"/>
              </a:rPr>
              <a:t>8</a:t>
            </a:r>
            <a:endParaRPr sz="1200" baseline="-250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" name="Google Shape;615;p70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5613" y="-4"/>
            <a:ext cx="4373974" cy="199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6" name="Google Shape;616;p70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2400" y="2151924"/>
            <a:ext cx="4221575" cy="1704325"/>
          </a:xfrm>
          <a:prstGeom prst="rect">
            <a:avLst/>
          </a:prstGeom>
          <a:noFill/>
          <a:ln>
            <a:noFill/>
          </a:ln>
        </p:spPr>
      </p:pic>
      <p:sp>
        <p:nvSpPr>
          <p:cNvPr id="617" name="Google Shape;617;p7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58</a:t>
            </a:fld>
            <a:endParaRPr/>
          </a:p>
        </p:txBody>
      </p:sp>
      <p:pic>
        <p:nvPicPr>
          <p:cNvPr id="618" name="Google Shape;618;p70"/>
          <p:cNvPicPr preferRelativeResize="0"/>
          <p:nvPr/>
        </p:nvPicPr>
        <p:blipFill rotWithShape="1"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13725" y="2119518"/>
            <a:ext cx="4113424" cy="1704325"/>
          </a:xfrm>
          <a:prstGeom prst="rect">
            <a:avLst/>
          </a:prstGeom>
          <a:noFill/>
          <a:ln>
            <a:noFill/>
          </a:ln>
        </p:spPr>
      </p:pic>
      <p:sp>
        <p:nvSpPr>
          <p:cNvPr id="619" name="Google Shape;619;p70"/>
          <p:cNvSpPr txBox="1"/>
          <p:nvPr/>
        </p:nvSpPr>
        <p:spPr>
          <a:xfrm>
            <a:off x="304800" y="83820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Compare P( PG = Y | i</a:t>
            </a:r>
            <a:r>
              <a:rPr lang="en" sz="1200" baseline="-250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8 </a:t>
            </a:r>
            <a:r>
              <a:rPr lang="en" sz="12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) and P( PG = N | i</a:t>
            </a:r>
            <a:r>
              <a:rPr lang="en" sz="1200" baseline="-250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8 </a:t>
            </a:r>
            <a:r>
              <a:rPr lang="en" sz="12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) 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" name="Google Shape;624;p71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5613" y="-4"/>
            <a:ext cx="4373974" cy="199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5" name="Google Shape;625;p71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2400" y="2151924"/>
            <a:ext cx="4221575" cy="1704325"/>
          </a:xfrm>
          <a:prstGeom prst="rect">
            <a:avLst/>
          </a:prstGeom>
          <a:noFill/>
          <a:ln>
            <a:noFill/>
          </a:ln>
        </p:spPr>
      </p:pic>
      <p:sp>
        <p:nvSpPr>
          <p:cNvPr id="626" name="Google Shape;626;p7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59</a:t>
            </a:fld>
            <a:endParaRPr/>
          </a:p>
        </p:txBody>
      </p:sp>
      <p:pic>
        <p:nvPicPr>
          <p:cNvPr id="627" name="Google Shape;627;p71"/>
          <p:cNvPicPr preferRelativeResize="0"/>
          <p:nvPr/>
        </p:nvPicPr>
        <p:blipFill rotWithShape="1"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13725" y="2119518"/>
            <a:ext cx="4113424" cy="1704325"/>
          </a:xfrm>
          <a:prstGeom prst="rect">
            <a:avLst/>
          </a:prstGeom>
          <a:noFill/>
          <a:ln>
            <a:noFill/>
          </a:ln>
        </p:spPr>
      </p:pic>
      <p:sp>
        <p:nvSpPr>
          <p:cNvPr id="628" name="Google Shape;628;p71"/>
          <p:cNvSpPr txBox="1"/>
          <p:nvPr/>
        </p:nvSpPr>
        <p:spPr>
          <a:xfrm>
            <a:off x="304800" y="83820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Compare P( PG = Y | i</a:t>
            </a:r>
            <a:r>
              <a:rPr lang="en" sz="1200" baseline="-250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8 </a:t>
            </a:r>
            <a:r>
              <a:rPr lang="en" sz="12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) and P( PG = N | i</a:t>
            </a:r>
            <a:r>
              <a:rPr lang="en" sz="1200" baseline="-250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8 </a:t>
            </a:r>
            <a:r>
              <a:rPr lang="en" sz="12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) </a:t>
            </a:r>
            <a:endParaRPr/>
          </a:p>
        </p:txBody>
      </p:sp>
      <p:pic>
        <p:nvPicPr>
          <p:cNvPr id="629" name="Google Shape;629;p71" descr="Doodles_Arrow_Yellow.png"/>
          <p:cNvPicPr preferRelativeResize="0"/>
          <p:nvPr/>
        </p:nvPicPr>
        <p:blipFill rotWithShape="1"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42">
            <a:off x="4113630" y="2571225"/>
            <a:ext cx="432291" cy="1077805"/>
          </a:xfrm>
          <a:prstGeom prst="rect">
            <a:avLst/>
          </a:prstGeom>
          <a:noFill/>
          <a:ln>
            <a:noFill/>
          </a:ln>
        </p:spPr>
      </p:pic>
      <p:sp>
        <p:nvSpPr>
          <p:cNvPr id="630" name="Google Shape;630;p71"/>
          <p:cNvSpPr txBox="1"/>
          <p:nvPr/>
        </p:nvSpPr>
        <p:spPr>
          <a:xfrm>
            <a:off x="4919700" y="3261725"/>
            <a:ext cx="3663600" cy="1704300"/>
          </a:xfrm>
          <a:prstGeom prst="rect">
            <a:avLst/>
          </a:prstGeom>
          <a:solidFill>
            <a:srgbClr val="FFFC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The naive assumption! We are assuming that all features are </a:t>
            </a:r>
            <a:r>
              <a:rPr lang="en" sz="1200" b="1" i="1">
                <a:latin typeface="Proxima Nova"/>
                <a:ea typeface="Proxima Nova"/>
                <a:cs typeface="Proxima Nova"/>
                <a:sym typeface="Proxima Nova"/>
              </a:rPr>
              <a:t>independent</a:t>
            </a: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 of each other (which is clearly not the case in the real world). If the features are independent, then their joint probability can be broken down as a multiplication of the individual probabilities</a:t>
            </a:r>
            <a:endParaRPr sz="1200" baseline="-250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Decision Trees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id="101" name="Google Shape;101;p18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2250" y="1146000"/>
            <a:ext cx="4780524" cy="3376424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 txBox="1"/>
          <p:nvPr/>
        </p:nvSpPr>
        <p:spPr>
          <a:xfrm>
            <a:off x="5192475" y="1352250"/>
            <a:ext cx="3192300" cy="14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Step 1:</a:t>
            </a:r>
            <a:endParaRPr sz="1300" b="1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Calculate the entropy of the class labels in the entire dataset, </a:t>
            </a:r>
            <a:r>
              <a:rPr lang="en" sz="1300" i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D</a:t>
            </a: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. This is the expected amount of information needed to classify a tuple in </a:t>
            </a:r>
            <a:r>
              <a:rPr lang="en" sz="1300" i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D</a:t>
            </a: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. </a:t>
            </a:r>
            <a:endParaRPr sz="1300" b="1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3" name="Google Shape;103;p18"/>
          <p:cNvSpPr/>
          <p:nvPr/>
        </p:nvSpPr>
        <p:spPr>
          <a:xfrm>
            <a:off x="3601375" y="1389775"/>
            <a:ext cx="1301400" cy="3018900"/>
          </a:xfrm>
          <a:prstGeom prst="rect">
            <a:avLst/>
          </a:prstGeom>
          <a:solidFill>
            <a:srgbClr val="FFFC00">
              <a:alpha val="36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76974" y="3400774"/>
            <a:ext cx="3318523" cy="422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72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Naive Bayes Classification</a:t>
            </a:r>
            <a:endParaRPr sz="2800">
              <a:solidFill>
                <a:schemeClr val="dk1"/>
              </a:solidFill>
            </a:endParaRPr>
          </a:p>
        </p:txBody>
      </p:sp>
      <p:pic>
        <p:nvPicPr>
          <p:cNvPr id="636" name="Google Shape;636;p72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0625" y="1820925"/>
            <a:ext cx="3861202" cy="1033175"/>
          </a:xfrm>
          <a:prstGeom prst="rect">
            <a:avLst/>
          </a:prstGeom>
          <a:noFill/>
          <a:ln>
            <a:noFill/>
          </a:ln>
        </p:spPr>
      </p:pic>
      <p:sp>
        <p:nvSpPr>
          <p:cNvPr id="637" name="Google Shape;637;p7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60</a:t>
            </a:fld>
            <a:endParaRPr/>
          </a:p>
        </p:txBody>
      </p:sp>
      <p:pic>
        <p:nvPicPr>
          <p:cNvPr id="638" name="Google Shape;638;p72" descr="Doodles_Arrow_Yellow.png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42">
            <a:off x="4362630" y="1359800"/>
            <a:ext cx="432291" cy="1077805"/>
          </a:xfrm>
          <a:prstGeom prst="rect">
            <a:avLst/>
          </a:prstGeom>
          <a:noFill/>
          <a:ln>
            <a:noFill/>
          </a:ln>
        </p:spPr>
      </p:pic>
      <p:sp>
        <p:nvSpPr>
          <p:cNvPr id="639" name="Google Shape;639;p72"/>
          <p:cNvSpPr txBox="1"/>
          <p:nvPr/>
        </p:nvSpPr>
        <p:spPr>
          <a:xfrm>
            <a:off x="5168700" y="2050300"/>
            <a:ext cx="3663600" cy="1278900"/>
          </a:xfrm>
          <a:prstGeom prst="rect">
            <a:avLst/>
          </a:prstGeom>
          <a:solidFill>
            <a:srgbClr val="FFFC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If the features are naively assumed to be independent of one another, then their joint probability is simply the multiplication of the individual probabilities.</a:t>
            </a:r>
            <a:endParaRPr sz="1200" baseline="-250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4" name="Google Shape;644;p73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00" y="2151924"/>
            <a:ext cx="4221575" cy="2159349"/>
          </a:xfrm>
          <a:prstGeom prst="rect">
            <a:avLst/>
          </a:prstGeom>
          <a:noFill/>
          <a:ln>
            <a:noFill/>
          </a:ln>
        </p:spPr>
      </p:pic>
      <p:sp>
        <p:nvSpPr>
          <p:cNvPr id="645" name="Google Shape;645;p7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61</a:t>
            </a:fld>
            <a:endParaRPr/>
          </a:p>
        </p:txBody>
      </p:sp>
      <p:pic>
        <p:nvPicPr>
          <p:cNvPr id="646" name="Google Shape;646;p73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13728" y="2119562"/>
            <a:ext cx="4113424" cy="2224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47" name="Google Shape;647;p73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5613" y="-4"/>
            <a:ext cx="4373974" cy="1999525"/>
          </a:xfrm>
          <a:prstGeom prst="rect">
            <a:avLst/>
          </a:prstGeom>
          <a:noFill/>
          <a:ln>
            <a:noFill/>
          </a:ln>
        </p:spPr>
      </p:pic>
      <p:sp>
        <p:nvSpPr>
          <p:cNvPr id="648" name="Google Shape;648;p73"/>
          <p:cNvSpPr txBox="1"/>
          <p:nvPr/>
        </p:nvSpPr>
        <p:spPr>
          <a:xfrm>
            <a:off x="304800" y="83820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Compare P( PG = Y | i</a:t>
            </a:r>
            <a:r>
              <a:rPr lang="en" sz="1200" baseline="-250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8 </a:t>
            </a:r>
            <a:r>
              <a:rPr lang="en" sz="12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) and P( PG = N | i</a:t>
            </a:r>
            <a:r>
              <a:rPr lang="en" sz="1200" baseline="-250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8 </a:t>
            </a:r>
            <a:r>
              <a:rPr lang="en" sz="12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) 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3" name="Google Shape;653;p74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00" y="2151924"/>
            <a:ext cx="4221575" cy="2159349"/>
          </a:xfrm>
          <a:prstGeom prst="rect">
            <a:avLst/>
          </a:prstGeom>
          <a:noFill/>
          <a:ln>
            <a:noFill/>
          </a:ln>
        </p:spPr>
      </p:pic>
      <p:sp>
        <p:nvSpPr>
          <p:cNvPr id="654" name="Google Shape;654;p7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62</a:t>
            </a:fld>
            <a:endParaRPr/>
          </a:p>
        </p:txBody>
      </p:sp>
      <p:pic>
        <p:nvPicPr>
          <p:cNvPr id="655" name="Google Shape;655;p74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13728" y="2119562"/>
            <a:ext cx="4113424" cy="2224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56" name="Google Shape;656;p74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5613" y="-4"/>
            <a:ext cx="4373974" cy="1999525"/>
          </a:xfrm>
          <a:prstGeom prst="rect">
            <a:avLst/>
          </a:prstGeom>
          <a:noFill/>
          <a:ln>
            <a:noFill/>
          </a:ln>
        </p:spPr>
      </p:pic>
      <p:sp>
        <p:nvSpPr>
          <p:cNvPr id="657" name="Google Shape;657;p74"/>
          <p:cNvSpPr txBox="1"/>
          <p:nvPr/>
        </p:nvSpPr>
        <p:spPr>
          <a:xfrm>
            <a:off x="304800" y="83820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Compare P( PG = Y | i</a:t>
            </a:r>
            <a:r>
              <a:rPr lang="en" sz="1200" baseline="-250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8 </a:t>
            </a:r>
            <a:r>
              <a:rPr lang="en" sz="12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) and P( PG = N | i</a:t>
            </a:r>
            <a:r>
              <a:rPr lang="en" sz="1200" baseline="-250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8 </a:t>
            </a:r>
            <a:r>
              <a:rPr lang="en" sz="12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) </a:t>
            </a:r>
            <a:endParaRPr/>
          </a:p>
        </p:txBody>
      </p:sp>
      <p:pic>
        <p:nvPicPr>
          <p:cNvPr id="658" name="Google Shape;658;p74" descr="Doodles_Arrow_Yellow.png"/>
          <p:cNvPicPr preferRelativeResize="0"/>
          <p:nvPr/>
        </p:nvPicPr>
        <p:blipFill rotWithShape="1"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-7812618">
            <a:off x="6982355" y="4146250"/>
            <a:ext cx="432291" cy="1077805"/>
          </a:xfrm>
          <a:prstGeom prst="rect">
            <a:avLst/>
          </a:prstGeom>
          <a:noFill/>
          <a:ln>
            <a:noFill/>
          </a:ln>
        </p:spPr>
      </p:pic>
      <p:sp>
        <p:nvSpPr>
          <p:cNvPr id="659" name="Google Shape;659;p74"/>
          <p:cNvSpPr txBox="1"/>
          <p:nvPr/>
        </p:nvSpPr>
        <p:spPr>
          <a:xfrm>
            <a:off x="1932725" y="4643875"/>
            <a:ext cx="4568400" cy="432300"/>
          </a:xfrm>
          <a:prstGeom prst="rect">
            <a:avLst/>
          </a:prstGeom>
          <a:solidFill>
            <a:srgbClr val="FFFC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P( PG = N | i</a:t>
            </a:r>
            <a:r>
              <a:rPr lang="en" sz="1200" baseline="-250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8 </a:t>
            </a:r>
            <a:r>
              <a:rPr lang="en" sz="12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) </a:t>
            </a: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 is higher, so the predicted class is PG = N</a:t>
            </a:r>
            <a:endParaRPr sz="1200" baseline="-250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75"/>
          <p:cNvSpPr/>
          <p:nvPr/>
        </p:nvSpPr>
        <p:spPr>
          <a:xfrm>
            <a:off x="0" y="0"/>
            <a:ext cx="3232500" cy="5143500"/>
          </a:xfrm>
          <a:prstGeom prst="rect">
            <a:avLst/>
          </a:prstGeom>
          <a:solidFill>
            <a:srgbClr val="003B7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75"/>
          <p:cNvSpPr txBox="1"/>
          <p:nvPr/>
        </p:nvSpPr>
        <p:spPr>
          <a:xfrm>
            <a:off x="425125" y="1250900"/>
            <a:ext cx="2661000" cy="13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k-NN Classification</a:t>
            </a:r>
            <a:endParaRPr sz="3000">
              <a:solidFill>
                <a:srgbClr val="FFFFFF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pic>
        <p:nvPicPr>
          <p:cNvPr id="666" name="Google Shape;666;p75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79373" y="1108360"/>
            <a:ext cx="5596698" cy="2926775"/>
          </a:xfrm>
          <a:prstGeom prst="rect">
            <a:avLst/>
          </a:prstGeom>
          <a:noFill/>
          <a:ln>
            <a:noFill/>
          </a:ln>
        </p:spPr>
      </p:pic>
      <p:sp>
        <p:nvSpPr>
          <p:cNvPr id="667" name="Google Shape;667;p7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63</a:t>
            </a:fld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76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k-NN Classification</a:t>
            </a:r>
            <a:endParaRPr sz="2800">
              <a:solidFill>
                <a:schemeClr val="dk1"/>
              </a:solidFill>
            </a:endParaRPr>
          </a:p>
        </p:txBody>
      </p:sp>
      <p:pic>
        <p:nvPicPr>
          <p:cNvPr id="673" name="Google Shape;673;p76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62925" y="1280400"/>
            <a:ext cx="3104998" cy="2947226"/>
          </a:xfrm>
          <a:prstGeom prst="rect">
            <a:avLst/>
          </a:prstGeom>
          <a:noFill/>
          <a:ln>
            <a:noFill/>
          </a:ln>
        </p:spPr>
      </p:pic>
      <p:sp>
        <p:nvSpPr>
          <p:cNvPr id="674" name="Google Shape;674;p7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64</a:t>
            </a:fld>
            <a:endParaRPr/>
          </a:p>
        </p:txBody>
      </p:sp>
      <p:cxnSp>
        <p:nvCxnSpPr>
          <p:cNvPr id="675" name="Google Shape;675;p76"/>
          <p:cNvCxnSpPr/>
          <p:nvPr/>
        </p:nvCxnSpPr>
        <p:spPr>
          <a:xfrm>
            <a:off x="1307200" y="1246525"/>
            <a:ext cx="0" cy="305730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stealth" w="med" len="med"/>
            <a:tailEnd type="none" w="med" len="med"/>
          </a:ln>
        </p:spPr>
      </p:cxnSp>
      <p:cxnSp>
        <p:nvCxnSpPr>
          <p:cNvPr id="676" name="Google Shape;676;p76"/>
          <p:cNvCxnSpPr/>
          <p:nvPr/>
        </p:nvCxnSpPr>
        <p:spPr>
          <a:xfrm>
            <a:off x="1309700" y="4303825"/>
            <a:ext cx="3655800" cy="0"/>
          </a:xfrm>
          <a:prstGeom prst="straightConnector1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677" name="Google Shape;677;p76"/>
          <p:cNvSpPr txBox="1"/>
          <p:nvPr/>
        </p:nvSpPr>
        <p:spPr>
          <a:xfrm>
            <a:off x="4128700" y="4365925"/>
            <a:ext cx="4746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i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x</a:t>
            </a:r>
            <a:r>
              <a:rPr lang="en" sz="1500" i="1" baseline="-250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sz="1500" baseline="-25000"/>
          </a:p>
        </p:txBody>
      </p:sp>
      <p:sp>
        <p:nvSpPr>
          <p:cNvPr id="678" name="Google Shape;678;p76"/>
          <p:cNvSpPr txBox="1"/>
          <p:nvPr/>
        </p:nvSpPr>
        <p:spPr>
          <a:xfrm rot="-5400000">
            <a:off x="681250" y="1576825"/>
            <a:ext cx="414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i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x</a:t>
            </a:r>
            <a:r>
              <a:rPr lang="en" sz="1500" i="1" baseline="-250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endParaRPr sz="1200" i="1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79" name="Google Shape;679;p76"/>
          <p:cNvSpPr txBox="1"/>
          <p:nvPr/>
        </p:nvSpPr>
        <p:spPr>
          <a:xfrm>
            <a:off x="5341200" y="1809400"/>
            <a:ext cx="3655800" cy="18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If the feature are numeric, Euclidean distance may be reasonable to use!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For 5-NN, find the 5 data points with the lowest </a:t>
            </a: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Euclidean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distance from the target data point, and do majority voting to decide the predicted class.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4" name="Google Shape;684;p77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54507" y="0"/>
            <a:ext cx="464498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85" name="Google Shape;685;p7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2825100" cy="422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Which nodes are </a:t>
            </a:r>
            <a:r>
              <a:rPr lang="en" sz="3000">
                <a:solidFill>
                  <a:srgbClr val="980000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similar</a:t>
            </a:r>
            <a:r>
              <a:rPr lang="en" sz="30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 to each other?</a:t>
            </a:r>
            <a:endParaRPr/>
          </a:p>
        </p:txBody>
      </p:sp>
      <p:sp>
        <p:nvSpPr>
          <p:cNvPr id="686" name="Google Shape;686;p7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65</a:t>
            </a:fld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1" name="Google Shape;691;p78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16952" y="1397350"/>
            <a:ext cx="3300925" cy="161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2" name="Google Shape;692;p78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2400" y="3705550"/>
            <a:ext cx="8839450" cy="1225750"/>
          </a:xfrm>
          <a:prstGeom prst="rect">
            <a:avLst/>
          </a:prstGeom>
          <a:noFill/>
          <a:ln>
            <a:noFill/>
          </a:ln>
        </p:spPr>
      </p:pic>
      <p:sp>
        <p:nvSpPr>
          <p:cNvPr id="693" name="Google Shape;693;p78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Capturing Structural Equivalence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694" name="Google Shape;694;p78"/>
          <p:cNvSpPr txBox="1"/>
          <p:nvPr/>
        </p:nvSpPr>
        <p:spPr>
          <a:xfrm>
            <a:off x="453400" y="1616500"/>
            <a:ext cx="5478000" cy="13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N</a:t>
            </a:r>
            <a:r>
              <a:rPr lang="en" sz="2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</a:t>
            </a:r>
            <a:r>
              <a:rPr lang="en" sz="25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lang="en" sz="2500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r>
              <a:rPr lang="en" sz="2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) = {</a:t>
            </a:r>
            <a:r>
              <a:rPr lang="en" sz="25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lang="en" sz="2500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r>
              <a:rPr lang="en" sz="2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lang="en" sz="25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lang="en" sz="2500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r>
              <a:rPr lang="en" sz="2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lang="en" sz="25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lang="en" sz="2500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4</a:t>
            </a:r>
            <a:r>
              <a:rPr lang="en" sz="2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}</a:t>
            </a:r>
            <a:endParaRPr sz="2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5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N</a:t>
            </a:r>
            <a:r>
              <a:rPr lang="en" sz="2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</a:t>
            </a:r>
            <a:r>
              <a:rPr lang="en" sz="25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lang="en" sz="2500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5</a:t>
            </a:r>
            <a:r>
              <a:rPr lang="en" sz="2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) = {</a:t>
            </a:r>
            <a:r>
              <a:rPr lang="en" sz="25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lang="en" sz="2500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r>
              <a:rPr lang="en" sz="2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lang="en" sz="25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lang="en" sz="2500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6</a:t>
            </a:r>
            <a:r>
              <a:rPr lang="en" sz="2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}</a:t>
            </a:r>
            <a:endParaRPr sz="2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95" name="Google Shape;695;p7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66</a:t>
            </a:fld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79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k-NN Classification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701" name="Google Shape;701;p7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67</a:t>
            </a:fld>
            <a:endParaRPr/>
          </a:p>
        </p:txBody>
      </p:sp>
      <p:sp>
        <p:nvSpPr>
          <p:cNvPr id="702" name="Google Shape;702;p79"/>
          <p:cNvSpPr txBox="1"/>
          <p:nvPr/>
        </p:nvSpPr>
        <p:spPr>
          <a:xfrm>
            <a:off x="4960200" y="1809400"/>
            <a:ext cx="3655800" cy="21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You can do k-NN classification on graphs as well!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Instead of Euclidean distance, use Jaccard similarity!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Find the 5 most similar nodes, do majority voting to predict the class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03" name="Google Shape;703;p79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7850" y="1416275"/>
            <a:ext cx="3747974" cy="35219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80"/>
          <p:cNvSpPr txBox="1"/>
          <p:nvPr/>
        </p:nvSpPr>
        <p:spPr>
          <a:xfrm>
            <a:off x="311700" y="445025"/>
            <a:ext cx="3941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Regression Modeling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709" name="Google Shape;709;p80"/>
          <p:cNvSpPr txBox="1"/>
          <p:nvPr/>
        </p:nvSpPr>
        <p:spPr>
          <a:xfrm>
            <a:off x="311700" y="1247350"/>
            <a:ext cx="34548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Proxima Nova"/>
              <a:buChar char="●"/>
            </a:pPr>
            <a:r>
              <a:rPr lang="en" sz="13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Linear regression – Ridge</a:t>
            </a:r>
            <a:endParaRPr sz="1300" b="1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11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Proxima Nova"/>
              <a:buChar char="●"/>
            </a:pPr>
            <a:r>
              <a:rPr lang="en" sz="13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Linear regression – LASSO</a:t>
            </a:r>
            <a:endParaRPr sz="1300" b="1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11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Proxima Nova"/>
              <a:buChar char="●"/>
            </a:pPr>
            <a:r>
              <a:rPr lang="en" sz="13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ElasticNet regression</a:t>
            </a:r>
            <a:endParaRPr sz="1300" b="1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11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Proxima Nova"/>
              <a:buChar char="●"/>
            </a:pP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Bayesian regression</a:t>
            </a:r>
            <a:endParaRPr sz="13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11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Proxima Nova"/>
              <a:buChar char="●"/>
            </a:pP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Support Vector regression (SVR)</a:t>
            </a:r>
            <a:endParaRPr sz="13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11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Proxima Nova"/>
              <a:buChar char="●"/>
            </a:pPr>
            <a:r>
              <a:rPr lang="en" sz="13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Random Forest</a:t>
            </a:r>
            <a:endParaRPr sz="1300" b="1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11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Proxima Nova"/>
              <a:buChar char="●"/>
            </a:pPr>
            <a:r>
              <a:rPr lang="en" sz="13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AdaBoost</a:t>
            </a:r>
            <a:endParaRPr sz="1300" b="1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1150" algn="l" rtl="0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buClr>
                <a:srgbClr val="333333"/>
              </a:buClr>
              <a:buSzPts val="1300"/>
              <a:buFont typeface="Proxima Nova"/>
              <a:buChar char="●"/>
            </a:pPr>
            <a:r>
              <a:rPr lang="en" sz="13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XGBoost</a:t>
            </a:r>
            <a:endParaRPr sz="1300" b="1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10" name="Google Shape;710;p8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68</a:t>
            </a:fld>
            <a:endParaRPr/>
          </a:p>
        </p:txBody>
      </p:sp>
      <p:sp>
        <p:nvSpPr>
          <p:cNvPr id="711" name="Google Shape;711;p80"/>
          <p:cNvSpPr txBox="1"/>
          <p:nvPr/>
        </p:nvSpPr>
        <p:spPr>
          <a:xfrm>
            <a:off x="4572000" y="445025"/>
            <a:ext cx="4278000" cy="7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Classification Modeling</a:t>
            </a:r>
            <a:endParaRPr sz="3000">
              <a:solidFill>
                <a:srgbClr val="000000"/>
              </a:solidFill>
            </a:endParaRPr>
          </a:p>
        </p:txBody>
      </p:sp>
      <p:sp>
        <p:nvSpPr>
          <p:cNvPr id="712" name="Google Shape;712;p80"/>
          <p:cNvSpPr txBox="1"/>
          <p:nvPr/>
        </p:nvSpPr>
        <p:spPr>
          <a:xfrm>
            <a:off x="4655100" y="1247350"/>
            <a:ext cx="3866400" cy="25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Proxima Nova"/>
              <a:buChar char="●"/>
            </a:pPr>
            <a:r>
              <a:rPr lang="en" sz="13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Naive Bayes</a:t>
            </a:r>
            <a:endParaRPr sz="1300" b="1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11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Proxima Nova"/>
              <a:buChar char="●"/>
            </a:pPr>
            <a:r>
              <a:rPr lang="en" sz="13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K-NN</a:t>
            </a:r>
            <a:endParaRPr sz="1300" b="1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11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Proxima Nova"/>
              <a:buChar char="●"/>
            </a:pPr>
            <a:r>
              <a:rPr lang="en" sz="13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Logistic Regression</a:t>
            </a:r>
            <a:endParaRPr sz="1300" b="1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11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Proxima Nova"/>
              <a:buChar char="●"/>
            </a:pP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Support Vector Machine (SVM)</a:t>
            </a:r>
            <a:endParaRPr sz="13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11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Proxima Nova"/>
              <a:buChar char="●"/>
            </a:pPr>
            <a:r>
              <a:rPr lang="en" sz="13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Random Forest</a:t>
            </a:r>
            <a:endParaRPr sz="1300" b="1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11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Proxima Nova"/>
              <a:buChar char="●"/>
            </a:pPr>
            <a:r>
              <a:rPr lang="en" sz="13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AdaBoost</a:t>
            </a:r>
            <a:endParaRPr sz="1300" b="1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1150" algn="l" rtl="0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buClr>
                <a:srgbClr val="333333"/>
              </a:buClr>
              <a:buSzPts val="1300"/>
              <a:buFont typeface="Proxima Nova"/>
              <a:buChar char="●"/>
            </a:pPr>
            <a:r>
              <a:rPr lang="en" sz="13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XGBoost</a:t>
            </a:r>
            <a:endParaRPr sz="1300" b="1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B71"/>
        </a:solidFill>
        <a:effectLst/>
      </p:bgPr>
    </p:bg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81"/>
          <p:cNvSpPr txBox="1"/>
          <p:nvPr/>
        </p:nvSpPr>
        <p:spPr>
          <a:xfrm>
            <a:off x="511850" y="2445675"/>
            <a:ext cx="7299900" cy="22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Unsupervised Learning</a:t>
            </a:r>
            <a:endParaRPr sz="6600">
              <a:solidFill>
                <a:schemeClr val="lt1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718" name="Google Shape;718;p8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69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Decision Trees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111" name="Google Shape;111;p19"/>
          <p:cNvSpPr txBox="1"/>
          <p:nvPr/>
        </p:nvSpPr>
        <p:spPr>
          <a:xfrm>
            <a:off x="383850" y="1079875"/>
            <a:ext cx="8551200" cy="14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Step 2:</a:t>
            </a:r>
            <a:endParaRPr sz="1300" b="1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We’re interested to see which feature has the ‘purest’ split of </a:t>
            </a:r>
            <a:r>
              <a:rPr lang="en" sz="1300" i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D.</a:t>
            </a: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13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To check this, we will calculate the </a:t>
            </a:r>
            <a:r>
              <a:rPr lang="en" sz="13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Information Gain</a:t>
            </a: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 for </a:t>
            </a:r>
            <a:r>
              <a:rPr lang="en" sz="13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every</a:t>
            </a: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 feature (age, income, student status, credit rating) </a:t>
            </a:r>
            <a:endParaRPr sz="13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We will split the tree using the feature with the </a:t>
            </a:r>
            <a:r>
              <a:rPr lang="en" sz="13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most</a:t>
            </a: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 Information Gain.</a:t>
            </a:r>
            <a:endParaRPr sz="13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35575" y="3516178"/>
            <a:ext cx="4419599" cy="495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9"/>
          <p:cNvSpPr txBox="1"/>
          <p:nvPr/>
        </p:nvSpPr>
        <p:spPr>
          <a:xfrm>
            <a:off x="328550" y="4197550"/>
            <a:ext cx="4419600" cy="769200"/>
          </a:xfrm>
          <a:prstGeom prst="rect">
            <a:avLst/>
          </a:prstGeom>
          <a:solidFill>
            <a:srgbClr val="FFFC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Expected amount of information needed to classify a tuple in D based on the partitioning by feature </a:t>
            </a:r>
            <a:r>
              <a:rPr lang="en" sz="1200" i="1">
                <a:latin typeface="Proxima Nova Semibold"/>
                <a:ea typeface="Proxima Nova Semibold"/>
                <a:cs typeface="Proxima Nova Semibold"/>
                <a:sym typeface="Proxima Nova Semibold"/>
              </a:rPr>
              <a:t>A</a:t>
            </a: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. If the partition is pure, Info</a:t>
            </a:r>
            <a:r>
              <a:rPr lang="en" sz="1200" i="1" baseline="-25000">
                <a:latin typeface="Proxima Nova Semibold"/>
                <a:ea typeface="Proxima Nova Semibold"/>
                <a:cs typeface="Proxima Nova Semibold"/>
                <a:sym typeface="Proxima Nova Semibold"/>
              </a:rPr>
              <a:t>A</a:t>
            </a: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(</a:t>
            </a:r>
            <a:r>
              <a:rPr lang="en" sz="1200" i="1">
                <a:latin typeface="Proxima Nova Semibold"/>
                <a:ea typeface="Proxima Nova Semibold"/>
                <a:cs typeface="Proxima Nova Semibold"/>
                <a:sym typeface="Proxima Nova Semibold"/>
              </a:rPr>
              <a:t>D</a:t>
            </a: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) is low, which means Gain(</a:t>
            </a:r>
            <a:r>
              <a:rPr lang="en" sz="1200" i="1">
                <a:latin typeface="Proxima Nova Semibold"/>
                <a:ea typeface="Proxima Nova Semibold"/>
                <a:cs typeface="Proxima Nova Semibold"/>
                <a:sym typeface="Proxima Nova Semibold"/>
              </a:rPr>
              <a:t>A</a:t>
            </a: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) is high</a:t>
            </a:r>
            <a:endParaRPr sz="12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pic>
        <p:nvPicPr>
          <p:cNvPr id="114" name="Google Shape;114;p19" descr="Doodles_Arrow_Yellow.png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-7165136">
            <a:off x="5187642" y="3862950"/>
            <a:ext cx="432291" cy="107780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9"/>
          <p:cNvSpPr txBox="1"/>
          <p:nvPr/>
        </p:nvSpPr>
        <p:spPr>
          <a:xfrm>
            <a:off x="5229650" y="2647950"/>
            <a:ext cx="2660400" cy="769200"/>
          </a:xfrm>
          <a:prstGeom prst="rect">
            <a:avLst/>
          </a:prstGeom>
          <a:solidFill>
            <a:srgbClr val="FFFC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Expected amount of information needed to classify a tuple in D</a:t>
            </a:r>
            <a:endParaRPr sz="12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pic>
        <p:nvPicPr>
          <p:cNvPr id="116" name="Google Shape;116;p19" descr="Doodles_Arrow_Yellow.png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3073953">
            <a:off x="4391517" y="2491050"/>
            <a:ext cx="432291" cy="107780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82"/>
          <p:cNvSpPr txBox="1"/>
          <p:nvPr/>
        </p:nvSpPr>
        <p:spPr>
          <a:xfrm>
            <a:off x="311700" y="445025"/>
            <a:ext cx="3941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Clustering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724" name="Google Shape;724;p82"/>
          <p:cNvSpPr txBox="1"/>
          <p:nvPr/>
        </p:nvSpPr>
        <p:spPr>
          <a:xfrm>
            <a:off x="311700" y="1247350"/>
            <a:ext cx="3454800" cy="11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Proxima Nova"/>
              <a:buChar char="●"/>
            </a:pP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k-means clustering</a:t>
            </a:r>
            <a:endParaRPr sz="13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11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Proxima Nova"/>
              <a:buChar char="●"/>
            </a:pP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Hierarchical clustering</a:t>
            </a:r>
            <a:endParaRPr sz="13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1150" algn="l" rtl="0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buClr>
                <a:srgbClr val="333333"/>
              </a:buClr>
              <a:buSzPts val="1300"/>
              <a:buFont typeface="Proxima Nova"/>
              <a:buChar char="●"/>
            </a:pP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DBScan</a:t>
            </a:r>
            <a:endParaRPr sz="13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25" name="Google Shape;725;p8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70</a:t>
            </a:fld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83"/>
          <p:cNvSpPr/>
          <p:nvPr/>
        </p:nvSpPr>
        <p:spPr>
          <a:xfrm>
            <a:off x="0" y="0"/>
            <a:ext cx="3232500" cy="5143500"/>
          </a:xfrm>
          <a:prstGeom prst="rect">
            <a:avLst/>
          </a:prstGeom>
          <a:solidFill>
            <a:srgbClr val="003B7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1" name="Google Shape;731;p83"/>
          <p:cNvSpPr txBox="1"/>
          <p:nvPr/>
        </p:nvSpPr>
        <p:spPr>
          <a:xfrm>
            <a:off x="425125" y="1250900"/>
            <a:ext cx="2661000" cy="13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k-means Clustering</a:t>
            </a:r>
            <a:endParaRPr sz="3000">
              <a:solidFill>
                <a:srgbClr val="FFFFFF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pic>
        <p:nvPicPr>
          <p:cNvPr id="732" name="Google Shape;732;p83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92725" y="946100"/>
            <a:ext cx="4244623" cy="3052874"/>
          </a:xfrm>
          <a:prstGeom prst="rect">
            <a:avLst/>
          </a:prstGeom>
          <a:noFill/>
          <a:ln>
            <a:noFill/>
          </a:ln>
        </p:spPr>
      </p:pic>
      <p:sp>
        <p:nvSpPr>
          <p:cNvPr id="733" name="Google Shape;733;p83"/>
          <p:cNvSpPr txBox="1"/>
          <p:nvPr/>
        </p:nvSpPr>
        <p:spPr>
          <a:xfrm>
            <a:off x="8058200" y="4045225"/>
            <a:ext cx="4746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i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x</a:t>
            </a:r>
            <a:r>
              <a:rPr lang="en" sz="1500" i="1" baseline="-250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sz="1500" baseline="-25000"/>
          </a:p>
        </p:txBody>
      </p:sp>
      <p:sp>
        <p:nvSpPr>
          <p:cNvPr id="734" name="Google Shape;734;p83"/>
          <p:cNvSpPr txBox="1"/>
          <p:nvPr/>
        </p:nvSpPr>
        <p:spPr>
          <a:xfrm rot="-5400000">
            <a:off x="3772550" y="2018125"/>
            <a:ext cx="414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i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x</a:t>
            </a:r>
            <a:r>
              <a:rPr lang="en" sz="1500" i="1" baseline="-250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endParaRPr sz="1200" i="1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35" name="Google Shape;735;p8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71</a:t>
            </a:fld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8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72</a:t>
            </a:fld>
            <a:endParaRPr/>
          </a:p>
        </p:txBody>
      </p:sp>
      <p:sp>
        <p:nvSpPr>
          <p:cNvPr id="741" name="Google Shape;741;p84"/>
          <p:cNvSpPr/>
          <p:nvPr/>
        </p:nvSpPr>
        <p:spPr>
          <a:xfrm>
            <a:off x="2709535" y="1331650"/>
            <a:ext cx="444000" cy="4440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2" name="Google Shape;742;p84"/>
          <p:cNvSpPr/>
          <p:nvPr/>
        </p:nvSpPr>
        <p:spPr>
          <a:xfrm>
            <a:off x="3453785" y="1437825"/>
            <a:ext cx="444000" cy="4440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3" name="Google Shape;743;p84"/>
          <p:cNvSpPr/>
          <p:nvPr/>
        </p:nvSpPr>
        <p:spPr>
          <a:xfrm>
            <a:off x="2574535" y="2080325"/>
            <a:ext cx="444000" cy="4440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4" name="Google Shape;744;p84"/>
          <p:cNvSpPr/>
          <p:nvPr/>
        </p:nvSpPr>
        <p:spPr>
          <a:xfrm>
            <a:off x="3453785" y="2204975"/>
            <a:ext cx="444000" cy="4440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5" name="Google Shape;745;p84"/>
          <p:cNvSpPr/>
          <p:nvPr/>
        </p:nvSpPr>
        <p:spPr>
          <a:xfrm>
            <a:off x="4216160" y="3346898"/>
            <a:ext cx="444000" cy="4440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6" name="Google Shape;746;p84"/>
          <p:cNvSpPr/>
          <p:nvPr/>
        </p:nvSpPr>
        <p:spPr>
          <a:xfrm>
            <a:off x="4969635" y="2842723"/>
            <a:ext cx="444000" cy="4440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7" name="Google Shape;747;p84"/>
          <p:cNvSpPr/>
          <p:nvPr/>
        </p:nvSpPr>
        <p:spPr>
          <a:xfrm>
            <a:off x="6116237" y="2580995"/>
            <a:ext cx="444000" cy="4440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8" name="Google Shape;748;p84"/>
          <p:cNvSpPr/>
          <p:nvPr/>
        </p:nvSpPr>
        <p:spPr>
          <a:xfrm>
            <a:off x="5607360" y="3346898"/>
            <a:ext cx="444000" cy="4440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8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73</a:t>
            </a:fld>
            <a:endParaRPr/>
          </a:p>
        </p:txBody>
      </p:sp>
      <p:sp>
        <p:nvSpPr>
          <p:cNvPr id="754" name="Google Shape;754;p85"/>
          <p:cNvSpPr/>
          <p:nvPr/>
        </p:nvSpPr>
        <p:spPr>
          <a:xfrm>
            <a:off x="2709535" y="1331650"/>
            <a:ext cx="444000" cy="4440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5" name="Google Shape;755;p85"/>
          <p:cNvSpPr/>
          <p:nvPr/>
        </p:nvSpPr>
        <p:spPr>
          <a:xfrm>
            <a:off x="3453785" y="1437825"/>
            <a:ext cx="444000" cy="4440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6" name="Google Shape;756;p85"/>
          <p:cNvSpPr/>
          <p:nvPr/>
        </p:nvSpPr>
        <p:spPr>
          <a:xfrm>
            <a:off x="2574535" y="2080325"/>
            <a:ext cx="444000" cy="4440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7" name="Google Shape;757;p85"/>
          <p:cNvSpPr/>
          <p:nvPr/>
        </p:nvSpPr>
        <p:spPr>
          <a:xfrm>
            <a:off x="3453785" y="2204975"/>
            <a:ext cx="444000" cy="444000"/>
          </a:xfrm>
          <a:prstGeom prst="ellipse">
            <a:avLst/>
          </a:prstGeom>
          <a:solidFill>
            <a:srgbClr val="003B7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p85"/>
          <p:cNvSpPr/>
          <p:nvPr/>
        </p:nvSpPr>
        <p:spPr>
          <a:xfrm>
            <a:off x="4216160" y="3346898"/>
            <a:ext cx="444000" cy="4440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9" name="Google Shape;759;p85"/>
          <p:cNvSpPr/>
          <p:nvPr/>
        </p:nvSpPr>
        <p:spPr>
          <a:xfrm>
            <a:off x="4969635" y="2842723"/>
            <a:ext cx="444000" cy="4440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" name="Google Shape;760;p85"/>
          <p:cNvSpPr/>
          <p:nvPr/>
        </p:nvSpPr>
        <p:spPr>
          <a:xfrm>
            <a:off x="6116237" y="2580995"/>
            <a:ext cx="444000" cy="444000"/>
          </a:xfrm>
          <a:prstGeom prst="ellipse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85"/>
          <p:cNvSpPr/>
          <p:nvPr/>
        </p:nvSpPr>
        <p:spPr>
          <a:xfrm>
            <a:off x="5607360" y="3346898"/>
            <a:ext cx="444000" cy="4440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2" name="Google Shape;762;p85"/>
          <p:cNvSpPr txBox="1"/>
          <p:nvPr/>
        </p:nvSpPr>
        <p:spPr>
          <a:xfrm>
            <a:off x="3481525" y="2205042"/>
            <a:ext cx="3885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c1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63" name="Google Shape;763;p85"/>
          <p:cNvSpPr txBox="1"/>
          <p:nvPr/>
        </p:nvSpPr>
        <p:spPr>
          <a:xfrm>
            <a:off x="6125480" y="2563525"/>
            <a:ext cx="4440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c2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64" name="Google Shape;764;p85"/>
          <p:cNvSpPr txBox="1"/>
          <p:nvPr/>
        </p:nvSpPr>
        <p:spPr>
          <a:xfrm>
            <a:off x="6436300" y="221225"/>
            <a:ext cx="2543100" cy="1729200"/>
          </a:xfrm>
          <a:prstGeom prst="rect">
            <a:avLst/>
          </a:prstGeom>
          <a:solidFill>
            <a:srgbClr val="FFFC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We want </a:t>
            </a:r>
            <a:r>
              <a:rPr lang="en" sz="1200" i="1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k</a:t>
            </a:r>
            <a:r>
              <a:rPr lang="en" sz="12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=2 clusters. Randomly pick 2 data points as cluster centers</a:t>
            </a:r>
            <a:endParaRPr sz="1200" baseline="-250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8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74</a:t>
            </a:fld>
            <a:endParaRPr/>
          </a:p>
        </p:txBody>
      </p:sp>
      <p:sp>
        <p:nvSpPr>
          <p:cNvPr id="770" name="Google Shape;770;p86"/>
          <p:cNvSpPr/>
          <p:nvPr/>
        </p:nvSpPr>
        <p:spPr>
          <a:xfrm>
            <a:off x="2709535" y="1331650"/>
            <a:ext cx="444000" cy="444000"/>
          </a:xfrm>
          <a:prstGeom prst="ellipse">
            <a:avLst/>
          </a:prstGeom>
          <a:solidFill>
            <a:srgbClr val="003B7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p86"/>
          <p:cNvSpPr/>
          <p:nvPr/>
        </p:nvSpPr>
        <p:spPr>
          <a:xfrm>
            <a:off x="3453785" y="1437825"/>
            <a:ext cx="444000" cy="444000"/>
          </a:xfrm>
          <a:prstGeom prst="ellipse">
            <a:avLst/>
          </a:prstGeom>
          <a:solidFill>
            <a:srgbClr val="003B7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" name="Google Shape;772;p86"/>
          <p:cNvSpPr/>
          <p:nvPr/>
        </p:nvSpPr>
        <p:spPr>
          <a:xfrm>
            <a:off x="2574535" y="2080325"/>
            <a:ext cx="444000" cy="444000"/>
          </a:xfrm>
          <a:prstGeom prst="ellipse">
            <a:avLst/>
          </a:prstGeom>
          <a:solidFill>
            <a:srgbClr val="003B7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" name="Google Shape;773;p86"/>
          <p:cNvSpPr/>
          <p:nvPr/>
        </p:nvSpPr>
        <p:spPr>
          <a:xfrm>
            <a:off x="3453785" y="2204975"/>
            <a:ext cx="444000" cy="444000"/>
          </a:xfrm>
          <a:prstGeom prst="ellipse">
            <a:avLst/>
          </a:prstGeom>
          <a:solidFill>
            <a:srgbClr val="003B7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774;p86"/>
          <p:cNvSpPr/>
          <p:nvPr/>
        </p:nvSpPr>
        <p:spPr>
          <a:xfrm>
            <a:off x="4216160" y="3346898"/>
            <a:ext cx="444000" cy="444000"/>
          </a:xfrm>
          <a:prstGeom prst="ellipse">
            <a:avLst/>
          </a:prstGeom>
          <a:solidFill>
            <a:srgbClr val="003B7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5" name="Google Shape;775;p86"/>
          <p:cNvSpPr/>
          <p:nvPr/>
        </p:nvSpPr>
        <p:spPr>
          <a:xfrm>
            <a:off x="4969635" y="2842723"/>
            <a:ext cx="444000" cy="4440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86"/>
          <p:cNvSpPr/>
          <p:nvPr/>
        </p:nvSpPr>
        <p:spPr>
          <a:xfrm>
            <a:off x="6116237" y="2580995"/>
            <a:ext cx="444000" cy="444000"/>
          </a:xfrm>
          <a:prstGeom prst="ellipse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86"/>
          <p:cNvSpPr/>
          <p:nvPr/>
        </p:nvSpPr>
        <p:spPr>
          <a:xfrm>
            <a:off x="5607360" y="3346898"/>
            <a:ext cx="444000" cy="4440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86"/>
          <p:cNvSpPr txBox="1"/>
          <p:nvPr/>
        </p:nvSpPr>
        <p:spPr>
          <a:xfrm>
            <a:off x="3481525" y="2205042"/>
            <a:ext cx="3885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c1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79" name="Google Shape;779;p86"/>
          <p:cNvSpPr txBox="1"/>
          <p:nvPr/>
        </p:nvSpPr>
        <p:spPr>
          <a:xfrm>
            <a:off x="6125480" y="2563525"/>
            <a:ext cx="4440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c2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80" name="Google Shape;780;p86"/>
          <p:cNvSpPr txBox="1"/>
          <p:nvPr/>
        </p:nvSpPr>
        <p:spPr>
          <a:xfrm>
            <a:off x="6436300" y="221225"/>
            <a:ext cx="2543100" cy="1729200"/>
          </a:xfrm>
          <a:prstGeom prst="rect">
            <a:avLst/>
          </a:prstGeom>
          <a:solidFill>
            <a:srgbClr val="FFFC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Assign each data point to the cluster center closest to it. Here, C1 is closer to all the blue nodes than C2…</a:t>
            </a:r>
            <a:endParaRPr sz="1200" baseline="-250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8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75</a:t>
            </a:fld>
            <a:endParaRPr/>
          </a:p>
        </p:txBody>
      </p:sp>
      <p:sp>
        <p:nvSpPr>
          <p:cNvPr id="786" name="Google Shape;786;p87"/>
          <p:cNvSpPr/>
          <p:nvPr/>
        </p:nvSpPr>
        <p:spPr>
          <a:xfrm>
            <a:off x="2709535" y="1331650"/>
            <a:ext cx="444000" cy="444000"/>
          </a:xfrm>
          <a:prstGeom prst="ellipse">
            <a:avLst/>
          </a:prstGeom>
          <a:solidFill>
            <a:srgbClr val="003B7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87"/>
          <p:cNvSpPr/>
          <p:nvPr/>
        </p:nvSpPr>
        <p:spPr>
          <a:xfrm>
            <a:off x="3453785" y="1437825"/>
            <a:ext cx="444000" cy="444000"/>
          </a:xfrm>
          <a:prstGeom prst="ellipse">
            <a:avLst/>
          </a:prstGeom>
          <a:solidFill>
            <a:srgbClr val="003B7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87"/>
          <p:cNvSpPr/>
          <p:nvPr/>
        </p:nvSpPr>
        <p:spPr>
          <a:xfrm>
            <a:off x="2574535" y="2080325"/>
            <a:ext cx="444000" cy="444000"/>
          </a:xfrm>
          <a:prstGeom prst="ellipse">
            <a:avLst/>
          </a:prstGeom>
          <a:solidFill>
            <a:srgbClr val="003B7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87"/>
          <p:cNvSpPr/>
          <p:nvPr/>
        </p:nvSpPr>
        <p:spPr>
          <a:xfrm>
            <a:off x="3453785" y="2204975"/>
            <a:ext cx="444000" cy="444000"/>
          </a:xfrm>
          <a:prstGeom prst="ellipse">
            <a:avLst/>
          </a:prstGeom>
          <a:solidFill>
            <a:srgbClr val="003B7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87"/>
          <p:cNvSpPr/>
          <p:nvPr/>
        </p:nvSpPr>
        <p:spPr>
          <a:xfrm>
            <a:off x="4216160" y="3346898"/>
            <a:ext cx="444000" cy="444000"/>
          </a:xfrm>
          <a:prstGeom prst="ellipse">
            <a:avLst/>
          </a:prstGeom>
          <a:solidFill>
            <a:srgbClr val="003B7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87"/>
          <p:cNvSpPr/>
          <p:nvPr/>
        </p:nvSpPr>
        <p:spPr>
          <a:xfrm>
            <a:off x="4969635" y="2842723"/>
            <a:ext cx="444000" cy="444000"/>
          </a:xfrm>
          <a:prstGeom prst="ellipse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87"/>
          <p:cNvSpPr/>
          <p:nvPr/>
        </p:nvSpPr>
        <p:spPr>
          <a:xfrm>
            <a:off x="6116237" y="2580995"/>
            <a:ext cx="444000" cy="444000"/>
          </a:xfrm>
          <a:prstGeom prst="ellipse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87"/>
          <p:cNvSpPr/>
          <p:nvPr/>
        </p:nvSpPr>
        <p:spPr>
          <a:xfrm>
            <a:off x="5607360" y="3346898"/>
            <a:ext cx="444000" cy="444000"/>
          </a:xfrm>
          <a:prstGeom prst="ellipse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87"/>
          <p:cNvSpPr txBox="1"/>
          <p:nvPr/>
        </p:nvSpPr>
        <p:spPr>
          <a:xfrm>
            <a:off x="3481525" y="2205042"/>
            <a:ext cx="3885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c1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95" name="Google Shape;795;p87"/>
          <p:cNvSpPr txBox="1"/>
          <p:nvPr/>
        </p:nvSpPr>
        <p:spPr>
          <a:xfrm>
            <a:off x="6125480" y="2563525"/>
            <a:ext cx="4440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c2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96" name="Google Shape;796;p87"/>
          <p:cNvSpPr txBox="1"/>
          <p:nvPr/>
        </p:nvSpPr>
        <p:spPr>
          <a:xfrm>
            <a:off x="6436300" y="221225"/>
            <a:ext cx="2543100" cy="1729200"/>
          </a:xfrm>
          <a:prstGeom prst="rect">
            <a:avLst/>
          </a:prstGeom>
          <a:solidFill>
            <a:srgbClr val="FFFC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… and C2 is closer to all the red nodes than C1.</a:t>
            </a:r>
            <a:endParaRPr sz="1200" baseline="-250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8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76</a:t>
            </a:fld>
            <a:endParaRPr/>
          </a:p>
        </p:txBody>
      </p:sp>
      <p:sp>
        <p:nvSpPr>
          <p:cNvPr id="802" name="Google Shape;802;p88"/>
          <p:cNvSpPr/>
          <p:nvPr/>
        </p:nvSpPr>
        <p:spPr>
          <a:xfrm>
            <a:off x="2709535" y="1331650"/>
            <a:ext cx="444000" cy="444000"/>
          </a:xfrm>
          <a:prstGeom prst="ellipse">
            <a:avLst/>
          </a:prstGeom>
          <a:solidFill>
            <a:srgbClr val="003B7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88"/>
          <p:cNvSpPr/>
          <p:nvPr/>
        </p:nvSpPr>
        <p:spPr>
          <a:xfrm>
            <a:off x="3453785" y="1437825"/>
            <a:ext cx="444000" cy="444000"/>
          </a:xfrm>
          <a:prstGeom prst="ellipse">
            <a:avLst/>
          </a:prstGeom>
          <a:solidFill>
            <a:srgbClr val="003B7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88"/>
          <p:cNvSpPr/>
          <p:nvPr/>
        </p:nvSpPr>
        <p:spPr>
          <a:xfrm>
            <a:off x="2574535" y="2080325"/>
            <a:ext cx="444000" cy="444000"/>
          </a:xfrm>
          <a:prstGeom prst="ellipse">
            <a:avLst/>
          </a:prstGeom>
          <a:solidFill>
            <a:srgbClr val="003B7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88"/>
          <p:cNvSpPr/>
          <p:nvPr/>
        </p:nvSpPr>
        <p:spPr>
          <a:xfrm>
            <a:off x="3453785" y="2204975"/>
            <a:ext cx="444000" cy="444000"/>
          </a:xfrm>
          <a:prstGeom prst="ellipse">
            <a:avLst/>
          </a:prstGeom>
          <a:solidFill>
            <a:srgbClr val="003B7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88"/>
          <p:cNvSpPr/>
          <p:nvPr/>
        </p:nvSpPr>
        <p:spPr>
          <a:xfrm>
            <a:off x="4216160" y="3346898"/>
            <a:ext cx="444000" cy="444000"/>
          </a:xfrm>
          <a:prstGeom prst="ellipse">
            <a:avLst/>
          </a:prstGeom>
          <a:solidFill>
            <a:srgbClr val="003B7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88"/>
          <p:cNvSpPr/>
          <p:nvPr/>
        </p:nvSpPr>
        <p:spPr>
          <a:xfrm>
            <a:off x="4969635" y="2842723"/>
            <a:ext cx="444000" cy="444000"/>
          </a:xfrm>
          <a:prstGeom prst="ellipse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88"/>
          <p:cNvSpPr/>
          <p:nvPr/>
        </p:nvSpPr>
        <p:spPr>
          <a:xfrm>
            <a:off x="6116237" y="2580995"/>
            <a:ext cx="444000" cy="444000"/>
          </a:xfrm>
          <a:prstGeom prst="ellipse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88"/>
          <p:cNvSpPr/>
          <p:nvPr/>
        </p:nvSpPr>
        <p:spPr>
          <a:xfrm>
            <a:off x="5607360" y="3346898"/>
            <a:ext cx="444000" cy="444000"/>
          </a:xfrm>
          <a:prstGeom prst="ellipse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88"/>
          <p:cNvSpPr/>
          <p:nvPr/>
        </p:nvSpPr>
        <p:spPr>
          <a:xfrm rot="-2700000">
            <a:off x="3132686" y="2145136"/>
            <a:ext cx="333047" cy="314380"/>
          </a:xfrm>
          <a:prstGeom prst="mathPlus">
            <a:avLst>
              <a:gd name="adj1" fmla="val 23520"/>
            </a:avLst>
          </a:prstGeom>
          <a:solidFill>
            <a:srgbClr val="003B7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88"/>
          <p:cNvSpPr/>
          <p:nvPr/>
        </p:nvSpPr>
        <p:spPr>
          <a:xfrm rot="-2700000">
            <a:off x="5598413" y="2907536"/>
            <a:ext cx="333047" cy="314380"/>
          </a:xfrm>
          <a:prstGeom prst="mathPlus">
            <a:avLst>
              <a:gd name="adj1" fmla="val 23520"/>
            </a:avLst>
          </a:prstGeom>
          <a:solidFill>
            <a:srgbClr val="98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812;p88"/>
          <p:cNvSpPr txBox="1"/>
          <p:nvPr/>
        </p:nvSpPr>
        <p:spPr>
          <a:xfrm>
            <a:off x="3100525" y="2281242"/>
            <a:ext cx="3885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c1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13" name="Google Shape;813;p88"/>
          <p:cNvSpPr txBox="1"/>
          <p:nvPr/>
        </p:nvSpPr>
        <p:spPr>
          <a:xfrm>
            <a:off x="5515880" y="2563525"/>
            <a:ext cx="4440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c2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14" name="Google Shape;814;p88"/>
          <p:cNvSpPr txBox="1"/>
          <p:nvPr/>
        </p:nvSpPr>
        <p:spPr>
          <a:xfrm>
            <a:off x="6436300" y="221225"/>
            <a:ext cx="2543100" cy="1729200"/>
          </a:xfrm>
          <a:prstGeom prst="rect">
            <a:avLst/>
          </a:prstGeom>
          <a:solidFill>
            <a:srgbClr val="FFFC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Calculate new centroids for each cluster based on the current membership</a:t>
            </a:r>
            <a:endParaRPr sz="1200" baseline="-250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8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77</a:t>
            </a:fld>
            <a:endParaRPr/>
          </a:p>
        </p:txBody>
      </p:sp>
      <p:sp>
        <p:nvSpPr>
          <p:cNvPr id="820" name="Google Shape;820;p89"/>
          <p:cNvSpPr/>
          <p:nvPr/>
        </p:nvSpPr>
        <p:spPr>
          <a:xfrm>
            <a:off x="2709535" y="1331650"/>
            <a:ext cx="444000" cy="444000"/>
          </a:xfrm>
          <a:prstGeom prst="ellipse">
            <a:avLst/>
          </a:prstGeom>
          <a:solidFill>
            <a:srgbClr val="003B7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1" name="Google Shape;821;p89"/>
          <p:cNvSpPr/>
          <p:nvPr/>
        </p:nvSpPr>
        <p:spPr>
          <a:xfrm>
            <a:off x="3453785" y="1437825"/>
            <a:ext cx="444000" cy="444000"/>
          </a:xfrm>
          <a:prstGeom prst="ellipse">
            <a:avLst/>
          </a:prstGeom>
          <a:solidFill>
            <a:srgbClr val="003B7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2" name="Google Shape;822;p89"/>
          <p:cNvSpPr/>
          <p:nvPr/>
        </p:nvSpPr>
        <p:spPr>
          <a:xfrm>
            <a:off x="2574535" y="2080325"/>
            <a:ext cx="444000" cy="444000"/>
          </a:xfrm>
          <a:prstGeom prst="ellipse">
            <a:avLst/>
          </a:prstGeom>
          <a:solidFill>
            <a:srgbClr val="003B7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3" name="Google Shape;823;p89"/>
          <p:cNvSpPr/>
          <p:nvPr/>
        </p:nvSpPr>
        <p:spPr>
          <a:xfrm>
            <a:off x="3453785" y="2204975"/>
            <a:ext cx="444000" cy="444000"/>
          </a:xfrm>
          <a:prstGeom prst="ellipse">
            <a:avLst/>
          </a:prstGeom>
          <a:solidFill>
            <a:srgbClr val="003B7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" name="Google Shape;824;p89"/>
          <p:cNvSpPr/>
          <p:nvPr/>
        </p:nvSpPr>
        <p:spPr>
          <a:xfrm>
            <a:off x="4216160" y="3346898"/>
            <a:ext cx="444000" cy="444000"/>
          </a:xfrm>
          <a:prstGeom prst="ellipse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89"/>
          <p:cNvSpPr/>
          <p:nvPr/>
        </p:nvSpPr>
        <p:spPr>
          <a:xfrm>
            <a:off x="4969635" y="2842723"/>
            <a:ext cx="444000" cy="444000"/>
          </a:xfrm>
          <a:prstGeom prst="ellipse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89"/>
          <p:cNvSpPr/>
          <p:nvPr/>
        </p:nvSpPr>
        <p:spPr>
          <a:xfrm>
            <a:off x="6116237" y="2580995"/>
            <a:ext cx="444000" cy="444000"/>
          </a:xfrm>
          <a:prstGeom prst="ellipse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89"/>
          <p:cNvSpPr/>
          <p:nvPr/>
        </p:nvSpPr>
        <p:spPr>
          <a:xfrm>
            <a:off x="5607360" y="3346898"/>
            <a:ext cx="444000" cy="444000"/>
          </a:xfrm>
          <a:prstGeom prst="ellipse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89"/>
          <p:cNvSpPr/>
          <p:nvPr/>
        </p:nvSpPr>
        <p:spPr>
          <a:xfrm rot="-2700000">
            <a:off x="3132686" y="2145136"/>
            <a:ext cx="333047" cy="314380"/>
          </a:xfrm>
          <a:prstGeom prst="mathPlus">
            <a:avLst>
              <a:gd name="adj1" fmla="val 23520"/>
            </a:avLst>
          </a:prstGeom>
          <a:solidFill>
            <a:srgbClr val="003B7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89"/>
          <p:cNvSpPr/>
          <p:nvPr/>
        </p:nvSpPr>
        <p:spPr>
          <a:xfrm rot="-2700000">
            <a:off x="5598413" y="2907536"/>
            <a:ext cx="333047" cy="314380"/>
          </a:xfrm>
          <a:prstGeom prst="mathPlus">
            <a:avLst>
              <a:gd name="adj1" fmla="val 23520"/>
            </a:avLst>
          </a:prstGeom>
          <a:solidFill>
            <a:srgbClr val="98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89"/>
          <p:cNvSpPr txBox="1"/>
          <p:nvPr/>
        </p:nvSpPr>
        <p:spPr>
          <a:xfrm>
            <a:off x="3100525" y="2281242"/>
            <a:ext cx="3885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c1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31" name="Google Shape;831;p89"/>
          <p:cNvSpPr txBox="1"/>
          <p:nvPr/>
        </p:nvSpPr>
        <p:spPr>
          <a:xfrm>
            <a:off x="5515880" y="2563525"/>
            <a:ext cx="4440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c2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32" name="Google Shape;832;p89"/>
          <p:cNvSpPr txBox="1"/>
          <p:nvPr/>
        </p:nvSpPr>
        <p:spPr>
          <a:xfrm>
            <a:off x="6436300" y="221225"/>
            <a:ext cx="2543100" cy="1729200"/>
          </a:xfrm>
          <a:prstGeom prst="rect">
            <a:avLst/>
          </a:prstGeom>
          <a:solidFill>
            <a:srgbClr val="FFFC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Revise cluster assignments: assign  each data point to the cluster with the nearest centroid</a:t>
            </a:r>
            <a:endParaRPr sz="1200" baseline="-250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9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78</a:t>
            </a:fld>
            <a:endParaRPr/>
          </a:p>
        </p:txBody>
      </p:sp>
      <p:sp>
        <p:nvSpPr>
          <p:cNvPr id="838" name="Google Shape;838;p90"/>
          <p:cNvSpPr/>
          <p:nvPr/>
        </p:nvSpPr>
        <p:spPr>
          <a:xfrm>
            <a:off x="2709535" y="1331650"/>
            <a:ext cx="444000" cy="444000"/>
          </a:xfrm>
          <a:prstGeom prst="ellipse">
            <a:avLst/>
          </a:prstGeom>
          <a:solidFill>
            <a:srgbClr val="003B7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90"/>
          <p:cNvSpPr/>
          <p:nvPr/>
        </p:nvSpPr>
        <p:spPr>
          <a:xfrm>
            <a:off x="3453785" y="1437825"/>
            <a:ext cx="444000" cy="444000"/>
          </a:xfrm>
          <a:prstGeom prst="ellipse">
            <a:avLst/>
          </a:prstGeom>
          <a:solidFill>
            <a:srgbClr val="003B7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0" name="Google Shape;840;p90"/>
          <p:cNvSpPr/>
          <p:nvPr/>
        </p:nvSpPr>
        <p:spPr>
          <a:xfrm>
            <a:off x="2574535" y="2080325"/>
            <a:ext cx="444000" cy="444000"/>
          </a:xfrm>
          <a:prstGeom prst="ellipse">
            <a:avLst/>
          </a:prstGeom>
          <a:solidFill>
            <a:srgbClr val="003B7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1" name="Google Shape;841;p90"/>
          <p:cNvSpPr/>
          <p:nvPr/>
        </p:nvSpPr>
        <p:spPr>
          <a:xfrm>
            <a:off x="3453785" y="2204975"/>
            <a:ext cx="444000" cy="444000"/>
          </a:xfrm>
          <a:prstGeom prst="ellipse">
            <a:avLst/>
          </a:prstGeom>
          <a:solidFill>
            <a:srgbClr val="003B7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2" name="Google Shape;842;p90"/>
          <p:cNvSpPr/>
          <p:nvPr/>
        </p:nvSpPr>
        <p:spPr>
          <a:xfrm>
            <a:off x="4216160" y="3346898"/>
            <a:ext cx="444000" cy="444000"/>
          </a:xfrm>
          <a:prstGeom prst="ellipse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3" name="Google Shape;843;p90"/>
          <p:cNvSpPr/>
          <p:nvPr/>
        </p:nvSpPr>
        <p:spPr>
          <a:xfrm>
            <a:off x="4969635" y="2842723"/>
            <a:ext cx="444000" cy="444000"/>
          </a:xfrm>
          <a:prstGeom prst="ellipse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4" name="Google Shape;844;p90"/>
          <p:cNvSpPr/>
          <p:nvPr/>
        </p:nvSpPr>
        <p:spPr>
          <a:xfrm>
            <a:off x="6116237" y="2580995"/>
            <a:ext cx="444000" cy="444000"/>
          </a:xfrm>
          <a:prstGeom prst="ellipse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5" name="Google Shape;845;p90"/>
          <p:cNvSpPr/>
          <p:nvPr/>
        </p:nvSpPr>
        <p:spPr>
          <a:xfrm>
            <a:off x="5607360" y="3346898"/>
            <a:ext cx="444000" cy="444000"/>
          </a:xfrm>
          <a:prstGeom prst="ellipse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6" name="Google Shape;846;p90"/>
          <p:cNvSpPr/>
          <p:nvPr/>
        </p:nvSpPr>
        <p:spPr>
          <a:xfrm rot="-2700000">
            <a:off x="3123436" y="1904686"/>
            <a:ext cx="333047" cy="314380"/>
          </a:xfrm>
          <a:prstGeom prst="mathPlus">
            <a:avLst>
              <a:gd name="adj1" fmla="val 23520"/>
            </a:avLst>
          </a:prstGeom>
          <a:solidFill>
            <a:srgbClr val="003B7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7" name="Google Shape;847;p90"/>
          <p:cNvSpPr/>
          <p:nvPr/>
        </p:nvSpPr>
        <p:spPr>
          <a:xfrm rot="-2700000">
            <a:off x="5311738" y="3184961"/>
            <a:ext cx="333047" cy="314380"/>
          </a:xfrm>
          <a:prstGeom prst="mathPlus">
            <a:avLst>
              <a:gd name="adj1" fmla="val 23520"/>
            </a:avLst>
          </a:prstGeom>
          <a:solidFill>
            <a:srgbClr val="98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8" name="Google Shape;848;p90"/>
          <p:cNvSpPr txBox="1"/>
          <p:nvPr/>
        </p:nvSpPr>
        <p:spPr>
          <a:xfrm>
            <a:off x="3100525" y="2052642"/>
            <a:ext cx="3885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c1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49" name="Google Shape;849;p90"/>
          <p:cNvSpPr txBox="1"/>
          <p:nvPr/>
        </p:nvSpPr>
        <p:spPr>
          <a:xfrm>
            <a:off x="5439680" y="2944525"/>
            <a:ext cx="4440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c2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50" name="Google Shape;850;p90"/>
          <p:cNvSpPr txBox="1"/>
          <p:nvPr/>
        </p:nvSpPr>
        <p:spPr>
          <a:xfrm>
            <a:off x="6436300" y="221225"/>
            <a:ext cx="2543100" cy="1729200"/>
          </a:xfrm>
          <a:prstGeom prst="rect">
            <a:avLst/>
          </a:prstGeom>
          <a:solidFill>
            <a:srgbClr val="FFFC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Update centroids for each cluster based on the current membership</a:t>
            </a:r>
            <a:endParaRPr sz="1200" baseline="-250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9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79</a:t>
            </a:fld>
            <a:endParaRPr/>
          </a:p>
        </p:txBody>
      </p:sp>
      <p:sp>
        <p:nvSpPr>
          <p:cNvPr id="856" name="Google Shape;856;p91"/>
          <p:cNvSpPr/>
          <p:nvPr/>
        </p:nvSpPr>
        <p:spPr>
          <a:xfrm>
            <a:off x="2709535" y="1331650"/>
            <a:ext cx="444000" cy="444000"/>
          </a:xfrm>
          <a:prstGeom prst="ellipse">
            <a:avLst/>
          </a:prstGeom>
          <a:solidFill>
            <a:srgbClr val="003B7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7" name="Google Shape;857;p91"/>
          <p:cNvSpPr/>
          <p:nvPr/>
        </p:nvSpPr>
        <p:spPr>
          <a:xfrm>
            <a:off x="3453785" y="1437825"/>
            <a:ext cx="444000" cy="444000"/>
          </a:xfrm>
          <a:prstGeom prst="ellipse">
            <a:avLst/>
          </a:prstGeom>
          <a:solidFill>
            <a:srgbClr val="003B7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8" name="Google Shape;858;p91"/>
          <p:cNvSpPr/>
          <p:nvPr/>
        </p:nvSpPr>
        <p:spPr>
          <a:xfrm>
            <a:off x="2574535" y="2080325"/>
            <a:ext cx="444000" cy="444000"/>
          </a:xfrm>
          <a:prstGeom prst="ellipse">
            <a:avLst/>
          </a:prstGeom>
          <a:solidFill>
            <a:srgbClr val="003B7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9" name="Google Shape;859;p91"/>
          <p:cNvSpPr/>
          <p:nvPr/>
        </p:nvSpPr>
        <p:spPr>
          <a:xfrm>
            <a:off x="3453785" y="2204975"/>
            <a:ext cx="444000" cy="444000"/>
          </a:xfrm>
          <a:prstGeom prst="ellipse">
            <a:avLst/>
          </a:prstGeom>
          <a:solidFill>
            <a:srgbClr val="003B7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0" name="Google Shape;860;p91"/>
          <p:cNvSpPr/>
          <p:nvPr/>
        </p:nvSpPr>
        <p:spPr>
          <a:xfrm>
            <a:off x="4216160" y="3346898"/>
            <a:ext cx="444000" cy="444000"/>
          </a:xfrm>
          <a:prstGeom prst="ellipse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1" name="Google Shape;861;p91"/>
          <p:cNvSpPr/>
          <p:nvPr/>
        </p:nvSpPr>
        <p:spPr>
          <a:xfrm>
            <a:off x="4969635" y="2842723"/>
            <a:ext cx="444000" cy="444000"/>
          </a:xfrm>
          <a:prstGeom prst="ellipse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2" name="Google Shape;862;p91"/>
          <p:cNvSpPr/>
          <p:nvPr/>
        </p:nvSpPr>
        <p:spPr>
          <a:xfrm>
            <a:off x="6116237" y="2580995"/>
            <a:ext cx="444000" cy="444000"/>
          </a:xfrm>
          <a:prstGeom prst="ellipse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3" name="Google Shape;863;p91"/>
          <p:cNvSpPr/>
          <p:nvPr/>
        </p:nvSpPr>
        <p:spPr>
          <a:xfrm>
            <a:off x="5607360" y="3346898"/>
            <a:ext cx="444000" cy="444000"/>
          </a:xfrm>
          <a:prstGeom prst="ellipse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4" name="Google Shape;864;p91"/>
          <p:cNvSpPr/>
          <p:nvPr/>
        </p:nvSpPr>
        <p:spPr>
          <a:xfrm rot="-2700000">
            <a:off x="3123436" y="1904686"/>
            <a:ext cx="333047" cy="314380"/>
          </a:xfrm>
          <a:prstGeom prst="mathPlus">
            <a:avLst>
              <a:gd name="adj1" fmla="val 23520"/>
            </a:avLst>
          </a:prstGeom>
          <a:solidFill>
            <a:srgbClr val="003B7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5" name="Google Shape;865;p91"/>
          <p:cNvSpPr/>
          <p:nvPr/>
        </p:nvSpPr>
        <p:spPr>
          <a:xfrm rot="-2700000">
            <a:off x="5311738" y="3184961"/>
            <a:ext cx="333047" cy="314380"/>
          </a:xfrm>
          <a:prstGeom prst="mathPlus">
            <a:avLst>
              <a:gd name="adj1" fmla="val 23520"/>
            </a:avLst>
          </a:prstGeom>
          <a:solidFill>
            <a:srgbClr val="98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6" name="Google Shape;866;p91"/>
          <p:cNvSpPr txBox="1"/>
          <p:nvPr/>
        </p:nvSpPr>
        <p:spPr>
          <a:xfrm>
            <a:off x="3100525" y="2052642"/>
            <a:ext cx="3885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c1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67" name="Google Shape;867;p91"/>
          <p:cNvSpPr txBox="1"/>
          <p:nvPr/>
        </p:nvSpPr>
        <p:spPr>
          <a:xfrm>
            <a:off x="5439680" y="2944525"/>
            <a:ext cx="444000" cy="3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c2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68" name="Google Shape;868;p91"/>
          <p:cNvSpPr txBox="1"/>
          <p:nvPr/>
        </p:nvSpPr>
        <p:spPr>
          <a:xfrm>
            <a:off x="6436300" y="221225"/>
            <a:ext cx="2543100" cy="1729200"/>
          </a:xfrm>
          <a:prstGeom prst="rect">
            <a:avLst/>
          </a:prstGeom>
          <a:solidFill>
            <a:srgbClr val="FFFC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No further changes happen – algorithm converges</a:t>
            </a:r>
            <a:endParaRPr sz="1200" baseline="-250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Decision Trees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id="123" name="Google Shape;123;p20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32675" y="2386775"/>
            <a:ext cx="3821025" cy="97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0"/>
          <p:cNvSpPr txBox="1"/>
          <p:nvPr/>
        </p:nvSpPr>
        <p:spPr>
          <a:xfrm>
            <a:off x="263000" y="1331850"/>
            <a:ext cx="1919400" cy="1803000"/>
          </a:xfrm>
          <a:prstGeom prst="rect">
            <a:avLst/>
          </a:prstGeom>
          <a:solidFill>
            <a:srgbClr val="FFFC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Expected amount of information needed to classify a tuple in D based on the partitioning by feature </a:t>
            </a:r>
            <a:r>
              <a:rPr lang="en" sz="1200" i="1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A</a:t>
            </a:r>
            <a:r>
              <a:rPr lang="en" sz="12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.</a:t>
            </a:r>
            <a:endParaRPr sz="12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pic>
        <p:nvPicPr>
          <p:cNvPr id="125" name="Google Shape;125;p20" descr="Doodles_Arrow_Yellow.png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3073953">
            <a:off x="5206305" y="1407475"/>
            <a:ext cx="432291" cy="10778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0" descr="Doodles_Arrow_Yellow.png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-2935515" flipH="1">
            <a:off x="2686030" y="1559875"/>
            <a:ext cx="432291" cy="1077804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0"/>
          <p:cNvSpPr txBox="1"/>
          <p:nvPr/>
        </p:nvSpPr>
        <p:spPr>
          <a:xfrm>
            <a:off x="6045100" y="597100"/>
            <a:ext cx="1873500" cy="1446300"/>
          </a:xfrm>
          <a:prstGeom prst="rect">
            <a:avLst/>
          </a:prstGeom>
          <a:solidFill>
            <a:srgbClr val="FFFC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Out of all tuples in the dataset, count how many tuples fall into the j</a:t>
            </a:r>
            <a:r>
              <a:rPr lang="en" sz="1200" baseline="30000">
                <a:latin typeface="Proxima Nova Semibold"/>
                <a:ea typeface="Proxima Nova Semibold"/>
                <a:cs typeface="Proxima Nova Semibold"/>
                <a:sym typeface="Proxima Nova Semibold"/>
              </a:rPr>
              <a:t>th</a:t>
            </a: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 branch</a:t>
            </a:r>
            <a:endParaRPr sz="12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28" name="Google Shape;128;p20"/>
          <p:cNvSpPr txBox="1"/>
          <p:nvPr/>
        </p:nvSpPr>
        <p:spPr>
          <a:xfrm>
            <a:off x="311700" y="3762000"/>
            <a:ext cx="3074700" cy="975000"/>
          </a:xfrm>
          <a:prstGeom prst="rect">
            <a:avLst/>
          </a:prstGeom>
          <a:solidFill>
            <a:srgbClr val="FFFC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Sum over all branches of feature </a:t>
            </a:r>
            <a:r>
              <a:rPr lang="en" sz="1200" i="1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A.</a:t>
            </a:r>
            <a:r>
              <a:rPr lang="en" sz="12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 For example, the feature Age has three branches, youth, middle_aged, and senior</a:t>
            </a:r>
            <a:endParaRPr sz="12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pic>
        <p:nvPicPr>
          <p:cNvPr id="129" name="Google Shape;129;p20" descr="Doodles_Arrow_Yellow.png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8553023" flipH="1">
            <a:off x="6037230" y="2970175"/>
            <a:ext cx="432290" cy="10778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0" descr="Doodles_Arrow_Yellow.png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-7609232">
            <a:off x="3795230" y="3318774"/>
            <a:ext cx="432291" cy="107780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0"/>
          <p:cNvSpPr txBox="1"/>
          <p:nvPr/>
        </p:nvSpPr>
        <p:spPr>
          <a:xfrm>
            <a:off x="6752650" y="3361675"/>
            <a:ext cx="1873500" cy="846600"/>
          </a:xfrm>
          <a:prstGeom prst="rect">
            <a:avLst/>
          </a:prstGeom>
          <a:solidFill>
            <a:srgbClr val="FFFC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The purity of the j</a:t>
            </a:r>
            <a:r>
              <a:rPr lang="en" sz="1200" baseline="30000">
                <a:latin typeface="Proxima Nova Semibold"/>
                <a:ea typeface="Proxima Nova Semibold"/>
                <a:cs typeface="Proxima Nova Semibold"/>
                <a:sym typeface="Proxima Nova Semibold"/>
              </a:rPr>
              <a:t>th</a:t>
            </a: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 branch</a:t>
            </a:r>
            <a:endParaRPr sz="12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32" name="Google Shape;132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9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80</a:t>
            </a:fld>
            <a:endParaRPr/>
          </a:p>
        </p:txBody>
      </p:sp>
      <p:pic>
        <p:nvPicPr>
          <p:cNvPr id="874" name="Google Shape;874;p92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82300" y="152400"/>
            <a:ext cx="497940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9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81</a:t>
            </a:fld>
            <a:endParaRPr/>
          </a:p>
        </p:txBody>
      </p:sp>
      <p:pic>
        <p:nvPicPr>
          <p:cNvPr id="880" name="Google Shape;880;p93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00" y="433163"/>
            <a:ext cx="8839204" cy="42771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9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82</a:t>
            </a:fld>
            <a:endParaRPr/>
          </a:p>
        </p:txBody>
      </p:sp>
      <p:sp>
        <p:nvSpPr>
          <p:cNvPr id="886" name="Google Shape;886;p94"/>
          <p:cNvSpPr txBox="1"/>
          <p:nvPr/>
        </p:nvSpPr>
        <p:spPr>
          <a:xfrm>
            <a:off x="311700" y="445025"/>
            <a:ext cx="7264500" cy="5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Hierarchical Clustering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id="887" name="Google Shape;887;p94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825" y="1400625"/>
            <a:ext cx="1495798" cy="2205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88" name="Google Shape;888;p94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21275" y="1668275"/>
            <a:ext cx="3352924" cy="307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89" name="Google Shape;889;p94"/>
          <p:cNvPicPr preferRelativeResize="0"/>
          <p:nvPr/>
        </p:nvPicPr>
        <p:blipFill rotWithShape="1"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774201" y="1668275"/>
            <a:ext cx="247101" cy="180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p9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83</a:t>
            </a:fld>
            <a:endParaRPr/>
          </a:p>
        </p:txBody>
      </p:sp>
      <p:sp>
        <p:nvSpPr>
          <p:cNvPr id="895" name="Google Shape;895;p95"/>
          <p:cNvSpPr txBox="1"/>
          <p:nvPr/>
        </p:nvSpPr>
        <p:spPr>
          <a:xfrm>
            <a:off x="311700" y="445025"/>
            <a:ext cx="7264500" cy="5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Hierarchical Clustering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id="896" name="Google Shape;896;p95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825" y="1400625"/>
            <a:ext cx="2376873" cy="2205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97" name="Google Shape;897;p95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21275" y="1668275"/>
            <a:ext cx="3352924" cy="61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8" name="Google Shape;898;p95"/>
          <p:cNvPicPr preferRelativeResize="0"/>
          <p:nvPr/>
        </p:nvPicPr>
        <p:blipFill rotWithShape="1"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774201" y="1668275"/>
            <a:ext cx="247101" cy="1806975"/>
          </a:xfrm>
          <a:prstGeom prst="rect">
            <a:avLst/>
          </a:prstGeom>
          <a:noFill/>
          <a:ln>
            <a:noFill/>
          </a:ln>
        </p:spPr>
      </p:pic>
      <p:sp>
        <p:nvSpPr>
          <p:cNvPr id="899" name="Google Shape;899;p95"/>
          <p:cNvSpPr/>
          <p:nvPr/>
        </p:nvSpPr>
        <p:spPr>
          <a:xfrm>
            <a:off x="1593075" y="2593350"/>
            <a:ext cx="1204200" cy="1265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0" name="Google Shape;900;p95"/>
          <p:cNvSpPr/>
          <p:nvPr/>
        </p:nvSpPr>
        <p:spPr>
          <a:xfrm>
            <a:off x="7049525" y="1973900"/>
            <a:ext cx="1321200" cy="46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9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84</a:t>
            </a:fld>
            <a:endParaRPr/>
          </a:p>
        </p:txBody>
      </p:sp>
      <p:sp>
        <p:nvSpPr>
          <p:cNvPr id="906" name="Google Shape;906;p96"/>
          <p:cNvSpPr txBox="1"/>
          <p:nvPr/>
        </p:nvSpPr>
        <p:spPr>
          <a:xfrm>
            <a:off x="311700" y="445025"/>
            <a:ext cx="7264500" cy="5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Hierarchical Clustering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id="907" name="Google Shape;907;p96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825" y="1400625"/>
            <a:ext cx="3062252" cy="2205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08" name="Google Shape;908;p96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21275" y="1668275"/>
            <a:ext cx="3352924" cy="83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9" name="Google Shape;909;p96"/>
          <p:cNvPicPr preferRelativeResize="0"/>
          <p:nvPr/>
        </p:nvPicPr>
        <p:blipFill rotWithShape="1"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774201" y="1668275"/>
            <a:ext cx="247101" cy="1806975"/>
          </a:xfrm>
          <a:prstGeom prst="rect">
            <a:avLst/>
          </a:prstGeom>
          <a:noFill/>
          <a:ln>
            <a:noFill/>
          </a:ln>
        </p:spPr>
      </p:pic>
      <p:sp>
        <p:nvSpPr>
          <p:cNvPr id="910" name="Google Shape;910;p96"/>
          <p:cNvSpPr/>
          <p:nvPr/>
        </p:nvSpPr>
        <p:spPr>
          <a:xfrm>
            <a:off x="2012950" y="2593350"/>
            <a:ext cx="1321200" cy="46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1" name="Google Shape;911;p96"/>
          <p:cNvSpPr/>
          <p:nvPr/>
        </p:nvSpPr>
        <p:spPr>
          <a:xfrm>
            <a:off x="1591100" y="2455525"/>
            <a:ext cx="1321200" cy="46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2" name="Google Shape;912;p96"/>
          <p:cNvSpPr/>
          <p:nvPr/>
        </p:nvSpPr>
        <p:spPr>
          <a:xfrm>
            <a:off x="2478300" y="1947225"/>
            <a:ext cx="1321200" cy="46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3" name="Google Shape;913;p96"/>
          <p:cNvSpPr/>
          <p:nvPr/>
        </p:nvSpPr>
        <p:spPr>
          <a:xfrm>
            <a:off x="6942575" y="1973801"/>
            <a:ext cx="4176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9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85</a:t>
            </a:fld>
            <a:endParaRPr/>
          </a:p>
        </p:txBody>
      </p:sp>
      <p:sp>
        <p:nvSpPr>
          <p:cNvPr id="919" name="Google Shape;919;p97"/>
          <p:cNvSpPr txBox="1"/>
          <p:nvPr/>
        </p:nvSpPr>
        <p:spPr>
          <a:xfrm>
            <a:off x="311700" y="445025"/>
            <a:ext cx="7264500" cy="5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Hierarchical Clustering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id="920" name="Google Shape;920;p97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825" y="1400625"/>
            <a:ext cx="3655025" cy="2205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21" name="Google Shape;921;p97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21275" y="1668275"/>
            <a:ext cx="3352924" cy="1122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22" name="Google Shape;922;p97"/>
          <p:cNvPicPr preferRelativeResize="0"/>
          <p:nvPr/>
        </p:nvPicPr>
        <p:blipFill rotWithShape="1"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774201" y="1668275"/>
            <a:ext cx="247101" cy="1806975"/>
          </a:xfrm>
          <a:prstGeom prst="rect">
            <a:avLst/>
          </a:prstGeom>
          <a:noFill/>
          <a:ln>
            <a:noFill/>
          </a:ln>
        </p:spPr>
      </p:pic>
      <p:sp>
        <p:nvSpPr>
          <p:cNvPr id="923" name="Google Shape;923;p97"/>
          <p:cNvSpPr/>
          <p:nvPr/>
        </p:nvSpPr>
        <p:spPr>
          <a:xfrm>
            <a:off x="2478300" y="1947225"/>
            <a:ext cx="1321200" cy="695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9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86</a:t>
            </a:fld>
            <a:endParaRPr/>
          </a:p>
        </p:txBody>
      </p:sp>
      <p:sp>
        <p:nvSpPr>
          <p:cNvPr id="929" name="Google Shape;929;p98"/>
          <p:cNvSpPr txBox="1"/>
          <p:nvPr/>
        </p:nvSpPr>
        <p:spPr>
          <a:xfrm>
            <a:off x="311700" y="445025"/>
            <a:ext cx="7264500" cy="5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Hierarchical Clustering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id="930" name="Google Shape;930;p98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825" y="1400625"/>
            <a:ext cx="4851502" cy="2205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31" name="Google Shape;931;p98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21275" y="1668275"/>
            <a:ext cx="3352924" cy="1806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32" name="Google Shape;932;p98"/>
          <p:cNvPicPr preferRelativeResize="0"/>
          <p:nvPr/>
        </p:nvPicPr>
        <p:blipFill rotWithShape="1"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774201" y="1668275"/>
            <a:ext cx="247101" cy="180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9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87</a:t>
            </a:fld>
            <a:endParaRPr/>
          </a:p>
        </p:txBody>
      </p:sp>
      <p:sp>
        <p:nvSpPr>
          <p:cNvPr id="938" name="Google Shape;938;p99"/>
          <p:cNvSpPr txBox="1"/>
          <p:nvPr/>
        </p:nvSpPr>
        <p:spPr>
          <a:xfrm>
            <a:off x="311700" y="445025"/>
            <a:ext cx="7264500" cy="5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Hierarchical Clustering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id="939" name="Google Shape;939;p99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825" y="1400625"/>
            <a:ext cx="4851502" cy="2205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40" name="Google Shape;940;p99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21275" y="1668275"/>
            <a:ext cx="3352924" cy="1806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41" name="Google Shape;941;p99"/>
          <p:cNvPicPr preferRelativeResize="0"/>
          <p:nvPr/>
        </p:nvPicPr>
        <p:blipFill rotWithShape="1"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774201" y="1668275"/>
            <a:ext cx="247101" cy="1806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42" name="Google Shape;942;p99"/>
          <p:cNvCxnSpPr/>
          <p:nvPr/>
        </p:nvCxnSpPr>
        <p:spPr>
          <a:xfrm>
            <a:off x="5384300" y="2889750"/>
            <a:ext cx="3062700" cy="0"/>
          </a:xfrm>
          <a:prstGeom prst="straightConnector1">
            <a:avLst/>
          </a:prstGeom>
          <a:noFill/>
          <a:ln w="28575" cap="flat" cmpd="sng">
            <a:solidFill>
              <a:srgbClr val="FF00FF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p10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88</a:t>
            </a:fld>
            <a:endParaRPr/>
          </a:p>
        </p:txBody>
      </p:sp>
      <p:sp>
        <p:nvSpPr>
          <p:cNvPr id="948" name="Google Shape;948;p100"/>
          <p:cNvSpPr txBox="1"/>
          <p:nvPr/>
        </p:nvSpPr>
        <p:spPr>
          <a:xfrm>
            <a:off x="311700" y="445025"/>
            <a:ext cx="7264500" cy="5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Hierarchical Clustering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id="949" name="Google Shape;949;p100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825" y="1400625"/>
            <a:ext cx="4851502" cy="2205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50" name="Google Shape;950;p100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21275" y="1668275"/>
            <a:ext cx="3352924" cy="1806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51" name="Google Shape;951;p100"/>
          <p:cNvPicPr preferRelativeResize="0"/>
          <p:nvPr/>
        </p:nvPicPr>
        <p:blipFill rotWithShape="1"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774201" y="1668275"/>
            <a:ext cx="247101" cy="1806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52" name="Google Shape;952;p100"/>
          <p:cNvCxnSpPr/>
          <p:nvPr/>
        </p:nvCxnSpPr>
        <p:spPr>
          <a:xfrm>
            <a:off x="5384300" y="2503313"/>
            <a:ext cx="3062700" cy="0"/>
          </a:xfrm>
          <a:prstGeom prst="straightConnector1">
            <a:avLst/>
          </a:prstGeom>
          <a:noFill/>
          <a:ln w="28575" cap="flat" cmpd="sng">
            <a:solidFill>
              <a:srgbClr val="FF00FF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10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89</a:t>
            </a:fld>
            <a:endParaRPr/>
          </a:p>
        </p:txBody>
      </p:sp>
      <p:sp>
        <p:nvSpPr>
          <p:cNvPr id="958" name="Google Shape;958;p101"/>
          <p:cNvSpPr txBox="1"/>
          <p:nvPr/>
        </p:nvSpPr>
        <p:spPr>
          <a:xfrm>
            <a:off x="311700" y="445025"/>
            <a:ext cx="7264500" cy="5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Hierarchical Clustering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id="959" name="Google Shape;959;p101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825" y="1400625"/>
            <a:ext cx="4851502" cy="2205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60" name="Google Shape;960;p101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21275" y="1668275"/>
            <a:ext cx="3352924" cy="1806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61" name="Google Shape;961;p101"/>
          <p:cNvPicPr preferRelativeResize="0"/>
          <p:nvPr/>
        </p:nvPicPr>
        <p:blipFill rotWithShape="1"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774201" y="1668275"/>
            <a:ext cx="247101" cy="1806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62" name="Google Shape;962;p101"/>
          <p:cNvCxnSpPr/>
          <p:nvPr/>
        </p:nvCxnSpPr>
        <p:spPr>
          <a:xfrm>
            <a:off x="5384300" y="2293361"/>
            <a:ext cx="3062700" cy="0"/>
          </a:xfrm>
          <a:prstGeom prst="straightConnector1">
            <a:avLst/>
          </a:prstGeom>
          <a:noFill/>
          <a:ln w="28575" cap="flat" cmpd="sng">
            <a:solidFill>
              <a:srgbClr val="FF00FF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Decision Trees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8875" y="1049525"/>
            <a:ext cx="3829100" cy="259325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140" name="Google Shape;140;p21"/>
          <p:cNvSpPr txBox="1"/>
          <p:nvPr/>
        </p:nvSpPr>
        <p:spPr>
          <a:xfrm>
            <a:off x="4464075" y="897125"/>
            <a:ext cx="4368300" cy="35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Step 2 (cont’d):</a:t>
            </a:r>
            <a:endParaRPr sz="1300" b="1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Gain (Age) = Info(D) - Info</a:t>
            </a:r>
            <a:r>
              <a:rPr lang="en" sz="1300" i="1" baseline="-250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Age</a:t>
            </a: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(</a:t>
            </a:r>
            <a:r>
              <a:rPr lang="en" sz="1300" i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D</a:t>
            </a: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) </a:t>
            </a:r>
            <a:endParaRPr sz="13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		= 0.940 - 0.694 = </a:t>
            </a:r>
            <a:r>
              <a:rPr lang="en" sz="13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0.246</a:t>
            </a:r>
            <a:endParaRPr sz="1300" b="1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3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Gain (income) = 0.029</a:t>
            </a:r>
            <a:endParaRPr sz="13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Gain (student) = 0.151</a:t>
            </a:r>
            <a:endParaRPr sz="13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Gain (credit_rating) = 0.048</a:t>
            </a:r>
            <a:endParaRPr sz="13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3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3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Decision: </a:t>
            </a: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Split along ‘Age’ first since it leads to the purest outcomes!</a:t>
            </a:r>
            <a:endParaRPr sz="13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10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90</a:t>
            </a:fld>
            <a:endParaRPr/>
          </a:p>
        </p:txBody>
      </p:sp>
      <p:sp>
        <p:nvSpPr>
          <p:cNvPr id="968" name="Google Shape;968;p102"/>
          <p:cNvSpPr txBox="1"/>
          <p:nvPr/>
        </p:nvSpPr>
        <p:spPr>
          <a:xfrm>
            <a:off x="311700" y="445025"/>
            <a:ext cx="7264500" cy="5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Hierarchical Clustering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id="969" name="Google Shape;969;p102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825" y="1400625"/>
            <a:ext cx="4851502" cy="2205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70" name="Google Shape;970;p102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21275" y="1668275"/>
            <a:ext cx="3352924" cy="1806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71" name="Google Shape;971;p102"/>
          <p:cNvPicPr preferRelativeResize="0"/>
          <p:nvPr/>
        </p:nvPicPr>
        <p:blipFill rotWithShape="1"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774201" y="1668275"/>
            <a:ext cx="247101" cy="1806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72" name="Google Shape;972;p102"/>
          <p:cNvCxnSpPr/>
          <p:nvPr/>
        </p:nvCxnSpPr>
        <p:spPr>
          <a:xfrm>
            <a:off x="5384300" y="2077247"/>
            <a:ext cx="3062700" cy="0"/>
          </a:xfrm>
          <a:prstGeom prst="straightConnector1">
            <a:avLst/>
          </a:prstGeom>
          <a:noFill/>
          <a:ln w="28575" cap="flat" cmpd="sng">
            <a:solidFill>
              <a:srgbClr val="FF00FF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p10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91</a:t>
            </a:fld>
            <a:endParaRPr/>
          </a:p>
        </p:txBody>
      </p:sp>
      <p:sp>
        <p:nvSpPr>
          <p:cNvPr id="978" name="Google Shape;978;p103"/>
          <p:cNvSpPr txBox="1"/>
          <p:nvPr/>
        </p:nvSpPr>
        <p:spPr>
          <a:xfrm>
            <a:off x="311700" y="445025"/>
            <a:ext cx="7264500" cy="5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Hierarchical Clustering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id="979" name="Google Shape;979;p103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61724" y="1432000"/>
            <a:ext cx="4731127" cy="2935476"/>
          </a:xfrm>
          <a:prstGeom prst="rect">
            <a:avLst/>
          </a:prstGeom>
          <a:noFill/>
          <a:ln>
            <a:noFill/>
          </a:ln>
        </p:spPr>
      </p:pic>
      <p:sp>
        <p:nvSpPr>
          <p:cNvPr id="980" name="Google Shape;980;p103"/>
          <p:cNvSpPr txBox="1"/>
          <p:nvPr/>
        </p:nvSpPr>
        <p:spPr>
          <a:xfrm>
            <a:off x="413725" y="2012950"/>
            <a:ext cx="3377400" cy="12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●"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|</a:t>
            </a:r>
            <a:r>
              <a:rPr lang="en" sz="12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- </a:t>
            </a:r>
            <a:r>
              <a:rPr lang="en" sz="12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p’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| is the distance between two data points, </a:t>
            </a:r>
            <a:r>
              <a:rPr lang="en" sz="12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and </a:t>
            </a:r>
            <a:r>
              <a:rPr lang="en" sz="12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’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●"/>
            </a:pPr>
            <a:r>
              <a:rPr lang="en" sz="12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m</a:t>
            </a:r>
            <a:r>
              <a:rPr lang="en" sz="1200" i="1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is the mean for cluster, </a:t>
            </a:r>
            <a:r>
              <a:rPr lang="en" sz="12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</a:t>
            </a:r>
            <a:r>
              <a:rPr lang="en" sz="1200" i="1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endParaRPr sz="1200" i="1" baseline="-25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Proxima Nova"/>
              <a:buChar char="●"/>
            </a:pPr>
            <a:r>
              <a:rPr lang="en" sz="12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n</a:t>
            </a:r>
            <a:r>
              <a:rPr lang="en" sz="1200" i="1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is the number of data points in </a:t>
            </a:r>
            <a:r>
              <a:rPr lang="en" sz="12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</a:t>
            </a:r>
            <a:r>
              <a:rPr lang="en" sz="1200" i="1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endParaRPr sz="1200" i="1" baseline="-25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p104"/>
          <p:cNvSpPr txBox="1"/>
          <p:nvPr/>
        </p:nvSpPr>
        <p:spPr>
          <a:xfrm>
            <a:off x="311700" y="445025"/>
            <a:ext cx="3941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Clustering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986" name="Google Shape;986;p104"/>
          <p:cNvSpPr txBox="1"/>
          <p:nvPr/>
        </p:nvSpPr>
        <p:spPr>
          <a:xfrm>
            <a:off x="311700" y="1247350"/>
            <a:ext cx="3454800" cy="11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Proxima Nova"/>
              <a:buChar char="●"/>
            </a:pP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k-means clustering</a:t>
            </a:r>
            <a:endParaRPr sz="13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11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Proxima Nova"/>
              <a:buChar char="●"/>
            </a:pP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Hierarchical clustering</a:t>
            </a:r>
            <a:endParaRPr sz="13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1150" algn="l" rtl="0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buClr>
                <a:srgbClr val="333333"/>
              </a:buClr>
              <a:buSzPts val="1300"/>
              <a:buFont typeface="Proxima Nova"/>
              <a:buChar char="●"/>
            </a:pP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DBScan</a:t>
            </a:r>
            <a:endParaRPr sz="13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87" name="Google Shape;987;p10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92</a:t>
            </a:fld>
            <a:endParaRPr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p105"/>
          <p:cNvSpPr/>
          <p:nvPr/>
        </p:nvSpPr>
        <p:spPr>
          <a:xfrm>
            <a:off x="2557975" y="605950"/>
            <a:ext cx="2595900" cy="2595900"/>
          </a:xfrm>
          <a:prstGeom prst="ellipse">
            <a:avLst/>
          </a:prstGeom>
          <a:solidFill>
            <a:srgbClr val="980000">
              <a:alpha val="27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3" name="Google Shape;993;p105"/>
          <p:cNvSpPr/>
          <p:nvPr/>
        </p:nvSpPr>
        <p:spPr>
          <a:xfrm>
            <a:off x="3691275" y="605950"/>
            <a:ext cx="2595900" cy="2595900"/>
          </a:xfrm>
          <a:prstGeom prst="ellipse">
            <a:avLst/>
          </a:prstGeom>
          <a:solidFill>
            <a:srgbClr val="980000">
              <a:alpha val="27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4" name="Google Shape;994;p105"/>
          <p:cNvSpPr/>
          <p:nvPr/>
        </p:nvSpPr>
        <p:spPr>
          <a:xfrm>
            <a:off x="3132675" y="1445475"/>
            <a:ext cx="2595900" cy="2595900"/>
          </a:xfrm>
          <a:prstGeom prst="ellipse">
            <a:avLst/>
          </a:prstGeom>
          <a:solidFill>
            <a:srgbClr val="980000">
              <a:alpha val="27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5" name="Google Shape;995;p105"/>
          <p:cNvSpPr txBox="1"/>
          <p:nvPr/>
        </p:nvSpPr>
        <p:spPr>
          <a:xfrm>
            <a:off x="1636600" y="822675"/>
            <a:ext cx="1235400" cy="3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Social Science</a:t>
            </a:r>
            <a:endParaRPr sz="12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96" name="Google Shape;996;p105"/>
          <p:cNvSpPr txBox="1"/>
          <p:nvPr/>
        </p:nvSpPr>
        <p:spPr>
          <a:xfrm>
            <a:off x="6056200" y="822675"/>
            <a:ext cx="1747800" cy="3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Network Science</a:t>
            </a:r>
            <a:endParaRPr sz="12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97" name="Google Shape;997;p105"/>
          <p:cNvSpPr txBox="1"/>
          <p:nvPr/>
        </p:nvSpPr>
        <p:spPr>
          <a:xfrm>
            <a:off x="3768525" y="4200950"/>
            <a:ext cx="1379700" cy="3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Statistics and Data Mining</a:t>
            </a:r>
            <a:endParaRPr sz="12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98" name="Google Shape;998;p105"/>
          <p:cNvSpPr txBox="1"/>
          <p:nvPr/>
        </p:nvSpPr>
        <p:spPr>
          <a:xfrm>
            <a:off x="3829131" y="1918150"/>
            <a:ext cx="1171800" cy="4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Social Media Mining</a:t>
            </a:r>
            <a:endParaRPr sz="1200"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99" name="Google Shape;999;p10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93</a:t>
            </a:fld>
            <a:endParaRPr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p106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References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1005" name="Google Shape;1005;p106"/>
          <p:cNvSpPr txBox="1"/>
          <p:nvPr/>
        </p:nvSpPr>
        <p:spPr>
          <a:xfrm>
            <a:off x="422350" y="1501425"/>
            <a:ext cx="8345100" cy="29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</a:pPr>
            <a:r>
              <a:rPr lang="en" i="1">
                <a:latin typeface="Proxima Nova"/>
                <a:ea typeface="Proxima Nova"/>
                <a:cs typeface="Proxima Nova"/>
                <a:sym typeface="Proxima Nova"/>
              </a:rPr>
              <a:t>Data Mining: Concepts and Techniques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, 3rd edition, by Jiawei Han, Michelin Kamber, and Jian Pei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06" name="Google Shape;1006;p10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94</a:t>
            </a:fld>
            <a:endParaRPr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p107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Summary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1012" name="Google Shape;1012;p10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95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2685</Words>
  <Application>Microsoft Office PowerPoint</Application>
  <PresentationFormat>On-screen Show (16:9)</PresentationFormat>
  <Paragraphs>411</Paragraphs>
  <Slides>95</Slides>
  <Notes>95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95</vt:i4>
      </vt:variant>
    </vt:vector>
  </HeadingPairs>
  <TitlesOfParts>
    <vt:vector size="100" baseType="lpstr">
      <vt:lpstr>Proxima Nova Extrabold</vt:lpstr>
      <vt:lpstr>Proxima Nova Semibold</vt:lpstr>
      <vt:lpstr>Proxima Nova</vt:lpstr>
      <vt:lpstr>Arial</vt:lpstr>
      <vt:lpstr>Simple Light</vt:lpstr>
      <vt:lpstr>CAP 6317/4773: Social Media Mining  Lecture 16: Data Mining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Which nodes are similar to each other?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Guillermo Garcia Hidalgo</cp:lastModifiedBy>
  <cp:revision>1</cp:revision>
  <dcterms:modified xsi:type="dcterms:W3CDTF">2025-03-06T14:49:48Z</dcterms:modified>
</cp:coreProperties>
</file>