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9144000" cy="5143500" type="screen16x9"/>
  <p:notesSz cx="6858000" cy="9144000"/>
  <p:embeddedFontLst>
    <p:embeddedFont>
      <p:font typeface="Proxima Nova" panose="020B0604020202020204" charset="0"/>
      <p:regular r:id="rId58"/>
      <p:bold r:id="rId59"/>
      <p:italic r:id="rId60"/>
      <p:boldItalic r:id="rId61"/>
    </p:embeddedFont>
    <p:embeddedFont>
      <p:font typeface="Proxima Nova Extrabold" panose="020B0604020202020204" charset="0"/>
      <p:bold r:id="rId62"/>
    </p:embeddedFont>
    <p:embeddedFont>
      <p:font typeface="Proxima Nova Semibold" panose="020B0604020202020204" charset="0"/>
      <p:regular r:id="rId63"/>
      <p:bold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6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69b868a2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69b868a2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4e393ec93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4e393ec93_0_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f4e393ec93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f4e393ec93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4e393ec9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4e393ec9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4e393ec93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f4e393ec93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66e34276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66e34276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66e342768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66e342768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4e393ec9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f4e393ec9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4e393ec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f4e393ec9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f4e393ec9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f4e393ec9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66e342768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c66e342768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66e3427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66e3427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66e34276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c66e34276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c66e342768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c66e342768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4e393ec9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f4e393ec9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f4e393ec93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f4e393ec93_0_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f4e393ec93_0_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f4e393ec93_0_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f4e393ec93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f4e393ec93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f4e393ec93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f4e393ec93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f4e393ec93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f4e393ec93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f4e393ec93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f4e393ec93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f4e393ec93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f4e393ec93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4e393ec9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4e393ec9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f4e393ec93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f4e393ec93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f4e393ec93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f4e393ec93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f4e393ec93_0_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f4e393ec93_0_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f4e393ec93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1f4e393ec93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f4e393ec93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f4e393ec93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f4e393ec93_0_7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f4e393ec93_0_7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f4e393ec93_0_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f4e393ec93_0_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f4e393ec93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f4e393ec93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f4e393ec93_0_7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f4e393ec93_0_7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f4e393ec93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f4e393ec93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4e393ec9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f4e393ec9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f4e393ec93_0_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f4e393ec93_0_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f4e393ec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f4e393ec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f4e393ec93_0_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f4e393ec93_0_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f4e393ec93_0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f4e393ec93_0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4e393ec93_0_8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f4e393ec93_0_8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f4e393ec93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f4e393ec93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f4e393ec93_0_8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1f4e393ec93_0_8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f4e393ec93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f4e393ec93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f4e393ec93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f4e393ec93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f4e393ec93_0_9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f4e393ec93_0_9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4e393ec9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4e393ec9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f4e393ec93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f4e393ec93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f4e393ec93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f4e393ec93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f4e393ec93_0_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f4e393ec93_0_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f4e393ec93_0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f4e393ec93_0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f4e393ec93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f4e393ec93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c66e342768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c66e342768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4e393ec9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f4e393ec9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4e393ec9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4e393ec9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4e393ec9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4e393ec9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4e393ec93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4e393ec93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63350" y="1251575"/>
            <a:ext cx="82173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CAP 6317/4773: Social Media Mining</a:t>
            </a: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18: Assortativity: Homophily and Influence</a:t>
            </a:r>
            <a:endParaRPr sz="27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74100" y="2827150"/>
            <a:ext cx="7195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Raiyan Abdul Baten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Ph.D.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March 26, 2024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720" b="31704"/>
          <a:stretch/>
        </p:blipFill>
        <p:spPr>
          <a:xfrm>
            <a:off x="3514500" y="4565425"/>
            <a:ext cx="2115012" cy="4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311700" y="445025"/>
            <a:ext cx="85539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Divisive Hierarchical Clustering: Girvan-Newman Algorithm 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311700" y="1228000"/>
            <a:ext cx="66408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AutoNum type="arabicPeriod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Calculate edge betweenness for all edges in the graph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AutoNum type="arabicPeriod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Remove the edge with the highest edge betweenness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AutoNum type="arabicPeriod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Recalculate betweenness for all edges affected by the edge removal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Proxima Nova"/>
              <a:buAutoNum type="arabicPeriod"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Repeat until all edges are removed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6" name="Google Shape;166;p2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4675" y="2802750"/>
            <a:ext cx="4996352" cy="21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/>
        </p:nvSpPr>
        <p:spPr>
          <a:xfrm>
            <a:off x="311700" y="445025"/>
            <a:ext cx="85539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Spectral Clustering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173" name="Google Shape;173;p2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1300" y="1329525"/>
            <a:ext cx="4404301" cy="322944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311700" y="1228000"/>
            <a:ext cx="66408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Binary splits a graph into </a:t>
            </a:r>
            <a:r>
              <a:rPr lang="en" sz="1500" i="1"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= 2 clusters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Repeat to get 4, 8, 16 clusters.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013786"/>
            <a:ext cx="9144003" cy="205382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311700" y="445025"/>
            <a:ext cx="85539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 Detour on the Graph Laplacian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83" name="Google Shape;183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74875" y="1538899"/>
            <a:ext cx="1653725" cy="3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4700" y="2116975"/>
            <a:ext cx="1680875" cy="222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550" y="2522185"/>
            <a:ext cx="2631624" cy="11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6574" y="2089700"/>
            <a:ext cx="4165728" cy="227936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321150" y="355025"/>
            <a:ext cx="8575500" cy="1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Binary partitioning of graphs then becomes extremely easy: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Take the 2nd smallest Eigenvector associated with λ</a:t>
            </a:r>
            <a:r>
              <a:rPr lang="en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signs of the entries of this Eigenvector tell you which node belongs to which cluster!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8349575" y="2120850"/>
            <a:ext cx="496500" cy="7368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51075" y="2571750"/>
            <a:ext cx="830400" cy="10659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965475" y="2571750"/>
            <a:ext cx="1828800" cy="1065900"/>
          </a:xfrm>
          <a:prstGeom prst="rect">
            <a:avLst/>
          </a:prstGeom>
          <a:solidFill>
            <a:srgbClr val="6AA84F">
              <a:alpha val="16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8349575" y="2900225"/>
            <a:ext cx="496500" cy="1468800"/>
          </a:xfrm>
          <a:prstGeom prst="rect">
            <a:avLst/>
          </a:prstGeom>
          <a:solidFill>
            <a:srgbClr val="6AA84F">
              <a:alpha val="16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/>
          <p:nvPr/>
        </p:nvSpPr>
        <p:spPr>
          <a:xfrm>
            <a:off x="511850" y="3278150"/>
            <a:ext cx="7299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Questions?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02" name="Google Shape;20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/>
        </p:nvSpPr>
        <p:spPr>
          <a:xfrm>
            <a:off x="511850" y="3278150"/>
            <a:ext cx="7299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Pop Quiz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08" name="Google Shape;208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225" y="152400"/>
            <a:ext cx="829954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391325"/>
            <a:ext cx="8839204" cy="236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6875" y="152400"/>
            <a:ext cx="515025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Reminder to self: Attendance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60500" y="2987575"/>
            <a:ext cx="4690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Recap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Readings for today’s class: Chapter 8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/>
        </p:nvSpPr>
        <p:spPr>
          <a:xfrm>
            <a:off x="511850" y="3207675"/>
            <a:ext cx="7299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Assortativity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39" name="Google Shape;23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6053" y="636262"/>
            <a:ext cx="6291901" cy="38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65877"/>
            <a:ext cx="3525901" cy="2611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5951" y="257650"/>
            <a:ext cx="5313299" cy="4628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Assortativity</a:t>
            </a:r>
            <a:endParaRPr sz="30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3640125" y="1250900"/>
            <a:ext cx="53811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Similar nodes are connected to one another more often than dissimilar nodes.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7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7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Assortativity</a:t>
            </a:r>
            <a:endParaRPr sz="30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65" name="Google Shape;265;p37"/>
          <p:cNvSpPr txBox="1"/>
          <p:nvPr/>
        </p:nvSpPr>
        <p:spPr>
          <a:xfrm>
            <a:off x="3640125" y="1250900"/>
            <a:ext cx="5381100" cy="27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Similar nodes are connected to one another more often than dissimilar nodes.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Example: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Friendship network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Similar behavior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Similar interests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Similar activities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Similar beliefs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Shared attributes such as language, age, gender, location etc.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" name="Google Shape;266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/>
          <p:nvPr/>
        </p:nvSpPr>
        <p:spPr>
          <a:xfrm>
            <a:off x="0" y="0"/>
            <a:ext cx="3232500" cy="5143500"/>
          </a:xfrm>
          <a:prstGeom prst="rect">
            <a:avLst/>
          </a:prstGeom>
          <a:solidFill>
            <a:srgbClr val="003B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8"/>
          <p:cNvSpPr txBox="1"/>
          <p:nvPr/>
        </p:nvSpPr>
        <p:spPr>
          <a:xfrm>
            <a:off x="425125" y="1250900"/>
            <a:ext cx="2661000" cy="13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Assortativity</a:t>
            </a:r>
            <a:endParaRPr sz="3000">
              <a:solidFill>
                <a:srgbClr val="FFFFFF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73" name="Google Shape;273;p38"/>
          <p:cNvSpPr txBox="1"/>
          <p:nvPr/>
        </p:nvSpPr>
        <p:spPr>
          <a:xfrm>
            <a:off x="3640125" y="1250900"/>
            <a:ext cx="5381100" cy="3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Similar nodes are connected to one another more often than dissimilar nodes.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Example: 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Friendship network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Similar behavior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Similar interests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Similar activities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Similar beliefs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Proxima Nova"/>
              <a:buChar char="●"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Shared attributes such as language, age, gender, location etc.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Let’s ignore the underlying causal mechanisms for now, and analyze a network ‘snapshot’ for assortativity.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280" name="Google Shape;280;p3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7825" y="1333088"/>
            <a:ext cx="3597000" cy="2477324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Intuition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311700" y="1485500"/>
            <a:ext cx="45789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If ‘similar’ people have more edges between them than random chance, we know assortativity is happening.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88" name="Google Shape;288;p4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7825" y="1333088"/>
            <a:ext cx="3597000" cy="247732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Intuition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90" name="Google Shape;290;p40"/>
          <p:cNvSpPr txBox="1"/>
          <p:nvPr/>
        </p:nvSpPr>
        <p:spPr>
          <a:xfrm>
            <a:off x="311700" y="1485500"/>
            <a:ext cx="4578900" cy="22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If ‘similar’ people have more edges between them than random chance, we know assortativity is happening.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‘Dissimilar’ people may also have more edges between them than random chance: reverse assortativity! Example?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96" name="Google Shape;296;p4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47825" y="1333088"/>
            <a:ext cx="3597000" cy="2477324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Intuition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98" name="Google Shape;298;p41"/>
          <p:cNvSpPr txBox="1"/>
          <p:nvPr/>
        </p:nvSpPr>
        <p:spPr>
          <a:xfrm>
            <a:off x="311700" y="1485500"/>
            <a:ext cx="4578900" cy="26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If ‘similar’ people have more edges between them than random chance, we know assortativity is happening.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‘Dissimilar’ people may also have more edges between them than random chance: reverse assortativity!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Example?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Modularity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metric,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Q,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captures these intuitions.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Unsupervised Learning Tasks on Graphs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6053" y="1109725"/>
            <a:ext cx="6291901" cy="387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04" name="Google Shape;304;p4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2425" y="2809976"/>
            <a:ext cx="2244601" cy="1854051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2"/>
          <p:cNvSpPr txBox="1"/>
          <p:nvPr/>
        </p:nvSpPr>
        <p:spPr>
          <a:xfrm>
            <a:off x="311700" y="1561700"/>
            <a:ext cx="45801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type) -­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Expected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 due to random chance)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Positive values: We have assortativity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Negative values: We have reverse assortativity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6" name="Google Shape;306;p42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3100" y="186013"/>
            <a:ext cx="3597000" cy="247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12" name="Google Shape;312;p43"/>
          <p:cNvSpPr txBox="1"/>
          <p:nvPr/>
        </p:nvSpPr>
        <p:spPr>
          <a:xfrm>
            <a:off x="311700" y="1309975"/>
            <a:ext cx="6876900" cy="12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Let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denote the ‘type’ of node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18" name="Google Shape;318;p44"/>
          <p:cNvSpPr txBox="1"/>
          <p:nvPr/>
        </p:nvSpPr>
        <p:spPr>
          <a:xfrm>
            <a:off x="311700" y="1309975"/>
            <a:ext cx="6876900" cy="1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Let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denote the ‘type’ of node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have an assortative tie between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when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24" name="Google Shape;324;p45"/>
          <p:cNvSpPr txBox="1"/>
          <p:nvPr/>
        </p:nvSpPr>
        <p:spPr>
          <a:xfrm>
            <a:off x="311700" y="1309975"/>
            <a:ext cx="6876900" cy="27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Let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denote the ‘type’ of node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have an assortative tie between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when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 mathematically capture this, let us use the Kronecker’s delta function: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5" name="Google Shape;325;p4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5400" y="2650378"/>
            <a:ext cx="3007599" cy="8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31" name="Google Shape;331;p46"/>
          <p:cNvSpPr txBox="1"/>
          <p:nvPr/>
        </p:nvSpPr>
        <p:spPr>
          <a:xfrm>
            <a:off x="311700" y="1309975"/>
            <a:ext cx="6876900" cy="35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Let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denote the ‘type’ of node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have an assortative tie between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when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 mathematically capture this, let us use the Kronecker’s delta function: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Thus, if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have the same type, δ(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,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) = 1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2" name="Google Shape;332;p4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5400" y="2650378"/>
            <a:ext cx="3007599" cy="8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38" name="Google Shape;338;p47"/>
          <p:cNvSpPr txBox="1"/>
          <p:nvPr/>
        </p:nvSpPr>
        <p:spPr>
          <a:xfrm>
            <a:off x="311700" y="1309975"/>
            <a:ext cx="6876900" cy="3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Let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denote the ‘type’ of node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have an assortative tie between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when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To mathematically capture this, let us use the Kronecker’s delta function: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Thus, if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have the same type, δ(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,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) = 1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Intuition: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Are the nodes of the same type? Kronecker delta will respond with a simple yes (1) /no (0) answer.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9" name="Google Shape;339;p4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5400" y="2650378"/>
            <a:ext cx="3007599" cy="8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45" name="Google Shape;345;p48"/>
          <p:cNvSpPr txBox="1"/>
          <p:nvPr/>
        </p:nvSpPr>
        <p:spPr>
          <a:xfrm>
            <a:off x="311700" y="1309975"/>
            <a:ext cx="6876900" cy="22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type) -­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Expected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 due to random chance)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6" name="Google Shape;346;p4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00" y="2701149"/>
            <a:ext cx="2091800" cy="6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8"/>
          <p:cNvSpPr/>
          <p:nvPr/>
        </p:nvSpPr>
        <p:spPr>
          <a:xfrm>
            <a:off x="775425" y="1420119"/>
            <a:ext cx="4314600" cy="2283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53" name="Google Shape;353;p49"/>
          <p:cNvSpPr txBox="1"/>
          <p:nvPr/>
        </p:nvSpPr>
        <p:spPr>
          <a:xfrm>
            <a:off x="311700" y="1309975"/>
            <a:ext cx="6876900" cy="22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type) -­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Expected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 due to random chance)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</a:t>
            </a:r>
            <a:endParaRPr sz="15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54" name="Google Shape;354;p4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00" y="2701149"/>
            <a:ext cx="2091800" cy="6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9"/>
          <p:cNvSpPr txBox="1"/>
          <p:nvPr/>
        </p:nvSpPr>
        <p:spPr>
          <a:xfrm>
            <a:off x="1847125" y="3624875"/>
            <a:ext cx="2816400" cy="8166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m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is the total number of edges in the graph, used here for normalization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56" name="Google Shape;356;p49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343843" flipH="1">
            <a:off x="951242" y="3156823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9"/>
          <p:cNvSpPr/>
          <p:nvPr/>
        </p:nvSpPr>
        <p:spPr>
          <a:xfrm>
            <a:off x="775425" y="1420119"/>
            <a:ext cx="4314600" cy="2283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63" name="Google Shape;363;p50"/>
          <p:cNvSpPr txBox="1"/>
          <p:nvPr/>
        </p:nvSpPr>
        <p:spPr>
          <a:xfrm>
            <a:off x="311700" y="1309975"/>
            <a:ext cx="6876900" cy="22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type) -­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Expected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 due to random chance)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</a:t>
            </a:r>
            <a:endParaRPr sz="15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4" name="Google Shape;364;p5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00" y="2701149"/>
            <a:ext cx="2091800" cy="6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0"/>
          <p:cNvSpPr txBox="1"/>
          <p:nvPr/>
        </p:nvSpPr>
        <p:spPr>
          <a:xfrm>
            <a:off x="2228125" y="3701075"/>
            <a:ext cx="2816400" cy="8166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Consider one edge at a time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66" name="Google Shape;366;p50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343843" flipH="1">
            <a:off x="1332242" y="3233023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0"/>
          <p:cNvSpPr/>
          <p:nvPr/>
        </p:nvSpPr>
        <p:spPr>
          <a:xfrm>
            <a:off x="775425" y="1420119"/>
            <a:ext cx="4314600" cy="2283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73" name="Google Shape;373;p51"/>
          <p:cNvSpPr txBox="1"/>
          <p:nvPr/>
        </p:nvSpPr>
        <p:spPr>
          <a:xfrm>
            <a:off x="311700" y="1309975"/>
            <a:ext cx="6876900" cy="22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type) -­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Expected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 due to random chance)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</a:t>
            </a:r>
            <a:endParaRPr sz="15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4" name="Google Shape;374;p5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00" y="2701149"/>
            <a:ext cx="2091800" cy="6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1"/>
          <p:cNvSpPr txBox="1"/>
          <p:nvPr/>
        </p:nvSpPr>
        <p:spPr>
          <a:xfrm>
            <a:off x="2990125" y="3472475"/>
            <a:ext cx="3580500" cy="10146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Check whether the nodes connected by the edge are of the same type. If yes, the Kronecker delta will return 1.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76" name="Google Shape;376;p51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343843" flipH="1">
            <a:off x="2094242" y="3004423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1"/>
          <p:cNvSpPr/>
          <p:nvPr/>
        </p:nvSpPr>
        <p:spPr>
          <a:xfrm>
            <a:off x="775425" y="1420119"/>
            <a:ext cx="4314600" cy="2283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3475" y="152400"/>
            <a:ext cx="603703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145425" y="3735150"/>
            <a:ext cx="1301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Newman, Mark EJ, and Michelle Girvan. "Finding and evaluating community structure in networks." Physical review E 69.2 (2004): 026113.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83" name="Google Shape;383;p52"/>
          <p:cNvSpPr txBox="1"/>
          <p:nvPr/>
        </p:nvSpPr>
        <p:spPr>
          <a:xfrm>
            <a:off x="311700" y="1309975"/>
            <a:ext cx="68769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type) -­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Expected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 due to random chance)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</a:t>
            </a:r>
            <a:endParaRPr sz="15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4" name="Google Shape;384;p5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00" y="2701149"/>
            <a:ext cx="2091800" cy="6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5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00" y="3547125"/>
            <a:ext cx="2167099" cy="6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2"/>
          <p:cNvSpPr/>
          <p:nvPr/>
        </p:nvSpPr>
        <p:spPr>
          <a:xfrm>
            <a:off x="775425" y="1420119"/>
            <a:ext cx="4314600" cy="2283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92" name="Google Shape;392;p53"/>
          <p:cNvSpPr txBox="1"/>
          <p:nvPr/>
        </p:nvSpPr>
        <p:spPr>
          <a:xfrm>
            <a:off x="311700" y="1309975"/>
            <a:ext cx="68769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type) -­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Expected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 due to random chance)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</a:t>
            </a:r>
            <a:endParaRPr sz="15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3" name="Google Shape;393;p5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00" y="2701149"/>
            <a:ext cx="2091800" cy="6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00" y="3547125"/>
            <a:ext cx="2167099" cy="6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3"/>
          <p:cNvSpPr txBox="1"/>
          <p:nvPr/>
        </p:nvSpPr>
        <p:spPr>
          <a:xfrm>
            <a:off x="2144275" y="4311225"/>
            <a:ext cx="3580500" cy="572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Let us sum over all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i,j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index combinations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96" name="Google Shape;396;p53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343843" flipH="1">
            <a:off x="1332242" y="3995023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3"/>
          <p:cNvSpPr/>
          <p:nvPr/>
        </p:nvSpPr>
        <p:spPr>
          <a:xfrm>
            <a:off x="775425" y="1420119"/>
            <a:ext cx="4314600" cy="2283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03" name="Google Shape;403;p54"/>
          <p:cNvSpPr txBox="1"/>
          <p:nvPr/>
        </p:nvSpPr>
        <p:spPr>
          <a:xfrm>
            <a:off x="311700" y="1309975"/>
            <a:ext cx="68769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type) -­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Expected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 due to random chance)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</a:t>
            </a:r>
            <a:endParaRPr sz="15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4" name="Google Shape;404;p5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00" y="2701149"/>
            <a:ext cx="2091800" cy="6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00" y="3547125"/>
            <a:ext cx="2167099" cy="6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4"/>
          <p:cNvSpPr txBox="1"/>
          <p:nvPr/>
        </p:nvSpPr>
        <p:spPr>
          <a:xfrm>
            <a:off x="2449075" y="4158825"/>
            <a:ext cx="3580500" cy="572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If nodes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v</a:t>
            </a:r>
            <a:r>
              <a:rPr lang="en" sz="1200" i="1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and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v</a:t>
            </a:r>
            <a:r>
              <a:rPr lang="en" sz="1200" i="1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j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are linked,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A</a:t>
            </a:r>
            <a:r>
              <a:rPr lang="en" sz="1200" i="1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ij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= 1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07" name="Google Shape;407;p54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343843" flipH="1">
            <a:off x="1637042" y="3842623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4"/>
          <p:cNvSpPr/>
          <p:nvPr/>
        </p:nvSpPr>
        <p:spPr>
          <a:xfrm>
            <a:off x="775425" y="1420119"/>
            <a:ext cx="4314600" cy="2283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14" name="Google Shape;414;p55"/>
          <p:cNvSpPr txBox="1"/>
          <p:nvPr/>
        </p:nvSpPr>
        <p:spPr>
          <a:xfrm>
            <a:off x="311700" y="1309975"/>
            <a:ext cx="68769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type) -­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Expected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 due to random chance)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</a:t>
            </a:r>
            <a:endParaRPr sz="15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5" name="Google Shape;415;p5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00" y="2701149"/>
            <a:ext cx="2091800" cy="64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5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100" y="3547125"/>
            <a:ext cx="2167099" cy="6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55"/>
          <p:cNvSpPr txBox="1"/>
          <p:nvPr/>
        </p:nvSpPr>
        <p:spPr>
          <a:xfrm>
            <a:off x="1763275" y="4235025"/>
            <a:ext cx="3580500" cy="572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We are counting each edge twice in this undirected graph (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A</a:t>
            </a:r>
            <a:r>
              <a:rPr lang="en" sz="1200" i="1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ij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and </a:t>
            </a:r>
            <a:r>
              <a:rPr lang="en" sz="1200" i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</a:t>
            </a:r>
            <a:r>
              <a:rPr lang="en" sz="1200" i="1" baseline="-250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ji 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), so divide by 2</a:t>
            </a:r>
            <a:r>
              <a:rPr lang="en" sz="1200" i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18" name="Google Shape;418;p55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343843" flipH="1">
            <a:off x="951242" y="3918823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55"/>
          <p:cNvSpPr/>
          <p:nvPr/>
        </p:nvSpPr>
        <p:spPr>
          <a:xfrm>
            <a:off x="775425" y="1420119"/>
            <a:ext cx="4314600" cy="2283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25" name="Google Shape;425;p56"/>
          <p:cNvSpPr txBox="1"/>
          <p:nvPr/>
        </p:nvSpPr>
        <p:spPr>
          <a:xfrm>
            <a:off x="311700" y="1309975"/>
            <a:ext cx="53127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expected number of edges between two nodes due to random chance?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26" name="Google Shape;426;p5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400" y="1471676"/>
            <a:ext cx="3299701" cy="272554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6"/>
          <p:cNvSpPr txBox="1"/>
          <p:nvPr/>
        </p:nvSpPr>
        <p:spPr>
          <a:xfrm>
            <a:off x="5791806" y="1503231"/>
            <a:ext cx="35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/>
          </a:p>
        </p:txBody>
      </p:sp>
      <p:sp>
        <p:nvSpPr>
          <p:cNvPr id="428" name="Google Shape;428;p56"/>
          <p:cNvSpPr txBox="1"/>
          <p:nvPr/>
        </p:nvSpPr>
        <p:spPr>
          <a:xfrm>
            <a:off x="8073225" y="3624732"/>
            <a:ext cx="35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34" name="Google Shape;434;p57"/>
          <p:cNvSpPr txBox="1"/>
          <p:nvPr/>
        </p:nvSpPr>
        <p:spPr>
          <a:xfrm>
            <a:off x="311700" y="1309975"/>
            <a:ext cx="53127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expected number of edges between two nodes due to random chance?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Let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denote degrees of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35" name="Google Shape;435;p5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400" y="1471676"/>
            <a:ext cx="3299701" cy="2725549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7"/>
          <p:cNvSpPr txBox="1"/>
          <p:nvPr/>
        </p:nvSpPr>
        <p:spPr>
          <a:xfrm>
            <a:off x="5791806" y="1503231"/>
            <a:ext cx="35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/>
          </a:p>
        </p:txBody>
      </p:sp>
      <p:sp>
        <p:nvSpPr>
          <p:cNvPr id="437" name="Google Shape;437;p57"/>
          <p:cNvSpPr txBox="1"/>
          <p:nvPr/>
        </p:nvSpPr>
        <p:spPr>
          <a:xfrm>
            <a:off x="8073225" y="3624732"/>
            <a:ext cx="35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43" name="Google Shape;443;p58"/>
          <p:cNvSpPr txBox="1"/>
          <p:nvPr/>
        </p:nvSpPr>
        <p:spPr>
          <a:xfrm>
            <a:off x="311700" y="1309975"/>
            <a:ext cx="5312700" cy="21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expected number of edges between two nodes due to random chance?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Let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denote degrees of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endParaRPr sz="15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edges in the network, which have 2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‘endpoints’ where a node can attach itself.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44" name="Google Shape;444;p5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400" y="1471676"/>
            <a:ext cx="3299701" cy="2725549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58"/>
          <p:cNvSpPr txBox="1"/>
          <p:nvPr/>
        </p:nvSpPr>
        <p:spPr>
          <a:xfrm>
            <a:off x="5791806" y="1503231"/>
            <a:ext cx="35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/>
          </a:p>
        </p:txBody>
      </p:sp>
      <p:sp>
        <p:nvSpPr>
          <p:cNvPr id="446" name="Google Shape;446;p58"/>
          <p:cNvSpPr txBox="1"/>
          <p:nvPr/>
        </p:nvSpPr>
        <p:spPr>
          <a:xfrm>
            <a:off x="8073225" y="3624732"/>
            <a:ext cx="35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52" name="Google Shape;452;p59"/>
          <p:cNvSpPr txBox="1"/>
          <p:nvPr/>
        </p:nvSpPr>
        <p:spPr>
          <a:xfrm>
            <a:off x="311700" y="1309975"/>
            <a:ext cx="5312700" cy="25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expected number of edges between two nodes due to random chance?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Let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denote degrees of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endParaRPr sz="15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edges in the network, which have 2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‘endpoints’ where a node can attach itself.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 of those 2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endpoints,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endpoints belong to node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53" name="Google Shape;453;p5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400" y="1471676"/>
            <a:ext cx="3299701" cy="2725549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59"/>
          <p:cNvSpPr txBox="1"/>
          <p:nvPr/>
        </p:nvSpPr>
        <p:spPr>
          <a:xfrm>
            <a:off x="5791806" y="1503231"/>
            <a:ext cx="35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/>
          </a:p>
        </p:txBody>
      </p:sp>
      <p:sp>
        <p:nvSpPr>
          <p:cNvPr id="455" name="Google Shape;455;p59"/>
          <p:cNvSpPr txBox="1"/>
          <p:nvPr/>
        </p:nvSpPr>
        <p:spPr>
          <a:xfrm>
            <a:off x="8073225" y="3624732"/>
            <a:ext cx="35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61" name="Google Shape;461;p60"/>
          <p:cNvSpPr txBox="1"/>
          <p:nvPr/>
        </p:nvSpPr>
        <p:spPr>
          <a:xfrm>
            <a:off x="311700" y="1309975"/>
            <a:ext cx="5312700" cy="31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expected number of edges between two nodes due to random chance?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Let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denote degrees of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endParaRPr sz="15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edges in the network, which have 2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‘endpoints’ where a node can attach itself.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 of those 2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endpoints,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endpoints belong to node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So, due to random chance, one edge of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has         chance of attaching to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62" name="Google Shape;462;p6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400" y="1471676"/>
            <a:ext cx="3299701" cy="272554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60"/>
          <p:cNvSpPr txBox="1"/>
          <p:nvPr/>
        </p:nvSpPr>
        <p:spPr>
          <a:xfrm>
            <a:off x="5791806" y="1503231"/>
            <a:ext cx="35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/>
          </a:p>
        </p:txBody>
      </p:sp>
      <p:sp>
        <p:nvSpPr>
          <p:cNvPr id="464" name="Google Shape;464;p60"/>
          <p:cNvSpPr txBox="1"/>
          <p:nvPr/>
        </p:nvSpPr>
        <p:spPr>
          <a:xfrm>
            <a:off x="8073225" y="3624732"/>
            <a:ext cx="35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/>
          </a:p>
        </p:txBody>
      </p:sp>
      <p:pic>
        <p:nvPicPr>
          <p:cNvPr id="465" name="Google Shape;465;p6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7962" y="3412894"/>
            <a:ext cx="270565" cy="4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71" name="Google Shape;471;p61"/>
          <p:cNvSpPr txBox="1"/>
          <p:nvPr/>
        </p:nvSpPr>
        <p:spPr>
          <a:xfrm>
            <a:off x="311700" y="1309975"/>
            <a:ext cx="5312700" cy="3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the expected number of edges between two nodes due to random chance?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Let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denote degrees of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endParaRPr sz="15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There are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edges in the network, which have 2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‘endpoints’ where a node can attach itself.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Out of those 2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endpoints,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endpoints belong to node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So, due to random chance, one edge of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has         chance of attaching to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Since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has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edges, the expected number of edges between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becomes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72" name="Google Shape;472;p6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4400" y="1471676"/>
            <a:ext cx="3299701" cy="2725549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1"/>
          <p:cNvSpPr txBox="1"/>
          <p:nvPr/>
        </p:nvSpPr>
        <p:spPr>
          <a:xfrm>
            <a:off x="5791806" y="1503231"/>
            <a:ext cx="35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/>
          </a:p>
        </p:txBody>
      </p:sp>
      <p:sp>
        <p:nvSpPr>
          <p:cNvPr id="474" name="Google Shape;474;p61"/>
          <p:cNvSpPr txBox="1"/>
          <p:nvPr/>
        </p:nvSpPr>
        <p:spPr>
          <a:xfrm>
            <a:off x="8073225" y="3624732"/>
            <a:ext cx="358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/>
          </a:p>
        </p:txBody>
      </p:sp>
      <p:pic>
        <p:nvPicPr>
          <p:cNvPr id="475" name="Google Shape;475;p6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4327" y="4378375"/>
            <a:ext cx="358800" cy="378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6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7962" y="3412894"/>
            <a:ext cx="270565" cy="4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3575" y="152400"/>
            <a:ext cx="6216847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45425" y="3735150"/>
            <a:ext cx="13011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Newman, Mark EJ, and Michelle Girvan. "Finding and evaluating community structure in networks." Physical review E 69.2 (2004): 026113.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82" name="Google Shape;482;p62"/>
          <p:cNvSpPr txBox="1"/>
          <p:nvPr/>
        </p:nvSpPr>
        <p:spPr>
          <a:xfrm>
            <a:off x="311700" y="1309975"/>
            <a:ext cx="72129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type) -­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Expected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 due to random chance)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Expected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 due to random chance</a:t>
            </a:r>
            <a:endParaRPr sz="15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3" name="Google Shape;483;p62"/>
          <p:cNvSpPr/>
          <p:nvPr/>
        </p:nvSpPr>
        <p:spPr>
          <a:xfrm>
            <a:off x="5343775" y="1427750"/>
            <a:ext cx="1783800" cy="2283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62"/>
          <p:cNvSpPr/>
          <p:nvPr/>
        </p:nvSpPr>
        <p:spPr>
          <a:xfrm>
            <a:off x="389224" y="1686875"/>
            <a:ext cx="5260200" cy="2283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5" name="Google Shape;485;p6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025" y="2716750"/>
            <a:ext cx="2198676" cy="6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62"/>
          <p:cNvSpPr txBox="1"/>
          <p:nvPr/>
        </p:nvSpPr>
        <p:spPr>
          <a:xfrm>
            <a:off x="2068075" y="3549225"/>
            <a:ext cx="3724800" cy="7851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Sum over all </a:t>
            </a:r>
            <a:r>
              <a:rPr lang="en" sz="1200" i="1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i,j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combinations</a:t>
            </a:r>
            <a:endParaRPr sz="1200" i="1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87" name="Google Shape;487;p62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343843" flipH="1">
            <a:off x="1256042" y="3233023"/>
            <a:ext cx="432291" cy="1077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93" name="Google Shape;493;p63"/>
          <p:cNvSpPr txBox="1"/>
          <p:nvPr/>
        </p:nvSpPr>
        <p:spPr>
          <a:xfrm>
            <a:off x="311700" y="1309975"/>
            <a:ext cx="72129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type) -­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Expected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 due to random chance)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Expected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 due to random chance</a:t>
            </a:r>
            <a:endParaRPr sz="15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4" name="Google Shape;494;p63"/>
          <p:cNvSpPr/>
          <p:nvPr/>
        </p:nvSpPr>
        <p:spPr>
          <a:xfrm>
            <a:off x="5343775" y="1427750"/>
            <a:ext cx="1783800" cy="2283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63"/>
          <p:cNvSpPr/>
          <p:nvPr/>
        </p:nvSpPr>
        <p:spPr>
          <a:xfrm>
            <a:off x="389224" y="1686875"/>
            <a:ext cx="5260200" cy="2283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96" name="Google Shape;496;p6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025" y="2716750"/>
            <a:ext cx="2198676" cy="6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3"/>
          <p:cNvSpPr txBox="1"/>
          <p:nvPr/>
        </p:nvSpPr>
        <p:spPr>
          <a:xfrm>
            <a:off x="2449075" y="3473025"/>
            <a:ext cx="3869700" cy="6480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Expected number of edges between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v</a:t>
            </a:r>
            <a:r>
              <a:rPr lang="en" sz="1200" i="1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and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v</a:t>
            </a:r>
            <a:r>
              <a:rPr lang="en" sz="1200" i="1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j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498" name="Google Shape;498;p63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343843" flipH="1">
            <a:off x="1637042" y="3156823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63"/>
          <p:cNvSpPr/>
          <p:nvPr/>
        </p:nvSpPr>
        <p:spPr>
          <a:xfrm>
            <a:off x="1205549" y="2717725"/>
            <a:ext cx="404700" cy="5727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05" name="Google Shape;505;p64"/>
          <p:cNvSpPr txBox="1"/>
          <p:nvPr/>
        </p:nvSpPr>
        <p:spPr>
          <a:xfrm>
            <a:off x="311700" y="1309975"/>
            <a:ext cx="72129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type) -­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Expected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 due to random chance)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Expected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 due to random chance</a:t>
            </a:r>
            <a:endParaRPr sz="15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6" name="Google Shape;506;p64"/>
          <p:cNvSpPr/>
          <p:nvPr/>
        </p:nvSpPr>
        <p:spPr>
          <a:xfrm>
            <a:off x="5343775" y="1427750"/>
            <a:ext cx="1783800" cy="2283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64"/>
          <p:cNvSpPr/>
          <p:nvPr/>
        </p:nvSpPr>
        <p:spPr>
          <a:xfrm>
            <a:off x="389224" y="1686875"/>
            <a:ext cx="5260200" cy="2283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8" name="Google Shape;508;p6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025" y="2716750"/>
            <a:ext cx="2198676" cy="6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64"/>
          <p:cNvSpPr txBox="1"/>
          <p:nvPr/>
        </p:nvSpPr>
        <p:spPr>
          <a:xfrm>
            <a:off x="3058675" y="3396825"/>
            <a:ext cx="3724800" cy="7851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Check whether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v</a:t>
            </a:r>
            <a:r>
              <a:rPr lang="en" sz="1200" i="1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and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v</a:t>
            </a:r>
            <a:r>
              <a:rPr lang="en" sz="1200" i="1" baseline="-25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j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are of the same type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510" name="Google Shape;510;p64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343843" flipH="1">
            <a:off x="2246642" y="3080623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64"/>
          <p:cNvSpPr/>
          <p:nvPr/>
        </p:nvSpPr>
        <p:spPr>
          <a:xfrm>
            <a:off x="1648150" y="2876999"/>
            <a:ext cx="1206000" cy="2712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17" name="Google Shape;517;p65"/>
          <p:cNvSpPr txBox="1"/>
          <p:nvPr/>
        </p:nvSpPr>
        <p:spPr>
          <a:xfrm>
            <a:off x="311700" y="1309975"/>
            <a:ext cx="72129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type) -­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Expected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 due to random chance)</a:t>
            </a:r>
            <a:endParaRPr sz="15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18" name="Google Shape;518;p6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650" y="1965925"/>
            <a:ext cx="4764129" cy="6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Modularity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24" name="Google Shape;524;p66"/>
          <p:cNvSpPr txBox="1"/>
          <p:nvPr/>
        </p:nvSpPr>
        <p:spPr>
          <a:xfrm>
            <a:off x="311700" y="1309975"/>
            <a:ext cx="72129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Q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type) -­ (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Expected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fraction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of edges between nodes of the same type due to random chance)</a:t>
            </a:r>
            <a:endParaRPr sz="1500" i="1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25" name="Google Shape;525;p6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2650" y="1965925"/>
            <a:ext cx="4764129" cy="65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6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376" y="2695350"/>
            <a:ext cx="2968825" cy="6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Summary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32" name="Google Shape;532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11700" y="445025"/>
            <a:ext cx="72645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Minimum Cut</a:t>
            </a:r>
            <a:endParaRPr sz="28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11700" y="1228000"/>
            <a:ext cx="7674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lang="en" sz="1500" b="1">
                <a:latin typeface="Proxima Nova"/>
                <a:ea typeface="Proxima Nova"/>
                <a:cs typeface="Proxima Nova"/>
                <a:sym typeface="Proxima Nova"/>
              </a:rPr>
              <a:t>cut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in a graph is a partitioning (cut) of the graph into two (or more) sets.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The </a:t>
            </a:r>
            <a:r>
              <a:rPr lang="en" sz="1500" b="1">
                <a:latin typeface="Proxima Nova"/>
                <a:ea typeface="Proxima Nova"/>
                <a:cs typeface="Proxima Nova"/>
                <a:sym typeface="Proxima Nova"/>
              </a:rPr>
              <a:t>size of the cut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is the </a:t>
            </a:r>
            <a:r>
              <a:rPr lang="en" sz="1500" b="1">
                <a:latin typeface="Proxima Nova"/>
                <a:ea typeface="Proxima Nova"/>
                <a:cs typeface="Proxima Nova"/>
                <a:sym typeface="Proxima Nova"/>
              </a:rPr>
              <a:t>number of edges that are being cut</a:t>
            </a:r>
            <a:endParaRPr sz="15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How do we partition the graph below into two with the </a:t>
            </a:r>
            <a:r>
              <a:rPr lang="en" sz="1500" b="1">
                <a:latin typeface="Proxima Nova"/>
                <a:ea typeface="Proxima Nova"/>
                <a:cs typeface="Proxima Nova"/>
                <a:sym typeface="Proxima Nova"/>
              </a:rPr>
              <a:t>least cut size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?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9450" y="2503312"/>
            <a:ext cx="5369073" cy="245645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6209346" y="2944921"/>
            <a:ext cx="301800" cy="8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6074101" y="3042293"/>
            <a:ext cx="534300" cy="35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6209346" y="3893884"/>
            <a:ext cx="348600" cy="7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3425104" y="3511359"/>
            <a:ext cx="301800" cy="64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3120832" y="4207888"/>
            <a:ext cx="348600" cy="7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3172804" y="2778465"/>
            <a:ext cx="301800" cy="68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4232769" y="3121871"/>
            <a:ext cx="467700" cy="31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3974920" y="3610330"/>
            <a:ext cx="348600" cy="39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146532" y="2388976"/>
            <a:ext cx="403500" cy="68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4146530" y="4540142"/>
            <a:ext cx="3486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4279538" y="4078836"/>
            <a:ext cx="301800" cy="42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311700" y="445025"/>
            <a:ext cx="72645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Minimum Cut</a:t>
            </a:r>
            <a:endParaRPr sz="28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350" y="994025"/>
            <a:ext cx="8403302" cy="38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773848" y="2571750"/>
            <a:ext cx="472200" cy="101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2297623" y="3661907"/>
            <a:ext cx="545400" cy="113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/>
          <p:nvPr/>
        </p:nvSpPr>
        <p:spPr>
          <a:xfrm>
            <a:off x="2378966" y="1424675"/>
            <a:ext cx="472200" cy="106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4037950" y="1962150"/>
            <a:ext cx="732000" cy="49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3634382" y="2726652"/>
            <a:ext cx="545400" cy="61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3902978" y="815075"/>
            <a:ext cx="631500" cy="106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3902975" y="4181928"/>
            <a:ext cx="545400" cy="71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4111150" y="3459925"/>
            <a:ext cx="472200" cy="67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311700" y="445025"/>
            <a:ext cx="72645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Ratio Cut </a:t>
            </a:r>
            <a:endParaRPr sz="28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311700" y="1228000"/>
            <a:ext cx="76746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Proxima Nova"/>
                <a:ea typeface="Proxima Nova"/>
                <a:cs typeface="Proxima Nova"/>
                <a:sym typeface="Proxima Nova"/>
              </a:rPr>
              <a:t>Ratio cut:</a:t>
            </a:r>
            <a:endParaRPr sz="1500"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Minimize 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9568" y="1542793"/>
            <a:ext cx="1148962" cy="5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/>
          <p:nvPr/>
        </p:nvSpPr>
        <p:spPr>
          <a:xfrm>
            <a:off x="3941162" y="3566854"/>
            <a:ext cx="291300" cy="6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>
            <a:off x="3647410" y="4239300"/>
            <a:ext cx="336300" cy="70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3697585" y="2859298"/>
            <a:ext cx="291300" cy="6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4720905" y="3190831"/>
            <a:ext cx="451500" cy="30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4471970" y="3662402"/>
            <a:ext cx="336300" cy="37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4637649" y="2483276"/>
            <a:ext cx="389400" cy="65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4637647" y="4560067"/>
            <a:ext cx="336300" cy="43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0"/>
          <p:cNvSpPr/>
          <p:nvPr/>
        </p:nvSpPr>
        <p:spPr>
          <a:xfrm>
            <a:off x="4766057" y="4114711"/>
            <a:ext cx="291300" cy="41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1263" y="2350912"/>
            <a:ext cx="5369073" cy="245645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>
            <a:off x="6441158" y="2792521"/>
            <a:ext cx="301800" cy="84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6305914" y="2889893"/>
            <a:ext cx="534300" cy="350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6441158" y="3741484"/>
            <a:ext cx="348600" cy="7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/>
          <p:nvPr/>
        </p:nvSpPr>
        <p:spPr>
          <a:xfrm>
            <a:off x="3491025" y="3101728"/>
            <a:ext cx="451500" cy="112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0"/>
          <p:cNvSpPr/>
          <p:nvPr/>
        </p:nvSpPr>
        <p:spPr>
          <a:xfrm>
            <a:off x="3352644" y="4055488"/>
            <a:ext cx="348600" cy="72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3404616" y="2626065"/>
            <a:ext cx="301800" cy="68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4464582" y="2969471"/>
            <a:ext cx="467700" cy="31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0"/>
          <p:cNvSpPr/>
          <p:nvPr/>
        </p:nvSpPr>
        <p:spPr>
          <a:xfrm>
            <a:off x="4206732" y="3457930"/>
            <a:ext cx="348600" cy="39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4378345" y="2236576"/>
            <a:ext cx="403500" cy="68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4378343" y="4387742"/>
            <a:ext cx="348600" cy="45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/>
          <p:nvPr/>
        </p:nvSpPr>
        <p:spPr>
          <a:xfrm>
            <a:off x="4511351" y="3926436"/>
            <a:ext cx="301800" cy="42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0"/>
          <p:cNvSpPr/>
          <p:nvPr/>
        </p:nvSpPr>
        <p:spPr>
          <a:xfrm>
            <a:off x="3429055" y="3224314"/>
            <a:ext cx="467700" cy="31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3445337" y="3840073"/>
            <a:ext cx="467700" cy="31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3716239" y="2657875"/>
            <a:ext cx="3774000" cy="21648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2121275" y="2640575"/>
            <a:ext cx="1466100" cy="2164800"/>
          </a:xfrm>
          <a:prstGeom prst="rect">
            <a:avLst/>
          </a:prstGeom>
          <a:solidFill>
            <a:srgbClr val="FFFC00">
              <a:alpha val="360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3015225" y="2236575"/>
            <a:ext cx="389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3977338" y="2223200"/>
            <a:ext cx="389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</a:t>
            </a:r>
            <a:r>
              <a:rPr lang="en" sz="1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/>
        </p:nvSpPr>
        <p:spPr>
          <a:xfrm>
            <a:off x="311700" y="445025"/>
            <a:ext cx="85539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Divisive Hierarchical Clustering: Girvan-Newman Algorithm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988" y="1146425"/>
            <a:ext cx="8778035" cy="384467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1811</Words>
  <Application>Microsoft Office PowerPoint</Application>
  <PresentationFormat>On-screen Show (16:9)</PresentationFormat>
  <Paragraphs>249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Proxima Nova</vt:lpstr>
      <vt:lpstr>Proxima Nova Semibold</vt:lpstr>
      <vt:lpstr>Proxima Nova Extrabold</vt:lpstr>
      <vt:lpstr>Arial</vt:lpstr>
      <vt:lpstr>Simple Light</vt:lpstr>
      <vt:lpstr>CAP 6317/4773: Social Media Mining  Lecture 18: Assortativity: Homophily and Influence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Guillermo Garcia Hidalgo</cp:lastModifiedBy>
  <cp:revision>1</cp:revision>
  <dcterms:modified xsi:type="dcterms:W3CDTF">2025-03-06T14:50:15Z</dcterms:modified>
</cp:coreProperties>
</file>