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Lst>
  <p:sldSz cx="9144000" cy="5143500" type="screen16x9"/>
  <p:notesSz cx="6858000" cy="9144000"/>
  <p:embeddedFontLst>
    <p:embeddedFont>
      <p:font typeface="Proxima Nova" panose="020B0604020202020204" charset="0"/>
      <p:regular r:id="rId96"/>
      <p:bold r:id="rId97"/>
      <p:italic r:id="rId98"/>
      <p:boldItalic r:id="rId99"/>
    </p:embeddedFont>
    <p:embeddedFont>
      <p:font typeface="Proxima Nova Extrabold" panose="020B0604020202020204" charset="0"/>
      <p:bold r:id="rId100"/>
    </p:embeddedFont>
    <p:embeddedFont>
      <p:font typeface="Proxima Nova Semibold" panose="020B0604020202020204" charset="0"/>
      <p:regular r:id="rId101"/>
      <p:bold r:id="rId102"/>
      <p:boldItalic r:id="rId10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4.fntdata"/><Relationship Id="rId10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2.fntdata"/><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5.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3.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en.wikipedia.org/wiki/Economics"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en.wikipedia.org/wiki/Model_(economics)"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f51bc1815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f51bc181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f51bc1815b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f51bc1815b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f51bc1815b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f51bc1815b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f51bc1815b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f51bc1815b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f51bc1815b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f51bc1815b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f51bc1815b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f51bc1815b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51bc1815b_0_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f51bc1815b_0_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f51bc1815b_0_7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f51bc1815b_0_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the food is purchased (what is the shop where the person most frequently buys food), when the food is purchased (what is the fraction of items occurring during lunchtime), what types of items are purchased (what fraction of purchased items are meals, and what is their estimated healthiness), and how often the person purchases food on campus (number of transactions). We measure these confounding covariates up to time 𝑡0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f51bc1815b_0_8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f51bc1815b_0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f51bc1815b_0_8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f51bc1815b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f51bc1815b_0_8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f51bc1815b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f51bc1815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f51bc1815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f51bc1815b_0_8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f51bc1815b_0_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f51bc1815b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f51bc1815b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f51bc1815b_0_8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f51bc1815b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f51bc1815b_0_8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f51bc1815b_0_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f51bc1815b_0_8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f51bc1815b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f51bc1815b_0_8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f51bc1815b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f51bc1815b_0_9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f51bc1815b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f51bc1815b_0_9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f51bc1815b_0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f51bc1815b_0_9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f51bc1815b_0_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f51bc1815b_0_9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f51bc1815b_0_9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f51bc1815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f51bc1815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f51bc1815b_0_9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f51bc1815b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202122"/>
                </a:solidFill>
                <a:highlight>
                  <a:srgbClr val="FFFFFF"/>
                </a:highlight>
              </a:rPr>
              <a:t>In an </a:t>
            </a:r>
            <a:r>
              <a:rPr lang="en" sz="1050">
                <a:solidFill>
                  <a:srgbClr val="3366CC"/>
                </a:solidFill>
                <a:highlight>
                  <a:srgbClr val="FFFFFF"/>
                </a:highlight>
                <a:uFill>
                  <a:noFill/>
                </a:uFill>
                <a:hlinkClick r:id="rId3">
                  <a:extLst>
                    <a:ext uri="{A12FA001-AC4F-418D-AE19-62706E023703}">
                      <ahyp:hlinkClr xmlns:ahyp="http://schemas.microsoft.com/office/drawing/2018/hyperlinkcolor" val="tx"/>
                    </a:ext>
                  </a:extLst>
                </a:hlinkClick>
              </a:rPr>
              <a:t>economic</a:t>
            </a:r>
            <a:r>
              <a:rPr lang="en" sz="1050">
                <a:solidFill>
                  <a:srgbClr val="202122"/>
                </a:solidFill>
                <a:highlight>
                  <a:srgbClr val="FFFFFF"/>
                </a:highlight>
              </a:rPr>
              <a:t> </a:t>
            </a:r>
            <a:r>
              <a:rPr lang="en" sz="1050">
                <a:solidFill>
                  <a:srgbClr val="3366CC"/>
                </a:solidFill>
                <a:highlight>
                  <a:srgbClr val="FFFFFF"/>
                </a:highlight>
                <a:uFill>
                  <a:noFill/>
                </a:uFill>
                <a:hlinkClick r:id="rId4">
                  <a:extLst>
                    <a:ext uri="{A12FA001-AC4F-418D-AE19-62706E023703}">
                      <ahyp:hlinkClr xmlns:ahyp="http://schemas.microsoft.com/office/drawing/2018/hyperlinkcolor" val="tx"/>
                    </a:ext>
                  </a:extLst>
                </a:hlinkClick>
              </a:rPr>
              <a:t>model</a:t>
            </a:r>
            <a:r>
              <a:rPr lang="en" sz="1050">
                <a:solidFill>
                  <a:srgbClr val="202122"/>
                </a:solidFill>
                <a:highlight>
                  <a:srgbClr val="FFFFFF"/>
                </a:highlight>
              </a:rPr>
              <a:t>, an </a:t>
            </a:r>
            <a:r>
              <a:rPr lang="en" sz="1050" b="1">
                <a:solidFill>
                  <a:srgbClr val="202122"/>
                </a:solidFill>
                <a:highlight>
                  <a:srgbClr val="FFFFFF"/>
                </a:highlight>
              </a:rPr>
              <a:t>exogenous variable</a:t>
            </a:r>
            <a:r>
              <a:rPr lang="en" sz="1050">
                <a:solidFill>
                  <a:srgbClr val="202122"/>
                </a:solidFill>
                <a:highlight>
                  <a:srgbClr val="FFFFFF"/>
                </a:highlight>
              </a:rPr>
              <a:t> is one whose measure is determined outside the model and is imposed on the model, and an exogenous change is a change in an exogenous variable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f51bc1815b_0_9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f51bc1815b_0_9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f532b96e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f532b96e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f532b96e0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f532b96e0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f532b96e0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f532b96e0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f51bc1815b_0_1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f51bc1815b_0_1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f51bc1815b_0_1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f51bc1815b_0_1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f51bc1815b_0_14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f51bc1815b_0_1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f51bc1815b_0_1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f51bc1815b_0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f51bc1815b_0_1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f51bc1815b_0_1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f51bc1815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f51bc1815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f51bc1815b_0_1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f51bc1815b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f51bc1815b_0_10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f51bc1815b_0_1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f51bc1815b_0_10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f51bc1815b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f51bc1815b_0_1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f51bc1815b_0_1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f51bc1815b_0_10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f51bc1815b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f51bc1815b_0_1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f51bc1815b_0_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f51bc1815b_0_1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1f51bc1815b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f51bc1815b_0_1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f51bc1815b_0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1f51bc1815b_0_1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1f51bc1815b_0_1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f532e7494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f532e7494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f51bc1815b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f51bc1815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f51bc1815b_0_1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f51bc1815b_0_1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f51bc1815b_0_1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f51bc1815b_0_1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1f51bc1815b_0_1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1f51bc1815b_0_1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f51bc1815b_0_1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1f51bc1815b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f51bc1815b_0_1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f51bc1815b_0_1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f51bc1815b_0_1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f51bc1815b_0_1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f51bc1815b_0_1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f51bc1815b_0_1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f51bc1815b_0_1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f51bc1815b_0_1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f51bc1815b_0_1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f51bc1815b_0_1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f51bc1815b_0_1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1f51bc1815b_0_1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f51bc1815b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f51bc1815b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1f51bc1815b_0_1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1f51bc1815b_0_1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f51bc1815b_0_1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1f51bc1815b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f51bc1815b_0_1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f51bc1815b_0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1f51bc1815b_0_1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1f51bc1815b_0_1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1f51bc1815b_0_1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1f51bc1815b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1f51bc1815b_0_1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1f51bc1815b_0_1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f51bc1815b_0_1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1f51bc1815b_0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1f51bc1815b_0_1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1f51bc1815b_0_1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1f51bc1815b_0_1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1f51bc1815b_0_1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Implicit, explicit</a:t>
            </a:r>
            <a:endParaRPr/>
          </a:p>
          <a:p>
            <a:pPr marL="0" lvl="0" indent="0" algn="l" rtl="0">
              <a:spcBef>
                <a:spcPts val="0"/>
              </a:spcBef>
              <a:spcAft>
                <a:spcPts val="0"/>
              </a:spcAft>
              <a:buNone/>
            </a:pPr>
            <a:r>
              <a:rPr lang="en"/>
              <a:t>Linear threshold</a:t>
            </a:r>
            <a:endParaRPr/>
          </a:p>
          <a:p>
            <a:pPr marL="0" lvl="0" indent="0" algn="l" rtl="0">
              <a:spcBef>
                <a:spcPts val="0"/>
              </a:spcBef>
              <a:spcAft>
                <a:spcPts val="0"/>
              </a:spcAft>
              <a:buNone/>
            </a:pPr>
            <a:r>
              <a:rPr lang="en"/>
              <a:t>Intelligence story</a:t>
            </a:r>
            <a:endParaRPr/>
          </a:p>
          <a:p>
            <a:pPr marL="0" lvl="0" indent="0" algn="l" rtl="0">
              <a:spcBef>
                <a:spcPts val="0"/>
              </a:spcBef>
              <a:spcAft>
                <a:spcPts val="0"/>
              </a:spcAft>
              <a:buNone/>
            </a:pPr>
            <a:r>
              <a:rPr lang="en"/>
              <a:t>Katz influencer</a:t>
            </a:r>
            <a:endParaRPr/>
          </a:p>
          <a:p>
            <a:pPr marL="0" lvl="0" indent="0" algn="l" rtl="0">
              <a:spcBef>
                <a:spcPts val="0"/>
              </a:spcBef>
              <a:spcAft>
                <a:spcPts val="0"/>
              </a:spcAft>
              <a:buNone/>
            </a:pPr>
            <a:r>
              <a:rPr lang="en"/>
              <a:t>Spread of true and false</a:t>
            </a:r>
            <a:endParaRPr/>
          </a:p>
          <a:p>
            <a:pPr marL="0" lvl="0" indent="0" algn="l" rtl="0">
              <a:spcBef>
                <a:spcPts val="0"/>
              </a:spcBef>
              <a:spcAft>
                <a:spcPts val="0"/>
              </a:spcAft>
              <a:buNone/>
            </a:pPr>
            <a:r>
              <a:rPr lang="en"/>
              <a:t>Early detection</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1f51bc1815b_0_16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1f51bc1815b_0_1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f51bc1815b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f51bc1815b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1f51bc1815b_0_1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1f51bc1815b_0_1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1f51bc1815b_0_16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1f51bc1815b_0_1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f51bc1815b_0_1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f51bc1815b_0_1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f51bc1815b_0_1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f51bc1815b_0_1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f51bc1815b_0_16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f51bc1815b_0_1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1f51bc1815b_0_1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f51bc1815b_0_1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1f51bc1815b_0_16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1f51bc1815b_0_1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1f51bc1815b_0_16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1f51bc1815b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1f51bc1815b_0_16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1f51bc1815b_0_1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f51bc1815b_0_1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f51bc1815b_0_1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f51bc1815b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f51bc1815b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1f51bc1815b_0_15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1f51bc1815b_0_1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1f51bc1815b_0_15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1f51bc1815b_0_1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1f51bc1815b_0_1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1f51bc1815b_0_1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1f51bc1815b_0_1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1f51bc1815b_0_1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1f51bc1815b_0_16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1f51bc1815b_0_1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1f51bc1815b_0_15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1f51bc1815b_0_1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1f51bc1815b_0_1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1f51bc1815b_0_1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1f51bc1815b_0_15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1f51bc1815b_0_1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f51bc1815b_0_16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f51bc1815b_0_1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f51bc1815b_0_1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f51bc1815b_0_1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f51bc1815b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f51bc1815b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1f51bc1815b_0_1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1f51bc1815b_0_1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1f51bc1815b_0_15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1f51bc1815b_0_1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f51bc1815b_0_1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f51bc1815b_0_1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f51bc1815b_0_1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f51bc1815b_0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7.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8.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9.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38.png"/><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7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8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8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8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8.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8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63350" y="1251575"/>
            <a:ext cx="8217300" cy="7845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990"/>
              <a:buFont typeface="Arial"/>
              <a:buNone/>
            </a:pPr>
            <a:r>
              <a:rPr lang="en" sz="1900">
                <a:latin typeface="Proxima Nova"/>
                <a:ea typeface="Proxima Nova"/>
                <a:cs typeface="Proxima Nova"/>
                <a:sym typeface="Proxima Nova"/>
              </a:rPr>
              <a:t>CAP 6317/4773: Social Media Mining</a:t>
            </a:r>
            <a:r>
              <a:rPr lang="en" sz="2700">
                <a:latin typeface="Proxima Nova"/>
                <a:ea typeface="Proxima Nova"/>
                <a:cs typeface="Proxima Nova"/>
                <a:sym typeface="Proxima Nova"/>
              </a:rPr>
              <a:t> </a:t>
            </a:r>
            <a:endParaRPr sz="2700">
              <a:latin typeface="Proxima Nova"/>
              <a:ea typeface="Proxima Nova"/>
              <a:cs typeface="Proxima Nova"/>
              <a:sym typeface="Proxima Nova"/>
            </a:endParaRPr>
          </a:p>
          <a:p>
            <a:pPr marL="0" lvl="0" indent="0" algn="ctr" rtl="0">
              <a:lnSpc>
                <a:spcPct val="115000"/>
              </a:lnSpc>
              <a:spcBef>
                <a:spcPts val="0"/>
              </a:spcBef>
              <a:spcAft>
                <a:spcPts val="0"/>
              </a:spcAft>
              <a:buClr>
                <a:schemeClr val="dk1"/>
              </a:buClr>
              <a:buSzPts val="990"/>
              <a:buFont typeface="Arial"/>
              <a:buNone/>
            </a:pPr>
            <a:r>
              <a:rPr lang="en" sz="2700">
                <a:latin typeface="Proxima Nova Extrabold"/>
                <a:ea typeface="Proxima Nova Extrabold"/>
                <a:cs typeface="Proxima Nova Extrabold"/>
                <a:sym typeface="Proxima Nova Extrabold"/>
              </a:rPr>
              <a:t>Lecture 20: Behavior and Information Diffusion</a:t>
            </a:r>
            <a:endParaRPr sz="2700">
              <a:latin typeface="Proxima Nova Extrabold"/>
              <a:ea typeface="Proxima Nova Extrabold"/>
              <a:cs typeface="Proxima Nova Extrabold"/>
              <a:sym typeface="Proxima Nova Extrabold"/>
            </a:endParaRPr>
          </a:p>
        </p:txBody>
      </p:sp>
      <p:sp>
        <p:nvSpPr>
          <p:cNvPr id="55" name="Google Shape;55;p13"/>
          <p:cNvSpPr txBox="1"/>
          <p:nvPr/>
        </p:nvSpPr>
        <p:spPr>
          <a:xfrm>
            <a:off x="974100" y="2827150"/>
            <a:ext cx="7195800" cy="841800"/>
          </a:xfrm>
          <a:prstGeom prst="rect">
            <a:avLst/>
          </a:prstGeom>
          <a:noFill/>
          <a:ln>
            <a:noFill/>
          </a:ln>
        </p:spPr>
        <p:txBody>
          <a:bodyPr spcFirstLastPara="1" wrap="square" lIns="0" tIns="0" rIns="0" bIns="0" anchor="t" anchorCtr="0">
            <a:noAutofit/>
          </a:bodyPr>
          <a:lstStyle/>
          <a:p>
            <a:pPr marL="0" lvl="0" indent="0" algn="ctr" rtl="0">
              <a:lnSpc>
                <a:spcPct val="115000"/>
              </a:lnSpc>
              <a:spcBef>
                <a:spcPts val="0"/>
              </a:spcBef>
              <a:spcAft>
                <a:spcPts val="0"/>
              </a:spcAft>
              <a:buNone/>
            </a:pPr>
            <a:r>
              <a:rPr lang="en" sz="1600" b="1">
                <a:solidFill>
                  <a:schemeClr val="dk1"/>
                </a:solidFill>
                <a:latin typeface="Proxima Nova"/>
                <a:ea typeface="Proxima Nova"/>
                <a:cs typeface="Proxima Nova"/>
                <a:sym typeface="Proxima Nova"/>
              </a:rPr>
              <a:t>Raiyan Abdul Baten</a:t>
            </a:r>
            <a:r>
              <a:rPr lang="en" sz="1600">
                <a:solidFill>
                  <a:schemeClr val="dk1"/>
                </a:solidFill>
                <a:latin typeface="Proxima Nova"/>
                <a:ea typeface="Proxima Nova"/>
                <a:cs typeface="Proxima Nova"/>
                <a:sym typeface="Proxima Nova"/>
              </a:rPr>
              <a:t>,</a:t>
            </a:r>
            <a:r>
              <a:rPr lang="en" sz="1600" b="1">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Ph.D.</a:t>
            </a:r>
            <a:endParaRPr sz="1600">
              <a:solidFill>
                <a:schemeClr val="dk1"/>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April 2, 2024</a:t>
            </a:r>
            <a:endParaRPr sz="1600">
              <a:solidFill>
                <a:schemeClr val="dk1"/>
              </a:solidFill>
              <a:latin typeface="Proxima Nova"/>
              <a:ea typeface="Proxima Nova"/>
              <a:cs typeface="Proxima Nova"/>
              <a:sym typeface="Proxima Nova"/>
            </a:endParaRPr>
          </a:p>
        </p:txBody>
      </p:sp>
      <p:pic>
        <p:nvPicPr>
          <p:cNvPr id="56" name="Google Shape;56;p13"/>
          <p:cNvPicPr preferRelativeResize="0"/>
          <p:nvPr/>
        </p:nvPicPr>
        <p:blipFill rotWithShape="1">
          <a:blip r:embed="rId3" cstate="email">
            <a:alphaModFix/>
            <a:extLst>
              <a:ext uri="{28A0092B-C50C-407E-A947-70E740481C1C}">
                <a14:useLocalDpi xmlns:a14="http://schemas.microsoft.com/office/drawing/2010/main"/>
              </a:ext>
            </a:extLst>
          </a:blip>
          <a:srcRect t="33720" b="31704"/>
          <a:stretch/>
        </p:blipFill>
        <p:spPr>
          <a:xfrm>
            <a:off x="3514500" y="4565425"/>
            <a:ext cx="2115012" cy="411600"/>
          </a:xfrm>
          <a:prstGeom prst="rect">
            <a:avLst/>
          </a:prstGeom>
          <a:noFill/>
          <a:ln>
            <a:noFill/>
          </a:ln>
        </p:spPr>
      </p:pic>
      <p:sp>
        <p:nvSpPr>
          <p:cNvPr id="57" name="Google Shape;5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152" name="Google Shape;152;p2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153" name="Google Shape;153;p22"/>
          <p:cNvSpPr txBox="1"/>
          <p:nvPr/>
        </p:nvSpPr>
        <p:spPr>
          <a:xfrm>
            <a:off x="373750" y="1615450"/>
            <a:ext cx="5184600" cy="173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Proxima Nova"/>
                <a:ea typeface="Proxima Nova"/>
                <a:cs typeface="Proxima Nova"/>
                <a:sym typeface="Proxima Nova"/>
              </a:rPr>
              <a:t>Bisecting graphs then becomes extremely easy:</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Take the Eigenvector </a:t>
            </a:r>
            <a:r>
              <a:rPr lang="en" sz="1500" b="1">
                <a:solidFill>
                  <a:schemeClr val="dk1"/>
                </a:solidFill>
                <a:latin typeface="Proxima Nova"/>
                <a:ea typeface="Proxima Nova"/>
                <a:cs typeface="Proxima Nova"/>
                <a:sym typeface="Proxima Nova"/>
              </a:rPr>
              <a:t>u</a:t>
            </a:r>
            <a:r>
              <a:rPr lang="en" sz="1500" baseline="-25000">
                <a:solidFill>
                  <a:schemeClr val="dk1"/>
                </a:solidFill>
                <a:latin typeface="Proxima Nova"/>
                <a:ea typeface="Proxima Nova"/>
                <a:cs typeface="Proxima Nova"/>
                <a:sym typeface="Proxima Nova"/>
              </a:rPr>
              <a:t>1</a:t>
            </a:r>
            <a:r>
              <a:rPr lang="en" sz="1500">
                <a:solidFill>
                  <a:schemeClr val="dk1"/>
                </a:solidFill>
                <a:latin typeface="Proxima Nova"/>
                <a:ea typeface="Proxima Nova"/>
                <a:cs typeface="Proxima Nova"/>
                <a:sym typeface="Proxima Nova"/>
              </a:rPr>
              <a:t> associated with the largest Eigenvalue λ</a:t>
            </a:r>
            <a:r>
              <a:rPr lang="en" sz="1500" baseline="-25000">
                <a:solidFill>
                  <a:schemeClr val="dk1"/>
                </a:solidFill>
                <a:latin typeface="Proxima Nova"/>
                <a:ea typeface="Proxima Nova"/>
                <a:cs typeface="Proxima Nova"/>
                <a:sym typeface="Proxima Nova"/>
              </a:rPr>
              <a:t>1</a:t>
            </a:r>
            <a:r>
              <a:rPr lang="en" sz="1500">
                <a:solidFill>
                  <a:schemeClr val="dk1"/>
                </a:solidFill>
                <a:latin typeface="Proxima Nova"/>
                <a:ea typeface="Proxima Nova"/>
                <a:cs typeface="Proxima Nova"/>
                <a:sym typeface="Proxima Nova"/>
              </a:rPr>
              <a:t>(</a:t>
            </a:r>
            <a:r>
              <a:rPr lang="en" sz="1500" b="1">
                <a:solidFill>
                  <a:schemeClr val="dk1"/>
                </a:solidFill>
                <a:latin typeface="Proxima Nova"/>
                <a:ea typeface="Proxima Nova"/>
                <a:cs typeface="Proxima Nova"/>
                <a:sym typeface="Proxima Nova"/>
              </a:rPr>
              <a:t>B</a:t>
            </a: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solidFill>
                  <a:schemeClr val="dk1"/>
                </a:solidFill>
                <a:latin typeface="Proxima Nova"/>
                <a:ea typeface="Proxima Nova"/>
                <a:cs typeface="Proxima Nova"/>
                <a:sym typeface="Proxima Nova"/>
              </a:rPr>
              <a:t>The signs of the entries of this Eigenvector tell you which node belongs to which cluster! </a:t>
            </a:r>
            <a:endParaRPr sz="1500">
              <a:solidFill>
                <a:schemeClr val="dk1"/>
              </a:solidFill>
              <a:latin typeface="Proxima Nova"/>
              <a:ea typeface="Proxima Nova"/>
              <a:cs typeface="Proxima Nova"/>
              <a:sym typeface="Proxima Nova"/>
            </a:endParaRPr>
          </a:p>
        </p:txBody>
      </p:sp>
      <p:pic>
        <p:nvPicPr>
          <p:cNvPr id="154" name="Google Shape;154;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275625" y="3368638"/>
            <a:ext cx="2798731" cy="673500"/>
          </a:xfrm>
          <a:prstGeom prst="rect">
            <a:avLst/>
          </a:prstGeom>
          <a:noFill/>
          <a:ln>
            <a:noFill/>
          </a:ln>
        </p:spPr>
      </p:pic>
      <p:sp>
        <p:nvSpPr>
          <p:cNvPr id="155" name="Google Shape;15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000">
                <a:solidFill>
                  <a:srgbClr val="FFFFFF"/>
                </a:solidFill>
                <a:latin typeface="Proxima Nova Extrabold"/>
                <a:ea typeface="Proxima Nova Extrabold"/>
                <a:cs typeface="Proxima Nova Extrabold"/>
                <a:sym typeface="Proxima Nova Extrabold"/>
              </a:rPr>
              <a:t>Assortativity</a:t>
            </a:r>
            <a:endParaRPr sz="3000">
              <a:solidFill>
                <a:srgbClr val="FFFFFF"/>
              </a:solidFill>
              <a:latin typeface="Proxima Nova Extrabold"/>
              <a:ea typeface="Proxima Nova Extrabold"/>
              <a:cs typeface="Proxima Nova Extrabold"/>
              <a:sym typeface="Proxima Nova Extrabold"/>
            </a:endParaRPr>
          </a:p>
        </p:txBody>
      </p:sp>
      <p:sp>
        <p:nvSpPr>
          <p:cNvPr id="162" name="Google Shape;162;p23"/>
          <p:cNvSpPr txBox="1"/>
          <p:nvPr/>
        </p:nvSpPr>
        <p:spPr>
          <a:xfrm>
            <a:off x="3640125" y="1250900"/>
            <a:ext cx="5250300" cy="3557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latin typeface="Proxima Nova"/>
                <a:ea typeface="Proxima Nova"/>
                <a:cs typeface="Proxima Nova"/>
                <a:sym typeface="Proxima Nova"/>
              </a:rPr>
              <a:t>Similar nodes are connected to one another more often than dissimilar nodes.</a:t>
            </a:r>
            <a:endParaRPr sz="1300">
              <a:latin typeface="Proxima Nova"/>
              <a:ea typeface="Proxima Nova"/>
              <a:cs typeface="Proxima Nova"/>
              <a:sym typeface="Proxima Nova"/>
            </a:endParaRPr>
          </a:p>
          <a:p>
            <a:pPr marL="0" lvl="0" indent="0" algn="l" rtl="0">
              <a:lnSpc>
                <a:spcPct val="115000"/>
              </a:lnSpc>
              <a:spcBef>
                <a:spcPts val="1000"/>
              </a:spcBef>
              <a:spcAft>
                <a:spcPts val="0"/>
              </a:spcAft>
              <a:buNone/>
            </a:pPr>
            <a:endParaRPr sz="1300">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300" b="1">
                <a:latin typeface="Proxima Nova"/>
                <a:ea typeface="Proxima Nova"/>
                <a:cs typeface="Proxima Nova"/>
                <a:sym typeface="Proxima Nova"/>
              </a:rPr>
              <a:t>Example: </a:t>
            </a:r>
            <a:r>
              <a:rPr lang="en" sz="1300">
                <a:latin typeface="Proxima Nova"/>
                <a:ea typeface="Proxima Nova"/>
                <a:cs typeface="Proxima Nova"/>
                <a:sym typeface="Proxima Nova"/>
              </a:rPr>
              <a:t>Friendship network</a:t>
            </a:r>
            <a:endParaRPr sz="1300">
              <a:latin typeface="Proxima Nova"/>
              <a:ea typeface="Proxima Nova"/>
              <a:cs typeface="Proxima Nova"/>
              <a:sym typeface="Proxima Nova"/>
            </a:endParaRPr>
          </a:p>
          <a:p>
            <a:pPr marL="457200" lvl="0"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Similar behavior</a:t>
            </a:r>
            <a:endParaRPr sz="1300">
              <a:latin typeface="Proxima Nova"/>
              <a:ea typeface="Proxima Nova"/>
              <a:cs typeface="Proxima Nova"/>
              <a:sym typeface="Proxima Nova"/>
            </a:endParaRPr>
          </a:p>
          <a:p>
            <a:pPr marL="457200" lvl="0" indent="-311150" algn="l" rtl="0">
              <a:lnSpc>
                <a:spcPct val="115000"/>
              </a:lnSpc>
              <a:spcBef>
                <a:spcPts val="0"/>
              </a:spcBef>
              <a:spcAft>
                <a:spcPts val="0"/>
              </a:spcAft>
              <a:buSzPts val="1300"/>
              <a:buFont typeface="Proxima Nova"/>
              <a:buChar char="●"/>
            </a:pPr>
            <a:r>
              <a:rPr lang="en" sz="1300">
                <a:latin typeface="Proxima Nova"/>
                <a:ea typeface="Proxima Nova"/>
                <a:cs typeface="Proxima Nova"/>
                <a:sym typeface="Proxima Nova"/>
              </a:rPr>
              <a:t>Similar interests</a:t>
            </a:r>
            <a:endParaRPr sz="1300">
              <a:latin typeface="Proxima Nova"/>
              <a:ea typeface="Proxima Nova"/>
              <a:cs typeface="Proxima Nova"/>
              <a:sym typeface="Proxima Nova"/>
            </a:endParaRPr>
          </a:p>
          <a:p>
            <a:pPr marL="457200" lvl="0" indent="-311150" algn="l" rtl="0">
              <a:lnSpc>
                <a:spcPct val="115000"/>
              </a:lnSpc>
              <a:spcBef>
                <a:spcPts val="0"/>
              </a:spcBef>
              <a:spcAft>
                <a:spcPts val="0"/>
              </a:spcAft>
              <a:buSzPts val="1300"/>
              <a:buFont typeface="Proxima Nova"/>
              <a:buChar char="●"/>
            </a:pPr>
            <a:r>
              <a:rPr lang="en" sz="1300">
                <a:latin typeface="Proxima Nova"/>
                <a:ea typeface="Proxima Nova"/>
                <a:cs typeface="Proxima Nova"/>
                <a:sym typeface="Proxima Nova"/>
              </a:rPr>
              <a:t>Similar activities</a:t>
            </a:r>
            <a:endParaRPr sz="1300">
              <a:latin typeface="Proxima Nova"/>
              <a:ea typeface="Proxima Nova"/>
              <a:cs typeface="Proxima Nova"/>
              <a:sym typeface="Proxima Nova"/>
            </a:endParaRPr>
          </a:p>
          <a:p>
            <a:pPr marL="457200" lvl="0" indent="-311150" algn="l" rtl="0">
              <a:lnSpc>
                <a:spcPct val="115000"/>
              </a:lnSpc>
              <a:spcBef>
                <a:spcPts val="0"/>
              </a:spcBef>
              <a:spcAft>
                <a:spcPts val="0"/>
              </a:spcAft>
              <a:buSzPts val="1300"/>
              <a:buFont typeface="Proxima Nova"/>
              <a:buChar char="●"/>
            </a:pPr>
            <a:r>
              <a:rPr lang="en" sz="1300">
                <a:latin typeface="Proxima Nova"/>
                <a:ea typeface="Proxima Nova"/>
                <a:cs typeface="Proxima Nova"/>
                <a:sym typeface="Proxima Nova"/>
              </a:rPr>
              <a:t>Similar beliefs </a:t>
            </a:r>
            <a:endParaRPr sz="1300">
              <a:latin typeface="Proxima Nova"/>
              <a:ea typeface="Proxima Nova"/>
              <a:cs typeface="Proxima Nova"/>
              <a:sym typeface="Proxima Nova"/>
            </a:endParaRPr>
          </a:p>
          <a:p>
            <a:pPr marL="457200" lvl="0" indent="-311150" algn="l" rtl="0">
              <a:lnSpc>
                <a:spcPct val="115000"/>
              </a:lnSpc>
              <a:spcBef>
                <a:spcPts val="0"/>
              </a:spcBef>
              <a:spcAft>
                <a:spcPts val="0"/>
              </a:spcAft>
              <a:buSzPts val="1300"/>
              <a:buFont typeface="Proxima Nova"/>
              <a:buChar char="●"/>
            </a:pPr>
            <a:r>
              <a:rPr lang="en" sz="1300">
                <a:latin typeface="Proxima Nova"/>
                <a:ea typeface="Proxima Nova"/>
                <a:cs typeface="Proxima Nova"/>
                <a:sym typeface="Proxima Nova"/>
              </a:rPr>
              <a:t>Shared attributes such as language, age, gender, location etc.</a:t>
            </a:r>
            <a:endParaRPr sz="1300">
              <a:latin typeface="Proxima Nova"/>
              <a:ea typeface="Proxima Nova"/>
              <a:cs typeface="Proxima Nova"/>
              <a:sym typeface="Proxima Nova"/>
            </a:endParaRPr>
          </a:p>
          <a:p>
            <a:pPr marL="0" lvl="0" indent="0" algn="l" rtl="0">
              <a:lnSpc>
                <a:spcPct val="115000"/>
              </a:lnSpc>
              <a:spcBef>
                <a:spcPts val="0"/>
              </a:spcBef>
              <a:spcAft>
                <a:spcPts val="0"/>
              </a:spcAft>
              <a:buNone/>
            </a:pPr>
            <a:endParaRPr sz="13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300" b="1">
                <a:solidFill>
                  <a:schemeClr val="dk1"/>
                </a:solidFill>
                <a:latin typeface="Proxima Nova"/>
                <a:ea typeface="Proxima Nova"/>
                <a:cs typeface="Proxima Nova"/>
                <a:sym typeface="Proxima Nova"/>
              </a:rPr>
              <a:t>Now let us dive deeper into the underlying </a:t>
            </a:r>
            <a:r>
              <a:rPr lang="en" sz="1300" b="1">
                <a:solidFill>
                  <a:srgbClr val="980000"/>
                </a:solidFill>
                <a:latin typeface="Proxima Nova"/>
                <a:ea typeface="Proxima Nova"/>
                <a:cs typeface="Proxima Nova"/>
                <a:sym typeface="Proxima Nova"/>
              </a:rPr>
              <a:t>causal</a:t>
            </a:r>
            <a:r>
              <a:rPr lang="en" sz="1300" b="1">
                <a:solidFill>
                  <a:schemeClr val="dk1"/>
                </a:solidFill>
                <a:latin typeface="Proxima Nova"/>
                <a:ea typeface="Proxima Nova"/>
                <a:cs typeface="Proxima Nova"/>
                <a:sym typeface="Proxima Nova"/>
              </a:rPr>
              <a:t> mechanisms!</a:t>
            </a:r>
            <a:endParaRPr sz="1300" b="1">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300">
              <a:latin typeface="Proxima Nova"/>
              <a:ea typeface="Proxima Nova"/>
              <a:cs typeface="Proxima Nova"/>
              <a:sym typeface="Proxima Nova"/>
            </a:endParaRPr>
          </a:p>
        </p:txBody>
      </p:sp>
      <p:sp>
        <p:nvSpPr>
          <p:cNvPr id="163" name="Google Shape;16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Elements of Assortativity: Homophily (selection) vs Influence</a:t>
            </a:r>
            <a:endParaRPr sz="2800">
              <a:solidFill>
                <a:srgbClr val="000000"/>
              </a:solidFill>
            </a:endParaRPr>
          </a:p>
        </p:txBody>
      </p:sp>
      <p:sp>
        <p:nvSpPr>
          <p:cNvPr id="169" name="Google Shape;169;p24"/>
          <p:cNvSpPr txBox="1"/>
          <p:nvPr/>
        </p:nvSpPr>
        <p:spPr>
          <a:xfrm>
            <a:off x="412100" y="1250900"/>
            <a:ext cx="8463000" cy="34821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Font typeface="Proxima Nova"/>
              <a:buChar char="●"/>
            </a:pPr>
            <a:r>
              <a:rPr lang="en" sz="1300" b="1">
                <a:latin typeface="Proxima Nova"/>
                <a:ea typeface="Proxima Nova"/>
                <a:cs typeface="Proxima Nova"/>
                <a:sym typeface="Proxima Nova"/>
              </a:rPr>
              <a:t>Selection: </a:t>
            </a:r>
            <a:r>
              <a:rPr lang="en" sz="1300">
                <a:solidFill>
                  <a:schemeClr val="dk1"/>
                </a:solidFill>
                <a:latin typeface="Proxima Nova"/>
                <a:ea typeface="Proxima Nova"/>
                <a:cs typeface="Proxima Nova"/>
                <a:sym typeface="Proxima Nova"/>
              </a:rPr>
              <a:t>Individual </a:t>
            </a:r>
            <a:r>
              <a:rPr lang="en" sz="1300" b="1">
                <a:solidFill>
                  <a:srgbClr val="980000"/>
                </a:solidFill>
                <a:latin typeface="Proxima Nova"/>
                <a:ea typeface="Proxima Nova"/>
                <a:cs typeface="Proxima Nova"/>
                <a:sym typeface="Proxima Nova"/>
              </a:rPr>
              <a:t>characteristics</a:t>
            </a:r>
            <a:r>
              <a:rPr lang="en" sz="1300">
                <a:solidFill>
                  <a:schemeClr val="dk1"/>
                </a:solidFill>
                <a:latin typeface="Proxima Nova"/>
                <a:ea typeface="Proxima Nova"/>
                <a:cs typeface="Proxima Nova"/>
                <a:sym typeface="Proxima Nova"/>
              </a:rPr>
              <a:t> drive the formation of </a:t>
            </a:r>
            <a:r>
              <a:rPr lang="en" sz="1300" b="1">
                <a:solidFill>
                  <a:srgbClr val="9900FF"/>
                </a:solidFill>
                <a:latin typeface="Proxima Nova"/>
                <a:ea typeface="Proxima Nova"/>
                <a:cs typeface="Proxima Nova"/>
                <a:sym typeface="Proxima Nova"/>
              </a:rPr>
              <a:t>links</a:t>
            </a:r>
            <a:endParaRPr sz="1300">
              <a:solidFill>
                <a:srgbClr val="9900FF"/>
              </a:solidFill>
              <a:latin typeface="Proxima Nova"/>
              <a:ea typeface="Proxima Nova"/>
              <a:cs typeface="Proxima Nova"/>
              <a:sym typeface="Proxima Nova"/>
            </a:endParaRPr>
          </a:p>
          <a:p>
            <a:pPr marL="914400" lvl="1"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The tendency of people to form friendships with others who are like them</a:t>
            </a:r>
            <a:endParaRPr sz="1300">
              <a:latin typeface="Proxima Nova"/>
              <a:ea typeface="Proxima Nova"/>
              <a:cs typeface="Proxima Nova"/>
              <a:sym typeface="Proxima Nova"/>
            </a:endParaRPr>
          </a:p>
          <a:p>
            <a:pPr marL="914400" lvl="1"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Often in response to </a:t>
            </a:r>
            <a:r>
              <a:rPr lang="en" sz="1300" b="1">
                <a:latin typeface="Proxima Nova"/>
                <a:ea typeface="Proxima Nova"/>
                <a:cs typeface="Proxima Nova"/>
                <a:sym typeface="Proxima Nova"/>
              </a:rPr>
              <a:t>immutable</a:t>
            </a:r>
            <a:r>
              <a:rPr lang="en" sz="1300">
                <a:latin typeface="Proxima Nova"/>
                <a:ea typeface="Proxima Nova"/>
                <a:cs typeface="Proxima Nova"/>
                <a:sym typeface="Proxima Nova"/>
              </a:rPr>
              <a:t> characteristics, e.g., race or ethnicity</a:t>
            </a:r>
            <a:endParaRPr sz="1300">
              <a:latin typeface="Proxima Nova"/>
              <a:ea typeface="Proxima Nova"/>
              <a:cs typeface="Proxima Nova"/>
              <a:sym typeface="Proxima Nova"/>
            </a:endParaRPr>
          </a:p>
          <a:p>
            <a:pPr marL="1371600" lvl="2"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The order of events is clear: a person’s attributes are determined at birth, and they play a role in how this person’s connections are formed over the course of his/her life </a:t>
            </a:r>
            <a:endParaRPr sz="1300">
              <a:latin typeface="Proxima Nova"/>
              <a:ea typeface="Proxima Nova"/>
              <a:cs typeface="Proxima Nova"/>
              <a:sym typeface="Proxima Nova"/>
            </a:endParaRPr>
          </a:p>
          <a:p>
            <a:pPr marL="914400" lvl="1"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Can happen in response to </a:t>
            </a:r>
            <a:r>
              <a:rPr lang="en" sz="1300" b="1">
                <a:latin typeface="Proxima Nova"/>
                <a:ea typeface="Proxima Nova"/>
                <a:cs typeface="Proxima Nova"/>
                <a:sym typeface="Proxima Nova"/>
              </a:rPr>
              <a:t>mutable</a:t>
            </a:r>
            <a:r>
              <a:rPr lang="en" sz="1300">
                <a:latin typeface="Proxima Nova"/>
                <a:ea typeface="Proxima Nova"/>
                <a:cs typeface="Proxima Nova"/>
                <a:sym typeface="Proxima Nova"/>
              </a:rPr>
              <a:t> characteristics as well, e.g., behaviors, activities, interests, beliefs</a:t>
            </a:r>
            <a:endParaRPr sz="1300">
              <a:latin typeface="Proxima Nova"/>
              <a:ea typeface="Proxima Nova"/>
              <a:cs typeface="Proxima Nova"/>
              <a:sym typeface="Proxima Nova"/>
            </a:endParaRPr>
          </a:p>
          <a:p>
            <a:pPr marL="1371600" lvl="2"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The order of events is not clear: Selection and Influence can happen back-and-forth</a:t>
            </a:r>
            <a:endParaRPr sz="1300">
              <a:latin typeface="Proxima Nova"/>
              <a:ea typeface="Proxima Nova"/>
              <a:cs typeface="Proxima Nova"/>
              <a:sym typeface="Proxima Nova"/>
            </a:endParaRPr>
          </a:p>
          <a:p>
            <a:pPr marL="457200" lvl="0" indent="-311150" algn="l" rtl="0">
              <a:lnSpc>
                <a:spcPct val="115000"/>
              </a:lnSpc>
              <a:spcBef>
                <a:spcPts val="1000"/>
              </a:spcBef>
              <a:spcAft>
                <a:spcPts val="0"/>
              </a:spcAft>
              <a:buSzPts val="1300"/>
              <a:buFont typeface="Proxima Nova"/>
              <a:buChar char="●"/>
            </a:pPr>
            <a:r>
              <a:rPr lang="en" sz="1300" b="1">
                <a:latin typeface="Proxima Nova"/>
                <a:ea typeface="Proxima Nova"/>
                <a:cs typeface="Proxima Nova"/>
                <a:sym typeface="Proxima Nova"/>
              </a:rPr>
              <a:t>Social Influence: </a:t>
            </a:r>
            <a:r>
              <a:rPr lang="en" sz="1300">
                <a:latin typeface="Proxima Nova"/>
                <a:ea typeface="Proxima Nova"/>
                <a:cs typeface="Proxima Nova"/>
                <a:sym typeface="Proxima Nova"/>
              </a:rPr>
              <a:t>Existing </a:t>
            </a:r>
            <a:r>
              <a:rPr lang="en" sz="1300" b="1">
                <a:solidFill>
                  <a:srgbClr val="9900FF"/>
                </a:solidFill>
                <a:latin typeface="Proxima Nova"/>
                <a:ea typeface="Proxima Nova"/>
                <a:cs typeface="Proxima Nova"/>
                <a:sym typeface="Proxima Nova"/>
              </a:rPr>
              <a:t>links</a:t>
            </a:r>
            <a:r>
              <a:rPr lang="en" sz="1300">
                <a:latin typeface="Proxima Nova"/>
                <a:ea typeface="Proxima Nova"/>
                <a:cs typeface="Proxima Nova"/>
                <a:sym typeface="Proxima Nova"/>
              </a:rPr>
              <a:t> shape people’s mutable </a:t>
            </a:r>
            <a:r>
              <a:rPr lang="en" sz="1300" b="1">
                <a:solidFill>
                  <a:srgbClr val="980000"/>
                </a:solidFill>
                <a:latin typeface="Proxima Nova"/>
                <a:ea typeface="Proxima Nova"/>
                <a:cs typeface="Proxima Nova"/>
                <a:sym typeface="Proxima Nova"/>
              </a:rPr>
              <a:t>characteristics</a:t>
            </a:r>
            <a:endParaRPr sz="1300" b="1">
              <a:solidFill>
                <a:srgbClr val="980000"/>
              </a:solidFill>
              <a:latin typeface="Proxima Nova"/>
              <a:ea typeface="Proxima Nova"/>
              <a:cs typeface="Proxima Nova"/>
              <a:sym typeface="Proxima Nova"/>
            </a:endParaRPr>
          </a:p>
          <a:p>
            <a:pPr marL="914400" lvl="1"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People modify their behaviors to align more closely to their friends</a:t>
            </a:r>
            <a:endParaRPr sz="1300">
              <a:latin typeface="Proxima Nova"/>
              <a:ea typeface="Proxima Nova"/>
              <a:cs typeface="Proxima Nova"/>
              <a:sym typeface="Proxima Nova"/>
            </a:endParaRPr>
          </a:p>
          <a:p>
            <a:pPr marL="914400" lvl="1" indent="-311150" algn="l" rtl="0">
              <a:lnSpc>
                <a:spcPct val="115000"/>
              </a:lnSpc>
              <a:spcBef>
                <a:spcPts val="1000"/>
              </a:spcBef>
              <a:spcAft>
                <a:spcPts val="1000"/>
              </a:spcAft>
              <a:buSzPts val="1300"/>
              <a:buFont typeface="Proxima Nova"/>
              <a:buChar char="○"/>
            </a:pPr>
            <a:r>
              <a:rPr lang="en" sz="1300" b="1">
                <a:latin typeface="Proxima Nova"/>
                <a:ea typeface="Proxima Nova"/>
                <a:cs typeface="Proxima Nova"/>
                <a:sym typeface="Proxima Nova"/>
              </a:rPr>
              <a:t>Mutable</a:t>
            </a:r>
            <a:r>
              <a:rPr lang="en" sz="1300">
                <a:latin typeface="Proxima Nova"/>
                <a:ea typeface="Proxima Nova"/>
                <a:cs typeface="Proxima Nova"/>
                <a:sym typeface="Proxima Nova"/>
              </a:rPr>
              <a:t> characteristics become more similar </a:t>
            </a:r>
            <a:r>
              <a:rPr lang="en" sz="1300" i="1">
                <a:latin typeface="Proxima Nova"/>
                <a:ea typeface="Proxima Nova"/>
                <a:cs typeface="Proxima Nova"/>
                <a:sym typeface="Proxima Nova"/>
              </a:rPr>
              <a:t>due</a:t>
            </a:r>
            <a:r>
              <a:rPr lang="en" sz="1300">
                <a:latin typeface="Proxima Nova"/>
                <a:ea typeface="Proxima Nova"/>
                <a:cs typeface="Proxima Nova"/>
                <a:sym typeface="Proxima Nova"/>
              </a:rPr>
              <a:t> to social influence</a:t>
            </a:r>
            <a:endParaRPr sz="1300">
              <a:latin typeface="Proxima Nova"/>
              <a:ea typeface="Proxima Nova"/>
              <a:cs typeface="Proxima Nova"/>
              <a:sym typeface="Proxima Nova"/>
            </a:endParaRPr>
          </a:p>
        </p:txBody>
      </p:sp>
      <p:sp>
        <p:nvSpPr>
          <p:cNvPr id="170" name="Google Shape;17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Interplay between Selection and Influence</a:t>
            </a:r>
            <a:endParaRPr sz="2800">
              <a:solidFill>
                <a:srgbClr val="980000"/>
              </a:solidFill>
            </a:endParaRPr>
          </a:p>
        </p:txBody>
      </p:sp>
      <p:sp>
        <p:nvSpPr>
          <p:cNvPr id="176" name="Google Shape;176;p25"/>
          <p:cNvSpPr txBox="1"/>
          <p:nvPr/>
        </p:nvSpPr>
        <p:spPr>
          <a:xfrm>
            <a:off x="395650" y="1090325"/>
            <a:ext cx="4431300" cy="80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latin typeface="Proxima Nova"/>
                <a:ea typeface="Proxima Nova"/>
                <a:cs typeface="Proxima Nova"/>
                <a:sym typeface="Proxima Nova"/>
              </a:rPr>
              <a:t>Which effect is </a:t>
            </a:r>
            <a:r>
              <a:rPr lang="en" sz="1500" b="1">
                <a:latin typeface="Proxima Nova"/>
                <a:ea typeface="Proxima Nova"/>
                <a:cs typeface="Proxima Nova"/>
                <a:sym typeface="Proxima Nova"/>
              </a:rPr>
              <a:t>stronger</a:t>
            </a:r>
            <a:r>
              <a:rPr lang="en" sz="1500">
                <a:latin typeface="Proxima Nova"/>
                <a:ea typeface="Proxima Nova"/>
                <a:cs typeface="Proxima Nova"/>
                <a:sym typeface="Proxima Nova"/>
              </a:rPr>
              <a:t>: Selection or Influence?</a:t>
            </a:r>
            <a:endParaRPr sz="1500">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latin typeface="Proxima Nova"/>
                <a:ea typeface="Proxima Nova"/>
                <a:cs typeface="Proxima Nova"/>
                <a:sym typeface="Proxima Nova"/>
              </a:rPr>
              <a:t>In general, </a:t>
            </a:r>
            <a:r>
              <a:rPr lang="en" sz="1500" b="1">
                <a:solidFill>
                  <a:srgbClr val="980000"/>
                </a:solidFill>
                <a:latin typeface="Proxima Nova"/>
                <a:ea typeface="Proxima Nova"/>
                <a:cs typeface="Proxima Nova"/>
                <a:sym typeface="Proxima Nova"/>
              </a:rPr>
              <a:t>Selection &gt;&gt; Influence!</a:t>
            </a:r>
            <a:endParaRPr sz="1500" b="1">
              <a:solidFill>
                <a:srgbClr val="980000"/>
              </a:solidFill>
              <a:latin typeface="Proxima Nova"/>
              <a:ea typeface="Proxima Nova"/>
              <a:cs typeface="Proxima Nova"/>
              <a:sym typeface="Proxima Nova"/>
            </a:endParaRPr>
          </a:p>
        </p:txBody>
      </p:sp>
      <p:pic>
        <p:nvPicPr>
          <p:cNvPr id="177" name="Google Shape;177;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90650" y="2341850"/>
            <a:ext cx="4361775" cy="1923024"/>
          </a:xfrm>
          <a:prstGeom prst="rect">
            <a:avLst/>
          </a:prstGeom>
          <a:noFill/>
          <a:ln>
            <a:noFill/>
          </a:ln>
        </p:spPr>
      </p:pic>
      <p:pic>
        <p:nvPicPr>
          <p:cNvPr id="178" name="Google Shape;178;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83050" y="2014875"/>
            <a:ext cx="4431402" cy="2601625"/>
          </a:xfrm>
          <a:prstGeom prst="rect">
            <a:avLst/>
          </a:prstGeom>
          <a:noFill/>
          <a:ln>
            <a:noFill/>
          </a:ln>
        </p:spPr>
      </p:pic>
      <p:sp>
        <p:nvSpPr>
          <p:cNvPr id="179" name="Google Shape;179;p25"/>
          <p:cNvSpPr/>
          <p:nvPr/>
        </p:nvSpPr>
        <p:spPr>
          <a:xfrm>
            <a:off x="214875" y="3950350"/>
            <a:ext cx="2127900" cy="353700"/>
          </a:xfrm>
          <a:prstGeom prst="rect">
            <a:avLst/>
          </a:prstGeom>
          <a:solidFill>
            <a:srgbClr val="FFFC00">
              <a:alpha val="20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5"/>
          <p:cNvSpPr/>
          <p:nvPr/>
        </p:nvSpPr>
        <p:spPr>
          <a:xfrm>
            <a:off x="4690650" y="3774600"/>
            <a:ext cx="4306800" cy="353700"/>
          </a:xfrm>
          <a:prstGeom prst="rect">
            <a:avLst/>
          </a:prstGeom>
          <a:solidFill>
            <a:srgbClr val="FFFC00">
              <a:alpha val="20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1" name="Google Shape;18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6"/>
          <p:cNvPicPr preferRelativeResize="0"/>
          <p:nvPr/>
        </p:nvPicPr>
        <p:blipFill>
          <a:blip r:embed="rId3">
            <a:alphaModFix/>
          </a:blip>
          <a:stretch>
            <a:fillRect/>
          </a:stretch>
        </p:blipFill>
        <p:spPr>
          <a:xfrm>
            <a:off x="2838263" y="1822475"/>
            <a:ext cx="3467475" cy="2565950"/>
          </a:xfrm>
          <a:prstGeom prst="rect">
            <a:avLst/>
          </a:prstGeom>
          <a:noFill/>
          <a:ln>
            <a:noFill/>
          </a:ln>
        </p:spPr>
      </p:pic>
      <p:sp>
        <p:nvSpPr>
          <p:cNvPr id="187" name="Google Shape;187;p26"/>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Solomon Asch’s Conformity Experiment</a:t>
            </a:r>
            <a:endParaRPr sz="2800">
              <a:solidFill>
                <a:srgbClr val="980000"/>
              </a:solidFill>
            </a:endParaRPr>
          </a:p>
        </p:txBody>
      </p:sp>
      <p:sp>
        <p:nvSpPr>
          <p:cNvPr id="188" name="Google Shape;188;p26"/>
          <p:cNvSpPr txBox="1"/>
          <p:nvPr/>
        </p:nvSpPr>
        <p:spPr>
          <a:xfrm>
            <a:off x="395650" y="1090325"/>
            <a:ext cx="44313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Yet, social influence remains very real!</a:t>
            </a:r>
            <a:endParaRPr sz="1500">
              <a:latin typeface="Proxima Nova"/>
              <a:ea typeface="Proxima Nova"/>
              <a:cs typeface="Proxima Nova"/>
              <a:sym typeface="Proxima Nova"/>
            </a:endParaRPr>
          </a:p>
        </p:txBody>
      </p:sp>
      <p:sp>
        <p:nvSpPr>
          <p:cNvPr id="189" name="Google Shape;18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Causally Separating Social Influence Effects</a:t>
            </a:r>
            <a:endParaRPr sz="2800">
              <a:solidFill>
                <a:srgbClr val="980000"/>
              </a:solidFill>
            </a:endParaRPr>
          </a:p>
        </p:txBody>
      </p:sp>
      <p:sp>
        <p:nvSpPr>
          <p:cNvPr id="195" name="Google Shape;195;p27"/>
          <p:cNvSpPr txBox="1"/>
          <p:nvPr/>
        </p:nvSpPr>
        <p:spPr>
          <a:xfrm>
            <a:off x="395650" y="1318925"/>
            <a:ext cx="6030000" cy="225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latin typeface="Proxima Nova"/>
                <a:ea typeface="Proxima Nova"/>
                <a:cs typeface="Proxima Nova"/>
                <a:sym typeface="Proxima Nova"/>
              </a:rPr>
              <a:t>So far in the course, we’ve covered one way to make causal claims: </a:t>
            </a:r>
            <a:r>
              <a:rPr lang="en" sz="1500" b="1">
                <a:latin typeface="Proxima Nova"/>
                <a:ea typeface="Proxima Nova"/>
                <a:cs typeface="Proxima Nova"/>
                <a:sym typeface="Proxima Nova"/>
              </a:rPr>
              <a:t>Randomized Controlled Experiments</a:t>
            </a:r>
            <a:endParaRPr sz="1500" b="1">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b="1">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latin typeface="Proxima Nova"/>
                <a:ea typeface="Proxima Nova"/>
                <a:cs typeface="Proxima Nova"/>
                <a:sym typeface="Proxima Nova"/>
              </a:rPr>
              <a:t>Now, we’ll cover two more methods for establishing causality: </a:t>
            </a:r>
            <a:endParaRPr sz="1500">
              <a:latin typeface="Proxima Nova"/>
              <a:ea typeface="Proxima Nova"/>
              <a:cs typeface="Proxima Nova"/>
              <a:sym typeface="Proxima Nova"/>
            </a:endParaRPr>
          </a:p>
          <a:p>
            <a:pPr marL="457200" lvl="0" indent="-323850" algn="l" rtl="0">
              <a:lnSpc>
                <a:spcPct val="115000"/>
              </a:lnSpc>
              <a:spcBef>
                <a:spcPts val="1000"/>
              </a:spcBef>
              <a:spcAft>
                <a:spcPts val="0"/>
              </a:spcAft>
              <a:buSzPts val="1500"/>
              <a:buFont typeface="Proxima Nova"/>
              <a:buChar char="●"/>
            </a:pPr>
            <a:r>
              <a:rPr lang="en" sz="1500" b="1">
                <a:latin typeface="Proxima Nova"/>
                <a:ea typeface="Proxima Nova"/>
                <a:cs typeface="Proxima Nova"/>
                <a:sym typeface="Proxima Nova"/>
              </a:rPr>
              <a:t>Difference-in-Differences</a:t>
            </a:r>
            <a:r>
              <a:rPr lang="en" sz="1500">
                <a:latin typeface="Proxima Nova"/>
                <a:ea typeface="Proxima Nova"/>
                <a:cs typeface="Proxima Nova"/>
                <a:sym typeface="Proxima Nova"/>
              </a:rPr>
              <a:t> </a:t>
            </a:r>
            <a:endParaRPr sz="1500">
              <a:latin typeface="Proxima Nova"/>
              <a:ea typeface="Proxima Nova"/>
              <a:cs typeface="Proxima Nova"/>
              <a:sym typeface="Proxima Nova"/>
            </a:endParaRPr>
          </a:p>
          <a:p>
            <a:pPr marL="457200" lvl="0" indent="-323850" algn="l" rtl="0">
              <a:lnSpc>
                <a:spcPct val="115000"/>
              </a:lnSpc>
              <a:spcBef>
                <a:spcPts val="1000"/>
              </a:spcBef>
              <a:spcAft>
                <a:spcPts val="1000"/>
              </a:spcAft>
              <a:buSzPts val="1500"/>
              <a:buFont typeface="Proxima Nova"/>
              <a:buChar char="●"/>
            </a:pPr>
            <a:r>
              <a:rPr lang="en" sz="1500" b="1">
                <a:latin typeface="Proxima Nova"/>
                <a:ea typeface="Proxima Nova"/>
                <a:cs typeface="Proxima Nova"/>
                <a:sym typeface="Proxima Nova"/>
              </a:rPr>
              <a:t>Instrument Variable (IV) Regression</a:t>
            </a:r>
            <a:endParaRPr sz="1500" b="1">
              <a:latin typeface="Proxima Nova"/>
              <a:ea typeface="Proxima Nova"/>
              <a:cs typeface="Proxima Nova"/>
              <a:sym typeface="Proxima Nova"/>
            </a:endParaRPr>
          </a:p>
        </p:txBody>
      </p:sp>
      <p:sp>
        <p:nvSpPr>
          <p:cNvPr id="196" name="Google Shape;196;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63618" y="0"/>
            <a:ext cx="6616765" cy="5143501"/>
          </a:xfrm>
          <a:prstGeom prst="rect">
            <a:avLst/>
          </a:prstGeom>
          <a:noFill/>
          <a:ln>
            <a:noFill/>
          </a:ln>
        </p:spPr>
      </p:pic>
      <p:sp>
        <p:nvSpPr>
          <p:cNvPr id="202" name="Google Shape;202;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000">
                <a:solidFill>
                  <a:srgbClr val="FFFFFF"/>
                </a:solidFill>
                <a:latin typeface="Proxima Nova Extrabold"/>
                <a:ea typeface="Proxima Nova Extrabold"/>
                <a:cs typeface="Proxima Nova Extrabold"/>
                <a:sym typeface="Proxima Nova Extrabold"/>
              </a:rPr>
              <a:t>Instrument Variable (IV) Regression</a:t>
            </a:r>
            <a:endParaRPr sz="3000">
              <a:solidFill>
                <a:srgbClr val="FFFFFF"/>
              </a:solidFill>
              <a:latin typeface="Proxima Nova Extrabold"/>
              <a:ea typeface="Proxima Nova Extrabold"/>
              <a:cs typeface="Proxima Nova Extrabold"/>
              <a:sym typeface="Proxima Nova Extrabold"/>
            </a:endParaRPr>
          </a:p>
        </p:txBody>
      </p:sp>
      <p:sp>
        <p:nvSpPr>
          <p:cNvPr id="209" name="Google Shape;209;p29"/>
          <p:cNvSpPr txBox="1"/>
          <p:nvPr/>
        </p:nvSpPr>
        <p:spPr>
          <a:xfrm>
            <a:off x="3640125" y="1250900"/>
            <a:ext cx="4621500" cy="107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Proxima Nova"/>
                <a:ea typeface="Proxima Nova"/>
                <a:cs typeface="Proxima Nova"/>
                <a:sym typeface="Proxima Nova"/>
              </a:rPr>
              <a:t>Borrowed from Econometrics</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solidFill>
                  <a:schemeClr val="dk1"/>
                </a:solidFill>
                <a:latin typeface="Proxima Nova"/>
                <a:ea typeface="Proxima Nova"/>
                <a:cs typeface="Proxima Nova"/>
                <a:sym typeface="Proxima Nova"/>
              </a:rPr>
              <a:t>Uses a 2-stage-least-squares (2SLS) approach to infer causality</a:t>
            </a:r>
            <a:endParaRPr sz="1500">
              <a:solidFill>
                <a:schemeClr val="dk1"/>
              </a:solidFill>
              <a:latin typeface="Proxima Nova"/>
              <a:ea typeface="Proxima Nova"/>
              <a:cs typeface="Proxima Nova"/>
              <a:sym typeface="Proxima Nova"/>
            </a:endParaRPr>
          </a:p>
        </p:txBody>
      </p:sp>
      <p:sp>
        <p:nvSpPr>
          <p:cNvPr id="210" name="Google Shape;2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pic>
        <p:nvPicPr>
          <p:cNvPr id="216" name="Google Shape;216;p3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250127" y="3770675"/>
            <a:ext cx="495875" cy="924875"/>
          </a:xfrm>
          <a:prstGeom prst="rect">
            <a:avLst/>
          </a:prstGeom>
          <a:noFill/>
          <a:ln>
            <a:noFill/>
          </a:ln>
        </p:spPr>
      </p:pic>
      <p:sp>
        <p:nvSpPr>
          <p:cNvPr id="217" name="Google Shape;217;p30"/>
          <p:cNvSpPr/>
          <p:nvPr/>
        </p:nvSpPr>
        <p:spPr>
          <a:xfrm>
            <a:off x="4250113" y="3169539"/>
            <a:ext cx="601200" cy="6012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Are exercise behaviors contagious?</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pic>
        <p:nvPicPr>
          <p:cNvPr id="224" name="Google Shape;224;p3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250127" y="3770675"/>
            <a:ext cx="495875" cy="924875"/>
          </a:xfrm>
          <a:prstGeom prst="rect">
            <a:avLst/>
          </a:prstGeom>
          <a:noFill/>
          <a:ln>
            <a:noFill/>
          </a:ln>
        </p:spPr>
      </p:pic>
      <p:sp>
        <p:nvSpPr>
          <p:cNvPr id="225" name="Google Shape;225;p31"/>
          <p:cNvSpPr/>
          <p:nvPr/>
        </p:nvSpPr>
        <p:spPr>
          <a:xfrm>
            <a:off x="4250113" y="3169539"/>
            <a:ext cx="601200" cy="6012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1"/>
          <p:cNvSpPr/>
          <p:nvPr/>
        </p:nvSpPr>
        <p:spPr>
          <a:xfrm>
            <a:off x="4893819" y="2020426"/>
            <a:ext cx="601200" cy="6012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1"/>
          <p:cNvSpPr/>
          <p:nvPr/>
        </p:nvSpPr>
        <p:spPr>
          <a:xfrm>
            <a:off x="3648978" y="2020426"/>
            <a:ext cx="601200" cy="6012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8" name="Google Shape;228;p3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727113" y="1057550"/>
            <a:ext cx="523015" cy="924876"/>
          </a:xfrm>
          <a:prstGeom prst="rect">
            <a:avLst/>
          </a:prstGeom>
          <a:noFill/>
          <a:ln>
            <a:noFill/>
          </a:ln>
        </p:spPr>
      </p:pic>
      <p:pic>
        <p:nvPicPr>
          <p:cNvPr id="229" name="Google Shape;229;p3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969258" y="1057550"/>
            <a:ext cx="523015" cy="924876"/>
          </a:xfrm>
          <a:prstGeom prst="rect">
            <a:avLst/>
          </a:prstGeom>
          <a:noFill/>
          <a:ln>
            <a:noFill/>
          </a:ln>
        </p:spPr>
      </p:pic>
      <p:cxnSp>
        <p:nvCxnSpPr>
          <p:cNvPr id="230" name="Google Shape;230;p31"/>
          <p:cNvCxnSpPr>
            <a:stCxn id="227" idx="4"/>
            <a:endCxn id="225" idx="0"/>
          </p:cNvCxnSpPr>
          <p:nvPr/>
        </p:nvCxnSpPr>
        <p:spPr>
          <a:xfrm>
            <a:off x="3949578" y="2621626"/>
            <a:ext cx="601200" cy="547800"/>
          </a:xfrm>
          <a:prstGeom prst="straightConnector1">
            <a:avLst/>
          </a:prstGeom>
          <a:noFill/>
          <a:ln w="28575" cap="flat" cmpd="sng">
            <a:solidFill>
              <a:schemeClr val="dk2"/>
            </a:solidFill>
            <a:prstDash val="dash"/>
            <a:round/>
            <a:headEnd type="none" w="med" len="med"/>
            <a:tailEnd type="none" w="med" len="med"/>
          </a:ln>
        </p:spPr>
      </p:cxnSp>
      <p:cxnSp>
        <p:nvCxnSpPr>
          <p:cNvPr id="231" name="Google Shape;231;p31"/>
          <p:cNvCxnSpPr>
            <a:stCxn id="225" idx="0"/>
            <a:endCxn id="226" idx="4"/>
          </p:cNvCxnSpPr>
          <p:nvPr/>
        </p:nvCxnSpPr>
        <p:spPr>
          <a:xfrm rot="10800000" flipH="1">
            <a:off x="4550713" y="2621739"/>
            <a:ext cx="643800" cy="547800"/>
          </a:xfrm>
          <a:prstGeom prst="straightConnector1">
            <a:avLst/>
          </a:prstGeom>
          <a:noFill/>
          <a:ln w="28575" cap="flat" cmpd="sng">
            <a:solidFill>
              <a:schemeClr val="dk2"/>
            </a:solidFill>
            <a:prstDash val="dash"/>
            <a:round/>
            <a:headEnd type="none" w="med" len="med"/>
            <a:tailEnd type="none" w="med" len="med"/>
          </a:ln>
        </p:spPr>
      </p:cxnSp>
      <p:sp>
        <p:nvSpPr>
          <p:cNvPr id="232" name="Google Shape;232;p31"/>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Are exercise behaviors contagious?</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61"/>
        <p:cNvGrpSpPr/>
        <p:nvPr/>
      </p:nvGrpSpPr>
      <p:grpSpPr>
        <a:xfrm>
          <a:off x="0" y="0"/>
          <a:ext cx="0" cy="0"/>
          <a:chOff x="0" y="0"/>
          <a:chExt cx="0" cy="0"/>
        </a:xfrm>
      </p:grpSpPr>
      <p:sp>
        <p:nvSpPr>
          <p:cNvPr id="62" name="Google Shape;62;p14"/>
          <p:cNvSpPr txBox="1"/>
          <p:nvPr/>
        </p:nvSpPr>
        <p:spPr>
          <a:xfrm>
            <a:off x="660500" y="2987575"/>
            <a:ext cx="46902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Recap</a:t>
            </a:r>
            <a:endParaRPr sz="6600">
              <a:solidFill>
                <a:schemeClr val="lt1"/>
              </a:solidFill>
              <a:latin typeface="Proxima Nova Extrabold"/>
              <a:ea typeface="Proxima Nova Extrabold"/>
              <a:cs typeface="Proxima Nova Extrabold"/>
              <a:sym typeface="Proxima Nova Extrabold"/>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pic>
        <p:nvPicPr>
          <p:cNvPr id="238" name="Google Shape;238;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250119" y="3770675"/>
            <a:ext cx="1626875" cy="924875"/>
          </a:xfrm>
          <a:prstGeom prst="rect">
            <a:avLst/>
          </a:prstGeom>
          <a:noFill/>
          <a:ln>
            <a:noFill/>
          </a:ln>
        </p:spPr>
      </p:pic>
      <p:sp>
        <p:nvSpPr>
          <p:cNvPr id="239" name="Google Shape;239;p32"/>
          <p:cNvSpPr/>
          <p:nvPr/>
        </p:nvSpPr>
        <p:spPr>
          <a:xfrm>
            <a:off x="4250113" y="3169539"/>
            <a:ext cx="601200" cy="6012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p:nvPr/>
        </p:nvSpPr>
        <p:spPr>
          <a:xfrm>
            <a:off x="4893819" y="2020426"/>
            <a:ext cx="601200" cy="6012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a:off x="3648978" y="2020426"/>
            <a:ext cx="601200" cy="6012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2" name="Google Shape;242;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727113" y="1057550"/>
            <a:ext cx="523015" cy="924876"/>
          </a:xfrm>
          <a:prstGeom prst="rect">
            <a:avLst/>
          </a:prstGeom>
          <a:noFill/>
          <a:ln>
            <a:noFill/>
          </a:ln>
        </p:spPr>
      </p:pic>
      <p:pic>
        <p:nvPicPr>
          <p:cNvPr id="243" name="Google Shape;243;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969258" y="1057550"/>
            <a:ext cx="523015" cy="924876"/>
          </a:xfrm>
          <a:prstGeom prst="rect">
            <a:avLst/>
          </a:prstGeom>
          <a:noFill/>
          <a:ln>
            <a:noFill/>
          </a:ln>
        </p:spPr>
      </p:pic>
      <p:cxnSp>
        <p:nvCxnSpPr>
          <p:cNvPr id="244" name="Google Shape;244;p32"/>
          <p:cNvCxnSpPr>
            <a:stCxn id="241" idx="4"/>
            <a:endCxn id="239" idx="0"/>
          </p:cNvCxnSpPr>
          <p:nvPr/>
        </p:nvCxnSpPr>
        <p:spPr>
          <a:xfrm>
            <a:off x="3949578" y="2621626"/>
            <a:ext cx="601200" cy="547800"/>
          </a:xfrm>
          <a:prstGeom prst="straightConnector1">
            <a:avLst/>
          </a:prstGeom>
          <a:noFill/>
          <a:ln w="28575" cap="flat" cmpd="sng">
            <a:solidFill>
              <a:srgbClr val="980000"/>
            </a:solidFill>
            <a:prstDash val="solid"/>
            <a:round/>
            <a:headEnd type="none" w="med" len="med"/>
            <a:tailEnd type="triangle" w="med" len="med"/>
          </a:ln>
        </p:spPr>
      </p:cxnSp>
      <p:cxnSp>
        <p:nvCxnSpPr>
          <p:cNvPr id="245" name="Google Shape;245;p32"/>
          <p:cNvCxnSpPr>
            <a:stCxn id="239" idx="0"/>
            <a:endCxn id="240" idx="4"/>
          </p:cNvCxnSpPr>
          <p:nvPr/>
        </p:nvCxnSpPr>
        <p:spPr>
          <a:xfrm rot="10800000" flipH="1">
            <a:off x="4550713" y="2621739"/>
            <a:ext cx="643800" cy="547800"/>
          </a:xfrm>
          <a:prstGeom prst="straightConnector1">
            <a:avLst/>
          </a:prstGeom>
          <a:noFill/>
          <a:ln w="28575" cap="flat" cmpd="sng">
            <a:solidFill>
              <a:srgbClr val="980000"/>
            </a:solidFill>
            <a:prstDash val="solid"/>
            <a:round/>
            <a:headEnd type="triangle" w="med" len="med"/>
            <a:tailEnd type="none" w="med" len="med"/>
          </a:ln>
        </p:spPr>
      </p:cxnSp>
      <p:sp>
        <p:nvSpPr>
          <p:cNvPr id="246" name="Google Shape;246;p32"/>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Are exercise behaviors contagious?</a:t>
            </a:r>
            <a:endParaRPr sz="3000">
              <a:latin typeface="Proxima Nova Extrabold"/>
              <a:ea typeface="Proxima Nova Extrabold"/>
              <a:cs typeface="Proxima Nova Extrabold"/>
              <a:sym typeface="Proxima Nova Extrabold"/>
            </a:endParaRPr>
          </a:p>
        </p:txBody>
      </p:sp>
      <p:sp>
        <p:nvSpPr>
          <p:cNvPr id="247" name="Google Shape;247;p32"/>
          <p:cNvSpPr txBox="1"/>
          <p:nvPr/>
        </p:nvSpPr>
        <p:spPr>
          <a:xfrm>
            <a:off x="149775" y="3869075"/>
            <a:ext cx="3499200" cy="1144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a:latin typeface="Proxima Nova Semibold"/>
                <a:ea typeface="Proxima Nova Semibold"/>
                <a:cs typeface="Proxima Nova Semibold"/>
                <a:sym typeface="Proxima Nova Semibold"/>
              </a:rPr>
              <a:t>Exercise behaviors are contagious if we can causally show that my friends’ exercise behaviors </a:t>
            </a:r>
            <a:r>
              <a:rPr lang="en" sz="1200" i="1">
                <a:latin typeface="Proxima Nova Semibold"/>
                <a:ea typeface="Proxima Nova Semibold"/>
                <a:cs typeface="Proxima Nova Semibold"/>
                <a:sym typeface="Proxima Nova Semibold"/>
              </a:rPr>
              <a:t>influenced</a:t>
            </a:r>
            <a:r>
              <a:rPr lang="en" sz="1200">
                <a:latin typeface="Proxima Nova Semibold"/>
                <a:ea typeface="Proxima Nova Semibold"/>
                <a:cs typeface="Proxima Nova Semibold"/>
                <a:sym typeface="Proxima Nova Semibold"/>
              </a:rPr>
              <a:t> me to change my exercise behavior</a:t>
            </a:r>
            <a:endParaRPr sz="1200" b="1">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53" name="Google Shape;253;p33"/>
          <p:cNvSpPr txBox="1"/>
          <p:nvPr/>
        </p:nvSpPr>
        <p:spPr>
          <a:xfrm>
            <a:off x="4832675" y="22980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3"/>
          <p:cNvSpPr txBox="1"/>
          <p:nvPr/>
        </p:nvSpPr>
        <p:spPr>
          <a:xfrm>
            <a:off x="4948450" y="22980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 run</a:t>
            </a:r>
            <a:endParaRPr sz="1200">
              <a:solidFill>
                <a:srgbClr val="000000"/>
              </a:solidFill>
              <a:latin typeface="Proxima Nova Extrabold"/>
              <a:ea typeface="Proxima Nova Extrabold"/>
              <a:cs typeface="Proxima Nova Extrabold"/>
              <a:sym typeface="Proxima Nova Extrabold"/>
            </a:endParaRPr>
          </a:p>
        </p:txBody>
      </p:sp>
      <p:sp>
        <p:nvSpPr>
          <p:cNvPr id="255" name="Google Shape;255;p33"/>
          <p:cNvSpPr txBox="1"/>
          <p:nvPr/>
        </p:nvSpPr>
        <p:spPr>
          <a:xfrm>
            <a:off x="1884950" y="22980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My friend runs</a:t>
            </a:r>
            <a:endParaRPr sz="1200">
              <a:solidFill>
                <a:srgbClr val="000000"/>
              </a:solidFill>
              <a:latin typeface="Proxima Nova Extrabold"/>
              <a:ea typeface="Proxima Nova Extrabold"/>
              <a:cs typeface="Proxima Nova Extrabold"/>
              <a:sym typeface="Proxima Nova Extrabold"/>
            </a:endParaRPr>
          </a:p>
        </p:txBody>
      </p:sp>
      <p:cxnSp>
        <p:nvCxnSpPr>
          <p:cNvPr id="256" name="Google Shape;256;p33"/>
          <p:cNvCxnSpPr/>
          <p:nvPr/>
        </p:nvCxnSpPr>
        <p:spPr>
          <a:xfrm>
            <a:off x="3883350" y="2625775"/>
            <a:ext cx="944400" cy="0"/>
          </a:xfrm>
          <a:prstGeom prst="straightConnector1">
            <a:avLst/>
          </a:prstGeom>
          <a:noFill/>
          <a:ln w="38100" cap="flat" cmpd="sng">
            <a:solidFill>
              <a:srgbClr val="980000"/>
            </a:solidFill>
            <a:prstDash val="solid"/>
            <a:round/>
            <a:headEnd type="none" w="med" len="med"/>
            <a:tailEnd type="triangle" w="med" len="med"/>
          </a:ln>
        </p:spPr>
      </p:cxnSp>
      <p:sp>
        <p:nvSpPr>
          <p:cNvPr id="257" name="Google Shape;257;p33"/>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Are exercise behaviors contagious?</a:t>
            </a:r>
            <a:endParaRPr sz="3000">
              <a:latin typeface="Proxima Nova Extrabold"/>
              <a:ea typeface="Proxima Nova Extrabold"/>
              <a:cs typeface="Proxima Nova Extrabold"/>
              <a:sym typeface="Proxima Nova Extrabold"/>
            </a:endParaRPr>
          </a:p>
        </p:txBody>
      </p:sp>
      <p:sp>
        <p:nvSpPr>
          <p:cNvPr id="258" name="Google Shape;258;p33"/>
          <p:cNvSpPr txBox="1"/>
          <p:nvPr/>
        </p:nvSpPr>
        <p:spPr>
          <a:xfrm>
            <a:off x="3564450" y="2908825"/>
            <a:ext cx="1582200" cy="6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Influence</a:t>
            </a:r>
            <a:endParaRPr>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64" name="Google Shape;264;p34"/>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Not so fast…</a:t>
            </a:r>
            <a:endParaRPr sz="3000">
              <a:latin typeface="Proxima Nova Extrabold"/>
              <a:ea typeface="Proxima Nova Extrabold"/>
              <a:cs typeface="Proxima Nova Extrabold"/>
              <a:sym typeface="Proxima Nova Extrabold"/>
            </a:endParaRPr>
          </a:p>
        </p:txBody>
      </p:sp>
      <p:sp>
        <p:nvSpPr>
          <p:cNvPr id="265" name="Google Shape;265;p34"/>
          <p:cNvSpPr txBox="1"/>
          <p:nvPr/>
        </p:nvSpPr>
        <p:spPr>
          <a:xfrm>
            <a:off x="4832675" y="22980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34"/>
          <p:cNvSpPr txBox="1"/>
          <p:nvPr/>
        </p:nvSpPr>
        <p:spPr>
          <a:xfrm>
            <a:off x="4948450" y="2298025"/>
            <a:ext cx="21630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 WANT TO start running</a:t>
            </a:r>
            <a:endParaRPr sz="1200">
              <a:solidFill>
                <a:srgbClr val="000000"/>
              </a:solidFill>
              <a:latin typeface="Proxima Nova Extrabold"/>
              <a:ea typeface="Proxima Nova Extrabold"/>
              <a:cs typeface="Proxima Nova Extrabold"/>
              <a:sym typeface="Proxima Nova Extrabold"/>
            </a:endParaRPr>
          </a:p>
        </p:txBody>
      </p:sp>
      <p:sp>
        <p:nvSpPr>
          <p:cNvPr id="267" name="Google Shape;267;p34"/>
          <p:cNvSpPr txBox="1"/>
          <p:nvPr/>
        </p:nvSpPr>
        <p:spPr>
          <a:xfrm>
            <a:off x="1884950" y="2298025"/>
            <a:ext cx="18777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 befriend a runner</a:t>
            </a:r>
            <a:endParaRPr sz="1200">
              <a:solidFill>
                <a:srgbClr val="000000"/>
              </a:solidFill>
              <a:latin typeface="Proxima Nova Extrabold"/>
              <a:ea typeface="Proxima Nova Extrabold"/>
              <a:cs typeface="Proxima Nova Extrabold"/>
              <a:sym typeface="Proxima Nova Extrabold"/>
            </a:endParaRPr>
          </a:p>
        </p:txBody>
      </p:sp>
      <p:cxnSp>
        <p:nvCxnSpPr>
          <p:cNvPr id="268" name="Google Shape;268;p34"/>
          <p:cNvCxnSpPr/>
          <p:nvPr/>
        </p:nvCxnSpPr>
        <p:spPr>
          <a:xfrm>
            <a:off x="3883350" y="2625775"/>
            <a:ext cx="944400" cy="0"/>
          </a:xfrm>
          <a:prstGeom prst="straightConnector1">
            <a:avLst/>
          </a:prstGeom>
          <a:noFill/>
          <a:ln w="38100" cap="flat" cmpd="sng">
            <a:solidFill>
              <a:srgbClr val="980000"/>
            </a:solidFill>
            <a:prstDash val="solid"/>
            <a:round/>
            <a:headEnd type="triangle" w="med" len="med"/>
            <a:tailEnd type="none" w="med" len="med"/>
          </a:ln>
        </p:spPr>
      </p:cxnSp>
      <p:sp>
        <p:nvSpPr>
          <p:cNvPr id="269" name="Google Shape;269;p34"/>
          <p:cNvSpPr txBox="1"/>
          <p:nvPr/>
        </p:nvSpPr>
        <p:spPr>
          <a:xfrm>
            <a:off x="3564450" y="2908825"/>
            <a:ext cx="1582200" cy="6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Selection</a:t>
            </a:r>
            <a:endParaRPr>
              <a:latin typeface="Proxima Nova"/>
              <a:ea typeface="Proxima Nova"/>
              <a:cs typeface="Proxima Nova"/>
              <a:sym typeface="Proxima Nova"/>
            </a:endParaRPr>
          </a:p>
        </p:txBody>
      </p:sp>
      <p:sp>
        <p:nvSpPr>
          <p:cNvPr id="270" name="Google Shape;270;p34"/>
          <p:cNvSpPr txBox="1"/>
          <p:nvPr/>
        </p:nvSpPr>
        <p:spPr>
          <a:xfrm>
            <a:off x="149775" y="3869075"/>
            <a:ext cx="3499200" cy="1144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a:latin typeface="Proxima Nova Semibold"/>
                <a:ea typeface="Proxima Nova Semibold"/>
                <a:cs typeface="Proxima Nova Semibold"/>
                <a:sym typeface="Proxima Nova Semibold"/>
              </a:rPr>
              <a:t>But the opposite could also be true: maybe my friends didn’t cause my behavior change, rather I befriended people with the desired behavior in the first place</a:t>
            </a:r>
            <a:endParaRPr sz="1200" b="1">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276" name="Google Shape;276;p35"/>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Not so fast…</a:t>
            </a:r>
            <a:endParaRPr sz="3000">
              <a:latin typeface="Proxima Nova Extrabold"/>
              <a:ea typeface="Proxima Nova Extrabold"/>
              <a:cs typeface="Proxima Nova Extrabold"/>
              <a:sym typeface="Proxima Nova Extrabold"/>
            </a:endParaRPr>
          </a:p>
        </p:txBody>
      </p:sp>
      <p:sp>
        <p:nvSpPr>
          <p:cNvPr id="277" name="Google Shape;277;p35"/>
          <p:cNvSpPr txBox="1"/>
          <p:nvPr/>
        </p:nvSpPr>
        <p:spPr>
          <a:xfrm>
            <a:off x="48326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35"/>
          <p:cNvSpPr txBox="1"/>
          <p:nvPr/>
        </p:nvSpPr>
        <p:spPr>
          <a:xfrm>
            <a:off x="49484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run</a:t>
            </a:r>
            <a:endParaRPr sz="1200">
              <a:latin typeface="Proxima Nova Semibold"/>
              <a:ea typeface="Proxima Nova Semibold"/>
              <a:cs typeface="Proxima Nova Semibold"/>
              <a:sym typeface="Proxima Nova Semibold"/>
            </a:endParaRPr>
          </a:p>
        </p:txBody>
      </p:sp>
      <p:sp>
        <p:nvSpPr>
          <p:cNvPr id="279" name="Google Shape;279;p35"/>
          <p:cNvSpPr txBox="1"/>
          <p:nvPr/>
        </p:nvSpPr>
        <p:spPr>
          <a:xfrm>
            <a:off x="1884950" y="2907625"/>
            <a:ext cx="18777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friend runs</a:t>
            </a:r>
            <a:endParaRPr sz="1200">
              <a:latin typeface="Proxima Nova Semibold"/>
              <a:ea typeface="Proxima Nova Semibold"/>
              <a:cs typeface="Proxima Nova Semibold"/>
              <a:sym typeface="Proxima Nova Semibold"/>
            </a:endParaRPr>
          </a:p>
        </p:txBody>
      </p:sp>
      <p:cxnSp>
        <p:nvCxnSpPr>
          <p:cNvPr id="280" name="Google Shape;280;p35"/>
          <p:cNvCxnSpPr/>
          <p:nvPr/>
        </p:nvCxnSpPr>
        <p:spPr>
          <a:xfrm>
            <a:off x="3892225" y="23441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281" name="Google Shape;281;p35"/>
          <p:cNvSpPr txBox="1"/>
          <p:nvPr/>
        </p:nvSpPr>
        <p:spPr>
          <a:xfrm>
            <a:off x="1884950" y="1764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Apple watch introduces a cool feature</a:t>
            </a:r>
            <a:endParaRPr sz="1200">
              <a:solidFill>
                <a:srgbClr val="000000"/>
              </a:solidFill>
              <a:latin typeface="Proxima Nova Extrabold"/>
              <a:ea typeface="Proxima Nova Extrabold"/>
              <a:cs typeface="Proxima Nova Extrabold"/>
              <a:sym typeface="Proxima Nova Extrabold"/>
            </a:endParaRPr>
          </a:p>
        </p:txBody>
      </p:sp>
      <p:cxnSp>
        <p:nvCxnSpPr>
          <p:cNvPr id="282" name="Google Shape;282;p35"/>
          <p:cNvCxnSpPr/>
          <p:nvPr/>
        </p:nvCxnSpPr>
        <p:spPr>
          <a:xfrm>
            <a:off x="2823800" y="2420125"/>
            <a:ext cx="0" cy="487500"/>
          </a:xfrm>
          <a:prstGeom prst="straightConnector1">
            <a:avLst/>
          </a:prstGeom>
          <a:noFill/>
          <a:ln w="38100" cap="flat" cmpd="sng">
            <a:solidFill>
              <a:srgbClr val="980000"/>
            </a:solidFill>
            <a:prstDash val="solid"/>
            <a:round/>
            <a:headEnd type="none" w="med" len="med"/>
            <a:tailEnd type="triangle" w="med" len="med"/>
          </a:ln>
        </p:spPr>
      </p:cxnSp>
      <p:sp>
        <p:nvSpPr>
          <p:cNvPr id="283" name="Google Shape;283;p35"/>
          <p:cNvSpPr txBox="1"/>
          <p:nvPr/>
        </p:nvSpPr>
        <p:spPr>
          <a:xfrm>
            <a:off x="3366250" y="1395825"/>
            <a:ext cx="1582200" cy="6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Confounding variable</a:t>
            </a:r>
            <a:endParaRPr>
              <a:latin typeface="Proxima Nova"/>
              <a:ea typeface="Proxima Nova"/>
              <a:cs typeface="Proxima Nova"/>
              <a:sym typeface="Proxima Nova"/>
            </a:endParaRPr>
          </a:p>
        </p:txBody>
      </p:sp>
      <p:sp>
        <p:nvSpPr>
          <p:cNvPr id="284" name="Google Shape;284;p35"/>
          <p:cNvSpPr txBox="1"/>
          <p:nvPr/>
        </p:nvSpPr>
        <p:spPr>
          <a:xfrm>
            <a:off x="149775" y="3869075"/>
            <a:ext cx="3499200" cy="1144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a:latin typeface="Proxima Nova Semibold"/>
                <a:ea typeface="Proxima Nova Semibold"/>
                <a:cs typeface="Proxima Nova Semibold"/>
                <a:sym typeface="Proxima Nova Semibold"/>
              </a:rPr>
              <a:t>Maybe a third party confounding variable is causing both me and my friend to demonstrate the exercise behavior. So, although there exists a social link between me and my friend, perhaps  there is no social ‘contagion’ of behavior</a:t>
            </a:r>
            <a:endParaRPr sz="1200" b="1">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290" name="Google Shape;290;p36"/>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Not so fast…</a:t>
            </a:r>
            <a:endParaRPr sz="3000">
              <a:latin typeface="Proxima Nova Extrabold"/>
              <a:ea typeface="Proxima Nova Extrabold"/>
              <a:cs typeface="Proxima Nova Extrabold"/>
              <a:sym typeface="Proxima Nova Extrabold"/>
            </a:endParaRPr>
          </a:p>
        </p:txBody>
      </p:sp>
      <p:sp>
        <p:nvSpPr>
          <p:cNvPr id="291" name="Google Shape;291;p36"/>
          <p:cNvSpPr txBox="1"/>
          <p:nvPr/>
        </p:nvSpPr>
        <p:spPr>
          <a:xfrm>
            <a:off x="48326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36"/>
          <p:cNvSpPr txBox="1"/>
          <p:nvPr/>
        </p:nvSpPr>
        <p:spPr>
          <a:xfrm>
            <a:off x="49484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run</a:t>
            </a:r>
            <a:endParaRPr sz="1200">
              <a:latin typeface="Proxima Nova Semibold"/>
              <a:ea typeface="Proxima Nova Semibold"/>
              <a:cs typeface="Proxima Nova Semibold"/>
              <a:sym typeface="Proxima Nova Semibold"/>
            </a:endParaRPr>
          </a:p>
        </p:txBody>
      </p:sp>
      <p:sp>
        <p:nvSpPr>
          <p:cNvPr id="293" name="Google Shape;293;p36"/>
          <p:cNvSpPr txBox="1"/>
          <p:nvPr/>
        </p:nvSpPr>
        <p:spPr>
          <a:xfrm>
            <a:off x="18849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friend runs</a:t>
            </a:r>
            <a:endParaRPr sz="1200">
              <a:latin typeface="Proxima Nova Semibold"/>
              <a:ea typeface="Proxima Nova Semibold"/>
              <a:cs typeface="Proxima Nova Semibold"/>
              <a:sym typeface="Proxima Nova Semibold"/>
            </a:endParaRPr>
          </a:p>
        </p:txBody>
      </p:sp>
      <p:cxnSp>
        <p:nvCxnSpPr>
          <p:cNvPr id="294" name="Google Shape;294;p36"/>
          <p:cNvCxnSpPr/>
          <p:nvPr/>
        </p:nvCxnSpPr>
        <p:spPr>
          <a:xfrm>
            <a:off x="3892225" y="23441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295" name="Google Shape;295;p36"/>
          <p:cNvSpPr txBox="1"/>
          <p:nvPr/>
        </p:nvSpPr>
        <p:spPr>
          <a:xfrm>
            <a:off x="1884950" y="1764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Apple watch introduces a cool feature</a:t>
            </a:r>
            <a:endParaRPr sz="1200">
              <a:solidFill>
                <a:srgbClr val="000000"/>
              </a:solidFill>
              <a:latin typeface="Proxima Nova Extrabold"/>
              <a:ea typeface="Proxima Nova Extrabold"/>
              <a:cs typeface="Proxima Nova Extrabold"/>
              <a:sym typeface="Proxima Nova Extrabold"/>
            </a:endParaRPr>
          </a:p>
        </p:txBody>
      </p:sp>
      <p:cxnSp>
        <p:nvCxnSpPr>
          <p:cNvPr id="296" name="Google Shape;296;p36"/>
          <p:cNvCxnSpPr>
            <a:endCxn id="291" idx="1"/>
          </p:cNvCxnSpPr>
          <p:nvPr/>
        </p:nvCxnSpPr>
        <p:spPr>
          <a:xfrm rot="10800000" flipH="1">
            <a:off x="3916175" y="2959825"/>
            <a:ext cx="916500" cy="384900"/>
          </a:xfrm>
          <a:prstGeom prst="straightConnector1">
            <a:avLst/>
          </a:prstGeom>
          <a:noFill/>
          <a:ln w="38100" cap="flat" cmpd="sng">
            <a:solidFill>
              <a:srgbClr val="980000"/>
            </a:solidFill>
            <a:prstDash val="solid"/>
            <a:round/>
            <a:headEnd type="triangle" w="med" len="med"/>
            <a:tailEnd type="triangle" w="med" len="med"/>
          </a:ln>
        </p:spPr>
      </p:cxnSp>
      <p:cxnSp>
        <p:nvCxnSpPr>
          <p:cNvPr id="297" name="Google Shape;297;p36"/>
          <p:cNvCxnSpPr/>
          <p:nvPr/>
        </p:nvCxnSpPr>
        <p:spPr>
          <a:xfrm>
            <a:off x="2823800" y="2420125"/>
            <a:ext cx="0" cy="487500"/>
          </a:xfrm>
          <a:prstGeom prst="straightConnector1">
            <a:avLst/>
          </a:prstGeom>
          <a:noFill/>
          <a:ln w="38100" cap="flat" cmpd="sng">
            <a:solidFill>
              <a:srgbClr val="980000"/>
            </a:solidFill>
            <a:prstDash val="solid"/>
            <a:round/>
            <a:headEnd type="non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03" name="Google Shape;303;p37"/>
          <p:cNvSpPr txBox="1"/>
          <p:nvPr/>
        </p:nvSpPr>
        <p:spPr>
          <a:xfrm>
            <a:off x="4832675" y="22980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37"/>
          <p:cNvSpPr txBox="1"/>
          <p:nvPr/>
        </p:nvSpPr>
        <p:spPr>
          <a:xfrm>
            <a:off x="4948450" y="22980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My life earning suffers</a:t>
            </a:r>
            <a:endParaRPr sz="1200">
              <a:solidFill>
                <a:srgbClr val="000000"/>
              </a:solidFill>
              <a:latin typeface="Proxima Nova Extrabold"/>
              <a:ea typeface="Proxima Nova Extrabold"/>
              <a:cs typeface="Proxima Nova Extrabold"/>
              <a:sym typeface="Proxima Nova Extrabold"/>
            </a:endParaRPr>
          </a:p>
        </p:txBody>
      </p:sp>
      <p:sp>
        <p:nvSpPr>
          <p:cNvPr id="305" name="Google Shape;305;p37"/>
          <p:cNvSpPr txBox="1"/>
          <p:nvPr/>
        </p:nvSpPr>
        <p:spPr>
          <a:xfrm>
            <a:off x="1884950" y="22980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 go to the Vietnam war</a:t>
            </a:r>
            <a:endParaRPr sz="1200">
              <a:solidFill>
                <a:srgbClr val="000000"/>
              </a:solidFill>
              <a:latin typeface="Proxima Nova Extrabold"/>
              <a:ea typeface="Proxima Nova Extrabold"/>
              <a:cs typeface="Proxima Nova Extrabold"/>
              <a:sym typeface="Proxima Nova Extrabold"/>
            </a:endParaRPr>
          </a:p>
        </p:txBody>
      </p:sp>
      <p:cxnSp>
        <p:nvCxnSpPr>
          <p:cNvPr id="306" name="Google Shape;306;p37"/>
          <p:cNvCxnSpPr/>
          <p:nvPr/>
        </p:nvCxnSpPr>
        <p:spPr>
          <a:xfrm>
            <a:off x="3883350" y="2625775"/>
            <a:ext cx="944400" cy="0"/>
          </a:xfrm>
          <a:prstGeom prst="straightConnector1">
            <a:avLst/>
          </a:prstGeom>
          <a:noFill/>
          <a:ln w="38100" cap="flat" cmpd="sng">
            <a:solidFill>
              <a:srgbClr val="980000"/>
            </a:solidFill>
            <a:prstDash val="solid"/>
            <a:round/>
            <a:headEnd type="none" w="med" len="med"/>
            <a:tailEnd type="triangle" w="med" len="med"/>
          </a:ln>
        </p:spPr>
      </p:cxnSp>
      <p:sp>
        <p:nvSpPr>
          <p:cNvPr id="307" name="Google Shape;307;p37"/>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Let’s take a detour: Are our soldiers paid fairly?</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13" name="Google Shape;313;p38"/>
          <p:cNvSpPr txBox="1"/>
          <p:nvPr/>
        </p:nvSpPr>
        <p:spPr>
          <a:xfrm>
            <a:off x="48326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38"/>
          <p:cNvSpPr txBox="1"/>
          <p:nvPr/>
        </p:nvSpPr>
        <p:spPr>
          <a:xfrm>
            <a:off x="49484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life earning suffers</a:t>
            </a:r>
            <a:endParaRPr sz="1200">
              <a:solidFill>
                <a:schemeClr val="dk1"/>
              </a:solidFill>
              <a:latin typeface="Proxima Nova Semibold"/>
              <a:ea typeface="Proxima Nova Semibold"/>
              <a:cs typeface="Proxima Nova Semibold"/>
              <a:sym typeface="Proxima Nova Semibold"/>
            </a:endParaRPr>
          </a:p>
        </p:txBody>
      </p:sp>
      <p:sp>
        <p:nvSpPr>
          <p:cNvPr id="315" name="Google Shape;315;p38"/>
          <p:cNvSpPr txBox="1"/>
          <p:nvPr/>
        </p:nvSpPr>
        <p:spPr>
          <a:xfrm>
            <a:off x="1884950" y="2907625"/>
            <a:ext cx="18777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go to the Vietnam war</a:t>
            </a:r>
            <a:endParaRPr sz="1200">
              <a:solidFill>
                <a:schemeClr val="dk1"/>
              </a:solidFill>
              <a:latin typeface="Proxima Nova Semibold"/>
              <a:ea typeface="Proxima Nova Semibold"/>
              <a:cs typeface="Proxima Nova Semibold"/>
              <a:sym typeface="Proxima Nova Semibold"/>
            </a:endParaRPr>
          </a:p>
        </p:txBody>
      </p:sp>
      <p:cxnSp>
        <p:nvCxnSpPr>
          <p:cNvPr id="316" name="Google Shape;316;p38"/>
          <p:cNvCxnSpPr/>
          <p:nvPr/>
        </p:nvCxnSpPr>
        <p:spPr>
          <a:xfrm>
            <a:off x="3892225" y="23441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317" name="Google Shape;317;p38"/>
          <p:cNvSpPr txBox="1"/>
          <p:nvPr/>
        </p:nvSpPr>
        <p:spPr>
          <a:xfrm>
            <a:off x="1884950" y="1764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Limited opportunities for growth</a:t>
            </a:r>
            <a:endParaRPr sz="1200">
              <a:solidFill>
                <a:srgbClr val="000000"/>
              </a:solidFill>
              <a:latin typeface="Proxima Nova Extrabold"/>
              <a:ea typeface="Proxima Nova Extrabold"/>
              <a:cs typeface="Proxima Nova Extrabold"/>
              <a:sym typeface="Proxima Nova Extrabold"/>
            </a:endParaRPr>
          </a:p>
        </p:txBody>
      </p:sp>
      <p:cxnSp>
        <p:nvCxnSpPr>
          <p:cNvPr id="318" name="Google Shape;318;p38"/>
          <p:cNvCxnSpPr/>
          <p:nvPr/>
        </p:nvCxnSpPr>
        <p:spPr>
          <a:xfrm>
            <a:off x="2823800" y="2420125"/>
            <a:ext cx="0" cy="487500"/>
          </a:xfrm>
          <a:prstGeom prst="straightConnector1">
            <a:avLst/>
          </a:prstGeom>
          <a:noFill/>
          <a:ln w="38100" cap="flat" cmpd="sng">
            <a:solidFill>
              <a:srgbClr val="980000"/>
            </a:solidFill>
            <a:prstDash val="solid"/>
            <a:round/>
            <a:headEnd type="none" w="med" len="med"/>
            <a:tailEnd type="triangle" w="med" len="med"/>
          </a:ln>
        </p:spPr>
      </p:cxnSp>
      <p:sp>
        <p:nvSpPr>
          <p:cNvPr id="319" name="Google Shape;319;p38"/>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Are our soldiers paid fairly?</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25" name="Google Shape;325;p39"/>
          <p:cNvSpPr txBox="1"/>
          <p:nvPr/>
        </p:nvSpPr>
        <p:spPr>
          <a:xfrm>
            <a:off x="48326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39"/>
          <p:cNvSpPr txBox="1"/>
          <p:nvPr/>
        </p:nvSpPr>
        <p:spPr>
          <a:xfrm>
            <a:off x="49484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life earning suffers</a:t>
            </a:r>
            <a:endParaRPr sz="1200">
              <a:solidFill>
                <a:schemeClr val="dk1"/>
              </a:solidFill>
              <a:latin typeface="Proxima Nova Semibold"/>
              <a:ea typeface="Proxima Nova Semibold"/>
              <a:cs typeface="Proxima Nova Semibold"/>
              <a:sym typeface="Proxima Nova Semibold"/>
            </a:endParaRPr>
          </a:p>
        </p:txBody>
      </p:sp>
      <p:sp>
        <p:nvSpPr>
          <p:cNvPr id="327" name="Google Shape;327;p39"/>
          <p:cNvSpPr txBox="1"/>
          <p:nvPr/>
        </p:nvSpPr>
        <p:spPr>
          <a:xfrm>
            <a:off x="18849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go to the Vietnam war</a:t>
            </a:r>
            <a:endParaRPr sz="1200">
              <a:solidFill>
                <a:schemeClr val="dk1"/>
              </a:solidFill>
              <a:latin typeface="Proxima Nova Semibold"/>
              <a:ea typeface="Proxima Nova Semibold"/>
              <a:cs typeface="Proxima Nova Semibold"/>
              <a:sym typeface="Proxima Nova Semibold"/>
            </a:endParaRPr>
          </a:p>
        </p:txBody>
      </p:sp>
      <p:cxnSp>
        <p:nvCxnSpPr>
          <p:cNvPr id="328" name="Google Shape;328;p39"/>
          <p:cNvCxnSpPr/>
          <p:nvPr/>
        </p:nvCxnSpPr>
        <p:spPr>
          <a:xfrm>
            <a:off x="3892225" y="23441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329" name="Google Shape;329;p39"/>
          <p:cNvSpPr txBox="1"/>
          <p:nvPr/>
        </p:nvSpPr>
        <p:spPr>
          <a:xfrm>
            <a:off x="1884950" y="1764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Limited opportunities for growth</a:t>
            </a:r>
            <a:endParaRPr sz="1200">
              <a:solidFill>
                <a:srgbClr val="000000"/>
              </a:solidFill>
              <a:latin typeface="Proxima Nova Extrabold"/>
              <a:ea typeface="Proxima Nova Extrabold"/>
              <a:cs typeface="Proxima Nova Extrabold"/>
              <a:sym typeface="Proxima Nova Extrabold"/>
            </a:endParaRPr>
          </a:p>
        </p:txBody>
      </p:sp>
      <p:cxnSp>
        <p:nvCxnSpPr>
          <p:cNvPr id="330" name="Google Shape;330;p39"/>
          <p:cNvCxnSpPr/>
          <p:nvPr/>
        </p:nvCxnSpPr>
        <p:spPr>
          <a:xfrm>
            <a:off x="2823800" y="2420125"/>
            <a:ext cx="0" cy="487500"/>
          </a:xfrm>
          <a:prstGeom prst="straightConnector1">
            <a:avLst/>
          </a:prstGeom>
          <a:noFill/>
          <a:ln w="38100" cap="flat" cmpd="sng">
            <a:solidFill>
              <a:srgbClr val="980000"/>
            </a:solidFill>
            <a:prstDash val="solid"/>
            <a:round/>
            <a:headEnd type="none" w="med" len="med"/>
            <a:tailEnd type="triangle" w="med" len="med"/>
          </a:ln>
        </p:spPr>
      </p:cxnSp>
      <p:cxnSp>
        <p:nvCxnSpPr>
          <p:cNvPr id="331" name="Google Shape;331;p39"/>
          <p:cNvCxnSpPr/>
          <p:nvPr/>
        </p:nvCxnSpPr>
        <p:spPr>
          <a:xfrm rot="10800000" flipH="1">
            <a:off x="3916275" y="2959875"/>
            <a:ext cx="916500" cy="384900"/>
          </a:xfrm>
          <a:prstGeom prst="straightConnector1">
            <a:avLst/>
          </a:prstGeom>
          <a:noFill/>
          <a:ln w="38100" cap="flat" cmpd="sng">
            <a:solidFill>
              <a:srgbClr val="980000"/>
            </a:solidFill>
            <a:prstDash val="solid"/>
            <a:round/>
            <a:headEnd type="triangle" w="med" len="med"/>
            <a:tailEnd type="triangle" w="med" len="med"/>
          </a:ln>
        </p:spPr>
      </p:cxnSp>
      <p:sp>
        <p:nvSpPr>
          <p:cNvPr id="332" name="Google Shape;332;p39"/>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Are our soldiers paid fairly?</a:t>
            </a:r>
            <a:endParaRPr sz="3000">
              <a:latin typeface="Proxima Nova Extrabold"/>
              <a:ea typeface="Proxima Nova Extrabold"/>
              <a:cs typeface="Proxima Nova Extrabold"/>
              <a:sym typeface="Proxima Nova Extrabold"/>
            </a:endParaRPr>
          </a:p>
        </p:txBody>
      </p:sp>
      <p:sp>
        <p:nvSpPr>
          <p:cNvPr id="333" name="Google Shape;333;p39"/>
          <p:cNvSpPr txBox="1"/>
          <p:nvPr/>
        </p:nvSpPr>
        <p:spPr>
          <a:xfrm>
            <a:off x="2793900" y="3943700"/>
            <a:ext cx="3556200" cy="80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All of these are </a:t>
            </a:r>
            <a:r>
              <a:rPr lang="en" b="1">
                <a:latin typeface="Proxima Nova"/>
                <a:ea typeface="Proxima Nova"/>
                <a:cs typeface="Proxima Nova"/>
                <a:sym typeface="Proxima Nova"/>
              </a:rPr>
              <a:t>Endogenous variables:</a:t>
            </a:r>
            <a:r>
              <a:rPr lang="en">
                <a:latin typeface="Proxima Nova"/>
                <a:ea typeface="Proxima Nova"/>
                <a:cs typeface="Proxima Nova"/>
                <a:sym typeface="Proxima Nova"/>
              </a:rPr>
              <a:t> Variables whose measures are internally determined by the model of the system</a:t>
            </a:r>
            <a:endParaRPr>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0"/>
          <p:cNvSpPr/>
          <p:nvPr/>
        </p:nvSpPr>
        <p:spPr>
          <a:xfrm>
            <a:off x="3316700" y="1383625"/>
            <a:ext cx="5655000" cy="2664900"/>
          </a:xfrm>
          <a:prstGeom prst="roundRect">
            <a:avLst>
              <a:gd name="adj" fmla="val 16667"/>
            </a:avLst>
          </a:prstGeom>
          <a:solidFill>
            <a:srgbClr val="EFEFEF">
              <a:alpha val="32910"/>
            </a:srgbClr>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9" name="Google Shape;339;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340" name="Google Shape;340;p40"/>
          <p:cNvSpPr txBox="1"/>
          <p:nvPr/>
        </p:nvSpPr>
        <p:spPr>
          <a:xfrm>
            <a:off x="65090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40"/>
          <p:cNvSpPr txBox="1"/>
          <p:nvPr/>
        </p:nvSpPr>
        <p:spPr>
          <a:xfrm>
            <a:off x="66248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life earning suffers</a:t>
            </a:r>
            <a:endParaRPr sz="1200">
              <a:solidFill>
                <a:schemeClr val="dk1"/>
              </a:solidFill>
              <a:latin typeface="Proxima Nova Semibold"/>
              <a:ea typeface="Proxima Nova Semibold"/>
              <a:cs typeface="Proxima Nova Semibold"/>
              <a:sym typeface="Proxima Nova Semibold"/>
            </a:endParaRPr>
          </a:p>
        </p:txBody>
      </p:sp>
      <p:sp>
        <p:nvSpPr>
          <p:cNvPr id="342" name="Google Shape;342;p40"/>
          <p:cNvSpPr txBox="1"/>
          <p:nvPr/>
        </p:nvSpPr>
        <p:spPr>
          <a:xfrm>
            <a:off x="35613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go to the Vietnam war</a:t>
            </a:r>
            <a:endParaRPr sz="1200">
              <a:solidFill>
                <a:schemeClr val="dk1"/>
              </a:solidFill>
              <a:latin typeface="Proxima Nova Semibold"/>
              <a:ea typeface="Proxima Nova Semibold"/>
              <a:cs typeface="Proxima Nova Semibold"/>
              <a:sym typeface="Proxima Nova Semibold"/>
            </a:endParaRPr>
          </a:p>
        </p:txBody>
      </p:sp>
      <p:cxnSp>
        <p:nvCxnSpPr>
          <p:cNvPr id="343" name="Google Shape;343;p40"/>
          <p:cNvCxnSpPr/>
          <p:nvPr/>
        </p:nvCxnSpPr>
        <p:spPr>
          <a:xfrm>
            <a:off x="5568625" y="23441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344" name="Google Shape;344;p40"/>
          <p:cNvSpPr txBox="1"/>
          <p:nvPr/>
        </p:nvSpPr>
        <p:spPr>
          <a:xfrm>
            <a:off x="3561350" y="1764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Limited opportunities for growth</a:t>
            </a:r>
            <a:endParaRPr sz="1200">
              <a:solidFill>
                <a:srgbClr val="000000"/>
              </a:solidFill>
              <a:latin typeface="Proxima Nova Extrabold"/>
              <a:ea typeface="Proxima Nova Extrabold"/>
              <a:cs typeface="Proxima Nova Extrabold"/>
              <a:sym typeface="Proxima Nova Extrabold"/>
            </a:endParaRPr>
          </a:p>
        </p:txBody>
      </p:sp>
      <p:cxnSp>
        <p:nvCxnSpPr>
          <p:cNvPr id="345" name="Google Shape;345;p40"/>
          <p:cNvCxnSpPr/>
          <p:nvPr/>
        </p:nvCxnSpPr>
        <p:spPr>
          <a:xfrm>
            <a:off x="4500200" y="2420125"/>
            <a:ext cx="0" cy="487500"/>
          </a:xfrm>
          <a:prstGeom prst="straightConnector1">
            <a:avLst/>
          </a:prstGeom>
          <a:noFill/>
          <a:ln w="38100" cap="flat" cmpd="sng">
            <a:solidFill>
              <a:srgbClr val="980000"/>
            </a:solidFill>
            <a:prstDash val="solid"/>
            <a:round/>
            <a:headEnd type="none" w="med" len="med"/>
            <a:tailEnd type="triangle" w="med" len="med"/>
          </a:ln>
        </p:spPr>
      </p:cxnSp>
      <p:cxnSp>
        <p:nvCxnSpPr>
          <p:cNvPr id="346" name="Google Shape;346;p40"/>
          <p:cNvCxnSpPr/>
          <p:nvPr/>
        </p:nvCxnSpPr>
        <p:spPr>
          <a:xfrm rot="10800000" flipH="1">
            <a:off x="5592675" y="2959875"/>
            <a:ext cx="916500" cy="384900"/>
          </a:xfrm>
          <a:prstGeom prst="straightConnector1">
            <a:avLst/>
          </a:prstGeom>
          <a:noFill/>
          <a:ln w="38100" cap="flat" cmpd="sng">
            <a:solidFill>
              <a:srgbClr val="980000"/>
            </a:solidFill>
            <a:prstDash val="solid"/>
            <a:round/>
            <a:headEnd type="triangle" w="med" len="med"/>
            <a:tailEnd type="triangle" w="med" len="med"/>
          </a:ln>
        </p:spPr>
      </p:cxnSp>
      <p:sp>
        <p:nvSpPr>
          <p:cNvPr id="347" name="Google Shape;347;p40"/>
          <p:cNvSpPr txBox="1"/>
          <p:nvPr/>
        </p:nvSpPr>
        <p:spPr>
          <a:xfrm>
            <a:off x="346375" y="2526625"/>
            <a:ext cx="2163000" cy="655500"/>
          </a:xfrm>
          <a:prstGeom prst="rect">
            <a:avLst/>
          </a:prstGeom>
          <a:solidFill>
            <a:srgbClr val="00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Draft lottery</a:t>
            </a:r>
            <a:endParaRPr sz="1200">
              <a:solidFill>
                <a:schemeClr val="dk1"/>
              </a:solidFill>
              <a:latin typeface="Proxima Nova Semibold"/>
              <a:ea typeface="Proxima Nova Semibold"/>
              <a:cs typeface="Proxima Nova Semibold"/>
              <a:sym typeface="Proxima Nova Semibold"/>
            </a:endParaRPr>
          </a:p>
        </p:txBody>
      </p:sp>
      <p:sp>
        <p:nvSpPr>
          <p:cNvPr id="348" name="Google Shape;348;p40"/>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Introducing the Instrument Variable</a:t>
            </a:r>
            <a:endParaRPr sz="3000">
              <a:latin typeface="Proxima Nova Extrabold"/>
              <a:ea typeface="Proxima Nova Extrabold"/>
              <a:cs typeface="Proxima Nova Extrabold"/>
              <a:sym typeface="Proxima Nova Extrabold"/>
            </a:endParaRPr>
          </a:p>
        </p:txBody>
      </p:sp>
      <p:sp>
        <p:nvSpPr>
          <p:cNvPr id="349" name="Google Shape;349;p40"/>
          <p:cNvSpPr txBox="1"/>
          <p:nvPr/>
        </p:nvSpPr>
        <p:spPr>
          <a:xfrm>
            <a:off x="5802325" y="3393025"/>
            <a:ext cx="1582200" cy="6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Endogenous variables</a:t>
            </a:r>
            <a:endParaRPr>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1"/>
          <p:cNvSpPr/>
          <p:nvPr/>
        </p:nvSpPr>
        <p:spPr>
          <a:xfrm>
            <a:off x="3316700" y="1383625"/>
            <a:ext cx="5655000" cy="2664900"/>
          </a:xfrm>
          <a:prstGeom prst="roundRect">
            <a:avLst>
              <a:gd name="adj" fmla="val 16667"/>
            </a:avLst>
          </a:prstGeom>
          <a:solidFill>
            <a:srgbClr val="EFEFEF">
              <a:alpha val="32910"/>
            </a:srgbClr>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5" name="Google Shape;355;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56" name="Google Shape;356;p41"/>
          <p:cNvSpPr txBox="1"/>
          <p:nvPr/>
        </p:nvSpPr>
        <p:spPr>
          <a:xfrm>
            <a:off x="65090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41"/>
          <p:cNvSpPr txBox="1"/>
          <p:nvPr/>
        </p:nvSpPr>
        <p:spPr>
          <a:xfrm>
            <a:off x="66248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life earning suffers</a:t>
            </a:r>
            <a:endParaRPr sz="1200">
              <a:solidFill>
                <a:schemeClr val="dk1"/>
              </a:solidFill>
              <a:latin typeface="Proxima Nova Semibold"/>
              <a:ea typeface="Proxima Nova Semibold"/>
              <a:cs typeface="Proxima Nova Semibold"/>
              <a:sym typeface="Proxima Nova Semibold"/>
            </a:endParaRPr>
          </a:p>
        </p:txBody>
      </p:sp>
      <p:sp>
        <p:nvSpPr>
          <p:cNvPr id="358" name="Google Shape;358;p41"/>
          <p:cNvSpPr txBox="1"/>
          <p:nvPr/>
        </p:nvSpPr>
        <p:spPr>
          <a:xfrm>
            <a:off x="35613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go to the Vietnam war</a:t>
            </a:r>
            <a:endParaRPr sz="1200">
              <a:solidFill>
                <a:schemeClr val="dk1"/>
              </a:solidFill>
              <a:latin typeface="Proxima Nova Semibold"/>
              <a:ea typeface="Proxima Nova Semibold"/>
              <a:cs typeface="Proxima Nova Semibold"/>
              <a:sym typeface="Proxima Nova Semibold"/>
            </a:endParaRPr>
          </a:p>
        </p:txBody>
      </p:sp>
      <p:cxnSp>
        <p:nvCxnSpPr>
          <p:cNvPr id="359" name="Google Shape;359;p41"/>
          <p:cNvCxnSpPr/>
          <p:nvPr/>
        </p:nvCxnSpPr>
        <p:spPr>
          <a:xfrm>
            <a:off x="5568625" y="2344150"/>
            <a:ext cx="956400" cy="489300"/>
          </a:xfrm>
          <a:prstGeom prst="straightConnector1">
            <a:avLst/>
          </a:prstGeom>
          <a:noFill/>
          <a:ln w="38100" cap="flat" cmpd="sng">
            <a:solidFill>
              <a:srgbClr val="B7B7B7"/>
            </a:solidFill>
            <a:prstDash val="solid"/>
            <a:round/>
            <a:headEnd type="none" w="med" len="med"/>
            <a:tailEnd type="triangle" w="med" len="med"/>
          </a:ln>
        </p:spPr>
      </p:cxnSp>
      <p:sp>
        <p:nvSpPr>
          <p:cNvPr id="360" name="Google Shape;360;p41"/>
          <p:cNvSpPr txBox="1"/>
          <p:nvPr/>
        </p:nvSpPr>
        <p:spPr>
          <a:xfrm>
            <a:off x="3561350" y="1764625"/>
            <a:ext cx="1877700" cy="655500"/>
          </a:xfrm>
          <a:prstGeom prst="rect">
            <a:avLst/>
          </a:prstGeom>
          <a:solidFill>
            <a:srgbClr val="CCCCCC"/>
          </a:solid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Limited opportunities for growth</a:t>
            </a:r>
            <a:endParaRPr sz="1200">
              <a:solidFill>
                <a:srgbClr val="000000"/>
              </a:solidFill>
              <a:latin typeface="Proxima Nova Extrabold"/>
              <a:ea typeface="Proxima Nova Extrabold"/>
              <a:cs typeface="Proxima Nova Extrabold"/>
              <a:sym typeface="Proxima Nova Extrabold"/>
            </a:endParaRPr>
          </a:p>
        </p:txBody>
      </p:sp>
      <p:cxnSp>
        <p:nvCxnSpPr>
          <p:cNvPr id="361" name="Google Shape;361;p41"/>
          <p:cNvCxnSpPr/>
          <p:nvPr/>
        </p:nvCxnSpPr>
        <p:spPr>
          <a:xfrm>
            <a:off x="4500200" y="2420125"/>
            <a:ext cx="0" cy="487500"/>
          </a:xfrm>
          <a:prstGeom prst="straightConnector1">
            <a:avLst/>
          </a:prstGeom>
          <a:noFill/>
          <a:ln w="38100" cap="flat" cmpd="sng">
            <a:solidFill>
              <a:srgbClr val="B7B7B7"/>
            </a:solidFill>
            <a:prstDash val="solid"/>
            <a:round/>
            <a:headEnd type="none" w="med" len="med"/>
            <a:tailEnd type="triangle" w="med" len="med"/>
          </a:ln>
        </p:spPr>
      </p:cxnSp>
      <p:cxnSp>
        <p:nvCxnSpPr>
          <p:cNvPr id="362" name="Google Shape;362;p41"/>
          <p:cNvCxnSpPr/>
          <p:nvPr/>
        </p:nvCxnSpPr>
        <p:spPr>
          <a:xfrm rot="10800000" flipH="1">
            <a:off x="5592675" y="2959875"/>
            <a:ext cx="916500" cy="384900"/>
          </a:xfrm>
          <a:prstGeom prst="straightConnector1">
            <a:avLst/>
          </a:prstGeom>
          <a:noFill/>
          <a:ln w="38100" cap="flat" cmpd="sng">
            <a:solidFill>
              <a:srgbClr val="980000"/>
            </a:solidFill>
            <a:prstDash val="solid"/>
            <a:round/>
            <a:headEnd type="none" w="med" len="med"/>
            <a:tailEnd type="triangle" w="med" len="med"/>
          </a:ln>
        </p:spPr>
      </p:cxnSp>
      <p:sp>
        <p:nvSpPr>
          <p:cNvPr id="363" name="Google Shape;363;p41"/>
          <p:cNvSpPr txBox="1"/>
          <p:nvPr/>
        </p:nvSpPr>
        <p:spPr>
          <a:xfrm>
            <a:off x="346375" y="2526625"/>
            <a:ext cx="2163000" cy="655500"/>
          </a:xfrm>
          <a:prstGeom prst="rect">
            <a:avLst/>
          </a:prstGeom>
          <a:solidFill>
            <a:srgbClr val="00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Draft lottery</a:t>
            </a:r>
            <a:endParaRPr sz="1200">
              <a:solidFill>
                <a:schemeClr val="dk1"/>
              </a:solidFill>
              <a:latin typeface="Proxima Nova Semibold"/>
              <a:ea typeface="Proxima Nova Semibold"/>
              <a:cs typeface="Proxima Nova Semibold"/>
              <a:sym typeface="Proxima Nova Semibold"/>
            </a:endParaRPr>
          </a:p>
        </p:txBody>
      </p:sp>
      <p:cxnSp>
        <p:nvCxnSpPr>
          <p:cNvPr id="364" name="Google Shape;364;p41"/>
          <p:cNvCxnSpPr/>
          <p:nvPr/>
        </p:nvCxnSpPr>
        <p:spPr>
          <a:xfrm>
            <a:off x="2557163" y="28334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365" name="Google Shape;365;p41"/>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Introducing the Instrument Variable</a:t>
            </a:r>
            <a:endParaRPr sz="3000">
              <a:latin typeface="Proxima Nova Extrabold"/>
              <a:ea typeface="Proxima Nova Extrabold"/>
              <a:cs typeface="Proxima Nova Extrabold"/>
              <a:sym typeface="Proxima Nova Extrabold"/>
            </a:endParaRPr>
          </a:p>
        </p:txBody>
      </p:sp>
      <p:sp>
        <p:nvSpPr>
          <p:cNvPr id="366" name="Google Shape;366;p41"/>
          <p:cNvSpPr txBox="1"/>
          <p:nvPr/>
        </p:nvSpPr>
        <p:spPr>
          <a:xfrm>
            <a:off x="5802325" y="3393025"/>
            <a:ext cx="1582200" cy="6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Endogenous variables</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Modularity</a:t>
            </a:r>
            <a:endParaRPr sz="2800">
              <a:solidFill>
                <a:srgbClr val="000000"/>
              </a:solidFill>
            </a:endParaRPr>
          </a:p>
        </p:txBody>
      </p:sp>
      <p:pic>
        <p:nvPicPr>
          <p:cNvPr id="69" name="Google Shape;69;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17875" y="1330375"/>
            <a:ext cx="1832643" cy="572699"/>
          </a:xfrm>
          <a:prstGeom prst="rect">
            <a:avLst/>
          </a:prstGeom>
          <a:noFill/>
          <a:ln>
            <a:noFill/>
          </a:ln>
        </p:spPr>
      </p:pic>
      <p:pic>
        <p:nvPicPr>
          <p:cNvPr id="70" name="Google Shape;70;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83475" y="2075875"/>
            <a:ext cx="6136801" cy="824025"/>
          </a:xfrm>
          <a:prstGeom prst="rect">
            <a:avLst/>
          </a:prstGeom>
          <a:noFill/>
          <a:ln>
            <a:noFill/>
          </a:ln>
        </p:spPr>
      </p:pic>
      <p:pic>
        <p:nvPicPr>
          <p:cNvPr id="71" name="Google Shape;71;p1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483475" y="4121400"/>
            <a:ext cx="3919502" cy="824024"/>
          </a:xfrm>
          <a:prstGeom prst="rect">
            <a:avLst/>
          </a:prstGeom>
          <a:noFill/>
          <a:ln>
            <a:noFill/>
          </a:ln>
        </p:spPr>
      </p:pic>
      <p:pic>
        <p:nvPicPr>
          <p:cNvPr id="72" name="Google Shape;72;p1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483475" y="3027950"/>
            <a:ext cx="3919502" cy="940450"/>
          </a:xfrm>
          <a:prstGeom prst="rect">
            <a:avLst/>
          </a:prstGeom>
          <a:noFill/>
          <a:ln>
            <a:noFill/>
          </a:ln>
        </p:spPr>
      </p:pic>
      <p:sp>
        <p:nvSpPr>
          <p:cNvPr id="73" name="Google Shape;7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2"/>
          <p:cNvSpPr/>
          <p:nvPr/>
        </p:nvSpPr>
        <p:spPr>
          <a:xfrm>
            <a:off x="3316700" y="1383625"/>
            <a:ext cx="5655000" cy="2664900"/>
          </a:xfrm>
          <a:prstGeom prst="roundRect">
            <a:avLst>
              <a:gd name="adj" fmla="val 16667"/>
            </a:avLst>
          </a:prstGeom>
          <a:solidFill>
            <a:srgbClr val="EFEFEF">
              <a:alpha val="32910"/>
            </a:srgbClr>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2" name="Google Shape;37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373" name="Google Shape;373;p42"/>
          <p:cNvSpPr txBox="1"/>
          <p:nvPr/>
        </p:nvSpPr>
        <p:spPr>
          <a:xfrm>
            <a:off x="65090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42"/>
          <p:cNvSpPr txBox="1"/>
          <p:nvPr/>
        </p:nvSpPr>
        <p:spPr>
          <a:xfrm>
            <a:off x="66248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life earning suffers</a:t>
            </a:r>
            <a:endParaRPr sz="1200">
              <a:solidFill>
                <a:schemeClr val="dk1"/>
              </a:solidFill>
              <a:latin typeface="Proxima Nova Semibold"/>
              <a:ea typeface="Proxima Nova Semibold"/>
              <a:cs typeface="Proxima Nova Semibold"/>
              <a:sym typeface="Proxima Nova Semibold"/>
            </a:endParaRPr>
          </a:p>
        </p:txBody>
      </p:sp>
      <p:sp>
        <p:nvSpPr>
          <p:cNvPr id="375" name="Google Shape;375;p42"/>
          <p:cNvSpPr txBox="1"/>
          <p:nvPr/>
        </p:nvSpPr>
        <p:spPr>
          <a:xfrm>
            <a:off x="35613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go to the Vietnam war</a:t>
            </a:r>
            <a:endParaRPr sz="1200">
              <a:solidFill>
                <a:schemeClr val="dk1"/>
              </a:solidFill>
              <a:latin typeface="Proxima Nova Semibold"/>
              <a:ea typeface="Proxima Nova Semibold"/>
              <a:cs typeface="Proxima Nova Semibold"/>
              <a:sym typeface="Proxima Nova Semibold"/>
            </a:endParaRPr>
          </a:p>
        </p:txBody>
      </p:sp>
      <p:cxnSp>
        <p:nvCxnSpPr>
          <p:cNvPr id="376" name="Google Shape;376;p42"/>
          <p:cNvCxnSpPr/>
          <p:nvPr/>
        </p:nvCxnSpPr>
        <p:spPr>
          <a:xfrm>
            <a:off x="5568625" y="2344150"/>
            <a:ext cx="956400" cy="489300"/>
          </a:xfrm>
          <a:prstGeom prst="straightConnector1">
            <a:avLst/>
          </a:prstGeom>
          <a:noFill/>
          <a:ln w="38100" cap="flat" cmpd="sng">
            <a:solidFill>
              <a:srgbClr val="B7B7B7"/>
            </a:solidFill>
            <a:prstDash val="solid"/>
            <a:round/>
            <a:headEnd type="none" w="med" len="med"/>
            <a:tailEnd type="triangle" w="med" len="med"/>
          </a:ln>
        </p:spPr>
      </p:cxnSp>
      <p:sp>
        <p:nvSpPr>
          <p:cNvPr id="377" name="Google Shape;377;p42"/>
          <p:cNvSpPr txBox="1"/>
          <p:nvPr/>
        </p:nvSpPr>
        <p:spPr>
          <a:xfrm>
            <a:off x="3561350" y="1764625"/>
            <a:ext cx="1877700" cy="655500"/>
          </a:xfrm>
          <a:prstGeom prst="rect">
            <a:avLst/>
          </a:prstGeom>
          <a:solidFill>
            <a:srgbClr val="CCCCCC"/>
          </a:solid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Limited opportunities for growth</a:t>
            </a:r>
            <a:endParaRPr sz="1200">
              <a:solidFill>
                <a:srgbClr val="000000"/>
              </a:solidFill>
              <a:latin typeface="Proxima Nova Extrabold"/>
              <a:ea typeface="Proxima Nova Extrabold"/>
              <a:cs typeface="Proxima Nova Extrabold"/>
              <a:sym typeface="Proxima Nova Extrabold"/>
            </a:endParaRPr>
          </a:p>
        </p:txBody>
      </p:sp>
      <p:cxnSp>
        <p:nvCxnSpPr>
          <p:cNvPr id="378" name="Google Shape;378;p42"/>
          <p:cNvCxnSpPr/>
          <p:nvPr/>
        </p:nvCxnSpPr>
        <p:spPr>
          <a:xfrm>
            <a:off x="4500200" y="2420125"/>
            <a:ext cx="0" cy="487500"/>
          </a:xfrm>
          <a:prstGeom prst="straightConnector1">
            <a:avLst/>
          </a:prstGeom>
          <a:noFill/>
          <a:ln w="38100" cap="flat" cmpd="sng">
            <a:solidFill>
              <a:srgbClr val="B7B7B7"/>
            </a:solidFill>
            <a:prstDash val="solid"/>
            <a:round/>
            <a:headEnd type="none" w="med" len="med"/>
            <a:tailEnd type="triangle" w="med" len="med"/>
          </a:ln>
        </p:spPr>
      </p:cxnSp>
      <p:cxnSp>
        <p:nvCxnSpPr>
          <p:cNvPr id="379" name="Google Shape;379;p42"/>
          <p:cNvCxnSpPr/>
          <p:nvPr/>
        </p:nvCxnSpPr>
        <p:spPr>
          <a:xfrm rot="10800000" flipH="1">
            <a:off x="5592675" y="2959875"/>
            <a:ext cx="916500" cy="384900"/>
          </a:xfrm>
          <a:prstGeom prst="straightConnector1">
            <a:avLst/>
          </a:prstGeom>
          <a:noFill/>
          <a:ln w="38100" cap="flat" cmpd="sng">
            <a:solidFill>
              <a:srgbClr val="980000"/>
            </a:solidFill>
            <a:prstDash val="solid"/>
            <a:round/>
            <a:headEnd type="none" w="med" len="med"/>
            <a:tailEnd type="triangle" w="med" len="med"/>
          </a:ln>
        </p:spPr>
      </p:cxnSp>
      <p:sp>
        <p:nvSpPr>
          <p:cNvPr id="380" name="Google Shape;380;p42"/>
          <p:cNvSpPr txBox="1"/>
          <p:nvPr/>
        </p:nvSpPr>
        <p:spPr>
          <a:xfrm>
            <a:off x="346375" y="2526625"/>
            <a:ext cx="2163000" cy="655500"/>
          </a:xfrm>
          <a:prstGeom prst="rect">
            <a:avLst/>
          </a:prstGeom>
          <a:solidFill>
            <a:srgbClr val="00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Draft lottery</a:t>
            </a:r>
            <a:endParaRPr sz="1200">
              <a:solidFill>
                <a:schemeClr val="dk1"/>
              </a:solidFill>
              <a:latin typeface="Proxima Nova Semibold"/>
              <a:ea typeface="Proxima Nova Semibold"/>
              <a:cs typeface="Proxima Nova Semibold"/>
              <a:sym typeface="Proxima Nova Semibold"/>
            </a:endParaRPr>
          </a:p>
        </p:txBody>
      </p:sp>
      <p:cxnSp>
        <p:nvCxnSpPr>
          <p:cNvPr id="381" name="Google Shape;381;p42"/>
          <p:cNvCxnSpPr/>
          <p:nvPr/>
        </p:nvCxnSpPr>
        <p:spPr>
          <a:xfrm>
            <a:off x="2557163" y="28334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382" name="Google Shape;382;p42"/>
          <p:cNvSpPr txBox="1"/>
          <p:nvPr/>
        </p:nvSpPr>
        <p:spPr>
          <a:xfrm>
            <a:off x="364400" y="3314700"/>
            <a:ext cx="2163000" cy="102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“Instrument variable”: An </a:t>
            </a:r>
            <a:r>
              <a:rPr lang="en" b="1">
                <a:latin typeface="Proxima Nova"/>
                <a:ea typeface="Proxima Nova"/>
                <a:cs typeface="Proxima Nova"/>
                <a:sym typeface="Proxima Nova"/>
              </a:rPr>
              <a:t>Exogenous</a:t>
            </a:r>
            <a:r>
              <a:rPr lang="en">
                <a:latin typeface="Proxima Nova"/>
                <a:ea typeface="Proxima Nova"/>
                <a:cs typeface="Proxima Nova"/>
                <a:sym typeface="Proxima Nova"/>
              </a:rPr>
              <a:t> variable!</a:t>
            </a:r>
            <a:endParaRPr>
              <a:latin typeface="Proxima Nova"/>
              <a:ea typeface="Proxima Nova"/>
              <a:cs typeface="Proxima Nova"/>
              <a:sym typeface="Proxima Nova"/>
            </a:endParaRPr>
          </a:p>
        </p:txBody>
      </p:sp>
      <p:sp>
        <p:nvSpPr>
          <p:cNvPr id="383" name="Google Shape;383;p42"/>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Introducing the Instrument Variable</a:t>
            </a:r>
            <a:endParaRPr sz="3000">
              <a:latin typeface="Proxima Nova Extrabold"/>
              <a:ea typeface="Proxima Nova Extrabold"/>
              <a:cs typeface="Proxima Nova Extrabold"/>
              <a:sym typeface="Proxima Nova Extrabold"/>
            </a:endParaRPr>
          </a:p>
        </p:txBody>
      </p:sp>
      <p:sp>
        <p:nvSpPr>
          <p:cNvPr id="384" name="Google Shape;384;p42"/>
          <p:cNvSpPr txBox="1"/>
          <p:nvPr/>
        </p:nvSpPr>
        <p:spPr>
          <a:xfrm>
            <a:off x="5802325" y="3393025"/>
            <a:ext cx="1582200" cy="6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Endogenous variables</a:t>
            </a:r>
            <a:endParaRPr>
              <a:latin typeface="Proxima Nova"/>
              <a:ea typeface="Proxima Nova"/>
              <a:cs typeface="Proxima Nova"/>
              <a:sym typeface="Proxima Nova"/>
            </a:endParaRPr>
          </a:p>
        </p:txBody>
      </p:sp>
      <p:sp>
        <p:nvSpPr>
          <p:cNvPr id="385" name="Google Shape;385;p42"/>
          <p:cNvSpPr txBox="1"/>
          <p:nvPr/>
        </p:nvSpPr>
        <p:spPr>
          <a:xfrm>
            <a:off x="251725" y="4395875"/>
            <a:ext cx="8730300" cy="27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Proxima Nova"/>
                <a:ea typeface="Proxima Nova"/>
                <a:cs typeface="Proxima Nova"/>
                <a:sym typeface="Proxima Nova"/>
              </a:rPr>
              <a:t>An </a:t>
            </a:r>
            <a:r>
              <a:rPr lang="en" b="1">
                <a:latin typeface="Proxima Nova"/>
                <a:ea typeface="Proxima Nova"/>
                <a:cs typeface="Proxima Nova"/>
                <a:sym typeface="Proxima Nova"/>
              </a:rPr>
              <a:t>exogenous variable</a:t>
            </a:r>
            <a:r>
              <a:rPr lang="en">
                <a:latin typeface="Proxima Nova"/>
                <a:ea typeface="Proxima Nova"/>
                <a:cs typeface="Proxima Nova"/>
                <a:sym typeface="Proxima Nova"/>
              </a:rPr>
              <a:t> is one whose measure is determined outside the model and is imposed on the model</a:t>
            </a:r>
            <a:endParaRPr>
              <a:latin typeface="Proxima Nova"/>
              <a:ea typeface="Proxima Nova"/>
              <a:cs typeface="Proxima Nova"/>
              <a:sym typeface="Proxima Nova"/>
            </a:endParaRPr>
          </a:p>
          <a:p>
            <a:pPr marL="0" lvl="0" indent="0" algn="ctr"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pic>
        <p:nvPicPr>
          <p:cNvPr id="391" name="Google Shape;391;p4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42263" y="745928"/>
            <a:ext cx="6659476" cy="3651651"/>
          </a:xfrm>
          <a:prstGeom prst="rect">
            <a:avLst/>
          </a:prstGeom>
          <a:noFill/>
          <a:ln>
            <a:noFill/>
          </a:ln>
        </p:spPr>
      </p:pic>
      <p:sp>
        <p:nvSpPr>
          <p:cNvPr id="392" name="Google Shape;392;p43"/>
          <p:cNvSpPr/>
          <p:nvPr/>
        </p:nvSpPr>
        <p:spPr>
          <a:xfrm>
            <a:off x="1289700" y="3647775"/>
            <a:ext cx="6401400" cy="6639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4"/>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Reminder to self: Attendance</a:t>
            </a:r>
            <a:endParaRPr sz="2800">
              <a:solidFill>
                <a:srgbClr val="000000"/>
              </a:solidFill>
            </a:endParaRPr>
          </a:p>
        </p:txBody>
      </p:sp>
      <p:sp>
        <p:nvSpPr>
          <p:cNvPr id="398" name="Google Shape;398;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5"/>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Readings for today’s class: Chapter 7, 8</a:t>
            </a:r>
            <a:endParaRPr sz="2800">
              <a:solidFill>
                <a:srgbClr val="000000"/>
              </a:solidFill>
            </a:endParaRPr>
          </a:p>
        </p:txBody>
      </p:sp>
      <p:sp>
        <p:nvSpPr>
          <p:cNvPr id="404" name="Google Shape;40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408"/>
        <p:cNvGrpSpPr/>
        <p:nvPr/>
      </p:nvGrpSpPr>
      <p:grpSpPr>
        <a:xfrm>
          <a:off x="0" y="0"/>
          <a:ext cx="0" cy="0"/>
          <a:chOff x="0" y="0"/>
          <a:chExt cx="0" cy="0"/>
        </a:xfrm>
      </p:grpSpPr>
      <p:sp>
        <p:nvSpPr>
          <p:cNvPr id="409" name="Google Shape;409;p46"/>
          <p:cNvSpPr txBox="1"/>
          <p:nvPr/>
        </p:nvSpPr>
        <p:spPr>
          <a:xfrm>
            <a:off x="572875" y="1299850"/>
            <a:ext cx="72999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Social Influence: Behavior Contagion</a:t>
            </a:r>
            <a:endParaRPr sz="6600">
              <a:solidFill>
                <a:schemeClr val="lt1"/>
              </a:solidFill>
              <a:latin typeface="Proxima Nova Extrabold"/>
              <a:ea typeface="Proxima Nova Extrabold"/>
              <a:cs typeface="Proxima Nova Extrabold"/>
              <a:sym typeface="Proxima Nova Extrabold"/>
            </a:endParaRPr>
          </a:p>
        </p:txBody>
      </p:sp>
      <p:sp>
        <p:nvSpPr>
          <p:cNvPr id="410" name="Google Shape;41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7"/>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Potential Choices of an Instrument Variable</a:t>
            </a:r>
            <a:endParaRPr sz="3000">
              <a:latin typeface="Proxima Nova Extrabold"/>
              <a:ea typeface="Proxima Nova Extrabold"/>
              <a:cs typeface="Proxima Nova Extrabold"/>
              <a:sym typeface="Proxima Nova Extrabold"/>
            </a:endParaRPr>
          </a:p>
        </p:txBody>
      </p:sp>
      <p:sp>
        <p:nvSpPr>
          <p:cNvPr id="416" name="Google Shape;416;p47"/>
          <p:cNvSpPr txBox="1"/>
          <p:nvPr/>
        </p:nvSpPr>
        <p:spPr>
          <a:xfrm>
            <a:off x="428625" y="1145100"/>
            <a:ext cx="5838600" cy="10878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Policy changes</a:t>
            </a:r>
            <a:endParaRPr>
              <a:latin typeface="Proxima Nova"/>
              <a:ea typeface="Proxima Nova"/>
              <a:cs typeface="Proxima Nova"/>
              <a:sym typeface="Proxima Nova"/>
            </a:endParaRPr>
          </a:p>
          <a:p>
            <a:pPr marL="457200" lvl="0" indent="-317500" algn="l" rtl="0">
              <a:spcBef>
                <a:spcPts val="1000"/>
              </a:spcBef>
              <a:spcAft>
                <a:spcPts val="0"/>
              </a:spcAft>
              <a:buSzPts val="1400"/>
              <a:buFont typeface="Proxima Nova"/>
              <a:buChar char="●"/>
            </a:pPr>
            <a:r>
              <a:rPr lang="en">
                <a:latin typeface="Proxima Nova"/>
                <a:ea typeface="Proxima Nova"/>
                <a:cs typeface="Proxima Nova"/>
                <a:sym typeface="Proxima Nova"/>
              </a:rPr>
              <a:t>Weather events</a:t>
            </a:r>
            <a:endParaRPr>
              <a:latin typeface="Proxima Nova"/>
              <a:ea typeface="Proxima Nova"/>
              <a:cs typeface="Proxima Nova"/>
              <a:sym typeface="Proxima Nova"/>
            </a:endParaRPr>
          </a:p>
          <a:p>
            <a:pPr marL="457200" lvl="0" indent="-317500" algn="l" rtl="0">
              <a:spcBef>
                <a:spcPts val="1000"/>
              </a:spcBef>
              <a:spcAft>
                <a:spcPts val="1000"/>
              </a:spcAft>
              <a:buSzPts val="1400"/>
              <a:buFont typeface="Proxima Nova"/>
              <a:buChar char="●"/>
            </a:pPr>
            <a:r>
              <a:rPr lang="en">
                <a:latin typeface="Proxima Nova"/>
                <a:ea typeface="Proxima Nova"/>
                <a:cs typeface="Proxima Nova"/>
                <a:sym typeface="Proxima Nova"/>
              </a:rPr>
              <a:t>Natural disasters</a:t>
            </a:r>
            <a:endParaRPr>
              <a:latin typeface="Proxima Nova"/>
              <a:ea typeface="Proxima Nova"/>
              <a:cs typeface="Proxima Nova"/>
              <a:sym typeface="Proxima Nova"/>
            </a:endParaRPr>
          </a:p>
        </p:txBody>
      </p:sp>
      <p:sp>
        <p:nvSpPr>
          <p:cNvPr id="417" name="Google Shape;41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423" name="Google Shape;423;p48"/>
          <p:cNvSpPr txBox="1"/>
          <p:nvPr/>
        </p:nvSpPr>
        <p:spPr>
          <a:xfrm>
            <a:off x="4832675" y="22980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48"/>
          <p:cNvSpPr txBox="1"/>
          <p:nvPr/>
        </p:nvSpPr>
        <p:spPr>
          <a:xfrm>
            <a:off x="4948450" y="22980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Poor health</a:t>
            </a:r>
            <a:endParaRPr sz="1200">
              <a:solidFill>
                <a:srgbClr val="000000"/>
              </a:solidFill>
              <a:latin typeface="Proxima Nova Extrabold"/>
              <a:ea typeface="Proxima Nova Extrabold"/>
              <a:cs typeface="Proxima Nova Extrabold"/>
              <a:sym typeface="Proxima Nova Extrabold"/>
            </a:endParaRPr>
          </a:p>
        </p:txBody>
      </p:sp>
      <p:sp>
        <p:nvSpPr>
          <p:cNvPr id="425" name="Google Shape;425;p48"/>
          <p:cNvSpPr txBox="1"/>
          <p:nvPr/>
        </p:nvSpPr>
        <p:spPr>
          <a:xfrm>
            <a:off x="1884950" y="22980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Smoking</a:t>
            </a:r>
            <a:endParaRPr sz="1200">
              <a:solidFill>
                <a:srgbClr val="000000"/>
              </a:solidFill>
              <a:latin typeface="Proxima Nova Extrabold"/>
              <a:ea typeface="Proxima Nova Extrabold"/>
              <a:cs typeface="Proxima Nova Extrabold"/>
              <a:sym typeface="Proxima Nova Extrabold"/>
            </a:endParaRPr>
          </a:p>
        </p:txBody>
      </p:sp>
      <p:cxnSp>
        <p:nvCxnSpPr>
          <p:cNvPr id="426" name="Google Shape;426;p48"/>
          <p:cNvCxnSpPr/>
          <p:nvPr/>
        </p:nvCxnSpPr>
        <p:spPr>
          <a:xfrm>
            <a:off x="3883350" y="2625775"/>
            <a:ext cx="944400" cy="0"/>
          </a:xfrm>
          <a:prstGeom prst="straightConnector1">
            <a:avLst/>
          </a:prstGeom>
          <a:noFill/>
          <a:ln w="38100" cap="flat" cmpd="sng">
            <a:solidFill>
              <a:srgbClr val="980000"/>
            </a:solidFill>
            <a:prstDash val="solid"/>
            <a:round/>
            <a:headEnd type="none" w="med" len="med"/>
            <a:tailEnd type="triangle" w="med" len="med"/>
          </a:ln>
        </p:spPr>
      </p:cxnSp>
      <p:sp>
        <p:nvSpPr>
          <p:cNvPr id="427" name="Google Shape;427;p48"/>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2700">
                <a:solidFill>
                  <a:schemeClr val="dk1"/>
                </a:solidFill>
                <a:latin typeface="Proxima Nova Extrabold"/>
                <a:ea typeface="Proxima Nova Extrabold"/>
                <a:cs typeface="Proxima Nova Extrabold"/>
                <a:sym typeface="Proxima Nova Extrabold"/>
              </a:rPr>
              <a:t>Another Example: Does Smoking CAUSE poor health?</a:t>
            </a:r>
            <a:endParaRPr sz="2700">
              <a:latin typeface="Proxima Nova Extrabold"/>
              <a:ea typeface="Proxima Nova Extrabold"/>
              <a:cs typeface="Proxima Nova Extrabold"/>
              <a:sym typeface="Proxima Nova Extrabo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
        <p:nvSpPr>
          <p:cNvPr id="433" name="Google Shape;433;p49"/>
          <p:cNvSpPr txBox="1"/>
          <p:nvPr/>
        </p:nvSpPr>
        <p:spPr>
          <a:xfrm>
            <a:off x="48326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p49"/>
          <p:cNvSpPr txBox="1"/>
          <p:nvPr/>
        </p:nvSpPr>
        <p:spPr>
          <a:xfrm>
            <a:off x="49484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Poor health</a:t>
            </a:r>
            <a:endParaRPr sz="1200">
              <a:solidFill>
                <a:schemeClr val="dk1"/>
              </a:solidFill>
              <a:latin typeface="Proxima Nova Semibold"/>
              <a:ea typeface="Proxima Nova Semibold"/>
              <a:cs typeface="Proxima Nova Semibold"/>
              <a:sym typeface="Proxima Nova Semibold"/>
            </a:endParaRPr>
          </a:p>
        </p:txBody>
      </p:sp>
      <p:sp>
        <p:nvSpPr>
          <p:cNvPr id="435" name="Google Shape;435;p49"/>
          <p:cNvSpPr txBox="1"/>
          <p:nvPr/>
        </p:nvSpPr>
        <p:spPr>
          <a:xfrm>
            <a:off x="1884950" y="2907625"/>
            <a:ext cx="18777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Smoking</a:t>
            </a:r>
            <a:endParaRPr sz="1200">
              <a:solidFill>
                <a:schemeClr val="dk1"/>
              </a:solidFill>
              <a:latin typeface="Proxima Nova Semibold"/>
              <a:ea typeface="Proxima Nova Semibold"/>
              <a:cs typeface="Proxima Nova Semibold"/>
              <a:sym typeface="Proxima Nova Semibold"/>
            </a:endParaRPr>
          </a:p>
        </p:txBody>
      </p:sp>
      <p:cxnSp>
        <p:nvCxnSpPr>
          <p:cNvPr id="436" name="Google Shape;436;p49"/>
          <p:cNvCxnSpPr/>
          <p:nvPr/>
        </p:nvCxnSpPr>
        <p:spPr>
          <a:xfrm>
            <a:off x="3892225" y="23441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437" name="Google Shape;437;p49"/>
          <p:cNvSpPr txBox="1"/>
          <p:nvPr/>
        </p:nvSpPr>
        <p:spPr>
          <a:xfrm>
            <a:off x="1884950" y="1764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Depression</a:t>
            </a:r>
            <a:endParaRPr sz="1200">
              <a:solidFill>
                <a:srgbClr val="000000"/>
              </a:solidFill>
              <a:latin typeface="Proxima Nova Extrabold"/>
              <a:ea typeface="Proxima Nova Extrabold"/>
              <a:cs typeface="Proxima Nova Extrabold"/>
              <a:sym typeface="Proxima Nova Extrabold"/>
            </a:endParaRPr>
          </a:p>
        </p:txBody>
      </p:sp>
      <p:cxnSp>
        <p:nvCxnSpPr>
          <p:cNvPr id="438" name="Google Shape;438;p49"/>
          <p:cNvCxnSpPr/>
          <p:nvPr/>
        </p:nvCxnSpPr>
        <p:spPr>
          <a:xfrm>
            <a:off x="2823800" y="2420125"/>
            <a:ext cx="0" cy="487500"/>
          </a:xfrm>
          <a:prstGeom prst="straightConnector1">
            <a:avLst/>
          </a:prstGeom>
          <a:noFill/>
          <a:ln w="38100" cap="flat" cmpd="sng">
            <a:solidFill>
              <a:srgbClr val="980000"/>
            </a:solidFill>
            <a:prstDash val="solid"/>
            <a:round/>
            <a:headEnd type="none" w="med" len="med"/>
            <a:tailEnd type="triangle" w="med" len="med"/>
          </a:ln>
        </p:spPr>
      </p:cxnSp>
      <p:sp>
        <p:nvSpPr>
          <p:cNvPr id="439" name="Google Shape;439;p49"/>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Does Smoking CAUSE poor health?</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0"/>
          <p:cNvSpPr txBox="1"/>
          <p:nvPr/>
        </p:nvSpPr>
        <p:spPr>
          <a:xfrm>
            <a:off x="48326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50"/>
          <p:cNvSpPr txBox="1"/>
          <p:nvPr/>
        </p:nvSpPr>
        <p:spPr>
          <a:xfrm>
            <a:off x="49484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Poor health</a:t>
            </a:r>
            <a:endParaRPr sz="1200">
              <a:solidFill>
                <a:schemeClr val="dk1"/>
              </a:solidFill>
              <a:latin typeface="Proxima Nova Semibold"/>
              <a:ea typeface="Proxima Nova Semibold"/>
              <a:cs typeface="Proxima Nova Semibold"/>
              <a:sym typeface="Proxima Nova Semibold"/>
            </a:endParaRPr>
          </a:p>
        </p:txBody>
      </p:sp>
      <p:sp>
        <p:nvSpPr>
          <p:cNvPr id="446" name="Google Shape;446;p50"/>
          <p:cNvSpPr txBox="1"/>
          <p:nvPr/>
        </p:nvSpPr>
        <p:spPr>
          <a:xfrm>
            <a:off x="18849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Smoking</a:t>
            </a:r>
            <a:endParaRPr sz="1200">
              <a:solidFill>
                <a:schemeClr val="dk1"/>
              </a:solidFill>
              <a:latin typeface="Proxima Nova Semibold"/>
              <a:ea typeface="Proxima Nova Semibold"/>
              <a:cs typeface="Proxima Nova Semibold"/>
              <a:sym typeface="Proxima Nova Semibold"/>
            </a:endParaRPr>
          </a:p>
        </p:txBody>
      </p:sp>
      <p:cxnSp>
        <p:nvCxnSpPr>
          <p:cNvPr id="447" name="Google Shape;447;p50"/>
          <p:cNvCxnSpPr/>
          <p:nvPr/>
        </p:nvCxnSpPr>
        <p:spPr>
          <a:xfrm>
            <a:off x="3892225" y="23441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448" name="Google Shape;448;p50"/>
          <p:cNvSpPr txBox="1"/>
          <p:nvPr/>
        </p:nvSpPr>
        <p:spPr>
          <a:xfrm>
            <a:off x="1884950" y="1764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Depression</a:t>
            </a:r>
            <a:endParaRPr sz="1200">
              <a:solidFill>
                <a:srgbClr val="000000"/>
              </a:solidFill>
              <a:latin typeface="Proxima Nova Extrabold"/>
              <a:ea typeface="Proxima Nova Extrabold"/>
              <a:cs typeface="Proxima Nova Extrabold"/>
              <a:sym typeface="Proxima Nova Extrabold"/>
            </a:endParaRPr>
          </a:p>
        </p:txBody>
      </p:sp>
      <p:cxnSp>
        <p:nvCxnSpPr>
          <p:cNvPr id="449" name="Google Shape;449;p50"/>
          <p:cNvCxnSpPr/>
          <p:nvPr/>
        </p:nvCxnSpPr>
        <p:spPr>
          <a:xfrm>
            <a:off x="2823800" y="2420125"/>
            <a:ext cx="0" cy="487500"/>
          </a:xfrm>
          <a:prstGeom prst="straightConnector1">
            <a:avLst/>
          </a:prstGeom>
          <a:noFill/>
          <a:ln w="38100" cap="flat" cmpd="sng">
            <a:solidFill>
              <a:srgbClr val="980000"/>
            </a:solidFill>
            <a:prstDash val="solid"/>
            <a:round/>
            <a:headEnd type="none" w="med" len="med"/>
            <a:tailEnd type="triangle" w="med" len="med"/>
          </a:ln>
        </p:spPr>
      </p:cxnSp>
      <p:cxnSp>
        <p:nvCxnSpPr>
          <p:cNvPr id="450" name="Google Shape;450;p50"/>
          <p:cNvCxnSpPr/>
          <p:nvPr/>
        </p:nvCxnSpPr>
        <p:spPr>
          <a:xfrm rot="10800000" flipH="1">
            <a:off x="3916275" y="2959875"/>
            <a:ext cx="916500" cy="384900"/>
          </a:xfrm>
          <a:prstGeom prst="straightConnector1">
            <a:avLst/>
          </a:prstGeom>
          <a:noFill/>
          <a:ln w="38100" cap="flat" cmpd="sng">
            <a:solidFill>
              <a:srgbClr val="980000"/>
            </a:solidFill>
            <a:prstDash val="solid"/>
            <a:round/>
            <a:headEnd type="triangle" w="med" len="med"/>
            <a:tailEnd type="triangle" w="med" len="med"/>
          </a:ln>
        </p:spPr>
      </p:cxnSp>
      <p:sp>
        <p:nvSpPr>
          <p:cNvPr id="451" name="Google Shape;451;p50"/>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endParaRPr sz="3000">
              <a:latin typeface="Proxima Nova Extrabold"/>
              <a:ea typeface="Proxima Nova Extrabold"/>
              <a:cs typeface="Proxima Nova Extrabold"/>
              <a:sym typeface="Proxima Nova Extrabold"/>
            </a:endParaRPr>
          </a:p>
        </p:txBody>
      </p:sp>
      <p:sp>
        <p:nvSpPr>
          <p:cNvPr id="452" name="Google Shape;452;p50"/>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Does Smoking CAUSE poor health?</a:t>
            </a:r>
            <a:endParaRPr sz="3000">
              <a:latin typeface="Proxima Nova Extrabold"/>
              <a:ea typeface="Proxima Nova Extrabold"/>
              <a:cs typeface="Proxima Nova Extrabold"/>
              <a:sym typeface="Proxima Nova Extrabold"/>
            </a:endParaRPr>
          </a:p>
        </p:txBody>
      </p:sp>
      <p:sp>
        <p:nvSpPr>
          <p:cNvPr id="453" name="Google Shape;453;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1"/>
          <p:cNvSpPr/>
          <p:nvPr/>
        </p:nvSpPr>
        <p:spPr>
          <a:xfrm>
            <a:off x="3316700" y="1383625"/>
            <a:ext cx="5655000" cy="2664900"/>
          </a:xfrm>
          <a:prstGeom prst="roundRect">
            <a:avLst>
              <a:gd name="adj" fmla="val 16667"/>
            </a:avLst>
          </a:prstGeom>
          <a:solidFill>
            <a:srgbClr val="EFEFEF">
              <a:alpha val="32910"/>
            </a:srgbClr>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9" name="Google Shape;459;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460" name="Google Shape;460;p51"/>
          <p:cNvSpPr txBox="1"/>
          <p:nvPr/>
        </p:nvSpPr>
        <p:spPr>
          <a:xfrm>
            <a:off x="65090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1" name="Google Shape;461;p51"/>
          <p:cNvSpPr txBox="1"/>
          <p:nvPr/>
        </p:nvSpPr>
        <p:spPr>
          <a:xfrm>
            <a:off x="66248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Poor health</a:t>
            </a:r>
            <a:endParaRPr sz="1200">
              <a:solidFill>
                <a:schemeClr val="dk1"/>
              </a:solidFill>
              <a:latin typeface="Proxima Nova Semibold"/>
              <a:ea typeface="Proxima Nova Semibold"/>
              <a:cs typeface="Proxima Nova Semibold"/>
              <a:sym typeface="Proxima Nova Semibold"/>
            </a:endParaRPr>
          </a:p>
        </p:txBody>
      </p:sp>
      <p:sp>
        <p:nvSpPr>
          <p:cNvPr id="462" name="Google Shape;462;p51"/>
          <p:cNvSpPr txBox="1"/>
          <p:nvPr/>
        </p:nvSpPr>
        <p:spPr>
          <a:xfrm>
            <a:off x="35613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Smoking</a:t>
            </a:r>
            <a:endParaRPr sz="1200">
              <a:solidFill>
                <a:schemeClr val="dk1"/>
              </a:solidFill>
              <a:latin typeface="Proxima Nova Semibold"/>
              <a:ea typeface="Proxima Nova Semibold"/>
              <a:cs typeface="Proxima Nova Semibold"/>
              <a:sym typeface="Proxima Nova Semibold"/>
            </a:endParaRPr>
          </a:p>
        </p:txBody>
      </p:sp>
      <p:cxnSp>
        <p:nvCxnSpPr>
          <p:cNvPr id="463" name="Google Shape;463;p51"/>
          <p:cNvCxnSpPr/>
          <p:nvPr/>
        </p:nvCxnSpPr>
        <p:spPr>
          <a:xfrm>
            <a:off x="5568625" y="23441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464" name="Google Shape;464;p51"/>
          <p:cNvSpPr txBox="1"/>
          <p:nvPr/>
        </p:nvSpPr>
        <p:spPr>
          <a:xfrm>
            <a:off x="3561350" y="1764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Depression</a:t>
            </a:r>
            <a:endParaRPr sz="1200">
              <a:solidFill>
                <a:srgbClr val="000000"/>
              </a:solidFill>
              <a:latin typeface="Proxima Nova Extrabold"/>
              <a:ea typeface="Proxima Nova Extrabold"/>
              <a:cs typeface="Proxima Nova Extrabold"/>
              <a:sym typeface="Proxima Nova Extrabold"/>
            </a:endParaRPr>
          </a:p>
        </p:txBody>
      </p:sp>
      <p:cxnSp>
        <p:nvCxnSpPr>
          <p:cNvPr id="465" name="Google Shape;465;p51"/>
          <p:cNvCxnSpPr/>
          <p:nvPr/>
        </p:nvCxnSpPr>
        <p:spPr>
          <a:xfrm>
            <a:off x="4500200" y="2420125"/>
            <a:ext cx="0" cy="487500"/>
          </a:xfrm>
          <a:prstGeom prst="straightConnector1">
            <a:avLst/>
          </a:prstGeom>
          <a:noFill/>
          <a:ln w="38100" cap="flat" cmpd="sng">
            <a:solidFill>
              <a:srgbClr val="980000"/>
            </a:solidFill>
            <a:prstDash val="solid"/>
            <a:round/>
            <a:headEnd type="none" w="med" len="med"/>
            <a:tailEnd type="triangle" w="med" len="med"/>
          </a:ln>
        </p:spPr>
      </p:cxnSp>
      <p:cxnSp>
        <p:nvCxnSpPr>
          <p:cNvPr id="466" name="Google Shape;466;p51"/>
          <p:cNvCxnSpPr/>
          <p:nvPr/>
        </p:nvCxnSpPr>
        <p:spPr>
          <a:xfrm rot="10800000" flipH="1">
            <a:off x="5592675" y="2959875"/>
            <a:ext cx="916500" cy="384900"/>
          </a:xfrm>
          <a:prstGeom prst="straightConnector1">
            <a:avLst/>
          </a:prstGeom>
          <a:noFill/>
          <a:ln w="38100" cap="flat" cmpd="sng">
            <a:solidFill>
              <a:srgbClr val="980000"/>
            </a:solidFill>
            <a:prstDash val="solid"/>
            <a:round/>
            <a:headEnd type="triangle" w="med" len="med"/>
            <a:tailEnd type="triangle" w="med" len="med"/>
          </a:ln>
        </p:spPr>
      </p:cxnSp>
      <p:sp>
        <p:nvSpPr>
          <p:cNvPr id="467" name="Google Shape;467;p51"/>
          <p:cNvSpPr txBox="1"/>
          <p:nvPr/>
        </p:nvSpPr>
        <p:spPr>
          <a:xfrm>
            <a:off x="346375" y="2526625"/>
            <a:ext cx="2163000" cy="655500"/>
          </a:xfrm>
          <a:prstGeom prst="rect">
            <a:avLst/>
          </a:prstGeom>
          <a:solidFill>
            <a:srgbClr val="00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a:t>
            </a:r>
            <a:endParaRPr sz="1200">
              <a:solidFill>
                <a:schemeClr val="dk1"/>
              </a:solidFill>
              <a:latin typeface="Proxima Nova Semibold"/>
              <a:ea typeface="Proxima Nova Semibold"/>
              <a:cs typeface="Proxima Nova Semibold"/>
              <a:sym typeface="Proxima Nova Semibold"/>
            </a:endParaRPr>
          </a:p>
        </p:txBody>
      </p:sp>
      <p:sp>
        <p:nvSpPr>
          <p:cNvPr id="468" name="Google Shape;468;p51"/>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1"/>
              </a:buClr>
              <a:buSzPts val="1100"/>
              <a:buFont typeface="Arial"/>
              <a:buNone/>
            </a:pPr>
            <a:r>
              <a:rPr lang="en" sz="3000">
                <a:solidFill>
                  <a:schemeClr val="dk1"/>
                </a:solidFill>
                <a:latin typeface="Proxima Nova Extrabold"/>
                <a:ea typeface="Proxima Nova Extrabold"/>
                <a:cs typeface="Proxima Nova Extrabold"/>
                <a:sym typeface="Proxima Nova Extrabold"/>
              </a:rPr>
              <a:t>Does Smoking CAUSE poor health?</a:t>
            </a:r>
            <a:endParaRPr sz="3000">
              <a:solidFill>
                <a:schemeClr val="dk1"/>
              </a:solidFill>
              <a:latin typeface="Proxima Nova Extrabold"/>
              <a:ea typeface="Proxima Nova Extrabold"/>
              <a:cs typeface="Proxima Nova Extrabold"/>
              <a:sym typeface="Proxima Nova Extrabold"/>
            </a:endParaRPr>
          </a:p>
          <a:p>
            <a:pPr marL="0" lvl="0" indent="0" algn="l" rtl="0">
              <a:lnSpc>
                <a:spcPct val="80000"/>
              </a:lnSpc>
              <a:spcBef>
                <a:spcPts val="0"/>
              </a:spcBef>
              <a:spcAft>
                <a:spcPts val="0"/>
              </a:spcAft>
              <a:buNone/>
            </a:pPr>
            <a:endParaRPr sz="3000">
              <a:latin typeface="Proxima Nova Extrabold"/>
              <a:ea typeface="Proxima Nova Extrabold"/>
              <a:cs typeface="Proxima Nova Extrabold"/>
              <a:sym typeface="Proxima Nova Extrabold"/>
            </a:endParaRPr>
          </a:p>
        </p:txBody>
      </p:sp>
      <p:sp>
        <p:nvSpPr>
          <p:cNvPr id="469" name="Google Shape;469;p51"/>
          <p:cNvSpPr txBox="1"/>
          <p:nvPr/>
        </p:nvSpPr>
        <p:spPr>
          <a:xfrm>
            <a:off x="5802325" y="3393025"/>
            <a:ext cx="1582200" cy="6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Endogenous variables</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Modularity</a:t>
            </a:r>
            <a:endParaRPr sz="2800">
              <a:solidFill>
                <a:srgbClr val="000000"/>
              </a:solidFill>
            </a:endParaRPr>
          </a:p>
        </p:txBody>
      </p:sp>
      <p:pic>
        <p:nvPicPr>
          <p:cNvPr id="79" name="Google Shape;79;p1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17875" y="1330375"/>
            <a:ext cx="1023652" cy="572699"/>
          </a:xfrm>
          <a:prstGeom prst="rect">
            <a:avLst/>
          </a:prstGeom>
          <a:noFill/>
          <a:ln>
            <a:noFill/>
          </a:ln>
        </p:spPr>
      </p:pic>
      <p:pic>
        <p:nvPicPr>
          <p:cNvPr id="80" name="Google Shape;80;p1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590300" y="1236775"/>
            <a:ext cx="3919502" cy="824024"/>
          </a:xfrm>
          <a:prstGeom prst="rect">
            <a:avLst/>
          </a:prstGeom>
          <a:noFill/>
          <a:ln>
            <a:noFill/>
          </a:ln>
        </p:spPr>
      </p:pic>
      <p:sp>
        <p:nvSpPr>
          <p:cNvPr id="81" name="Google Shape;81;p16"/>
          <p:cNvSpPr txBox="1"/>
          <p:nvPr/>
        </p:nvSpPr>
        <p:spPr>
          <a:xfrm>
            <a:off x="311700" y="2399900"/>
            <a:ext cx="8464200" cy="199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500" i="1">
                <a:solidFill>
                  <a:schemeClr val="dk1"/>
                </a:solidFill>
                <a:latin typeface="Proxima Nova"/>
                <a:ea typeface="Proxima Nova"/>
                <a:cs typeface="Proxima Nova"/>
                <a:sym typeface="Proxima Nova"/>
              </a:rPr>
              <a:t>Q</a:t>
            </a:r>
            <a:r>
              <a:rPr lang="en" sz="1500" baseline="-25000">
                <a:solidFill>
                  <a:schemeClr val="dk1"/>
                </a:solidFill>
                <a:latin typeface="Proxima Nova"/>
                <a:ea typeface="Proxima Nova"/>
                <a:cs typeface="Proxima Nova"/>
                <a:sym typeface="Proxima Nova"/>
              </a:rPr>
              <a:t>normalized</a:t>
            </a:r>
            <a:r>
              <a:rPr lang="en" sz="1500">
                <a:solidFill>
                  <a:schemeClr val="dk1"/>
                </a:solidFill>
                <a:latin typeface="Proxima Nova"/>
                <a:ea typeface="Proxima Nova"/>
                <a:cs typeface="Proxima Nova"/>
                <a:sym typeface="Proxima Nova"/>
              </a:rPr>
              <a:t> is called the </a:t>
            </a:r>
            <a:r>
              <a:rPr lang="en" sz="1500" b="1">
                <a:solidFill>
                  <a:schemeClr val="dk1"/>
                </a:solidFill>
                <a:latin typeface="Proxima Nova"/>
                <a:ea typeface="Proxima Nova"/>
                <a:cs typeface="Proxima Nova"/>
                <a:sym typeface="Proxima Nova"/>
              </a:rPr>
              <a:t>Assortativity Coefficient </a:t>
            </a:r>
            <a:r>
              <a:rPr lang="en" sz="1500">
                <a:solidFill>
                  <a:schemeClr val="dk1"/>
                </a:solidFill>
                <a:latin typeface="Proxima Nova"/>
                <a:ea typeface="Proxima Nova"/>
                <a:cs typeface="Proxima Nova"/>
                <a:sym typeface="Proxima Nova"/>
              </a:rPr>
              <a:t>and goes from -1 to 1</a:t>
            </a:r>
            <a:endParaRPr sz="1500">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latin typeface="Proxima Nova"/>
                <a:ea typeface="Proxima Nova"/>
                <a:cs typeface="Proxima Nova"/>
                <a:sym typeface="Proxima Nova"/>
              </a:rPr>
              <a:t>If ‘similar’ people have more edges between them than random chance: 0 &lt; </a:t>
            </a:r>
            <a:r>
              <a:rPr lang="en" sz="1500" i="1">
                <a:solidFill>
                  <a:schemeClr val="dk1"/>
                </a:solidFill>
                <a:latin typeface="Proxima Nova"/>
                <a:ea typeface="Proxima Nova"/>
                <a:cs typeface="Proxima Nova"/>
                <a:sym typeface="Proxima Nova"/>
              </a:rPr>
              <a:t>Q</a:t>
            </a:r>
            <a:r>
              <a:rPr lang="en" sz="1500" baseline="-25000">
                <a:solidFill>
                  <a:schemeClr val="dk1"/>
                </a:solidFill>
                <a:latin typeface="Proxima Nova"/>
                <a:ea typeface="Proxima Nova"/>
                <a:cs typeface="Proxima Nova"/>
                <a:sym typeface="Proxima Nova"/>
              </a:rPr>
              <a:t>normalized</a:t>
            </a:r>
            <a:r>
              <a:rPr lang="en" sz="1500">
                <a:solidFill>
                  <a:schemeClr val="dk1"/>
                </a:solidFill>
                <a:latin typeface="Proxima Nova"/>
                <a:ea typeface="Proxima Nova"/>
                <a:cs typeface="Proxima Nova"/>
                <a:sym typeface="Proxima Nova"/>
              </a:rPr>
              <a:t> ≤ 1</a:t>
            </a:r>
            <a:endParaRPr sz="1500">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latin typeface="Proxima Nova"/>
                <a:ea typeface="Proxima Nova"/>
                <a:cs typeface="Proxima Nova"/>
                <a:sym typeface="Proxima Nova"/>
              </a:rPr>
              <a:t>If ‘dissimilar’ people have more edges between them than random chance: </a:t>
            </a:r>
            <a:r>
              <a:rPr lang="en" sz="1500">
                <a:solidFill>
                  <a:schemeClr val="dk1"/>
                </a:solidFill>
                <a:latin typeface="Proxima Nova"/>
                <a:ea typeface="Proxima Nova"/>
                <a:cs typeface="Proxima Nova"/>
                <a:sym typeface="Proxima Nova"/>
              </a:rPr>
              <a:t>-1 ≤ </a:t>
            </a:r>
            <a:r>
              <a:rPr lang="en" sz="1500" i="1">
                <a:solidFill>
                  <a:schemeClr val="dk1"/>
                </a:solidFill>
                <a:latin typeface="Proxima Nova"/>
                <a:ea typeface="Proxima Nova"/>
                <a:cs typeface="Proxima Nova"/>
                <a:sym typeface="Proxima Nova"/>
              </a:rPr>
              <a:t>Q</a:t>
            </a:r>
            <a:r>
              <a:rPr lang="en" sz="1500" baseline="-25000">
                <a:solidFill>
                  <a:schemeClr val="dk1"/>
                </a:solidFill>
                <a:latin typeface="Proxima Nova"/>
                <a:ea typeface="Proxima Nova"/>
                <a:cs typeface="Proxima Nova"/>
                <a:sym typeface="Proxima Nova"/>
              </a:rPr>
              <a:t>normalized</a:t>
            </a:r>
            <a:r>
              <a:rPr lang="en" sz="1500">
                <a:solidFill>
                  <a:schemeClr val="dk1"/>
                </a:solidFill>
                <a:latin typeface="Proxima Nova"/>
                <a:ea typeface="Proxima Nova"/>
                <a:cs typeface="Proxima Nova"/>
                <a:sym typeface="Proxima Nova"/>
              </a:rPr>
              <a:t> &lt; 0</a:t>
            </a:r>
            <a:endParaRPr sz="1500">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500">
              <a:latin typeface="Proxima Nova"/>
              <a:ea typeface="Proxima Nova"/>
              <a:cs typeface="Proxima Nova"/>
              <a:sym typeface="Proxima Nova"/>
            </a:endParaRPr>
          </a:p>
        </p:txBody>
      </p:sp>
      <p:sp>
        <p:nvSpPr>
          <p:cNvPr id="82" name="Google Shape;8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2"/>
          <p:cNvSpPr/>
          <p:nvPr/>
        </p:nvSpPr>
        <p:spPr>
          <a:xfrm>
            <a:off x="3316700" y="1383625"/>
            <a:ext cx="5655000" cy="2664900"/>
          </a:xfrm>
          <a:prstGeom prst="roundRect">
            <a:avLst>
              <a:gd name="adj" fmla="val 16667"/>
            </a:avLst>
          </a:prstGeom>
          <a:solidFill>
            <a:srgbClr val="EFEFEF">
              <a:alpha val="32910"/>
            </a:srgbClr>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5" name="Google Shape;47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476" name="Google Shape;476;p52"/>
          <p:cNvSpPr txBox="1"/>
          <p:nvPr/>
        </p:nvSpPr>
        <p:spPr>
          <a:xfrm>
            <a:off x="65090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52"/>
          <p:cNvSpPr txBox="1"/>
          <p:nvPr/>
        </p:nvSpPr>
        <p:spPr>
          <a:xfrm>
            <a:off x="66248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Poor health</a:t>
            </a:r>
            <a:endParaRPr sz="1200">
              <a:solidFill>
                <a:schemeClr val="dk1"/>
              </a:solidFill>
              <a:latin typeface="Proxima Nova Semibold"/>
              <a:ea typeface="Proxima Nova Semibold"/>
              <a:cs typeface="Proxima Nova Semibold"/>
              <a:sym typeface="Proxima Nova Semibold"/>
            </a:endParaRPr>
          </a:p>
        </p:txBody>
      </p:sp>
      <p:sp>
        <p:nvSpPr>
          <p:cNvPr id="478" name="Google Shape;478;p52"/>
          <p:cNvSpPr txBox="1"/>
          <p:nvPr/>
        </p:nvSpPr>
        <p:spPr>
          <a:xfrm>
            <a:off x="35613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Smoking</a:t>
            </a:r>
            <a:endParaRPr sz="1200">
              <a:solidFill>
                <a:schemeClr val="dk1"/>
              </a:solidFill>
              <a:latin typeface="Proxima Nova Semibold"/>
              <a:ea typeface="Proxima Nova Semibold"/>
              <a:cs typeface="Proxima Nova Semibold"/>
              <a:sym typeface="Proxima Nova Semibold"/>
            </a:endParaRPr>
          </a:p>
        </p:txBody>
      </p:sp>
      <p:cxnSp>
        <p:nvCxnSpPr>
          <p:cNvPr id="479" name="Google Shape;479;p52"/>
          <p:cNvCxnSpPr/>
          <p:nvPr/>
        </p:nvCxnSpPr>
        <p:spPr>
          <a:xfrm>
            <a:off x="5568625" y="2344150"/>
            <a:ext cx="956400" cy="489300"/>
          </a:xfrm>
          <a:prstGeom prst="straightConnector1">
            <a:avLst/>
          </a:prstGeom>
          <a:noFill/>
          <a:ln w="38100" cap="flat" cmpd="sng">
            <a:solidFill>
              <a:srgbClr val="B7B7B7"/>
            </a:solidFill>
            <a:prstDash val="solid"/>
            <a:round/>
            <a:headEnd type="none" w="med" len="med"/>
            <a:tailEnd type="triangle" w="med" len="med"/>
          </a:ln>
        </p:spPr>
      </p:cxnSp>
      <p:sp>
        <p:nvSpPr>
          <p:cNvPr id="480" name="Google Shape;480;p52"/>
          <p:cNvSpPr txBox="1"/>
          <p:nvPr/>
        </p:nvSpPr>
        <p:spPr>
          <a:xfrm>
            <a:off x="3561350" y="1764625"/>
            <a:ext cx="1877700" cy="655500"/>
          </a:xfrm>
          <a:prstGeom prst="rect">
            <a:avLst/>
          </a:prstGeom>
          <a:solidFill>
            <a:srgbClr val="CCCCCC"/>
          </a:solid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Depression</a:t>
            </a:r>
            <a:endParaRPr sz="1200">
              <a:solidFill>
                <a:srgbClr val="000000"/>
              </a:solidFill>
              <a:latin typeface="Proxima Nova Extrabold"/>
              <a:ea typeface="Proxima Nova Extrabold"/>
              <a:cs typeface="Proxima Nova Extrabold"/>
              <a:sym typeface="Proxima Nova Extrabold"/>
            </a:endParaRPr>
          </a:p>
        </p:txBody>
      </p:sp>
      <p:cxnSp>
        <p:nvCxnSpPr>
          <p:cNvPr id="481" name="Google Shape;481;p52"/>
          <p:cNvCxnSpPr/>
          <p:nvPr/>
        </p:nvCxnSpPr>
        <p:spPr>
          <a:xfrm>
            <a:off x="4500200" y="2420125"/>
            <a:ext cx="0" cy="487500"/>
          </a:xfrm>
          <a:prstGeom prst="straightConnector1">
            <a:avLst/>
          </a:prstGeom>
          <a:noFill/>
          <a:ln w="38100" cap="flat" cmpd="sng">
            <a:solidFill>
              <a:srgbClr val="B7B7B7"/>
            </a:solidFill>
            <a:prstDash val="solid"/>
            <a:round/>
            <a:headEnd type="none" w="med" len="med"/>
            <a:tailEnd type="triangle" w="med" len="med"/>
          </a:ln>
        </p:spPr>
      </p:cxnSp>
      <p:cxnSp>
        <p:nvCxnSpPr>
          <p:cNvPr id="482" name="Google Shape;482;p52"/>
          <p:cNvCxnSpPr/>
          <p:nvPr/>
        </p:nvCxnSpPr>
        <p:spPr>
          <a:xfrm rot="10800000" flipH="1">
            <a:off x="5592675" y="2959875"/>
            <a:ext cx="916500" cy="384900"/>
          </a:xfrm>
          <a:prstGeom prst="straightConnector1">
            <a:avLst/>
          </a:prstGeom>
          <a:noFill/>
          <a:ln w="38100" cap="flat" cmpd="sng">
            <a:solidFill>
              <a:srgbClr val="980000"/>
            </a:solidFill>
            <a:prstDash val="solid"/>
            <a:round/>
            <a:headEnd type="none" w="med" len="med"/>
            <a:tailEnd type="triangle" w="med" len="med"/>
          </a:ln>
        </p:spPr>
      </p:cxnSp>
      <p:sp>
        <p:nvSpPr>
          <p:cNvPr id="483" name="Google Shape;483;p52"/>
          <p:cNvSpPr txBox="1"/>
          <p:nvPr/>
        </p:nvSpPr>
        <p:spPr>
          <a:xfrm>
            <a:off x="346375" y="2526625"/>
            <a:ext cx="2163000" cy="655500"/>
          </a:xfrm>
          <a:prstGeom prst="rect">
            <a:avLst/>
          </a:prstGeom>
          <a:solidFill>
            <a:srgbClr val="00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Tobacco tax</a:t>
            </a:r>
            <a:endParaRPr sz="1200">
              <a:solidFill>
                <a:schemeClr val="dk1"/>
              </a:solidFill>
              <a:latin typeface="Proxima Nova Semibold"/>
              <a:ea typeface="Proxima Nova Semibold"/>
              <a:cs typeface="Proxima Nova Semibold"/>
              <a:sym typeface="Proxima Nova Semibold"/>
            </a:endParaRPr>
          </a:p>
        </p:txBody>
      </p:sp>
      <p:cxnSp>
        <p:nvCxnSpPr>
          <p:cNvPr id="484" name="Google Shape;484;p52"/>
          <p:cNvCxnSpPr/>
          <p:nvPr/>
        </p:nvCxnSpPr>
        <p:spPr>
          <a:xfrm>
            <a:off x="2557163" y="28334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485" name="Google Shape;485;p52"/>
          <p:cNvSpPr txBox="1"/>
          <p:nvPr/>
        </p:nvSpPr>
        <p:spPr>
          <a:xfrm>
            <a:off x="649700" y="3314700"/>
            <a:ext cx="1582200" cy="102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“Instrument variable”: </a:t>
            </a:r>
            <a:r>
              <a:rPr lang="en" b="1">
                <a:latin typeface="Proxima Nova"/>
                <a:ea typeface="Proxima Nova"/>
                <a:cs typeface="Proxima Nova"/>
                <a:sym typeface="Proxima Nova"/>
              </a:rPr>
              <a:t>Exogenous</a:t>
            </a:r>
            <a:r>
              <a:rPr lang="en">
                <a:latin typeface="Proxima Nova"/>
                <a:ea typeface="Proxima Nova"/>
                <a:cs typeface="Proxima Nova"/>
                <a:sym typeface="Proxima Nova"/>
              </a:rPr>
              <a:t> variable!</a:t>
            </a:r>
            <a:endParaRPr>
              <a:latin typeface="Proxima Nova"/>
              <a:ea typeface="Proxima Nova"/>
              <a:cs typeface="Proxima Nova"/>
              <a:sym typeface="Proxima Nova"/>
            </a:endParaRPr>
          </a:p>
        </p:txBody>
      </p:sp>
      <p:sp>
        <p:nvSpPr>
          <p:cNvPr id="486" name="Google Shape;486;p52"/>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1"/>
              </a:buClr>
              <a:buSzPts val="1100"/>
              <a:buFont typeface="Arial"/>
              <a:buNone/>
            </a:pPr>
            <a:r>
              <a:rPr lang="en" sz="3000">
                <a:solidFill>
                  <a:schemeClr val="dk1"/>
                </a:solidFill>
                <a:latin typeface="Proxima Nova Extrabold"/>
                <a:ea typeface="Proxima Nova Extrabold"/>
                <a:cs typeface="Proxima Nova Extrabold"/>
                <a:sym typeface="Proxima Nova Extrabold"/>
              </a:rPr>
              <a:t>Does Smoking CAUSE poor health?</a:t>
            </a:r>
            <a:endParaRPr sz="3000">
              <a:solidFill>
                <a:schemeClr val="dk1"/>
              </a:solidFill>
              <a:latin typeface="Proxima Nova Extrabold"/>
              <a:ea typeface="Proxima Nova Extrabold"/>
              <a:cs typeface="Proxima Nova Extrabold"/>
              <a:sym typeface="Proxima Nova Extrabold"/>
            </a:endParaRPr>
          </a:p>
          <a:p>
            <a:pPr marL="0" lvl="0" indent="0" algn="l" rtl="0">
              <a:lnSpc>
                <a:spcPct val="80000"/>
              </a:lnSpc>
              <a:spcBef>
                <a:spcPts val="0"/>
              </a:spcBef>
              <a:spcAft>
                <a:spcPts val="0"/>
              </a:spcAft>
              <a:buNone/>
            </a:pPr>
            <a:endParaRPr sz="3000">
              <a:latin typeface="Proxima Nova Extrabold"/>
              <a:ea typeface="Proxima Nova Extrabold"/>
              <a:cs typeface="Proxima Nova Extrabold"/>
              <a:sym typeface="Proxima Nova Extrabold"/>
            </a:endParaRPr>
          </a:p>
        </p:txBody>
      </p:sp>
      <p:sp>
        <p:nvSpPr>
          <p:cNvPr id="487" name="Google Shape;487;p52"/>
          <p:cNvSpPr txBox="1"/>
          <p:nvPr/>
        </p:nvSpPr>
        <p:spPr>
          <a:xfrm>
            <a:off x="5802325" y="3393025"/>
            <a:ext cx="1582200" cy="6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Endogenous variables</a:t>
            </a:r>
            <a:endParaRPr>
              <a:latin typeface="Proxima Nova"/>
              <a:ea typeface="Proxima Nova"/>
              <a:cs typeface="Proxima Nova"/>
              <a:sym typeface="Proxima Nov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493" name="Google Shape;493;p53"/>
          <p:cNvSpPr txBox="1"/>
          <p:nvPr/>
        </p:nvSpPr>
        <p:spPr>
          <a:xfrm>
            <a:off x="65090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4" name="Google Shape;494;p53"/>
          <p:cNvSpPr txBox="1"/>
          <p:nvPr/>
        </p:nvSpPr>
        <p:spPr>
          <a:xfrm>
            <a:off x="66248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run</a:t>
            </a:r>
            <a:endParaRPr sz="1200">
              <a:solidFill>
                <a:schemeClr val="dk1"/>
              </a:solidFill>
              <a:latin typeface="Proxima Nova Semibold"/>
              <a:ea typeface="Proxima Nova Semibold"/>
              <a:cs typeface="Proxima Nova Semibold"/>
              <a:sym typeface="Proxima Nova Semibold"/>
            </a:endParaRPr>
          </a:p>
        </p:txBody>
      </p:sp>
      <p:sp>
        <p:nvSpPr>
          <p:cNvPr id="495" name="Google Shape;495;p53"/>
          <p:cNvSpPr txBox="1"/>
          <p:nvPr/>
        </p:nvSpPr>
        <p:spPr>
          <a:xfrm>
            <a:off x="35613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friend runs</a:t>
            </a:r>
            <a:endParaRPr sz="1200">
              <a:solidFill>
                <a:schemeClr val="dk1"/>
              </a:solidFill>
              <a:latin typeface="Proxima Nova Semibold"/>
              <a:ea typeface="Proxima Nova Semibold"/>
              <a:cs typeface="Proxima Nova Semibold"/>
              <a:sym typeface="Proxima Nova Semibold"/>
            </a:endParaRPr>
          </a:p>
        </p:txBody>
      </p:sp>
      <p:cxnSp>
        <p:nvCxnSpPr>
          <p:cNvPr id="496" name="Google Shape;496;p53"/>
          <p:cNvCxnSpPr/>
          <p:nvPr/>
        </p:nvCxnSpPr>
        <p:spPr>
          <a:xfrm>
            <a:off x="5568625" y="23441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497" name="Google Shape;497;p53"/>
          <p:cNvSpPr txBox="1"/>
          <p:nvPr/>
        </p:nvSpPr>
        <p:spPr>
          <a:xfrm>
            <a:off x="3561350" y="1764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200">
                <a:solidFill>
                  <a:schemeClr val="dk1"/>
                </a:solidFill>
                <a:latin typeface="Proxima Nova Semibold"/>
                <a:ea typeface="Proxima Nova Semibold"/>
                <a:cs typeface="Proxima Nova Semibold"/>
                <a:sym typeface="Proxima Nova Semibold"/>
              </a:rPr>
              <a:t>Apple watch introduces a cool feature</a:t>
            </a:r>
            <a:endParaRPr sz="1200">
              <a:solidFill>
                <a:srgbClr val="000000"/>
              </a:solidFill>
              <a:latin typeface="Proxima Nova Extrabold"/>
              <a:ea typeface="Proxima Nova Extrabold"/>
              <a:cs typeface="Proxima Nova Extrabold"/>
              <a:sym typeface="Proxima Nova Extrabold"/>
            </a:endParaRPr>
          </a:p>
        </p:txBody>
      </p:sp>
      <p:cxnSp>
        <p:nvCxnSpPr>
          <p:cNvPr id="498" name="Google Shape;498;p53"/>
          <p:cNvCxnSpPr/>
          <p:nvPr/>
        </p:nvCxnSpPr>
        <p:spPr>
          <a:xfrm>
            <a:off x="4500200" y="2420125"/>
            <a:ext cx="0" cy="487500"/>
          </a:xfrm>
          <a:prstGeom prst="straightConnector1">
            <a:avLst/>
          </a:prstGeom>
          <a:noFill/>
          <a:ln w="38100" cap="flat" cmpd="sng">
            <a:solidFill>
              <a:srgbClr val="980000"/>
            </a:solidFill>
            <a:prstDash val="solid"/>
            <a:round/>
            <a:headEnd type="none" w="med" len="med"/>
            <a:tailEnd type="triangle" w="med" len="med"/>
          </a:ln>
        </p:spPr>
      </p:cxnSp>
      <p:cxnSp>
        <p:nvCxnSpPr>
          <p:cNvPr id="499" name="Google Shape;499;p53"/>
          <p:cNvCxnSpPr/>
          <p:nvPr/>
        </p:nvCxnSpPr>
        <p:spPr>
          <a:xfrm rot="10800000" flipH="1">
            <a:off x="5592675" y="2959875"/>
            <a:ext cx="916500" cy="384900"/>
          </a:xfrm>
          <a:prstGeom prst="straightConnector1">
            <a:avLst/>
          </a:prstGeom>
          <a:noFill/>
          <a:ln w="38100" cap="flat" cmpd="sng">
            <a:solidFill>
              <a:srgbClr val="980000"/>
            </a:solidFill>
            <a:prstDash val="solid"/>
            <a:round/>
            <a:headEnd type="triangle" w="med" len="med"/>
            <a:tailEnd type="triangle" w="med" len="med"/>
          </a:ln>
        </p:spPr>
      </p:cxnSp>
      <p:sp>
        <p:nvSpPr>
          <p:cNvPr id="500" name="Google Shape;500;p53"/>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Returning to the Original Question: Are exercise behaviors contagious?</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4"/>
          <p:cNvSpPr/>
          <p:nvPr/>
        </p:nvSpPr>
        <p:spPr>
          <a:xfrm>
            <a:off x="3316700" y="1383625"/>
            <a:ext cx="5655000" cy="2664900"/>
          </a:xfrm>
          <a:prstGeom prst="roundRect">
            <a:avLst>
              <a:gd name="adj" fmla="val 16667"/>
            </a:avLst>
          </a:prstGeom>
          <a:solidFill>
            <a:srgbClr val="EFEFEF">
              <a:alpha val="32910"/>
            </a:srgbClr>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6" name="Google Shape;506;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507" name="Google Shape;507;p54"/>
          <p:cNvSpPr txBox="1"/>
          <p:nvPr/>
        </p:nvSpPr>
        <p:spPr>
          <a:xfrm>
            <a:off x="65090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p54"/>
          <p:cNvSpPr txBox="1"/>
          <p:nvPr/>
        </p:nvSpPr>
        <p:spPr>
          <a:xfrm>
            <a:off x="66248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run</a:t>
            </a:r>
            <a:endParaRPr sz="1200">
              <a:solidFill>
                <a:schemeClr val="dk1"/>
              </a:solidFill>
              <a:latin typeface="Proxima Nova Semibold"/>
              <a:ea typeface="Proxima Nova Semibold"/>
              <a:cs typeface="Proxima Nova Semibold"/>
              <a:sym typeface="Proxima Nova Semibold"/>
            </a:endParaRPr>
          </a:p>
        </p:txBody>
      </p:sp>
      <p:sp>
        <p:nvSpPr>
          <p:cNvPr id="509" name="Google Shape;509;p54"/>
          <p:cNvSpPr txBox="1"/>
          <p:nvPr/>
        </p:nvSpPr>
        <p:spPr>
          <a:xfrm>
            <a:off x="35613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friend runs</a:t>
            </a:r>
            <a:endParaRPr sz="1200">
              <a:solidFill>
                <a:schemeClr val="dk1"/>
              </a:solidFill>
              <a:latin typeface="Proxima Nova Semibold"/>
              <a:ea typeface="Proxima Nova Semibold"/>
              <a:cs typeface="Proxima Nova Semibold"/>
              <a:sym typeface="Proxima Nova Semibold"/>
            </a:endParaRPr>
          </a:p>
        </p:txBody>
      </p:sp>
      <p:cxnSp>
        <p:nvCxnSpPr>
          <p:cNvPr id="510" name="Google Shape;510;p54"/>
          <p:cNvCxnSpPr/>
          <p:nvPr/>
        </p:nvCxnSpPr>
        <p:spPr>
          <a:xfrm>
            <a:off x="5568625" y="23441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511" name="Google Shape;511;p54"/>
          <p:cNvSpPr txBox="1"/>
          <p:nvPr/>
        </p:nvSpPr>
        <p:spPr>
          <a:xfrm>
            <a:off x="3561350" y="1764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Apple watch introduces a cool feature</a:t>
            </a:r>
            <a:endParaRPr sz="1200">
              <a:solidFill>
                <a:srgbClr val="000000"/>
              </a:solidFill>
              <a:latin typeface="Proxima Nova Extrabold"/>
              <a:ea typeface="Proxima Nova Extrabold"/>
              <a:cs typeface="Proxima Nova Extrabold"/>
              <a:sym typeface="Proxima Nova Extrabold"/>
            </a:endParaRPr>
          </a:p>
        </p:txBody>
      </p:sp>
      <p:cxnSp>
        <p:nvCxnSpPr>
          <p:cNvPr id="512" name="Google Shape;512;p54"/>
          <p:cNvCxnSpPr/>
          <p:nvPr/>
        </p:nvCxnSpPr>
        <p:spPr>
          <a:xfrm>
            <a:off x="4500200" y="2420125"/>
            <a:ext cx="0" cy="487500"/>
          </a:xfrm>
          <a:prstGeom prst="straightConnector1">
            <a:avLst/>
          </a:prstGeom>
          <a:noFill/>
          <a:ln w="38100" cap="flat" cmpd="sng">
            <a:solidFill>
              <a:srgbClr val="980000"/>
            </a:solidFill>
            <a:prstDash val="solid"/>
            <a:round/>
            <a:headEnd type="none" w="med" len="med"/>
            <a:tailEnd type="triangle" w="med" len="med"/>
          </a:ln>
        </p:spPr>
      </p:cxnSp>
      <p:cxnSp>
        <p:nvCxnSpPr>
          <p:cNvPr id="513" name="Google Shape;513;p54"/>
          <p:cNvCxnSpPr/>
          <p:nvPr/>
        </p:nvCxnSpPr>
        <p:spPr>
          <a:xfrm rot="10800000" flipH="1">
            <a:off x="5592675" y="2959875"/>
            <a:ext cx="916500" cy="384900"/>
          </a:xfrm>
          <a:prstGeom prst="straightConnector1">
            <a:avLst/>
          </a:prstGeom>
          <a:noFill/>
          <a:ln w="38100" cap="flat" cmpd="sng">
            <a:solidFill>
              <a:srgbClr val="980000"/>
            </a:solidFill>
            <a:prstDash val="solid"/>
            <a:round/>
            <a:headEnd type="triangle" w="med" len="med"/>
            <a:tailEnd type="triangle" w="med" len="med"/>
          </a:ln>
        </p:spPr>
      </p:cxnSp>
      <p:sp>
        <p:nvSpPr>
          <p:cNvPr id="514" name="Google Shape;514;p54"/>
          <p:cNvSpPr txBox="1"/>
          <p:nvPr/>
        </p:nvSpPr>
        <p:spPr>
          <a:xfrm>
            <a:off x="346375" y="2526625"/>
            <a:ext cx="2163000" cy="655500"/>
          </a:xfrm>
          <a:prstGeom prst="rect">
            <a:avLst/>
          </a:prstGeom>
          <a:solidFill>
            <a:srgbClr val="00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a:t>
            </a:r>
            <a:endParaRPr sz="1200">
              <a:solidFill>
                <a:schemeClr val="dk1"/>
              </a:solidFill>
              <a:latin typeface="Proxima Nova Semibold"/>
              <a:ea typeface="Proxima Nova Semibold"/>
              <a:cs typeface="Proxima Nova Semibold"/>
              <a:sym typeface="Proxima Nova Semibold"/>
            </a:endParaRPr>
          </a:p>
        </p:txBody>
      </p:sp>
      <p:cxnSp>
        <p:nvCxnSpPr>
          <p:cNvPr id="515" name="Google Shape;515;p54"/>
          <p:cNvCxnSpPr/>
          <p:nvPr/>
        </p:nvCxnSpPr>
        <p:spPr>
          <a:xfrm>
            <a:off x="2557163" y="28334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516" name="Google Shape;516;p54"/>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Are exercise behaviors contagious?</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5"/>
          <p:cNvSpPr/>
          <p:nvPr/>
        </p:nvSpPr>
        <p:spPr>
          <a:xfrm>
            <a:off x="3316700" y="1383625"/>
            <a:ext cx="5655000" cy="2664900"/>
          </a:xfrm>
          <a:prstGeom prst="roundRect">
            <a:avLst>
              <a:gd name="adj" fmla="val 16667"/>
            </a:avLst>
          </a:prstGeom>
          <a:solidFill>
            <a:srgbClr val="EFEFEF">
              <a:alpha val="32910"/>
            </a:srgbClr>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2" name="Google Shape;52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523" name="Google Shape;523;p55"/>
          <p:cNvSpPr txBox="1"/>
          <p:nvPr/>
        </p:nvSpPr>
        <p:spPr>
          <a:xfrm>
            <a:off x="65090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4" name="Google Shape;524;p55"/>
          <p:cNvSpPr txBox="1"/>
          <p:nvPr/>
        </p:nvSpPr>
        <p:spPr>
          <a:xfrm>
            <a:off x="66248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run</a:t>
            </a:r>
            <a:endParaRPr sz="1200">
              <a:solidFill>
                <a:schemeClr val="dk1"/>
              </a:solidFill>
              <a:latin typeface="Proxima Nova Semibold"/>
              <a:ea typeface="Proxima Nova Semibold"/>
              <a:cs typeface="Proxima Nova Semibold"/>
              <a:sym typeface="Proxima Nova Semibold"/>
            </a:endParaRPr>
          </a:p>
        </p:txBody>
      </p:sp>
      <p:sp>
        <p:nvSpPr>
          <p:cNvPr id="525" name="Google Shape;525;p55"/>
          <p:cNvSpPr txBox="1"/>
          <p:nvPr/>
        </p:nvSpPr>
        <p:spPr>
          <a:xfrm>
            <a:off x="35613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friend runs</a:t>
            </a:r>
            <a:endParaRPr sz="1200">
              <a:solidFill>
                <a:schemeClr val="dk1"/>
              </a:solidFill>
              <a:latin typeface="Proxima Nova Semibold"/>
              <a:ea typeface="Proxima Nova Semibold"/>
              <a:cs typeface="Proxima Nova Semibold"/>
              <a:sym typeface="Proxima Nova Semibold"/>
            </a:endParaRPr>
          </a:p>
        </p:txBody>
      </p:sp>
      <p:cxnSp>
        <p:nvCxnSpPr>
          <p:cNvPr id="526" name="Google Shape;526;p55"/>
          <p:cNvCxnSpPr/>
          <p:nvPr/>
        </p:nvCxnSpPr>
        <p:spPr>
          <a:xfrm>
            <a:off x="5568625" y="23441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527" name="Google Shape;527;p55"/>
          <p:cNvSpPr txBox="1"/>
          <p:nvPr/>
        </p:nvSpPr>
        <p:spPr>
          <a:xfrm>
            <a:off x="3561350" y="1764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Apple watch introduces a cool feature</a:t>
            </a:r>
            <a:endParaRPr sz="1200">
              <a:solidFill>
                <a:srgbClr val="000000"/>
              </a:solidFill>
              <a:latin typeface="Proxima Nova Extrabold"/>
              <a:ea typeface="Proxima Nova Extrabold"/>
              <a:cs typeface="Proxima Nova Extrabold"/>
              <a:sym typeface="Proxima Nova Extrabold"/>
            </a:endParaRPr>
          </a:p>
        </p:txBody>
      </p:sp>
      <p:cxnSp>
        <p:nvCxnSpPr>
          <p:cNvPr id="528" name="Google Shape;528;p55"/>
          <p:cNvCxnSpPr/>
          <p:nvPr/>
        </p:nvCxnSpPr>
        <p:spPr>
          <a:xfrm>
            <a:off x="4500200" y="2420125"/>
            <a:ext cx="0" cy="487500"/>
          </a:xfrm>
          <a:prstGeom prst="straightConnector1">
            <a:avLst/>
          </a:prstGeom>
          <a:noFill/>
          <a:ln w="38100" cap="flat" cmpd="sng">
            <a:solidFill>
              <a:srgbClr val="980000"/>
            </a:solidFill>
            <a:prstDash val="solid"/>
            <a:round/>
            <a:headEnd type="none" w="med" len="med"/>
            <a:tailEnd type="triangle" w="med" len="med"/>
          </a:ln>
        </p:spPr>
      </p:cxnSp>
      <p:cxnSp>
        <p:nvCxnSpPr>
          <p:cNvPr id="529" name="Google Shape;529;p55"/>
          <p:cNvCxnSpPr/>
          <p:nvPr/>
        </p:nvCxnSpPr>
        <p:spPr>
          <a:xfrm rot="10800000" flipH="1">
            <a:off x="5592675" y="2959875"/>
            <a:ext cx="916500" cy="384900"/>
          </a:xfrm>
          <a:prstGeom prst="straightConnector1">
            <a:avLst/>
          </a:prstGeom>
          <a:noFill/>
          <a:ln w="38100" cap="flat" cmpd="sng">
            <a:solidFill>
              <a:srgbClr val="980000"/>
            </a:solidFill>
            <a:prstDash val="solid"/>
            <a:round/>
            <a:headEnd type="triangle" w="med" len="med"/>
            <a:tailEnd type="triangle" w="med" len="med"/>
          </a:ln>
        </p:spPr>
      </p:cxnSp>
      <p:sp>
        <p:nvSpPr>
          <p:cNvPr id="530" name="Google Shape;530;p55"/>
          <p:cNvSpPr txBox="1"/>
          <p:nvPr/>
        </p:nvSpPr>
        <p:spPr>
          <a:xfrm>
            <a:off x="346375" y="2526625"/>
            <a:ext cx="2163000" cy="655500"/>
          </a:xfrm>
          <a:prstGeom prst="rect">
            <a:avLst/>
          </a:prstGeom>
          <a:solidFill>
            <a:srgbClr val="00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Weather at my friend’s location</a:t>
            </a:r>
            <a:endParaRPr sz="1200">
              <a:solidFill>
                <a:schemeClr val="dk1"/>
              </a:solidFill>
              <a:latin typeface="Proxima Nova Semibold"/>
              <a:ea typeface="Proxima Nova Semibold"/>
              <a:cs typeface="Proxima Nova Semibold"/>
              <a:sym typeface="Proxima Nova Semibold"/>
            </a:endParaRPr>
          </a:p>
        </p:txBody>
      </p:sp>
      <p:cxnSp>
        <p:nvCxnSpPr>
          <p:cNvPr id="531" name="Google Shape;531;p55"/>
          <p:cNvCxnSpPr/>
          <p:nvPr/>
        </p:nvCxnSpPr>
        <p:spPr>
          <a:xfrm>
            <a:off x="2557163" y="28334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532" name="Google Shape;532;p55"/>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Are exercise behaviors contagious?</a:t>
            </a:r>
            <a:endParaRPr sz="3000">
              <a:latin typeface="Proxima Nova Extrabold"/>
              <a:ea typeface="Proxima Nova Extrabold"/>
              <a:cs typeface="Proxima Nova Extrabold"/>
              <a:sym typeface="Proxima Nova Extrabold"/>
            </a:endParaRPr>
          </a:p>
        </p:txBody>
      </p:sp>
      <p:sp>
        <p:nvSpPr>
          <p:cNvPr id="533" name="Google Shape;533;p55"/>
          <p:cNvSpPr txBox="1"/>
          <p:nvPr/>
        </p:nvSpPr>
        <p:spPr>
          <a:xfrm>
            <a:off x="276750" y="4763725"/>
            <a:ext cx="6984300" cy="1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22222"/>
                </a:solidFill>
                <a:highlight>
                  <a:srgbClr val="FFFFFF"/>
                </a:highlight>
                <a:latin typeface="Proxima Nova"/>
                <a:ea typeface="Proxima Nova"/>
                <a:cs typeface="Proxima Nova"/>
                <a:sym typeface="Proxima Nova"/>
              </a:rPr>
              <a:t>Aral, Sinan, and Christos Nicolaides. "Exercise contagion in a global social network." </a:t>
            </a:r>
            <a:r>
              <a:rPr lang="en" sz="900" i="1">
                <a:solidFill>
                  <a:srgbClr val="222222"/>
                </a:solidFill>
                <a:highlight>
                  <a:srgbClr val="FFFFFF"/>
                </a:highlight>
                <a:latin typeface="Proxima Nova"/>
                <a:ea typeface="Proxima Nova"/>
                <a:cs typeface="Proxima Nova"/>
                <a:sym typeface="Proxima Nova"/>
              </a:rPr>
              <a:t>Nature Communications</a:t>
            </a:r>
            <a:r>
              <a:rPr lang="en" sz="900">
                <a:solidFill>
                  <a:srgbClr val="222222"/>
                </a:solidFill>
                <a:highlight>
                  <a:srgbClr val="FFFFFF"/>
                </a:highlight>
                <a:latin typeface="Proxima Nova"/>
                <a:ea typeface="Proxima Nova"/>
                <a:cs typeface="Proxima Nova"/>
                <a:sym typeface="Proxima Nova"/>
              </a:rPr>
              <a:t> 8.1 (2017): 14753.</a:t>
            </a:r>
            <a:endParaRPr sz="900">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6"/>
          <p:cNvSpPr/>
          <p:nvPr/>
        </p:nvSpPr>
        <p:spPr>
          <a:xfrm>
            <a:off x="3316700" y="1383625"/>
            <a:ext cx="5655000" cy="2664900"/>
          </a:xfrm>
          <a:prstGeom prst="roundRect">
            <a:avLst>
              <a:gd name="adj" fmla="val 16667"/>
            </a:avLst>
          </a:prstGeom>
          <a:solidFill>
            <a:srgbClr val="EFEFEF">
              <a:alpha val="32910"/>
            </a:srgbClr>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9" name="Google Shape;539;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540" name="Google Shape;540;p56"/>
          <p:cNvSpPr txBox="1"/>
          <p:nvPr/>
        </p:nvSpPr>
        <p:spPr>
          <a:xfrm>
            <a:off x="65090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1" name="Google Shape;541;p56"/>
          <p:cNvSpPr txBox="1"/>
          <p:nvPr/>
        </p:nvSpPr>
        <p:spPr>
          <a:xfrm>
            <a:off x="66248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run</a:t>
            </a:r>
            <a:endParaRPr sz="1200">
              <a:solidFill>
                <a:schemeClr val="dk1"/>
              </a:solidFill>
              <a:latin typeface="Proxima Nova Semibold"/>
              <a:ea typeface="Proxima Nova Semibold"/>
              <a:cs typeface="Proxima Nova Semibold"/>
              <a:sym typeface="Proxima Nova Semibold"/>
            </a:endParaRPr>
          </a:p>
        </p:txBody>
      </p:sp>
      <p:sp>
        <p:nvSpPr>
          <p:cNvPr id="542" name="Google Shape;542;p56"/>
          <p:cNvSpPr txBox="1"/>
          <p:nvPr/>
        </p:nvSpPr>
        <p:spPr>
          <a:xfrm>
            <a:off x="35613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friend runs</a:t>
            </a:r>
            <a:endParaRPr sz="1200">
              <a:solidFill>
                <a:schemeClr val="dk1"/>
              </a:solidFill>
              <a:latin typeface="Proxima Nova Semibold"/>
              <a:ea typeface="Proxima Nova Semibold"/>
              <a:cs typeface="Proxima Nova Semibold"/>
              <a:sym typeface="Proxima Nova Semibold"/>
            </a:endParaRPr>
          </a:p>
        </p:txBody>
      </p:sp>
      <p:cxnSp>
        <p:nvCxnSpPr>
          <p:cNvPr id="543" name="Google Shape;543;p56"/>
          <p:cNvCxnSpPr/>
          <p:nvPr/>
        </p:nvCxnSpPr>
        <p:spPr>
          <a:xfrm>
            <a:off x="5568625" y="2344150"/>
            <a:ext cx="956400" cy="489300"/>
          </a:xfrm>
          <a:prstGeom prst="straightConnector1">
            <a:avLst/>
          </a:prstGeom>
          <a:noFill/>
          <a:ln w="38100" cap="flat" cmpd="sng">
            <a:solidFill>
              <a:srgbClr val="B7B7B7"/>
            </a:solidFill>
            <a:prstDash val="solid"/>
            <a:round/>
            <a:headEnd type="none" w="med" len="med"/>
            <a:tailEnd type="triangle" w="med" len="med"/>
          </a:ln>
        </p:spPr>
      </p:cxnSp>
      <p:sp>
        <p:nvSpPr>
          <p:cNvPr id="544" name="Google Shape;544;p56"/>
          <p:cNvSpPr txBox="1"/>
          <p:nvPr/>
        </p:nvSpPr>
        <p:spPr>
          <a:xfrm>
            <a:off x="3561350" y="1764625"/>
            <a:ext cx="1877700" cy="655500"/>
          </a:xfrm>
          <a:prstGeom prst="rect">
            <a:avLst/>
          </a:prstGeom>
          <a:solidFill>
            <a:srgbClr val="CCCCCC"/>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Apple watch introduces a cool feature</a:t>
            </a:r>
            <a:endParaRPr sz="1200">
              <a:solidFill>
                <a:srgbClr val="000000"/>
              </a:solidFill>
              <a:latin typeface="Proxima Nova Extrabold"/>
              <a:ea typeface="Proxima Nova Extrabold"/>
              <a:cs typeface="Proxima Nova Extrabold"/>
              <a:sym typeface="Proxima Nova Extrabold"/>
            </a:endParaRPr>
          </a:p>
        </p:txBody>
      </p:sp>
      <p:cxnSp>
        <p:nvCxnSpPr>
          <p:cNvPr id="545" name="Google Shape;545;p56"/>
          <p:cNvCxnSpPr/>
          <p:nvPr/>
        </p:nvCxnSpPr>
        <p:spPr>
          <a:xfrm>
            <a:off x="4500200" y="2420125"/>
            <a:ext cx="0" cy="487500"/>
          </a:xfrm>
          <a:prstGeom prst="straightConnector1">
            <a:avLst/>
          </a:prstGeom>
          <a:noFill/>
          <a:ln w="38100" cap="flat" cmpd="sng">
            <a:solidFill>
              <a:srgbClr val="B7B7B7"/>
            </a:solidFill>
            <a:prstDash val="solid"/>
            <a:round/>
            <a:headEnd type="none" w="med" len="med"/>
            <a:tailEnd type="triangle" w="med" len="med"/>
          </a:ln>
        </p:spPr>
      </p:cxnSp>
      <p:cxnSp>
        <p:nvCxnSpPr>
          <p:cNvPr id="546" name="Google Shape;546;p56"/>
          <p:cNvCxnSpPr/>
          <p:nvPr/>
        </p:nvCxnSpPr>
        <p:spPr>
          <a:xfrm rot="10800000" flipH="1">
            <a:off x="5592675" y="2959875"/>
            <a:ext cx="916500" cy="384900"/>
          </a:xfrm>
          <a:prstGeom prst="straightConnector1">
            <a:avLst/>
          </a:prstGeom>
          <a:noFill/>
          <a:ln w="38100" cap="flat" cmpd="sng">
            <a:solidFill>
              <a:srgbClr val="980000"/>
            </a:solidFill>
            <a:prstDash val="solid"/>
            <a:round/>
            <a:headEnd type="none" w="med" len="med"/>
            <a:tailEnd type="triangle" w="med" len="med"/>
          </a:ln>
        </p:spPr>
      </p:cxnSp>
      <p:sp>
        <p:nvSpPr>
          <p:cNvPr id="547" name="Google Shape;547;p56"/>
          <p:cNvSpPr txBox="1"/>
          <p:nvPr/>
        </p:nvSpPr>
        <p:spPr>
          <a:xfrm>
            <a:off x="346375" y="2526625"/>
            <a:ext cx="2163000" cy="655500"/>
          </a:xfrm>
          <a:prstGeom prst="rect">
            <a:avLst/>
          </a:prstGeom>
          <a:solidFill>
            <a:srgbClr val="00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Weather at my friend’s location</a:t>
            </a:r>
            <a:endParaRPr sz="1200">
              <a:solidFill>
                <a:schemeClr val="dk1"/>
              </a:solidFill>
              <a:latin typeface="Proxima Nova Semibold"/>
              <a:ea typeface="Proxima Nova Semibold"/>
              <a:cs typeface="Proxima Nova Semibold"/>
              <a:sym typeface="Proxima Nova Semibold"/>
            </a:endParaRPr>
          </a:p>
        </p:txBody>
      </p:sp>
      <p:cxnSp>
        <p:nvCxnSpPr>
          <p:cNvPr id="548" name="Google Shape;548;p56"/>
          <p:cNvCxnSpPr/>
          <p:nvPr/>
        </p:nvCxnSpPr>
        <p:spPr>
          <a:xfrm>
            <a:off x="2557163" y="28334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549" name="Google Shape;549;p56"/>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Use Weather as an Instrument</a:t>
            </a:r>
            <a:endParaRPr sz="3000">
              <a:latin typeface="Proxima Nova Extrabold"/>
              <a:ea typeface="Proxima Nova Extrabold"/>
              <a:cs typeface="Proxima Nova Extrabold"/>
              <a:sym typeface="Proxima Nova Extrabold"/>
            </a:endParaRPr>
          </a:p>
        </p:txBody>
      </p:sp>
      <p:sp>
        <p:nvSpPr>
          <p:cNvPr id="550" name="Google Shape;550;p56"/>
          <p:cNvSpPr txBox="1"/>
          <p:nvPr/>
        </p:nvSpPr>
        <p:spPr>
          <a:xfrm>
            <a:off x="276750" y="4763725"/>
            <a:ext cx="6984300" cy="1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22222"/>
                </a:solidFill>
                <a:highlight>
                  <a:srgbClr val="FFFFFF"/>
                </a:highlight>
                <a:latin typeface="Proxima Nova"/>
                <a:ea typeface="Proxima Nova"/>
                <a:cs typeface="Proxima Nova"/>
                <a:sym typeface="Proxima Nova"/>
              </a:rPr>
              <a:t>Aral, Sinan, and Christos Nicolaides. "Exercise contagion in a global social network." </a:t>
            </a:r>
            <a:r>
              <a:rPr lang="en" sz="900" i="1">
                <a:solidFill>
                  <a:srgbClr val="222222"/>
                </a:solidFill>
                <a:highlight>
                  <a:srgbClr val="FFFFFF"/>
                </a:highlight>
                <a:latin typeface="Proxima Nova"/>
                <a:ea typeface="Proxima Nova"/>
                <a:cs typeface="Proxima Nova"/>
                <a:sym typeface="Proxima Nova"/>
              </a:rPr>
              <a:t>Nature Communications</a:t>
            </a:r>
            <a:r>
              <a:rPr lang="en" sz="900">
                <a:solidFill>
                  <a:srgbClr val="222222"/>
                </a:solidFill>
                <a:highlight>
                  <a:srgbClr val="FFFFFF"/>
                </a:highlight>
                <a:latin typeface="Proxima Nova"/>
                <a:ea typeface="Proxima Nova"/>
                <a:cs typeface="Proxima Nova"/>
                <a:sym typeface="Proxima Nova"/>
              </a:rPr>
              <a:t> 8.1 (2017): 14753.</a:t>
            </a:r>
            <a:endParaRPr sz="900">
              <a:latin typeface="Proxima Nova"/>
              <a:ea typeface="Proxima Nova"/>
              <a:cs typeface="Proxima Nova"/>
              <a:sym typeface="Proxima Nov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pic>
        <p:nvPicPr>
          <p:cNvPr id="556" name="Google Shape;556;p5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82838" y="1883378"/>
            <a:ext cx="6978324" cy="1795675"/>
          </a:xfrm>
          <a:prstGeom prst="rect">
            <a:avLst/>
          </a:prstGeom>
          <a:noFill/>
          <a:ln>
            <a:noFill/>
          </a:ln>
        </p:spPr>
      </p:pic>
      <p:sp>
        <p:nvSpPr>
          <p:cNvPr id="557" name="Google Shape;557;p57"/>
          <p:cNvSpPr txBox="1"/>
          <p:nvPr/>
        </p:nvSpPr>
        <p:spPr>
          <a:xfrm>
            <a:off x="4162050" y="954500"/>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Weather at friend’s location</a:t>
            </a:r>
            <a:endParaRPr sz="1200">
              <a:solidFill>
                <a:srgbClr val="000000"/>
              </a:solidFill>
              <a:latin typeface="Proxima Nova Extrabold"/>
              <a:ea typeface="Proxima Nova Extrabold"/>
              <a:cs typeface="Proxima Nova Extrabold"/>
              <a:sym typeface="Proxima Nova Extrabold"/>
            </a:endParaRPr>
          </a:p>
        </p:txBody>
      </p:sp>
      <p:pic>
        <p:nvPicPr>
          <p:cNvPr id="558" name="Google Shape;558;p57"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3467682">
            <a:off x="3279667" y="962098"/>
            <a:ext cx="432291" cy="1077805"/>
          </a:xfrm>
          <a:prstGeom prst="rect">
            <a:avLst/>
          </a:prstGeom>
          <a:noFill/>
          <a:ln>
            <a:noFill/>
          </a:ln>
        </p:spPr>
      </p:pic>
      <p:sp>
        <p:nvSpPr>
          <p:cNvPr id="559" name="Google Shape;559;p57"/>
          <p:cNvSpPr/>
          <p:nvPr/>
        </p:nvSpPr>
        <p:spPr>
          <a:xfrm>
            <a:off x="2935700" y="1925050"/>
            <a:ext cx="372900" cy="393600"/>
          </a:xfrm>
          <a:prstGeom prst="rect">
            <a:avLst/>
          </a:prstGeom>
          <a:solidFill>
            <a:srgbClr val="FFFC00">
              <a:alpha val="316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pic>
        <p:nvPicPr>
          <p:cNvPr id="565" name="Google Shape;565;p5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82838" y="1883378"/>
            <a:ext cx="6978324" cy="1795675"/>
          </a:xfrm>
          <a:prstGeom prst="rect">
            <a:avLst/>
          </a:prstGeom>
          <a:noFill/>
          <a:ln>
            <a:noFill/>
          </a:ln>
        </p:spPr>
      </p:pic>
      <p:sp>
        <p:nvSpPr>
          <p:cNvPr id="566" name="Google Shape;566;p58"/>
          <p:cNvSpPr txBox="1"/>
          <p:nvPr/>
        </p:nvSpPr>
        <p:spPr>
          <a:xfrm>
            <a:off x="4162050" y="954500"/>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Weather at friend’s location</a:t>
            </a:r>
            <a:endParaRPr sz="1200">
              <a:solidFill>
                <a:srgbClr val="000000"/>
              </a:solidFill>
              <a:latin typeface="Proxima Nova Extrabold"/>
              <a:ea typeface="Proxima Nova Extrabold"/>
              <a:cs typeface="Proxima Nova Extrabold"/>
              <a:sym typeface="Proxima Nova Extrabold"/>
            </a:endParaRPr>
          </a:p>
        </p:txBody>
      </p:sp>
      <p:pic>
        <p:nvPicPr>
          <p:cNvPr id="567" name="Google Shape;567;p58"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3467682">
            <a:off x="3279667" y="962098"/>
            <a:ext cx="432291" cy="1077805"/>
          </a:xfrm>
          <a:prstGeom prst="rect">
            <a:avLst/>
          </a:prstGeom>
          <a:noFill/>
          <a:ln>
            <a:noFill/>
          </a:ln>
        </p:spPr>
      </p:pic>
      <p:sp>
        <p:nvSpPr>
          <p:cNvPr id="568" name="Google Shape;568;p58"/>
          <p:cNvSpPr/>
          <p:nvPr/>
        </p:nvSpPr>
        <p:spPr>
          <a:xfrm>
            <a:off x="2935700" y="1925050"/>
            <a:ext cx="372900" cy="393600"/>
          </a:xfrm>
          <a:prstGeom prst="rect">
            <a:avLst/>
          </a:prstGeom>
          <a:solidFill>
            <a:srgbClr val="FFFC00">
              <a:alpha val="316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9" name="Google Shape;569;p58"/>
          <p:cNvSpPr/>
          <p:nvPr/>
        </p:nvSpPr>
        <p:spPr>
          <a:xfrm>
            <a:off x="2173700" y="1925050"/>
            <a:ext cx="372900" cy="393600"/>
          </a:xfrm>
          <a:prstGeom prst="rect">
            <a:avLst/>
          </a:prstGeom>
          <a:solidFill>
            <a:srgbClr val="FFFC00">
              <a:alpha val="316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70" name="Google Shape;570;p58"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3442743" flipH="1">
            <a:off x="1766335" y="962099"/>
            <a:ext cx="432308" cy="1077810"/>
          </a:xfrm>
          <a:prstGeom prst="rect">
            <a:avLst/>
          </a:prstGeom>
          <a:noFill/>
          <a:ln>
            <a:noFill/>
          </a:ln>
        </p:spPr>
      </p:pic>
      <p:sp>
        <p:nvSpPr>
          <p:cNvPr id="571" name="Google Shape;571;p58"/>
          <p:cNvSpPr txBox="1"/>
          <p:nvPr/>
        </p:nvSpPr>
        <p:spPr>
          <a:xfrm>
            <a:off x="97375" y="842200"/>
            <a:ext cx="1142400" cy="945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Friend’s predicted activity level</a:t>
            </a:r>
            <a:endParaRPr sz="1200">
              <a:latin typeface="Proxima Nova Semibold"/>
              <a:ea typeface="Proxima Nova Semibold"/>
              <a:cs typeface="Proxima Nova Semibold"/>
              <a:sym typeface="Proxima Nova Semibo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pic>
        <p:nvPicPr>
          <p:cNvPr id="577" name="Google Shape;577;p5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82838" y="1883378"/>
            <a:ext cx="6978324" cy="1795675"/>
          </a:xfrm>
          <a:prstGeom prst="rect">
            <a:avLst/>
          </a:prstGeom>
          <a:noFill/>
          <a:ln>
            <a:noFill/>
          </a:ln>
        </p:spPr>
      </p:pic>
      <p:sp>
        <p:nvSpPr>
          <p:cNvPr id="578" name="Google Shape;578;p59"/>
          <p:cNvSpPr txBox="1"/>
          <p:nvPr/>
        </p:nvSpPr>
        <p:spPr>
          <a:xfrm>
            <a:off x="4162050" y="954500"/>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Weather at friend’s location</a:t>
            </a:r>
            <a:endParaRPr sz="1200">
              <a:solidFill>
                <a:srgbClr val="000000"/>
              </a:solidFill>
              <a:latin typeface="Proxima Nova Extrabold"/>
              <a:ea typeface="Proxima Nova Extrabold"/>
              <a:cs typeface="Proxima Nova Extrabold"/>
              <a:sym typeface="Proxima Nova Extrabold"/>
            </a:endParaRPr>
          </a:p>
        </p:txBody>
      </p:sp>
      <p:pic>
        <p:nvPicPr>
          <p:cNvPr id="579" name="Google Shape;579;p59"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3467682">
            <a:off x="3279667" y="962098"/>
            <a:ext cx="432291" cy="1077805"/>
          </a:xfrm>
          <a:prstGeom prst="rect">
            <a:avLst/>
          </a:prstGeom>
          <a:noFill/>
          <a:ln>
            <a:noFill/>
          </a:ln>
        </p:spPr>
      </p:pic>
      <p:sp>
        <p:nvSpPr>
          <p:cNvPr id="580" name="Google Shape;580;p59"/>
          <p:cNvSpPr/>
          <p:nvPr/>
        </p:nvSpPr>
        <p:spPr>
          <a:xfrm>
            <a:off x="2935700" y="1925050"/>
            <a:ext cx="372900" cy="393600"/>
          </a:xfrm>
          <a:prstGeom prst="rect">
            <a:avLst/>
          </a:prstGeom>
          <a:solidFill>
            <a:srgbClr val="FFFC00">
              <a:alpha val="316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1" name="Google Shape;581;p59"/>
          <p:cNvSpPr/>
          <p:nvPr/>
        </p:nvSpPr>
        <p:spPr>
          <a:xfrm>
            <a:off x="2173700" y="1925050"/>
            <a:ext cx="372900" cy="393600"/>
          </a:xfrm>
          <a:prstGeom prst="rect">
            <a:avLst/>
          </a:prstGeom>
          <a:solidFill>
            <a:srgbClr val="FFFC00">
              <a:alpha val="316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82" name="Google Shape;582;p59"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3442743" flipH="1">
            <a:off x="1766335" y="962099"/>
            <a:ext cx="432308" cy="1077810"/>
          </a:xfrm>
          <a:prstGeom prst="rect">
            <a:avLst/>
          </a:prstGeom>
          <a:noFill/>
          <a:ln>
            <a:noFill/>
          </a:ln>
        </p:spPr>
      </p:pic>
      <p:sp>
        <p:nvSpPr>
          <p:cNvPr id="583" name="Google Shape;583;p59"/>
          <p:cNvSpPr txBox="1"/>
          <p:nvPr/>
        </p:nvSpPr>
        <p:spPr>
          <a:xfrm>
            <a:off x="97375" y="842200"/>
            <a:ext cx="1142400" cy="945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200">
                <a:solidFill>
                  <a:schemeClr val="dk1"/>
                </a:solidFill>
                <a:latin typeface="Proxima Nova Semibold"/>
                <a:ea typeface="Proxima Nova Semibold"/>
                <a:cs typeface="Proxima Nova Semibold"/>
                <a:sym typeface="Proxima Nova Semibold"/>
              </a:rPr>
              <a:t>Friend’s predicted activity level</a:t>
            </a:r>
            <a:endParaRPr sz="1200">
              <a:solidFill>
                <a:srgbClr val="000000"/>
              </a:solidFill>
              <a:latin typeface="Proxima Nova Extrabold"/>
              <a:ea typeface="Proxima Nova Extrabold"/>
              <a:cs typeface="Proxima Nova Extrabold"/>
              <a:sym typeface="Proxima Nova Extrabold"/>
            </a:endParaRPr>
          </a:p>
        </p:txBody>
      </p:sp>
      <p:pic>
        <p:nvPicPr>
          <p:cNvPr id="584" name="Google Shape;584;p59"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357257" flipH="1">
            <a:off x="3619288" y="2975399"/>
            <a:ext cx="432308" cy="1077810"/>
          </a:xfrm>
          <a:prstGeom prst="rect">
            <a:avLst/>
          </a:prstGeom>
          <a:noFill/>
          <a:ln>
            <a:noFill/>
          </a:ln>
        </p:spPr>
      </p:pic>
      <p:sp>
        <p:nvSpPr>
          <p:cNvPr id="585" name="Google Shape;585;p59"/>
          <p:cNvSpPr/>
          <p:nvPr/>
        </p:nvSpPr>
        <p:spPr>
          <a:xfrm>
            <a:off x="3390900" y="2805375"/>
            <a:ext cx="372900" cy="393600"/>
          </a:xfrm>
          <a:prstGeom prst="rect">
            <a:avLst/>
          </a:prstGeom>
          <a:solidFill>
            <a:srgbClr val="FFFC00">
              <a:alpha val="316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6" name="Google Shape;586;p59"/>
          <p:cNvSpPr txBox="1"/>
          <p:nvPr/>
        </p:nvSpPr>
        <p:spPr>
          <a:xfrm>
            <a:off x="4460825" y="3412925"/>
            <a:ext cx="1142400" cy="945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200">
                <a:solidFill>
                  <a:schemeClr val="dk1"/>
                </a:solidFill>
                <a:latin typeface="Proxima Nova Semibold"/>
                <a:ea typeface="Proxima Nova Semibold"/>
                <a:cs typeface="Proxima Nova Semibold"/>
                <a:sym typeface="Proxima Nova Semibold"/>
              </a:rPr>
              <a:t>Friend’s predicted activity level</a:t>
            </a:r>
            <a:endParaRPr sz="1200">
              <a:solidFill>
                <a:srgbClr val="000000"/>
              </a:solidFill>
              <a:latin typeface="Proxima Nova Extrabold"/>
              <a:ea typeface="Proxima Nova Extrabold"/>
              <a:cs typeface="Proxima Nova Extrabold"/>
              <a:sym typeface="Proxima Nova Extrabo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pic>
        <p:nvPicPr>
          <p:cNvPr id="592" name="Google Shape;592;p6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82838" y="1883378"/>
            <a:ext cx="6978324" cy="1795675"/>
          </a:xfrm>
          <a:prstGeom prst="rect">
            <a:avLst/>
          </a:prstGeom>
          <a:noFill/>
          <a:ln>
            <a:noFill/>
          </a:ln>
        </p:spPr>
      </p:pic>
      <p:sp>
        <p:nvSpPr>
          <p:cNvPr id="593" name="Google Shape;593;p60"/>
          <p:cNvSpPr txBox="1"/>
          <p:nvPr/>
        </p:nvSpPr>
        <p:spPr>
          <a:xfrm>
            <a:off x="4162050" y="954500"/>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Weather at friend’s location</a:t>
            </a:r>
            <a:endParaRPr sz="1200">
              <a:solidFill>
                <a:srgbClr val="000000"/>
              </a:solidFill>
              <a:latin typeface="Proxima Nova Extrabold"/>
              <a:ea typeface="Proxima Nova Extrabold"/>
              <a:cs typeface="Proxima Nova Extrabold"/>
              <a:sym typeface="Proxima Nova Extrabold"/>
            </a:endParaRPr>
          </a:p>
        </p:txBody>
      </p:sp>
      <p:pic>
        <p:nvPicPr>
          <p:cNvPr id="594" name="Google Shape;594;p60"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3467682">
            <a:off x="3279667" y="962098"/>
            <a:ext cx="432291" cy="1077805"/>
          </a:xfrm>
          <a:prstGeom prst="rect">
            <a:avLst/>
          </a:prstGeom>
          <a:noFill/>
          <a:ln>
            <a:noFill/>
          </a:ln>
        </p:spPr>
      </p:pic>
      <p:sp>
        <p:nvSpPr>
          <p:cNvPr id="595" name="Google Shape;595;p60"/>
          <p:cNvSpPr/>
          <p:nvPr/>
        </p:nvSpPr>
        <p:spPr>
          <a:xfrm>
            <a:off x="2935700" y="1925050"/>
            <a:ext cx="372900" cy="393600"/>
          </a:xfrm>
          <a:prstGeom prst="rect">
            <a:avLst/>
          </a:prstGeom>
          <a:solidFill>
            <a:srgbClr val="FFFC00">
              <a:alpha val="316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6" name="Google Shape;596;p60"/>
          <p:cNvSpPr/>
          <p:nvPr/>
        </p:nvSpPr>
        <p:spPr>
          <a:xfrm>
            <a:off x="2173700" y="1925050"/>
            <a:ext cx="372900" cy="393600"/>
          </a:xfrm>
          <a:prstGeom prst="rect">
            <a:avLst/>
          </a:prstGeom>
          <a:solidFill>
            <a:srgbClr val="FFFC00">
              <a:alpha val="316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97" name="Google Shape;597;p60"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3442743" flipH="1">
            <a:off x="1766335" y="962099"/>
            <a:ext cx="432308" cy="1077810"/>
          </a:xfrm>
          <a:prstGeom prst="rect">
            <a:avLst/>
          </a:prstGeom>
          <a:noFill/>
          <a:ln>
            <a:noFill/>
          </a:ln>
        </p:spPr>
      </p:pic>
      <p:sp>
        <p:nvSpPr>
          <p:cNvPr id="598" name="Google Shape;598;p60"/>
          <p:cNvSpPr txBox="1"/>
          <p:nvPr/>
        </p:nvSpPr>
        <p:spPr>
          <a:xfrm>
            <a:off x="97375" y="842200"/>
            <a:ext cx="1142400" cy="945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Friend’s predicted activity level</a:t>
            </a:r>
            <a:endParaRPr sz="1200">
              <a:solidFill>
                <a:srgbClr val="000000"/>
              </a:solidFill>
              <a:latin typeface="Proxima Nova Extrabold"/>
              <a:ea typeface="Proxima Nova Extrabold"/>
              <a:cs typeface="Proxima Nova Extrabold"/>
              <a:sym typeface="Proxima Nova Extrabold"/>
            </a:endParaRPr>
          </a:p>
        </p:txBody>
      </p:sp>
      <p:pic>
        <p:nvPicPr>
          <p:cNvPr id="599" name="Google Shape;599;p60"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332318">
            <a:off x="1953573" y="3051605"/>
            <a:ext cx="432291" cy="1077805"/>
          </a:xfrm>
          <a:prstGeom prst="rect">
            <a:avLst/>
          </a:prstGeom>
          <a:noFill/>
          <a:ln>
            <a:noFill/>
          </a:ln>
        </p:spPr>
      </p:pic>
      <p:pic>
        <p:nvPicPr>
          <p:cNvPr id="600" name="Google Shape;600;p60"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357257" flipH="1">
            <a:off x="3619288" y="2975399"/>
            <a:ext cx="432308" cy="1077810"/>
          </a:xfrm>
          <a:prstGeom prst="rect">
            <a:avLst/>
          </a:prstGeom>
          <a:noFill/>
          <a:ln>
            <a:noFill/>
          </a:ln>
        </p:spPr>
      </p:pic>
      <p:sp>
        <p:nvSpPr>
          <p:cNvPr id="601" name="Google Shape;601;p60"/>
          <p:cNvSpPr/>
          <p:nvPr/>
        </p:nvSpPr>
        <p:spPr>
          <a:xfrm>
            <a:off x="3390900" y="2805375"/>
            <a:ext cx="372900" cy="393600"/>
          </a:xfrm>
          <a:prstGeom prst="rect">
            <a:avLst/>
          </a:prstGeom>
          <a:solidFill>
            <a:srgbClr val="FFFC00">
              <a:alpha val="316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2" name="Google Shape;602;p60"/>
          <p:cNvSpPr txBox="1"/>
          <p:nvPr/>
        </p:nvSpPr>
        <p:spPr>
          <a:xfrm>
            <a:off x="4460825" y="3412925"/>
            <a:ext cx="1142400" cy="945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Friend’s predicted activity level</a:t>
            </a:r>
            <a:endParaRPr sz="1200">
              <a:latin typeface="Proxima Nova Semibold"/>
              <a:ea typeface="Proxima Nova Semibold"/>
              <a:cs typeface="Proxima Nova Semibold"/>
              <a:sym typeface="Proxima Nova Semibold"/>
            </a:endParaRPr>
          </a:p>
        </p:txBody>
      </p:sp>
      <p:sp>
        <p:nvSpPr>
          <p:cNvPr id="603" name="Google Shape;603;p60"/>
          <p:cNvSpPr txBox="1"/>
          <p:nvPr/>
        </p:nvSpPr>
        <p:spPr>
          <a:xfrm>
            <a:off x="392125" y="3605425"/>
            <a:ext cx="1142400" cy="945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My activity level</a:t>
            </a:r>
            <a:endParaRPr sz="1200">
              <a:solidFill>
                <a:srgbClr val="000000"/>
              </a:solidFill>
              <a:latin typeface="Proxima Nova Extrabold"/>
              <a:ea typeface="Proxima Nova Extrabold"/>
              <a:cs typeface="Proxima Nova Extrabold"/>
              <a:sym typeface="Proxima Nova Extrabold"/>
            </a:endParaRPr>
          </a:p>
        </p:txBody>
      </p:sp>
      <p:sp>
        <p:nvSpPr>
          <p:cNvPr id="604" name="Google Shape;604;p60"/>
          <p:cNvSpPr/>
          <p:nvPr/>
        </p:nvSpPr>
        <p:spPr>
          <a:xfrm>
            <a:off x="2324100" y="2805375"/>
            <a:ext cx="372900" cy="393600"/>
          </a:xfrm>
          <a:prstGeom prst="rect">
            <a:avLst/>
          </a:prstGeom>
          <a:solidFill>
            <a:srgbClr val="FFFC00">
              <a:alpha val="316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pic>
        <p:nvPicPr>
          <p:cNvPr id="610" name="Google Shape;610;p6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82838" y="1883378"/>
            <a:ext cx="6978324" cy="1795675"/>
          </a:xfrm>
          <a:prstGeom prst="rect">
            <a:avLst/>
          </a:prstGeom>
          <a:noFill/>
          <a:ln>
            <a:noFill/>
          </a:ln>
        </p:spPr>
      </p:pic>
      <p:pic>
        <p:nvPicPr>
          <p:cNvPr id="611" name="Google Shape;611;p61"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357257" flipH="1">
            <a:off x="3543088" y="2975399"/>
            <a:ext cx="432308" cy="1077810"/>
          </a:xfrm>
          <a:prstGeom prst="rect">
            <a:avLst/>
          </a:prstGeom>
          <a:noFill/>
          <a:ln>
            <a:noFill/>
          </a:ln>
        </p:spPr>
      </p:pic>
      <p:sp>
        <p:nvSpPr>
          <p:cNvPr id="612" name="Google Shape;612;p61"/>
          <p:cNvSpPr/>
          <p:nvPr/>
        </p:nvSpPr>
        <p:spPr>
          <a:xfrm>
            <a:off x="3238500" y="2805375"/>
            <a:ext cx="195600" cy="393600"/>
          </a:xfrm>
          <a:prstGeom prst="rect">
            <a:avLst/>
          </a:prstGeom>
          <a:solidFill>
            <a:srgbClr val="FFFC00">
              <a:alpha val="316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3" name="Google Shape;613;p61"/>
          <p:cNvSpPr txBox="1"/>
          <p:nvPr/>
        </p:nvSpPr>
        <p:spPr>
          <a:xfrm>
            <a:off x="4384625" y="3412925"/>
            <a:ext cx="4147200" cy="15399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This β now holds estimates of social influence in a causal manner. If β is positive and significant, my friends’ activities </a:t>
            </a:r>
            <a:r>
              <a:rPr lang="en" sz="1200" i="1">
                <a:solidFill>
                  <a:schemeClr val="dk1"/>
                </a:solidFill>
                <a:latin typeface="Proxima Nova Semibold"/>
                <a:ea typeface="Proxima Nova Semibold"/>
                <a:cs typeface="Proxima Nova Semibold"/>
                <a:sym typeface="Proxima Nova Semibold"/>
              </a:rPr>
              <a:t>causally</a:t>
            </a:r>
            <a:r>
              <a:rPr lang="en" sz="1200">
                <a:solidFill>
                  <a:schemeClr val="dk1"/>
                </a:solidFill>
                <a:latin typeface="Proxima Nova Semibold"/>
                <a:ea typeface="Proxima Nova Semibold"/>
                <a:cs typeface="Proxima Nova Semibold"/>
                <a:sym typeface="Proxima Nova Semibold"/>
              </a:rPr>
              <a:t> influence me in the positive direction (more activity from friends → more activity from me). If negative, then an increase in friends’ activities will cause me to reduce my own activities.</a:t>
            </a:r>
            <a:endParaRPr sz="1200">
              <a:latin typeface="Proxima Nova Semibold"/>
              <a:ea typeface="Proxima Nova Semibold"/>
              <a:cs typeface="Proxima Nova Semibold"/>
              <a:sym typeface="Proxima Nov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88" name="Google Shape;88;p1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89" name="Google Shape;89;p17"/>
          <p:cNvSpPr txBox="1"/>
          <p:nvPr/>
        </p:nvSpPr>
        <p:spPr>
          <a:xfrm>
            <a:off x="311700" y="1866500"/>
            <a:ext cx="4869900" cy="292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latin typeface="Proxima Nova"/>
                <a:ea typeface="Proxima Nova"/>
                <a:cs typeface="Proxima Nova"/>
                <a:sym typeface="Proxima Nova"/>
              </a:rPr>
              <a:t>Intuition:</a:t>
            </a:r>
            <a:r>
              <a:rPr lang="en" sz="1500">
                <a:latin typeface="Proxima Nova"/>
                <a:ea typeface="Proxima Nova"/>
                <a:cs typeface="Proxima Nova"/>
                <a:sym typeface="Proxima Nova"/>
              </a:rPr>
              <a:t> If we know the ‘types’ of the nodes, we can calculate </a:t>
            </a:r>
            <a:r>
              <a:rPr lang="en" sz="1500" i="1">
                <a:latin typeface="Proxima Nova"/>
                <a:ea typeface="Proxima Nova"/>
                <a:cs typeface="Proxima Nova"/>
                <a:sym typeface="Proxima Nova"/>
              </a:rPr>
              <a:t>Q.</a:t>
            </a:r>
            <a:r>
              <a:rPr lang="en" sz="1500">
                <a:latin typeface="Proxima Nova"/>
                <a:ea typeface="Proxima Nova"/>
                <a:cs typeface="Proxima Nova"/>
                <a:sym typeface="Proxima Nova"/>
              </a:rPr>
              <a:t> If there is assortativity, </a:t>
            </a:r>
            <a:r>
              <a:rPr lang="en" sz="1500" i="1">
                <a:latin typeface="Proxima Nova"/>
                <a:ea typeface="Proxima Nova"/>
                <a:cs typeface="Proxima Nova"/>
                <a:sym typeface="Proxima Nova"/>
              </a:rPr>
              <a:t>Q</a:t>
            </a:r>
            <a:r>
              <a:rPr lang="en" sz="1500">
                <a:latin typeface="Proxima Nova"/>
                <a:ea typeface="Proxima Nova"/>
                <a:cs typeface="Proxima Nova"/>
                <a:sym typeface="Proxima Nova"/>
              </a:rPr>
              <a:t> is positive.</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i="1">
                <a:solidFill>
                  <a:schemeClr val="dk1"/>
                </a:solidFill>
                <a:latin typeface="Proxima Nova"/>
                <a:ea typeface="Proxima Nova"/>
                <a:cs typeface="Proxima Nova"/>
                <a:sym typeface="Proxima Nova"/>
              </a:rPr>
              <a:t>Q</a:t>
            </a:r>
            <a:r>
              <a:rPr lang="en" sz="1500">
                <a:solidFill>
                  <a:schemeClr val="dk1"/>
                </a:solidFill>
                <a:latin typeface="Proxima Nova"/>
                <a:ea typeface="Proxima Nova"/>
                <a:cs typeface="Proxima Nova"/>
                <a:sym typeface="Proxima Nova"/>
              </a:rPr>
              <a:t> = (edges inside the community) ­‐ (expected number of edges inside the community due to random chance) &gt; 0</a:t>
            </a:r>
            <a:endParaRPr sz="1500">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But graph clustering is </a:t>
            </a:r>
            <a:r>
              <a:rPr lang="en" sz="1500" b="1">
                <a:solidFill>
                  <a:schemeClr val="dk1"/>
                </a:solidFill>
                <a:latin typeface="Proxima Nova"/>
                <a:ea typeface="Proxima Nova"/>
                <a:cs typeface="Proxima Nova"/>
                <a:sym typeface="Proxima Nova"/>
              </a:rPr>
              <a:t>unsupervised</a:t>
            </a:r>
            <a:r>
              <a:rPr lang="en" sz="1500">
                <a:solidFill>
                  <a:schemeClr val="dk1"/>
                </a:solidFill>
                <a:latin typeface="Proxima Nova"/>
                <a:ea typeface="Proxima Nova"/>
                <a:cs typeface="Proxima Nova"/>
                <a:sym typeface="Proxima Nova"/>
              </a:rPr>
              <a:t>: we do not know the ‘types’ of the nodes ahead of time.</a:t>
            </a:r>
            <a:endParaRPr sz="1500">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latin typeface="Proxima Nova"/>
                <a:ea typeface="Proxima Nova"/>
                <a:cs typeface="Proxima Nova"/>
                <a:sym typeface="Proxima Nova"/>
              </a:rPr>
              <a:t>Let us flip the problem: try </a:t>
            </a:r>
            <a:r>
              <a:rPr lang="en" sz="1500" b="1">
                <a:latin typeface="Proxima Nova"/>
                <a:ea typeface="Proxima Nova"/>
                <a:cs typeface="Proxima Nova"/>
                <a:sym typeface="Proxima Nova"/>
              </a:rPr>
              <a:t>assigning</a:t>
            </a:r>
            <a:r>
              <a:rPr lang="en" sz="1500">
                <a:latin typeface="Proxima Nova"/>
                <a:ea typeface="Proxima Nova"/>
                <a:cs typeface="Proxima Nova"/>
                <a:sym typeface="Proxima Nova"/>
              </a:rPr>
              <a:t> ‘types’ to nodes, and find the assignments that </a:t>
            </a:r>
            <a:r>
              <a:rPr lang="en" sz="1500" b="1">
                <a:latin typeface="Proxima Nova"/>
                <a:ea typeface="Proxima Nova"/>
                <a:cs typeface="Proxima Nova"/>
                <a:sym typeface="Proxima Nova"/>
              </a:rPr>
              <a:t>maximize</a:t>
            </a:r>
            <a:r>
              <a:rPr lang="en" sz="1500">
                <a:latin typeface="Proxima Nova"/>
                <a:ea typeface="Proxima Nova"/>
                <a:cs typeface="Proxima Nova"/>
                <a:sym typeface="Proxima Nova"/>
              </a:rPr>
              <a:t> </a:t>
            </a:r>
            <a:r>
              <a:rPr lang="en" sz="1500" i="1">
                <a:latin typeface="Proxima Nova"/>
                <a:ea typeface="Proxima Nova"/>
                <a:cs typeface="Proxima Nova"/>
                <a:sym typeface="Proxima Nova"/>
              </a:rPr>
              <a:t>Q</a:t>
            </a:r>
            <a:r>
              <a:rPr lang="en" sz="1500">
                <a:latin typeface="Proxima Nova"/>
                <a:ea typeface="Proxima Nova"/>
                <a:cs typeface="Proxima Nova"/>
                <a:sym typeface="Proxima Nova"/>
              </a:rPr>
              <a:t>. Voila, those assigned types will be the cluster/community labels!</a:t>
            </a:r>
            <a:endParaRPr sz="1500">
              <a:latin typeface="Proxima Nova"/>
              <a:ea typeface="Proxima Nova"/>
              <a:cs typeface="Proxima Nova"/>
              <a:sym typeface="Proxima Nova"/>
            </a:endParaRPr>
          </a:p>
        </p:txBody>
      </p:sp>
      <p:sp>
        <p:nvSpPr>
          <p:cNvPr id="90" name="Google Shape;9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pic>
        <p:nvPicPr>
          <p:cNvPr id="619" name="Google Shape;619;p6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695961" y="294775"/>
            <a:ext cx="3752075" cy="4046625"/>
          </a:xfrm>
          <a:prstGeom prst="rect">
            <a:avLst/>
          </a:prstGeom>
          <a:noFill/>
          <a:ln>
            <a:noFill/>
          </a:ln>
        </p:spPr>
      </p:pic>
      <p:sp>
        <p:nvSpPr>
          <p:cNvPr id="620" name="Google Shape;620;p62"/>
          <p:cNvSpPr txBox="1"/>
          <p:nvPr/>
        </p:nvSpPr>
        <p:spPr>
          <a:xfrm>
            <a:off x="276750" y="4763725"/>
            <a:ext cx="6984300" cy="1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222222"/>
                </a:solidFill>
                <a:highlight>
                  <a:srgbClr val="FFFFFF"/>
                </a:highlight>
                <a:latin typeface="Proxima Nova"/>
                <a:ea typeface="Proxima Nova"/>
                <a:cs typeface="Proxima Nova"/>
                <a:sym typeface="Proxima Nova"/>
              </a:rPr>
              <a:t>Aral, Sinan, and Christos Nicolaides. "Exercise contagion in a global social network." </a:t>
            </a:r>
            <a:r>
              <a:rPr lang="en" sz="900" i="1">
                <a:solidFill>
                  <a:srgbClr val="222222"/>
                </a:solidFill>
                <a:highlight>
                  <a:srgbClr val="FFFFFF"/>
                </a:highlight>
                <a:latin typeface="Proxima Nova"/>
                <a:ea typeface="Proxima Nova"/>
                <a:cs typeface="Proxima Nova"/>
                <a:sym typeface="Proxima Nova"/>
              </a:rPr>
              <a:t>Nature Communications</a:t>
            </a:r>
            <a:r>
              <a:rPr lang="en" sz="900">
                <a:solidFill>
                  <a:srgbClr val="222222"/>
                </a:solidFill>
                <a:highlight>
                  <a:srgbClr val="FFFFFF"/>
                </a:highlight>
                <a:latin typeface="Proxima Nova"/>
                <a:ea typeface="Proxima Nova"/>
                <a:cs typeface="Proxima Nova"/>
                <a:sym typeface="Proxima Nova"/>
              </a:rPr>
              <a:t> 8.1 (2017): 14753.</a:t>
            </a:r>
            <a:endParaRPr sz="900">
              <a:latin typeface="Proxima Nova"/>
              <a:ea typeface="Proxima Nova"/>
              <a:cs typeface="Proxima Nova"/>
              <a:sym typeface="Proxima Nova"/>
            </a:endParaRPr>
          </a:p>
        </p:txBody>
      </p:sp>
      <p:pic>
        <p:nvPicPr>
          <p:cNvPr id="621" name="Google Shape;621;p62"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424115" flipH="1">
            <a:off x="2070238" y="418474"/>
            <a:ext cx="432308" cy="1077810"/>
          </a:xfrm>
          <a:prstGeom prst="rect">
            <a:avLst/>
          </a:prstGeom>
          <a:noFill/>
          <a:ln>
            <a:noFill/>
          </a:ln>
        </p:spPr>
      </p:pic>
      <p:sp>
        <p:nvSpPr>
          <p:cNvPr id="622" name="Google Shape;622;p62"/>
          <p:cNvSpPr txBox="1"/>
          <p:nvPr/>
        </p:nvSpPr>
        <p:spPr>
          <a:xfrm>
            <a:off x="328150" y="1489856"/>
            <a:ext cx="2037600" cy="26691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β is positive and significant here: my friends’ activities on day </a:t>
            </a:r>
            <a:r>
              <a:rPr lang="en" sz="1200" i="1">
                <a:solidFill>
                  <a:schemeClr val="dk1"/>
                </a:solidFill>
                <a:latin typeface="Proxima Nova Semibold"/>
                <a:ea typeface="Proxima Nova Semibold"/>
                <a:cs typeface="Proxima Nova Semibold"/>
                <a:sym typeface="Proxima Nova Semibold"/>
              </a:rPr>
              <a:t>t</a:t>
            </a:r>
            <a:r>
              <a:rPr lang="en" sz="1200">
                <a:solidFill>
                  <a:schemeClr val="dk1"/>
                </a:solidFill>
                <a:latin typeface="Proxima Nova Semibold"/>
                <a:ea typeface="Proxima Nova Semibold"/>
                <a:cs typeface="Proxima Nova Semibold"/>
                <a:sym typeface="Proxima Nova Semibold"/>
              </a:rPr>
              <a:t> </a:t>
            </a:r>
            <a:r>
              <a:rPr lang="en" sz="1200" i="1">
                <a:solidFill>
                  <a:schemeClr val="dk1"/>
                </a:solidFill>
                <a:latin typeface="Proxima Nova Semibold"/>
                <a:ea typeface="Proxima Nova Semibold"/>
                <a:cs typeface="Proxima Nova Semibold"/>
                <a:sym typeface="Proxima Nova Semibold"/>
              </a:rPr>
              <a:t>causally</a:t>
            </a:r>
            <a:r>
              <a:rPr lang="en" sz="1200">
                <a:solidFill>
                  <a:schemeClr val="dk1"/>
                </a:solidFill>
                <a:latin typeface="Proxima Nova Semibold"/>
                <a:ea typeface="Proxima Nova Semibold"/>
                <a:cs typeface="Proxima Nova Semibold"/>
                <a:sym typeface="Proxima Nova Semibold"/>
              </a:rPr>
              <a:t> influence me in the positive direction on days </a:t>
            </a:r>
            <a:r>
              <a:rPr lang="en" sz="1200" i="1">
                <a:solidFill>
                  <a:schemeClr val="dk1"/>
                </a:solidFill>
                <a:latin typeface="Proxima Nova Semibold"/>
                <a:ea typeface="Proxima Nova Semibold"/>
                <a:cs typeface="Proxima Nova Semibold"/>
                <a:sym typeface="Proxima Nova Semibold"/>
              </a:rPr>
              <a:t>t, t+1, t+2 </a:t>
            </a:r>
            <a:r>
              <a:rPr lang="en" sz="1200">
                <a:solidFill>
                  <a:schemeClr val="dk1"/>
                </a:solidFill>
                <a:latin typeface="Proxima Nova Semibold"/>
                <a:ea typeface="Proxima Nova Semibold"/>
                <a:cs typeface="Proxima Nova Semibold"/>
                <a:sym typeface="Proxima Nova Semibold"/>
              </a:rPr>
              <a:t>(more activity from friends → more activity from me). In other words, the effects persist on the same day, the day after, and the second day after!</a:t>
            </a:r>
            <a:endParaRPr sz="1200">
              <a:latin typeface="Proxima Nova Semibold"/>
              <a:ea typeface="Proxima Nova Semibold"/>
              <a:cs typeface="Proxima Nova Semibold"/>
              <a:sym typeface="Proxima Nova Semibo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63"/>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Are emotions contagious?</a:t>
            </a:r>
            <a:endParaRPr sz="3000">
              <a:latin typeface="Proxima Nova Extrabold"/>
              <a:ea typeface="Proxima Nova Extrabold"/>
              <a:cs typeface="Proxima Nova Extrabold"/>
              <a:sym typeface="Proxima Nova Extrabold"/>
            </a:endParaRPr>
          </a:p>
        </p:txBody>
      </p:sp>
      <p:pic>
        <p:nvPicPr>
          <p:cNvPr id="628" name="Google Shape;628;p6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01125" y="1010725"/>
            <a:ext cx="7541755" cy="3918177"/>
          </a:xfrm>
          <a:prstGeom prst="rect">
            <a:avLst/>
          </a:prstGeom>
          <a:noFill/>
          <a:ln>
            <a:noFill/>
          </a:ln>
        </p:spPr>
      </p:pic>
      <p:sp>
        <p:nvSpPr>
          <p:cNvPr id="629" name="Google Shape;629;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pic>
        <p:nvPicPr>
          <p:cNvPr id="634" name="Google Shape;634;p6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34400" y="920525"/>
            <a:ext cx="3786713" cy="4070576"/>
          </a:xfrm>
          <a:prstGeom prst="rect">
            <a:avLst/>
          </a:prstGeom>
          <a:noFill/>
          <a:ln>
            <a:noFill/>
          </a:ln>
        </p:spPr>
      </p:pic>
      <p:pic>
        <p:nvPicPr>
          <p:cNvPr id="635" name="Google Shape;635;p6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68100" y="2025788"/>
            <a:ext cx="4122676" cy="1091925"/>
          </a:xfrm>
          <a:prstGeom prst="rect">
            <a:avLst/>
          </a:prstGeom>
          <a:noFill/>
          <a:ln>
            <a:noFill/>
          </a:ln>
        </p:spPr>
      </p:pic>
      <p:sp>
        <p:nvSpPr>
          <p:cNvPr id="636" name="Google Shape;636;p64"/>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Use Weather as an Instrument</a:t>
            </a:r>
            <a:endParaRPr sz="3000">
              <a:latin typeface="Proxima Nova Extrabold"/>
              <a:ea typeface="Proxima Nova Extrabold"/>
              <a:cs typeface="Proxima Nova Extrabold"/>
              <a:sym typeface="Proxima Nova Extrabold"/>
            </a:endParaRPr>
          </a:p>
        </p:txBody>
      </p:sp>
      <p:sp>
        <p:nvSpPr>
          <p:cNvPr id="637" name="Google Shape;63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pic>
        <p:nvPicPr>
          <p:cNvPr id="643" name="Google Shape;643;p6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1212200"/>
            <a:ext cx="8839204" cy="271909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pic>
        <p:nvPicPr>
          <p:cNvPr id="649" name="Google Shape;649;p6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28625" y="1448825"/>
            <a:ext cx="2270244" cy="2756725"/>
          </a:xfrm>
          <a:prstGeom prst="rect">
            <a:avLst/>
          </a:prstGeom>
          <a:noFill/>
          <a:ln>
            <a:noFill/>
          </a:ln>
        </p:spPr>
      </p:pic>
      <p:sp>
        <p:nvSpPr>
          <p:cNvPr id="650" name="Google Shape;650;p66"/>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How do you test the idea?</a:t>
            </a:r>
            <a:endParaRPr sz="3000">
              <a:latin typeface="Proxima Nova Extrabold"/>
              <a:ea typeface="Proxima Nova Extrabold"/>
              <a:cs typeface="Proxima Nova Extrabold"/>
              <a:sym typeface="Proxima Nova Extrabold"/>
            </a:endParaRPr>
          </a:p>
        </p:txBody>
      </p:sp>
      <p:sp>
        <p:nvSpPr>
          <p:cNvPr id="651" name="Google Shape;651;p66"/>
          <p:cNvSpPr txBox="1"/>
          <p:nvPr/>
        </p:nvSpPr>
        <p:spPr>
          <a:xfrm>
            <a:off x="3945375" y="1474800"/>
            <a:ext cx="488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Proxima Nova"/>
                <a:ea typeface="Proxima Nova"/>
                <a:cs typeface="Proxima Nova"/>
                <a:sym typeface="Proxima Nova"/>
              </a:rPr>
              <a:t>Traditional approach:</a:t>
            </a:r>
            <a:r>
              <a:rPr lang="en">
                <a:latin typeface="Proxima Nova"/>
                <a:ea typeface="Proxima Nova"/>
                <a:cs typeface="Proxima Nova"/>
                <a:sym typeface="Proxima Nova"/>
              </a:rPr>
              <a:t> Ask around!</a:t>
            </a:r>
            <a:endParaRPr>
              <a:latin typeface="Proxima Nova"/>
              <a:ea typeface="Proxima Nova"/>
              <a:cs typeface="Proxima Nova"/>
              <a:sym typeface="Proxima Nova"/>
            </a:endParaRPr>
          </a:p>
        </p:txBody>
      </p:sp>
      <p:sp>
        <p:nvSpPr>
          <p:cNvPr id="652" name="Google Shape;652;p66"/>
          <p:cNvSpPr txBox="1"/>
          <p:nvPr/>
        </p:nvSpPr>
        <p:spPr>
          <a:xfrm>
            <a:off x="3945375" y="2429275"/>
            <a:ext cx="3309600" cy="1270500"/>
          </a:xfrm>
          <a:prstGeom prst="rect">
            <a:avLst/>
          </a:prstGeom>
          <a:noFill/>
          <a:ln>
            <a:noFill/>
          </a:ln>
        </p:spPr>
        <p:txBody>
          <a:bodyPr spcFirstLastPara="1" wrap="square" lIns="19050" tIns="19050" rIns="19050" bIns="19050" anchor="t" anchorCtr="0">
            <a:noAutofit/>
          </a:bodyPr>
          <a:lstStyle/>
          <a:p>
            <a:pPr marL="0" lvl="0" indent="0" algn="l" rtl="0">
              <a:lnSpc>
                <a:spcPct val="150000"/>
              </a:lnSpc>
              <a:spcBef>
                <a:spcPts val="0"/>
              </a:spcBef>
              <a:spcAft>
                <a:spcPts val="0"/>
              </a:spcAft>
              <a:buNone/>
            </a:pPr>
            <a:r>
              <a:rPr lang="en" sz="1100" b="1" i="1">
                <a:latin typeface="Proxima Nova"/>
                <a:ea typeface="Proxima Nova"/>
                <a:cs typeface="Proxima Nova"/>
                <a:sym typeface="Proxima Nova"/>
              </a:rPr>
              <a:t>: Hey, how did you learn about this job?</a:t>
            </a:r>
            <a:endParaRPr sz="1100" b="1" i="1">
              <a:latin typeface="Proxima Nova"/>
              <a:ea typeface="Proxima Nova"/>
              <a:cs typeface="Proxima Nova"/>
              <a:sym typeface="Proxima Nova"/>
            </a:endParaRPr>
          </a:p>
          <a:p>
            <a:pPr marL="0" lvl="0" indent="0" algn="l" rtl="0">
              <a:lnSpc>
                <a:spcPct val="150000"/>
              </a:lnSpc>
              <a:spcBef>
                <a:spcPts val="1000"/>
              </a:spcBef>
              <a:spcAft>
                <a:spcPts val="0"/>
              </a:spcAft>
              <a:buNone/>
            </a:pPr>
            <a:r>
              <a:rPr lang="en" sz="1100" i="1">
                <a:latin typeface="Proxima Nova"/>
                <a:ea typeface="Proxima Nova"/>
                <a:cs typeface="Proxima Nova"/>
                <a:sym typeface="Proxima Nova"/>
              </a:rPr>
              <a:t>: Bob told me.</a:t>
            </a:r>
            <a:endParaRPr sz="1100" i="1">
              <a:latin typeface="Proxima Nova"/>
              <a:ea typeface="Proxima Nova"/>
              <a:cs typeface="Proxima Nova"/>
              <a:sym typeface="Proxima Nova"/>
            </a:endParaRPr>
          </a:p>
          <a:p>
            <a:pPr marL="0" lvl="0" indent="0" algn="l" rtl="0">
              <a:lnSpc>
                <a:spcPct val="150000"/>
              </a:lnSpc>
              <a:spcBef>
                <a:spcPts val="1000"/>
              </a:spcBef>
              <a:spcAft>
                <a:spcPts val="0"/>
              </a:spcAft>
              <a:buNone/>
            </a:pPr>
            <a:r>
              <a:rPr lang="en" sz="1100" b="1" i="1">
                <a:latin typeface="Proxima Nova"/>
                <a:ea typeface="Proxima Nova"/>
                <a:cs typeface="Proxima Nova"/>
                <a:sym typeface="Proxima Nova"/>
              </a:rPr>
              <a:t>: Would you say Bob is a close friend or an acquaintance? </a:t>
            </a:r>
            <a:endParaRPr sz="1100" b="1" i="1">
              <a:latin typeface="Proxima Nova"/>
              <a:ea typeface="Proxima Nova"/>
              <a:cs typeface="Proxima Nova"/>
              <a:sym typeface="Proxima Nova"/>
            </a:endParaRPr>
          </a:p>
          <a:p>
            <a:pPr marL="0" lvl="0" indent="0" algn="l" rtl="0">
              <a:lnSpc>
                <a:spcPct val="150000"/>
              </a:lnSpc>
              <a:spcBef>
                <a:spcPts val="1000"/>
              </a:spcBef>
              <a:spcAft>
                <a:spcPts val="1000"/>
              </a:spcAft>
              <a:buNone/>
            </a:pPr>
            <a:r>
              <a:rPr lang="en" sz="1100" i="1">
                <a:latin typeface="Proxima Nova"/>
                <a:ea typeface="Proxima Nova"/>
                <a:cs typeface="Proxima Nova"/>
                <a:sym typeface="Proxima Nova"/>
              </a:rPr>
              <a:t>: I’d say acquaintance.</a:t>
            </a:r>
            <a:endParaRPr sz="1100" i="1">
              <a:solidFill>
                <a:srgbClr val="000000"/>
              </a:solidFill>
              <a:latin typeface="Proxima Nova"/>
              <a:ea typeface="Proxima Nova"/>
              <a:cs typeface="Proxima Nova"/>
              <a:sym typeface="Proxima Nov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
        <p:nvSpPr>
          <p:cNvPr id="658" name="Google Shape;658;p67"/>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Now we have LinkedIn!</a:t>
            </a:r>
            <a:endParaRPr sz="3000">
              <a:latin typeface="Proxima Nova Extrabold"/>
              <a:ea typeface="Proxima Nova Extrabold"/>
              <a:cs typeface="Proxima Nova Extrabold"/>
              <a:sym typeface="Proxima Nova Extrabold"/>
            </a:endParaRPr>
          </a:p>
        </p:txBody>
      </p:sp>
      <p:sp>
        <p:nvSpPr>
          <p:cNvPr id="659" name="Google Shape;659;p67"/>
          <p:cNvSpPr/>
          <p:nvPr/>
        </p:nvSpPr>
        <p:spPr>
          <a:xfrm>
            <a:off x="891088" y="2571754"/>
            <a:ext cx="479400" cy="4794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0" name="Google Shape;660;p6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91100" y="2011924"/>
            <a:ext cx="616264" cy="49350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
        <p:nvSpPr>
          <p:cNvPr id="666" name="Google Shape;666;p68"/>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Now we have LinkedIn!</a:t>
            </a:r>
            <a:endParaRPr sz="3000">
              <a:latin typeface="Proxima Nova Extrabold"/>
              <a:ea typeface="Proxima Nova Extrabold"/>
              <a:cs typeface="Proxima Nova Extrabold"/>
              <a:sym typeface="Proxima Nova Extrabold"/>
            </a:endParaRPr>
          </a:p>
        </p:txBody>
      </p:sp>
      <p:sp>
        <p:nvSpPr>
          <p:cNvPr id="667" name="Google Shape;667;p68"/>
          <p:cNvSpPr/>
          <p:nvPr/>
        </p:nvSpPr>
        <p:spPr>
          <a:xfrm>
            <a:off x="891088" y="2571754"/>
            <a:ext cx="479400" cy="4794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8"/>
          <p:cNvSpPr/>
          <p:nvPr/>
        </p:nvSpPr>
        <p:spPr>
          <a:xfrm>
            <a:off x="2862513" y="2571754"/>
            <a:ext cx="479400" cy="4794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9" name="Google Shape;669;p6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91100" y="2011924"/>
            <a:ext cx="616264" cy="493501"/>
          </a:xfrm>
          <a:prstGeom prst="rect">
            <a:avLst/>
          </a:prstGeom>
          <a:noFill/>
          <a:ln>
            <a:noFill/>
          </a:ln>
        </p:spPr>
      </p:pic>
      <p:pic>
        <p:nvPicPr>
          <p:cNvPr id="670" name="Google Shape;670;p6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880325" y="2016150"/>
            <a:ext cx="479400" cy="4794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
        <p:nvSpPr>
          <p:cNvPr id="676" name="Google Shape;676;p69"/>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Now we have LinkedIn!</a:t>
            </a:r>
            <a:endParaRPr sz="3000">
              <a:latin typeface="Proxima Nova Extrabold"/>
              <a:ea typeface="Proxima Nova Extrabold"/>
              <a:cs typeface="Proxima Nova Extrabold"/>
              <a:sym typeface="Proxima Nova Extrabold"/>
            </a:endParaRPr>
          </a:p>
        </p:txBody>
      </p:sp>
      <p:sp>
        <p:nvSpPr>
          <p:cNvPr id="677" name="Google Shape;677;p69"/>
          <p:cNvSpPr txBox="1"/>
          <p:nvPr/>
        </p:nvSpPr>
        <p:spPr>
          <a:xfrm>
            <a:off x="2877000" y="3203550"/>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Tie strength can be measured!</a:t>
            </a:r>
            <a:endParaRPr sz="1200">
              <a:solidFill>
                <a:srgbClr val="000000"/>
              </a:solidFill>
              <a:latin typeface="Proxima Nova Extrabold"/>
              <a:ea typeface="Proxima Nova Extrabold"/>
              <a:cs typeface="Proxima Nova Extrabold"/>
              <a:sym typeface="Proxima Nova Extrabold"/>
            </a:endParaRPr>
          </a:p>
        </p:txBody>
      </p:sp>
      <p:sp>
        <p:nvSpPr>
          <p:cNvPr id="678" name="Google Shape;678;p69"/>
          <p:cNvSpPr/>
          <p:nvPr/>
        </p:nvSpPr>
        <p:spPr>
          <a:xfrm>
            <a:off x="891088" y="2571754"/>
            <a:ext cx="479400" cy="4794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9"/>
          <p:cNvSpPr/>
          <p:nvPr/>
        </p:nvSpPr>
        <p:spPr>
          <a:xfrm>
            <a:off x="2862513" y="2571754"/>
            <a:ext cx="479400" cy="4794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0" name="Google Shape;680;p69" descr="Doodles_Arrow_Yellow.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rot="7595548" flipH="1">
            <a:off x="2026185" y="2798336"/>
            <a:ext cx="432308" cy="1077809"/>
          </a:xfrm>
          <a:prstGeom prst="rect">
            <a:avLst/>
          </a:prstGeom>
          <a:noFill/>
          <a:ln>
            <a:noFill/>
          </a:ln>
        </p:spPr>
      </p:pic>
      <p:cxnSp>
        <p:nvCxnSpPr>
          <p:cNvPr id="681" name="Google Shape;681;p69"/>
          <p:cNvCxnSpPr>
            <a:stCxn id="678" idx="6"/>
            <a:endCxn id="679" idx="2"/>
          </p:cNvCxnSpPr>
          <p:nvPr/>
        </p:nvCxnSpPr>
        <p:spPr>
          <a:xfrm>
            <a:off x="1370488" y="2811454"/>
            <a:ext cx="1491900" cy="0"/>
          </a:xfrm>
          <a:prstGeom prst="straightConnector1">
            <a:avLst/>
          </a:prstGeom>
          <a:noFill/>
          <a:ln w="28575" cap="flat" cmpd="sng">
            <a:solidFill>
              <a:schemeClr val="dk2"/>
            </a:solidFill>
            <a:prstDash val="dash"/>
            <a:round/>
            <a:headEnd type="none" w="med" len="med"/>
            <a:tailEnd type="none" w="med" len="med"/>
          </a:ln>
        </p:spPr>
      </p:cxnSp>
      <p:pic>
        <p:nvPicPr>
          <p:cNvPr id="682" name="Google Shape;682;p6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91100" y="2011924"/>
            <a:ext cx="616264" cy="493501"/>
          </a:xfrm>
          <a:prstGeom prst="rect">
            <a:avLst/>
          </a:prstGeom>
          <a:noFill/>
          <a:ln>
            <a:noFill/>
          </a:ln>
        </p:spPr>
      </p:pic>
      <p:pic>
        <p:nvPicPr>
          <p:cNvPr id="683" name="Google Shape;683;p6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880325" y="2016150"/>
            <a:ext cx="479400" cy="479400"/>
          </a:xfrm>
          <a:prstGeom prst="rect">
            <a:avLst/>
          </a:prstGeom>
          <a:noFill/>
          <a:ln>
            <a:noFill/>
          </a:ln>
        </p:spPr>
      </p:pic>
      <p:sp>
        <p:nvSpPr>
          <p:cNvPr id="684" name="Google Shape;684;p69"/>
          <p:cNvSpPr txBox="1"/>
          <p:nvPr/>
        </p:nvSpPr>
        <p:spPr>
          <a:xfrm>
            <a:off x="1596163" y="2380250"/>
            <a:ext cx="1040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Proxima Nova"/>
                <a:ea typeface="Proxima Nova"/>
                <a:cs typeface="Proxima Nova"/>
                <a:sym typeface="Proxima Nova"/>
              </a:rPr>
              <a:t>4 mutual friends</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
        <p:nvSpPr>
          <p:cNvPr id="690" name="Google Shape;690;p70"/>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Now we have LinkedIn!</a:t>
            </a:r>
            <a:endParaRPr sz="3000">
              <a:latin typeface="Proxima Nova Extrabold"/>
              <a:ea typeface="Proxima Nova Extrabold"/>
              <a:cs typeface="Proxima Nova Extrabold"/>
              <a:sym typeface="Proxima Nova Extrabold"/>
            </a:endParaRPr>
          </a:p>
        </p:txBody>
      </p:sp>
      <p:sp>
        <p:nvSpPr>
          <p:cNvPr id="691" name="Google Shape;691;p70"/>
          <p:cNvSpPr/>
          <p:nvPr/>
        </p:nvSpPr>
        <p:spPr>
          <a:xfrm>
            <a:off x="891088" y="2571754"/>
            <a:ext cx="479400" cy="4794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0"/>
          <p:cNvSpPr/>
          <p:nvPr/>
        </p:nvSpPr>
        <p:spPr>
          <a:xfrm>
            <a:off x="2862513" y="2571754"/>
            <a:ext cx="479400" cy="4794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70"/>
          <p:cNvCxnSpPr>
            <a:stCxn id="691" idx="6"/>
            <a:endCxn id="692" idx="2"/>
          </p:cNvCxnSpPr>
          <p:nvPr/>
        </p:nvCxnSpPr>
        <p:spPr>
          <a:xfrm>
            <a:off x="1370488" y="2811454"/>
            <a:ext cx="1491900" cy="0"/>
          </a:xfrm>
          <a:prstGeom prst="straightConnector1">
            <a:avLst/>
          </a:prstGeom>
          <a:noFill/>
          <a:ln w="28575" cap="flat" cmpd="sng">
            <a:solidFill>
              <a:schemeClr val="dk2"/>
            </a:solidFill>
            <a:prstDash val="dash"/>
            <a:round/>
            <a:headEnd type="none" w="med" len="med"/>
            <a:tailEnd type="none" w="med" len="med"/>
          </a:ln>
        </p:spPr>
      </p:cxnSp>
      <p:pic>
        <p:nvPicPr>
          <p:cNvPr id="694" name="Google Shape;694;p7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91100" y="2011924"/>
            <a:ext cx="616264" cy="493501"/>
          </a:xfrm>
          <a:prstGeom prst="rect">
            <a:avLst/>
          </a:prstGeom>
          <a:noFill/>
          <a:ln>
            <a:noFill/>
          </a:ln>
        </p:spPr>
      </p:pic>
      <p:pic>
        <p:nvPicPr>
          <p:cNvPr id="695" name="Google Shape;695;p7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880325" y="2016150"/>
            <a:ext cx="479400" cy="479400"/>
          </a:xfrm>
          <a:prstGeom prst="rect">
            <a:avLst/>
          </a:prstGeom>
          <a:noFill/>
          <a:ln>
            <a:noFill/>
          </a:ln>
        </p:spPr>
      </p:pic>
      <p:pic>
        <p:nvPicPr>
          <p:cNvPr id="696" name="Google Shape;696;p7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385050" y="920525"/>
            <a:ext cx="3822943" cy="3918177"/>
          </a:xfrm>
          <a:prstGeom prst="rect">
            <a:avLst/>
          </a:prstGeom>
          <a:noFill/>
          <a:ln>
            <a:noFill/>
          </a:ln>
        </p:spPr>
      </p:pic>
      <p:sp>
        <p:nvSpPr>
          <p:cNvPr id="697" name="Google Shape;697;p70"/>
          <p:cNvSpPr txBox="1"/>
          <p:nvPr/>
        </p:nvSpPr>
        <p:spPr>
          <a:xfrm>
            <a:off x="1596163" y="2380250"/>
            <a:ext cx="1040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Proxima Nova"/>
                <a:ea typeface="Proxima Nova"/>
                <a:cs typeface="Proxima Nova"/>
                <a:sym typeface="Proxima Nova"/>
              </a:rPr>
              <a:t>4 mutual friends</a:t>
            </a:r>
            <a:endParaRPr sz="12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
        <p:nvSpPr>
          <p:cNvPr id="703" name="Google Shape;703;p71"/>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Now we have LinkedIn!</a:t>
            </a:r>
            <a:endParaRPr sz="3000">
              <a:latin typeface="Proxima Nova Extrabold"/>
              <a:ea typeface="Proxima Nova Extrabold"/>
              <a:cs typeface="Proxima Nova Extrabold"/>
              <a:sym typeface="Proxima Nova Extrabold"/>
            </a:endParaRPr>
          </a:p>
        </p:txBody>
      </p:sp>
      <p:sp>
        <p:nvSpPr>
          <p:cNvPr id="704" name="Google Shape;704;p71"/>
          <p:cNvSpPr/>
          <p:nvPr/>
        </p:nvSpPr>
        <p:spPr>
          <a:xfrm>
            <a:off x="891088" y="2571754"/>
            <a:ext cx="479400" cy="4794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1"/>
          <p:cNvSpPr/>
          <p:nvPr/>
        </p:nvSpPr>
        <p:spPr>
          <a:xfrm>
            <a:off x="2862513" y="2571754"/>
            <a:ext cx="479400" cy="4794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6" name="Google Shape;706;p71"/>
          <p:cNvCxnSpPr>
            <a:stCxn id="704" idx="6"/>
            <a:endCxn id="705" idx="2"/>
          </p:cNvCxnSpPr>
          <p:nvPr/>
        </p:nvCxnSpPr>
        <p:spPr>
          <a:xfrm>
            <a:off x="1370488" y="2811454"/>
            <a:ext cx="1491900" cy="0"/>
          </a:xfrm>
          <a:prstGeom prst="straightConnector1">
            <a:avLst/>
          </a:prstGeom>
          <a:noFill/>
          <a:ln w="28575" cap="flat" cmpd="sng">
            <a:solidFill>
              <a:schemeClr val="dk2"/>
            </a:solidFill>
            <a:prstDash val="dash"/>
            <a:round/>
            <a:headEnd type="none" w="med" len="med"/>
            <a:tailEnd type="none" w="med" len="med"/>
          </a:ln>
        </p:spPr>
      </p:cxnSp>
      <p:pic>
        <p:nvPicPr>
          <p:cNvPr id="707" name="Google Shape;707;p7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91100" y="2011924"/>
            <a:ext cx="616264" cy="493501"/>
          </a:xfrm>
          <a:prstGeom prst="rect">
            <a:avLst/>
          </a:prstGeom>
          <a:noFill/>
          <a:ln>
            <a:noFill/>
          </a:ln>
        </p:spPr>
      </p:pic>
      <p:pic>
        <p:nvPicPr>
          <p:cNvPr id="708" name="Google Shape;708;p7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880325" y="2016150"/>
            <a:ext cx="479400" cy="479400"/>
          </a:xfrm>
          <a:prstGeom prst="rect">
            <a:avLst/>
          </a:prstGeom>
          <a:noFill/>
          <a:ln>
            <a:noFill/>
          </a:ln>
        </p:spPr>
      </p:pic>
      <p:pic>
        <p:nvPicPr>
          <p:cNvPr id="709" name="Google Shape;709;p7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385050" y="920525"/>
            <a:ext cx="3822943" cy="3918177"/>
          </a:xfrm>
          <a:prstGeom prst="rect">
            <a:avLst/>
          </a:prstGeom>
          <a:noFill/>
          <a:ln>
            <a:noFill/>
          </a:ln>
        </p:spPr>
      </p:pic>
      <p:sp>
        <p:nvSpPr>
          <p:cNvPr id="710" name="Google Shape;710;p71"/>
          <p:cNvSpPr txBox="1"/>
          <p:nvPr/>
        </p:nvSpPr>
        <p:spPr>
          <a:xfrm>
            <a:off x="1596163" y="2380250"/>
            <a:ext cx="1040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Proxima Nova"/>
                <a:ea typeface="Proxima Nova"/>
                <a:cs typeface="Proxima Nova"/>
                <a:sym typeface="Proxima Nova"/>
              </a:rPr>
              <a:t>4 mutual friends</a:t>
            </a:r>
            <a:endParaRPr sz="1200"/>
          </a:p>
        </p:txBody>
      </p:sp>
      <p:sp>
        <p:nvSpPr>
          <p:cNvPr id="711" name="Google Shape;711;p71"/>
          <p:cNvSpPr txBox="1"/>
          <p:nvPr/>
        </p:nvSpPr>
        <p:spPr>
          <a:xfrm>
            <a:off x="7247925" y="2956325"/>
            <a:ext cx="15789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Strong ties appear to work better!</a:t>
            </a:r>
            <a:endParaRPr sz="1200">
              <a:solidFill>
                <a:srgbClr val="000000"/>
              </a:solidFill>
              <a:latin typeface="Proxima Nova Extrabold"/>
              <a:ea typeface="Proxima Nova Extrabold"/>
              <a:cs typeface="Proxima Nova Extrabold"/>
              <a:sym typeface="Proxima Nova Extrabold"/>
            </a:endParaRPr>
          </a:p>
        </p:txBody>
      </p:sp>
      <p:pic>
        <p:nvPicPr>
          <p:cNvPr id="712" name="Google Shape;712;p71" descr="Doodles_Arrow_Yellow.png"/>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rot="10244513">
            <a:off x="8122410" y="1773261"/>
            <a:ext cx="432308" cy="107780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96" name="Google Shape;96;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70526" y="2900050"/>
            <a:ext cx="2968825" cy="619475"/>
          </a:xfrm>
          <a:prstGeom prst="rect">
            <a:avLst/>
          </a:prstGeom>
          <a:noFill/>
          <a:ln>
            <a:noFill/>
          </a:ln>
        </p:spPr>
      </p:pic>
      <p:sp>
        <p:nvSpPr>
          <p:cNvPr id="97" name="Google Shape;97;p18"/>
          <p:cNvSpPr txBox="1"/>
          <p:nvPr/>
        </p:nvSpPr>
        <p:spPr>
          <a:xfrm>
            <a:off x="311700" y="2959600"/>
            <a:ext cx="30000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i="1">
                <a:solidFill>
                  <a:schemeClr val="dk1"/>
                </a:solidFill>
                <a:latin typeface="Proxima Nova"/>
                <a:ea typeface="Proxima Nova"/>
                <a:cs typeface="Proxima Nova"/>
                <a:sym typeface="Proxima Nova"/>
              </a:rPr>
              <a:t>Q </a:t>
            </a:r>
            <a:r>
              <a:rPr lang="en" sz="1500">
                <a:solidFill>
                  <a:schemeClr val="dk1"/>
                </a:solidFill>
                <a:latin typeface="Proxima Nova"/>
                <a:ea typeface="Proxima Nova"/>
                <a:cs typeface="Proxima Nova"/>
                <a:sym typeface="Proxima Nova"/>
              </a:rPr>
              <a:t>= </a:t>
            </a:r>
            <a:endParaRPr/>
          </a:p>
        </p:txBody>
      </p:sp>
      <p:pic>
        <p:nvPicPr>
          <p:cNvPr id="98" name="Google Shape;98;p1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99" name="Google Shape;99;p18"/>
          <p:cNvSpPr txBox="1"/>
          <p:nvPr/>
        </p:nvSpPr>
        <p:spPr>
          <a:xfrm>
            <a:off x="311700" y="1637900"/>
            <a:ext cx="4869900" cy="264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latin typeface="Proxima Nova"/>
                <a:ea typeface="Proxima Nova"/>
                <a:cs typeface="Proxima Nova"/>
                <a:sym typeface="Proxima Nova"/>
              </a:rPr>
              <a:t> </a:t>
            </a:r>
            <a:endParaRPr sz="1500">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i="1">
                <a:latin typeface="Proxima Nova"/>
                <a:ea typeface="Proxima Nova"/>
                <a:cs typeface="Proxima Nova"/>
                <a:sym typeface="Proxima Nova"/>
              </a:rPr>
              <a:t>Q</a:t>
            </a:r>
            <a:r>
              <a:rPr lang="en" sz="1500">
                <a:latin typeface="Proxima Nova"/>
                <a:ea typeface="Proxima Nova"/>
                <a:cs typeface="Proxima Nova"/>
                <a:sym typeface="Proxima Nova"/>
              </a:rPr>
              <a:t> = (edges inside the community) ­‐ (expected number of edges inside the community) </a:t>
            </a:r>
            <a:endParaRPr sz="1500">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latin typeface="Proxima Nova"/>
                <a:ea typeface="Proxima Nova"/>
                <a:cs typeface="Proxima Nova"/>
                <a:sym typeface="Proxima Nova"/>
              </a:rPr>
              <a:t>Define </a:t>
            </a:r>
            <a:r>
              <a:rPr lang="en" sz="1500" b="1">
                <a:latin typeface="Proxima Nova"/>
                <a:ea typeface="Proxima Nova"/>
                <a:cs typeface="Proxima Nova"/>
                <a:sym typeface="Proxima Nova"/>
              </a:rPr>
              <a:t>Modularity Matrix </a:t>
            </a:r>
            <a:r>
              <a:rPr lang="en" sz="1500" i="1">
                <a:latin typeface="Proxima Nova"/>
                <a:ea typeface="Proxima Nova"/>
                <a:cs typeface="Proxima Nova"/>
                <a:sym typeface="Proxima Nova"/>
              </a:rPr>
              <a:t>B</a:t>
            </a:r>
            <a:r>
              <a:rPr lang="en" sz="1500" i="1" baseline="-25000">
                <a:latin typeface="Proxima Nova"/>
                <a:ea typeface="Proxima Nova"/>
                <a:cs typeface="Proxima Nova"/>
                <a:sym typeface="Proxima Nova"/>
              </a:rPr>
              <a:t>ij</a:t>
            </a:r>
            <a:r>
              <a:rPr lang="en" sz="1500" i="1">
                <a:latin typeface="Proxima Nova"/>
                <a:ea typeface="Proxima Nova"/>
                <a:cs typeface="Proxima Nova"/>
                <a:sym typeface="Proxima Nova"/>
              </a:rPr>
              <a:t> </a:t>
            </a:r>
            <a:r>
              <a:rPr lang="en" sz="1500">
                <a:latin typeface="Proxima Nova"/>
                <a:ea typeface="Proxima Nova"/>
                <a:cs typeface="Proxima Nova"/>
                <a:sym typeface="Proxima Nova"/>
              </a:rPr>
              <a:t>= </a:t>
            </a:r>
            <a:r>
              <a:rPr lang="en" sz="1500" i="1">
                <a:latin typeface="Proxima Nova"/>
                <a:ea typeface="Proxima Nova"/>
                <a:cs typeface="Proxima Nova"/>
                <a:sym typeface="Proxima Nova"/>
              </a:rPr>
              <a:t>A</a:t>
            </a:r>
            <a:r>
              <a:rPr lang="en" sz="1500" i="1" baseline="-25000">
                <a:latin typeface="Proxima Nova"/>
                <a:ea typeface="Proxima Nova"/>
                <a:cs typeface="Proxima Nova"/>
                <a:sym typeface="Proxima Nova"/>
              </a:rPr>
              <a:t>ij</a:t>
            </a:r>
            <a:r>
              <a:rPr lang="en" sz="1500" i="1">
                <a:latin typeface="Proxima Nova"/>
                <a:ea typeface="Proxima Nova"/>
                <a:cs typeface="Proxima Nova"/>
                <a:sym typeface="Proxima Nova"/>
              </a:rPr>
              <a:t> -</a:t>
            </a:r>
            <a:endParaRPr sz="1500" i="1">
              <a:latin typeface="Proxima Nova"/>
              <a:ea typeface="Proxima Nova"/>
              <a:cs typeface="Proxima Nova"/>
              <a:sym typeface="Proxima Nova"/>
            </a:endParaRPr>
          </a:p>
        </p:txBody>
      </p:sp>
      <p:pic>
        <p:nvPicPr>
          <p:cNvPr id="100" name="Google Shape;100;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280552" y="3909500"/>
            <a:ext cx="358800" cy="378308"/>
          </a:xfrm>
          <a:prstGeom prst="rect">
            <a:avLst/>
          </a:prstGeom>
          <a:noFill/>
          <a:ln>
            <a:noFill/>
          </a:ln>
        </p:spPr>
      </p:pic>
      <p:sp>
        <p:nvSpPr>
          <p:cNvPr id="101" name="Google Shape;101;p18"/>
          <p:cNvSpPr/>
          <p:nvPr/>
        </p:nvSpPr>
        <p:spPr>
          <a:xfrm>
            <a:off x="1523275" y="2900048"/>
            <a:ext cx="895800" cy="5493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 name="Google Shape;10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
        <p:nvSpPr>
          <p:cNvPr id="718" name="Google Shape;718;p72"/>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Not so fast…</a:t>
            </a:r>
            <a:endParaRPr sz="3000">
              <a:latin typeface="Proxima Nova Extrabold"/>
              <a:ea typeface="Proxima Nova Extrabold"/>
              <a:cs typeface="Proxima Nova Extrabold"/>
              <a:sym typeface="Proxima Nova Extrabold"/>
            </a:endParaRPr>
          </a:p>
        </p:txBody>
      </p:sp>
      <p:sp>
        <p:nvSpPr>
          <p:cNvPr id="719" name="Google Shape;719;p72"/>
          <p:cNvSpPr txBox="1"/>
          <p:nvPr/>
        </p:nvSpPr>
        <p:spPr>
          <a:xfrm>
            <a:off x="4832675" y="22980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0" name="Google Shape;720;p72"/>
          <p:cNvSpPr txBox="1"/>
          <p:nvPr/>
        </p:nvSpPr>
        <p:spPr>
          <a:xfrm>
            <a:off x="4948450" y="22980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 join Google</a:t>
            </a:r>
            <a:endParaRPr sz="1200">
              <a:solidFill>
                <a:srgbClr val="000000"/>
              </a:solidFill>
              <a:latin typeface="Proxima Nova Extrabold"/>
              <a:ea typeface="Proxima Nova Extrabold"/>
              <a:cs typeface="Proxima Nova Extrabold"/>
              <a:sym typeface="Proxima Nova Extrabold"/>
            </a:endParaRPr>
          </a:p>
        </p:txBody>
      </p:sp>
      <p:sp>
        <p:nvSpPr>
          <p:cNvPr id="721" name="Google Shape;721;p72"/>
          <p:cNvSpPr txBox="1"/>
          <p:nvPr/>
        </p:nvSpPr>
        <p:spPr>
          <a:xfrm>
            <a:off x="1884950" y="22980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My ‘weak tie’ friend works at Google</a:t>
            </a:r>
            <a:endParaRPr sz="1200">
              <a:solidFill>
                <a:srgbClr val="000000"/>
              </a:solidFill>
              <a:latin typeface="Proxima Nova Extrabold"/>
              <a:ea typeface="Proxima Nova Extrabold"/>
              <a:cs typeface="Proxima Nova Extrabold"/>
              <a:sym typeface="Proxima Nova Extrabold"/>
            </a:endParaRPr>
          </a:p>
        </p:txBody>
      </p:sp>
      <p:cxnSp>
        <p:nvCxnSpPr>
          <p:cNvPr id="722" name="Google Shape;722;p72"/>
          <p:cNvCxnSpPr/>
          <p:nvPr/>
        </p:nvCxnSpPr>
        <p:spPr>
          <a:xfrm>
            <a:off x="3883350" y="2625775"/>
            <a:ext cx="944400" cy="0"/>
          </a:xfrm>
          <a:prstGeom prst="straightConnector1">
            <a:avLst/>
          </a:prstGeom>
          <a:noFill/>
          <a:ln w="38100" cap="flat" cmpd="sng">
            <a:solidFill>
              <a:srgbClr val="980000"/>
            </a:solidFill>
            <a:prstDash val="solid"/>
            <a:round/>
            <a:headEnd type="none" w="med" len="med"/>
            <a:tailEnd type="triangle" w="med" len="med"/>
          </a:ln>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
        <p:nvSpPr>
          <p:cNvPr id="728" name="Google Shape;728;p73"/>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Not so fast…</a:t>
            </a:r>
            <a:endParaRPr sz="3000">
              <a:latin typeface="Proxima Nova Extrabold"/>
              <a:ea typeface="Proxima Nova Extrabold"/>
              <a:cs typeface="Proxima Nova Extrabold"/>
              <a:sym typeface="Proxima Nova Extrabold"/>
            </a:endParaRPr>
          </a:p>
        </p:txBody>
      </p:sp>
      <p:sp>
        <p:nvSpPr>
          <p:cNvPr id="729" name="Google Shape;729;p73"/>
          <p:cNvSpPr txBox="1"/>
          <p:nvPr/>
        </p:nvSpPr>
        <p:spPr>
          <a:xfrm>
            <a:off x="4832675" y="22980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0" name="Google Shape;730;p73"/>
          <p:cNvSpPr txBox="1"/>
          <p:nvPr/>
        </p:nvSpPr>
        <p:spPr>
          <a:xfrm>
            <a:off x="4948450" y="2298025"/>
            <a:ext cx="21630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 WANT TO JOIN Google</a:t>
            </a:r>
            <a:endParaRPr sz="1200">
              <a:solidFill>
                <a:srgbClr val="000000"/>
              </a:solidFill>
              <a:latin typeface="Proxima Nova Extrabold"/>
              <a:ea typeface="Proxima Nova Extrabold"/>
              <a:cs typeface="Proxima Nova Extrabold"/>
              <a:sym typeface="Proxima Nova Extrabold"/>
            </a:endParaRPr>
          </a:p>
        </p:txBody>
      </p:sp>
      <p:sp>
        <p:nvSpPr>
          <p:cNvPr id="731" name="Google Shape;731;p73"/>
          <p:cNvSpPr txBox="1"/>
          <p:nvPr/>
        </p:nvSpPr>
        <p:spPr>
          <a:xfrm>
            <a:off x="1884950" y="2298025"/>
            <a:ext cx="18777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 form a tie with a Google engineer</a:t>
            </a:r>
            <a:endParaRPr sz="1200">
              <a:solidFill>
                <a:srgbClr val="000000"/>
              </a:solidFill>
              <a:latin typeface="Proxima Nova Extrabold"/>
              <a:ea typeface="Proxima Nova Extrabold"/>
              <a:cs typeface="Proxima Nova Extrabold"/>
              <a:sym typeface="Proxima Nova Extrabold"/>
            </a:endParaRPr>
          </a:p>
        </p:txBody>
      </p:sp>
      <p:cxnSp>
        <p:nvCxnSpPr>
          <p:cNvPr id="732" name="Google Shape;732;p73"/>
          <p:cNvCxnSpPr/>
          <p:nvPr/>
        </p:nvCxnSpPr>
        <p:spPr>
          <a:xfrm>
            <a:off x="3883350" y="2625775"/>
            <a:ext cx="944400" cy="0"/>
          </a:xfrm>
          <a:prstGeom prst="straightConnector1">
            <a:avLst/>
          </a:prstGeom>
          <a:noFill/>
          <a:ln w="38100" cap="flat" cmpd="sng">
            <a:solidFill>
              <a:srgbClr val="980000"/>
            </a:solidFill>
            <a:prstDash val="solid"/>
            <a:round/>
            <a:headEnd type="triangle" w="med" len="med"/>
            <a:tailEnd type="non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
        <p:nvSpPr>
          <p:cNvPr id="738" name="Google Shape;738;p74"/>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Not so fast…</a:t>
            </a:r>
            <a:endParaRPr sz="3000">
              <a:latin typeface="Proxima Nova Extrabold"/>
              <a:ea typeface="Proxima Nova Extrabold"/>
              <a:cs typeface="Proxima Nova Extrabold"/>
              <a:sym typeface="Proxima Nova Extrabold"/>
            </a:endParaRPr>
          </a:p>
        </p:txBody>
      </p:sp>
      <p:sp>
        <p:nvSpPr>
          <p:cNvPr id="739" name="Google Shape;739;p74"/>
          <p:cNvSpPr txBox="1"/>
          <p:nvPr/>
        </p:nvSpPr>
        <p:spPr>
          <a:xfrm>
            <a:off x="4832675" y="22980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0" name="Google Shape;740;p74"/>
          <p:cNvSpPr txBox="1"/>
          <p:nvPr/>
        </p:nvSpPr>
        <p:spPr>
          <a:xfrm>
            <a:off x="4948450" y="22980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 join Google</a:t>
            </a:r>
            <a:endParaRPr sz="1200">
              <a:solidFill>
                <a:srgbClr val="000000"/>
              </a:solidFill>
              <a:latin typeface="Proxima Nova Extrabold"/>
              <a:ea typeface="Proxima Nova Extrabold"/>
              <a:cs typeface="Proxima Nova Extrabold"/>
              <a:sym typeface="Proxima Nova Extrabold"/>
            </a:endParaRPr>
          </a:p>
        </p:txBody>
      </p:sp>
      <p:sp>
        <p:nvSpPr>
          <p:cNvPr id="741" name="Google Shape;741;p74"/>
          <p:cNvSpPr txBox="1"/>
          <p:nvPr/>
        </p:nvSpPr>
        <p:spPr>
          <a:xfrm>
            <a:off x="1884950" y="2298025"/>
            <a:ext cx="18777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My ‘weak tie’ friend works at Google</a:t>
            </a:r>
            <a:endParaRPr sz="1200">
              <a:solidFill>
                <a:srgbClr val="000000"/>
              </a:solidFill>
              <a:latin typeface="Proxima Nova Extrabold"/>
              <a:ea typeface="Proxima Nova Extrabold"/>
              <a:cs typeface="Proxima Nova Extrabold"/>
              <a:sym typeface="Proxima Nova Extrabold"/>
            </a:endParaRPr>
          </a:p>
        </p:txBody>
      </p:sp>
      <p:cxnSp>
        <p:nvCxnSpPr>
          <p:cNvPr id="742" name="Google Shape;742;p74"/>
          <p:cNvCxnSpPr/>
          <p:nvPr/>
        </p:nvCxnSpPr>
        <p:spPr>
          <a:xfrm>
            <a:off x="3892225" y="1734550"/>
            <a:ext cx="935400" cy="815100"/>
          </a:xfrm>
          <a:prstGeom prst="straightConnector1">
            <a:avLst/>
          </a:prstGeom>
          <a:noFill/>
          <a:ln w="38100" cap="flat" cmpd="sng">
            <a:solidFill>
              <a:srgbClr val="980000"/>
            </a:solidFill>
            <a:prstDash val="solid"/>
            <a:round/>
            <a:headEnd type="none" w="med" len="med"/>
            <a:tailEnd type="triangle" w="med" len="med"/>
          </a:ln>
        </p:spPr>
      </p:cxnSp>
      <p:sp>
        <p:nvSpPr>
          <p:cNvPr id="743" name="Google Shape;743;p74"/>
          <p:cNvSpPr txBox="1"/>
          <p:nvPr/>
        </p:nvSpPr>
        <p:spPr>
          <a:xfrm>
            <a:off x="1884950" y="11550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Job market situation changes</a:t>
            </a:r>
            <a:endParaRPr sz="1200">
              <a:solidFill>
                <a:srgbClr val="000000"/>
              </a:solidFill>
              <a:latin typeface="Proxima Nova Extrabold"/>
              <a:ea typeface="Proxima Nova Extrabold"/>
              <a:cs typeface="Proxima Nova Extrabold"/>
              <a:sym typeface="Proxima Nova Extrabold"/>
            </a:endParaRPr>
          </a:p>
        </p:txBody>
      </p:sp>
      <p:cxnSp>
        <p:nvCxnSpPr>
          <p:cNvPr id="744" name="Google Shape;744;p74"/>
          <p:cNvCxnSpPr>
            <a:stCxn id="743" idx="2"/>
            <a:endCxn id="741" idx="0"/>
          </p:cNvCxnSpPr>
          <p:nvPr/>
        </p:nvCxnSpPr>
        <p:spPr>
          <a:xfrm>
            <a:off x="2823800" y="1810525"/>
            <a:ext cx="0" cy="487500"/>
          </a:xfrm>
          <a:prstGeom prst="straightConnector1">
            <a:avLst/>
          </a:prstGeom>
          <a:noFill/>
          <a:ln w="38100" cap="flat" cmpd="sng">
            <a:solidFill>
              <a:srgbClr val="980000"/>
            </a:solidFill>
            <a:prstDash val="solid"/>
            <a:round/>
            <a:headEnd type="none" w="med" len="med"/>
            <a:tailEnd type="triangle"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750" name="Google Shape;750;p75"/>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Not so fast…</a:t>
            </a:r>
            <a:endParaRPr sz="3000">
              <a:latin typeface="Proxima Nova Extrabold"/>
              <a:ea typeface="Proxima Nova Extrabold"/>
              <a:cs typeface="Proxima Nova Extrabold"/>
              <a:sym typeface="Proxima Nova Extrabold"/>
            </a:endParaRPr>
          </a:p>
        </p:txBody>
      </p:sp>
      <p:sp>
        <p:nvSpPr>
          <p:cNvPr id="751" name="Google Shape;751;p75"/>
          <p:cNvSpPr txBox="1"/>
          <p:nvPr/>
        </p:nvSpPr>
        <p:spPr>
          <a:xfrm>
            <a:off x="4832675" y="22980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2" name="Google Shape;752;p75"/>
          <p:cNvSpPr txBox="1"/>
          <p:nvPr/>
        </p:nvSpPr>
        <p:spPr>
          <a:xfrm>
            <a:off x="4948450" y="22980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 join Google</a:t>
            </a:r>
            <a:endParaRPr sz="1200">
              <a:solidFill>
                <a:srgbClr val="000000"/>
              </a:solidFill>
              <a:latin typeface="Proxima Nova Extrabold"/>
              <a:ea typeface="Proxima Nova Extrabold"/>
              <a:cs typeface="Proxima Nova Extrabold"/>
              <a:sym typeface="Proxima Nova Extrabold"/>
            </a:endParaRPr>
          </a:p>
        </p:txBody>
      </p:sp>
      <p:sp>
        <p:nvSpPr>
          <p:cNvPr id="753" name="Google Shape;753;p75"/>
          <p:cNvSpPr txBox="1"/>
          <p:nvPr/>
        </p:nvSpPr>
        <p:spPr>
          <a:xfrm>
            <a:off x="1884950" y="2298025"/>
            <a:ext cx="18777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My ‘weak tie’ friend works at Google</a:t>
            </a:r>
            <a:endParaRPr sz="1200">
              <a:solidFill>
                <a:srgbClr val="000000"/>
              </a:solidFill>
              <a:latin typeface="Proxima Nova Extrabold"/>
              <a:ea typeface="Proxima Nova Extrabold"/>
              <a:cs typeface="Proxima Nova Extrabold"/>
              <a:sym typeface="Proxima Nova Extrabold"/>
            </a:endParaRPr>
          </a:p>
        </p:txBody>
      </p:sp>
      <p:cxnSp>
        <p:nvCxnSpPr>
          <p:cNvPr id="754" name="Google Shape;754;p75"/>
          <p:cNvCxnSpPr/>
          <p:nvPr/>
        </p:nvCxnSpPr>
        <p:spPr>
          <a:xfrm rot="10800000" flipH="1">
            <a:off x="3898225" y="2701900"/>
            <a:ext cx="929400" cy="839400"/>
          </a:xfrm>
          <a:prstGeom prst="straightConnector1">
            <a:avLst/>
          </a:prstGeom>
          <a:noFill/>
          <a:ln w="38100" cap="flat" cmpd="sng">
            <a:solidFill>
              <a:srgbClr val="980000"/>
            </a:solidFill>
            <a:prstDash val="solid"/>
            <a:round/>
            <a:headEnd type="none" w="med" len="med"/>
            <a:tailEnd type="triangle" w="med" len="med"/>
          </a:ln>
        </p:spPr>
      </p:cxnSp>
      <p:sp>
        <p:nvSpPr>
          <p:cNvPr id="755" name="Google Shape;755;p75"/>
          <p:cNvSpPr txBox="1"/>
          <p:nvPr/>
        </p:nvSpPr>
        <p:spPr>
          <a:xfrm>
            <a:off x="1884950" y="34410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LinkedIn kept recommending us Google opportunities</a:t>
            </a:r>
            <a:endParaRPr sz="1200">
              <a:solidFill>
                <a:srgbClr val="000000"/>
              </a:solidFill>
              <a:latin typeface="Proxima Nova Extrabold"/>
              <a:ea typeface="Proxima Nova Extrabold"/>
              <a:cs typeface="Proxima Nova Extrabold"/>
              <a:sym typeface="Proxima Nova Extrabold"/>
            </a:endParaRPr>
          </a:p>
        </p:txBody>
      </p:sp>
      <p:sp>
        <p:nvSpPr>
          <p:cNvPr id="756" name="Google Shape;756;p75"/>
          <p:cNvSpPr txBox="1"/>
          <p:nvPr/>
        </p:nvSpPr>
        <p:spPr>
          <a:xfrm>
            <a:off x="1884950" y="11550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Job market situation changes</a:t>
            </a:r>
            <a:endParaRPr sz="1200">
              <a:solidFill>
                <a:srgbClr val="000000"/>
              </a:solidFill>
              <a:latin typeface="Proxima Nova Extrabold"/>
              <a:ea typeface="Proxima Nova Extrabold"/>
              <a:cs typeface="Proxima Nova Extrabold"/>
              <a:sym typeface="Proxima Nova Extrabold"/>
            </a:endParaRPr>
          </a:p>
        </p:txBody>
      </p:sp>
      <p:cxnSp>
        <p:nvCxnSpPr>
          <p:cNvPr id="757" name="Google Shape;757;p75"/>
          <p:cNvCxnSpPr/>
          <p:nvPr/>
        </p:nvCxnSpPr>
        <p:spPr>
          <a:xfrm>
            <a:off x="2823800" y="2953525"/>
            <a:ext cx="0" cy="487500"/>
          </a:xfrm>
          <a:prstGeom prst="straightConnector1">
            <a:avLst/>
          </a:prstGeom>
          <a:noFill/>
          <a:ln w="38100" cap="flat" cmpd="sng">
            <a:solidFill>
              <a:srgbClr val="980000"/>
            </a:solidFill>
            <a:prstDash val="solid"/>
            <a:round/>
            <a:headEnd type="triangle" w="med" len="med"/>
            <a:tailEnd type="non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76"/>
          <p:cNvSpPr/>
          <p:nvPr/>
        </p:nvSpPr>
        <p:spPr>
          <a:xfrm>
            <a:off x="3011900" y="1124950"/>
            <a:ext cx="5655000" cy="3356700"/>
          </a:xfrm>
          <a:prstGeom prst="roundRect">
            <a:avLst>
              <a:gd name="adj" fmla="val 16667"/>
            </a:avLst>
          </a:prstGeom>
          <a:solidFill>
            <a:srgbClr val="EFEFEF">
              <a:alpha val="32910"/>
            </a:srgbClr>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3" name="Google Shape;763;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
        <p:nvSpPr>
          <p:cNvPr id="764" name="Google Shape;764;p76"/>
          <p:cNvSpPr txBox="1"/>
          <p:nvPr/>
        </p:nvSpPr>
        <p:spPr>
          <a:xfrm>
            <a:off x="6244375" y="2472600"/>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5" name="Google Shape;765;p76"/>
          <p:cNvSpPr txBox="1"/>
          <p:nvPr/>
        </p:nvSpPr>
        <p:spPr>
          <a:xfrm>
            <a:off x="6360150" y="2472600"/>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 join Google</a:t>
            </a:r>
            <a:endParaRPr sz="1200">
              <a:solidFill>
                <a:srgbClr val="000000"/>
              </a:solidFill>
              <a:latin typeface="Proxima Nova Extrabold"/>
              <a:ea typeface="Proxima Nova Extrabold"/>
              <a:cs typeface="Proxima Nova Extrabold"/>
              <a:sym typeface="Proxima Nova Extrabold"/>
            </a:endParaRPr>
          </a:p>
        </p:txBody>
      </p:sp>
      <p:sp>
        <p:nvSpPr>
          <p:cNvPr id="766" name="Google Shape;766;p76"/>
          <p:cNvSpPr txBox="1"/>
          <p:nvPr/>
        </p:nvSpPr>
        <p:spPr>
          <a:xfrm>
            <a:off x="3296650" y="2472600"/>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My ‘weak tie’ friend works at Google</a:t>
            </a:r>
            <a:endParaRPr sz="1200">
              <a:solidFill>
                <a:srgbClr val="000000"/>
              </a:solidFill>
              <a:latin typeface="Proxima Nova Extrabold"/>
              <a:ea typeface="Proxima Nova Extrabold"/>
              <a:cs typeface="Proxima Nova Extrabold"/>
              <a:sym typeface="Proxima Nova Extrabold"/>
            </a:endParaRPr>
          </a:p>
        </p:txBody>
      </p:sp>
      <p:cxnSp>
        <p:nvCxnSpPr>
          <p:cNvPr id="767" name="Google Shape;767;p76"/>
          <p:cNvCxnSpPr/>
          <p:nvPr/>
        </p:nvCxnSpPr>
        <p:spPr>
          <a:xfrm>
            <a:off x="5295050" y="2800350"/>
            <a:ext cx="944400" cy="0"/>
          </a:xfrm>
          <a:prstGeom prst="straightConnector1">
            <a:avLst/>
          </a:prstGeom>
          <a:noFill/>
          <a:ln w="38100" cap="flat" cmpd="sng">
            <a:solidFill>
              <a:srgbClr val="980000"/>
            </a:solidFill>
            <a:prstDash val="solid"/>
            <a:round/>
            <a:headEnd type="none" w="med" len="med"/>
            <a:tailEnd type="triangle" w="med" len="med"/>
          </a:ln>
        </p:spPr>
      </p:cxnSp>
      <p:sp>
        <p:nvSpPr>
          <p:cNvPr id="768" name="Google Shape;768;p76"/>
          <p:cNvSpPr txBox="1"/>
          <p:nvPr/>
        </p:nvSpPr>
        <p:spPr>
          <a:xfrm>
            <a:off x="3296650" y="1329600"/>
            <a:ext cx="1877700" cy="6555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Job market situation changes</a:t>
            </a:r>
            <a:endParaRPr sz="1200">
              <a:solidFill>
                <a:srgbClr val="000000"/>
              </a:solidFill>
              <a:latin typeface="Proxima Nova Extrabold"/>
              <a:ea typeface="Proxima Nova Extrabold"/>
              <a:cs typeface="Proxima Nova Extrabold"/>
              <a:sym typeface="Proxima Nova Extrabold"/>
            </a:endParaRPr>
          </a:p>
        </p:txBody>
      </p:sp>
      <p:sp>
        <p:nvSpPr>
          <p:cNvPr id="769" name="Google Shape;769;p76"/>
          <p:cNvSpPr txBox="1"/>
          <p:nvPr/>
        </p:nvSpPr>
        <p:spPr>
          <a:xfrm>
            <a:off x="3296650" y="3615600"/>
            <a:ext cx="1877700" cy="6555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LinkedIn kept recommending me Google opportunities</a:t>
            </a:r>
            <a:endParaRPr sz="1200">
              <a:solidFill>
                <a:srgbClr val="000000"/>
              </a:solidFill>
              <a:latin typeface="Proxima Nova Extrabold"/>
              <a:ea typeface="Proxima Nova Extrabold"/>
              <a:cs typeface="Proxima Nova Extrabold"/>
              <a:sym typeface="Proxima Nova Extrabold"/>
            </a:endParaRPr>
          </a:p>
        </p:txBody>
      </p:sp>
      <p:cxnSp>
        <p:nvCxnSpPr>
          <p:cNvPr id="770" name="Google Shape;770;p76"/>
          <p:cNvCxnSpPr/>
          <p:nvPr/>
        </p:nvCxnSpPr>
        <p:spPr>
          <a:xfrm>
            <a:off x="5303925" y="1909125"/>
            <a:ext cx="935400" cy="815100"/>
          </a:xfrm>
          <a:prstGeom prst="straightConnector1">
            <a:avLst/>
          </a:prstGeom>
          <a:noFill/>
          <a:ln w="38100" cap="flat" cmpd="sng">
            <a:solidFill>
              <a:srgbClr val="980000"/>
            </a:solidFill>
            <a:prstDash val="solid"/>
            <a:round/>
            <a:headEnd type="none" w="med" len="med"/>
            <a:tailEnd type="triangle" w="med" len="med"/>
          </a:ln>
        </p:spPr>
      </p:cxnSp>
      <p:cxnSp>
        <p:nvCxnSpPr>
          <p:cNvPr id="771" name="Google Shape;771;p76"/>
          <p:cNvCxnSpPr/>
          <p:nvPr/>
        </p:nvCxnSpPr>
        <p:spPr>
          <a:xfrm rot="10800000" flipH="1">
            <a:off x="5309925" y="2876475"/>
            <a:ext cx="929400" cy="839400"/>
          </a:xfrm>
          <a:prstGeom prst="straightConnector1">
            <a:avLst/>
          </a:prstGeom>
          <a:noFill/>
          <a:ln w="38100" cap="flat" cmpd="sng">
            <a:solidFill>
              <a:srgbClr val="980000"/>
            </a:solidFill>
            <a:prstDash val="solid"/>
            <a:round/>
            <a:headEnd type="none" w="med" len="med"/>
            <a:tailEnd type="triangle" w="med" len="med"/>
          </a:ln>
        </p:spPr>
      </p:cxnSp>
      <p:sp>
        <p:nvSpPr>
          <p:cNvPr id="772" name="Google Shape;772;p76"/>
          <p:cNvSpPr txBox="1"/>
          <p:nvPr/>
        </p:nvSpPr>
        <p:spPr>
          <a:xfrm>
            <a:off x="346375" y="2472600"/>
            <a:ext cx="1921500" cy="655500"/>
          </a:xfrm>
          <a:prstGeom prst="rect">
            <a:avLst/>
          </a:prstGeom>
          <a:solidFill>
            <a:srgbClr val="00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Peer recommendation engine updates</a:t>
            </a:r>
            <a:endParaRPr sz="1200">
              <a:solidFill>
                <a:schemeClr val="dk1"/>
              </a:solidFill>
              <a:latin typeface="Proxima Nova Semibold"/>
              <a:ea typeface="Proxima Nova Semibold"/>
              <a:cs typeface="Proxima Nova Semibold"/>
              <a:sym typeface="Proxima Nova Semibold"/>
            </a:endParaRPr>
          </a:p>
        </p:txBody>
      </p:sp>
      <p:cxnSp>
        <p:nvCxnSpPr>
          <p:cNvPr id="773" name="Google Shape;773;p76"/>
          <p:cNvCxnSpPr/>
          <p:nvPr/>
        </p:nvCxnSpPr>
        <p:spPr>
          <a:xfrm>
            <a:off x="2334125" y="2794350"/>
            <a:ext cx="842100" cy="12000"/>
          </a:xfrm>
          <a:prstGeom prst="straightConnector1">
            <a:avLst/>
          </a:prstGeom>
          <a:noFill/>
          <a:ln w="38100" cap="flat" cmpd="sng">
            <a:solidFill>
              <a:srgbClr val="980000"/>
            </a:solidFill>
            <a:prstDash val="solid"/>
            <a:round/>
            <a:headEnd type="none" w="med" len="med"/>
            <a:tailEnd type="triangle" w="med" len="med"/>
          </a:ln>
        </p:spPr>
      </p:cxnSp>
      <p:sp>
        <p:nvSpPr>
          <p:cNvPr id="774" name="Google Shape;774;p76"/>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2600">
                <a:latin typeface="Proxima Nova Extrabold"/>
                <a:ea typeface="Proxima Nova Extrabold"/>
                <a:cs typeface="Proxima Nova Extrabold"/>
                <a:sym typeface="Proxima Nova Extrabold"/>
              </a:rPr>
              <a:t>Use Recommendation Engine Updates as an Instrument</a:t>
            </a:r>
            <a:endParaRPr sz="2600">
              <a:latin typeface="Proxima Nova Extrabold"/>
              <a:ea typeface="Proxima Nova Extrabold"/>
              <a:cs typeface="Proxima Nova Extrabold"/>
              <a:sym typeface="Proxima Nova Extrabold"/>
            </a:endParaRPr>
          </a:p>
        </p:txBody>
      </p:sp>
      <p:sp>
        <p:nvSpPr>
          <p:cNvPr id="775" name="Google Shape;775;p76"/>
          <p:cNvSpPr txBox="1"/>
          <p:nvPr/>
        </p:nvSpPr>
        <p:spPr>
          <a:xfrm>
            <a:off x="264700" y="4830675"/>
            <a:ext cx="6882000" cy="12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Proxima Nova"/>
                <a:ea typeface="Proxima Nova"/>
                <a:cs typeface="Proxima Nova"/>
                <a:sym typeface="Proxima Nova"/>
              </a:rPr>
              <a:t>Rajkumar, Karthik, et al. "A causal test of the strength of weak ties." </a:t>
            </a:r>
            <a:r>
              <a:rPr lang="en" sz="900" i="1">
                <a:latin typeface="Proxima Nova"/>
                <a:ea typeface="Proxima Nova"/>
                <a:cs typeface="Proxima Nova"/>
                <a:sym typeface="Proxima Nova"/>
              </a:rPr>
              <a:t>Science</a:t>
            </a:r>
            <a:r>
              <a:rPr lang="en" sz="900">
                <a:latin typeface="Proxima Nova"/>
                <a:ea typeface="Proxima Nova"/>
                <a:cs typeface="Proxima Nova"/>
                <a:sym typeface="Proxima Nova"/>
              </a:rPr>
              <a:t> 377.6612 (2022): 1304-1310.</a:t>
            </a:r>
            <a:endParaRPr sz="900">
              <a:latin typeface="Proxima Nova"/>
              <a:ea typeface="Proxima Nova"/>
              <a:cs typeface="Proxima Nova"/>
              <a:sym typeface="Proxima Nov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77"/>
          <p:cNvSpPr/>
          <p:nvPr/>
        </p:nvSpPr>
        <p:spPr>
          <a:xfrm>
            <a:off x="3011900" y="1124950"/>
            <a:ext cx="5655000" cy="3356700"/>
          </a:xfrm>
          <a:prstGeom prst="roundRect">
            <a:avLst>
              <a:gd name="adj" fmla="val 16667"/>
            </a:avLst>
          </a:prstGeom>
          <a:solidFill>
            <a:srgbClr val="EFEFEF">
              <a:alpha val="32910"/>
            </a:srgbClr>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1" name="Google Shape;78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
        <p:nvSpPr>
          <p:cNvPr id="782" name="Google Shape;782;p77"/>
          <p:cNvSpPr txBox="1"/>
          <p:nvPr/>
        </p:nvSpPr>
        <p:spPr>
          <a:xfrm>
            <a:off x="6244375" y="2472600"/>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3" name="Google Shape;783;p77"/>
          <p:cNvSpPr txBox="1"/>
          <p:nvPr/>
        </p:nvSpPr>
        <p:spPr>
          <a:xfrm>
            <a:off x="6360150" y="2472600"/>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 join Google</a:t>
            </a:r>
            <a:endParaRPr sz="1200">
              <a:solidFill>
                <a:srgbClr val="000000"/>
              </a:solidFill>
              <a:latin typeface="Proxima Nova Extrabold"/>
              <a:ea typeface="Proxima Nova Extrabold"/>
              <a:cs typeface="Proxima Nova Extrabold"/>
              <a:sym typeface="Proxima Nova Extrabold"/>
            </a:endParaRPr>
          </a:p>
        </p:txBody>
      </p:sp>
      <p:sp>
        <p:nvSpPr>
          <p:cNvPr id="784" name="Google Shape;784;p77"/>
          <p:cNvSpPr txBox="1"/>
          <p:nvPr/>
        </p:nvSpPr>
        <p:spPr>
          <a:xfrm>
            <a:off x="3296650" y="2472600"/>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My ‘weak tie’ friend works at Google</a:t>
            </a:r>
            <a:endParaRPr sz="1200">
              <a:solidFill>
                <a:srgbClr val="000000"/>
              </a:solidFill>
              <a:latin typeface="Proxima Nova Extrabold"/>
              <a:ea typeface="Proxima Nova Extrabold"/>
              <a:cs typeface="Proxima Nova Extrabold"/>
              <a:sym typeface="Proxima Nova Extrabold"/>
            </a:endParaRPr>
          </a:p>
        </p:txBody>
      </p:sp>
      <p:cxnSp>
        <p:nvCxnSpPr>
          <p:cNvPr id="785" name="Google Shape;785;p77"/>
          <p:cNvCxnSpPr/>
          <p:nvPr/>
        </p:nvCxnSpPr>
        <p:spPr>
          <a:xfrm>
            <a:off x="5295050" y="2800350"/>
            <a:ext cx="944400" cy="0"/>
          </a:xfrm>
          <a:prstGeom prst="straightConnector1">
            <a:avLst/>
          </a:prstGeom>
          <a:noFill/>
          <a:ln w="38100" cap="flat" cmpd="sng">
            <a:solidFill>
              <a:srgbClr val="980000"/>
            </a:solidFill>
            <a:prstDash val="solid"/>
            <a:round/>
            <a:headEnd type="none" w="med" len="med"/>
            <a:tailEnd type="triangle" w="med" len="med"/>
          </a:ln>
        </p:spPr>
      </p:cxnSp>
      <p:sp>
        <p:nvSpPr>
          <p:cNvPr id="786" name="Google Shape;786;p77"/>
          <p:cNvSpPr txBox="1"/>
          <p:nvPr/>
        </p:nvSpPr>
        <p:spPr>
          <a:xfrm>
            <a:off x="3296650" y="1329600"/>
            <a:ext cx="1877700" cy="655500"/>
          </a:xfrm>
          <a:prstGeom prst="rect">
            <a:avLst/>
          </a:prstGeom>
          <a:solidFill>
            <a:srgbClr val="D9D9D9"/>
          </a:solid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Job market situation changes</a:t>
            </a:r>
            <a:endParaRPr sz="1200">
              <a:solidFill>
                <a:srgbClr val="000000"/>
              </a:solidFill>
              <a:latin typeface="Proxima Nova Extrabold"/>
              <a:ea typeface="Proxima Nova Extrabold"/>
              <a:cs typeface="Proxima Nova Extrabold"/>
              <a:sym typeface="Proxima Nova Extrabold"/>
            </a:endParaRPr>
          </a:p>
        </p:txBody>
      </p:sp>
      <p:sp>
        <p:nvSpPr>
          <p:cNvPr id="787" name="Google Shape;787;p77"/>
          <p:cNvSpPr txBox="1"/>
          <p:nvPr/>
        </p:nvSpPr>
        <p:spPr>
          <a:xfrm>
            <a:off x="3296650" y="3615600"/>
            <a:ext cx="1877700" cy="655500"/>
          </a:xfrm>
          <a:prstGeom prst="rect">
            <a:avLst/>
          </a:prstGeom>
          <a:solidFill>
            <a:srgbClr val="D9D9D9"/>
          </a:solid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LinkedIn kept recommending me Google opportunities</a:t>
            </a:r>
            <a:endParaRPr sz="1200">
              <a:solidFill>
                <a:srgbClr val="000000"/>
              </a:solidFill>
              <a:latin typeface="Proxima Nova Extrabold"/>
              <a:ea typeface="Proxima Nova Extrabold"/>
              <a:cs typeface="Proxima Nova Extrabold"/>
              <a:sym typeface="Proxima Nova Extrabold"/>
            </a:endParaRPr>
          </a:p>
        </p:txBody>
      </p:sp>
      <p:cxnSp>
        <p:nvCxnSpPr>
          <p:cNvPr id="788" name="Google Shape;788;p77"/>
          <p:cNvCxnSpPr/>
          <p:nvPr/>
        </p:nvCxnSpPr>
        <p:spPr>
          <a:xfrm>
            <a:off x="5303925" y="1909125"/>
            <a:ext cx="935400" cy="815100"/>
          </a:xfrm>
          <a:prstGeom prst="straightConnector1">
            <a:avLst/>
          </a:prstGeom>
          <a:noFill/>
          <a:ln w="38100" cap="flat" cmpd="sng">
            <a:solidFill>
              <a:srgbClr val="B7B7B7"/>
            </a:solidFill>
            <a:prstDash val="solid"/>
            <a:round/>
            <a:headEnd type="none" w="med" len="med"/>
            <a:tailEnd type="triangle" w="med" len="med"/>
          </a:ln>
        </p:spPr>
      </p:cxnSp>
      <p:cxnSp>
        <p:nvCxnSpPr>
          <p:cNvPr id="789" name="Google Shape;789;p77"/>
          <p:cNvCxnSpPr/>
          <p:nvPr/>
        </p:nvCxnSpPr>
        <p:spPr>
          <a:xfrm rot="10800000" flipH="1">
            <a:off x="5309925" y="2876475"/>
            <a:ext cx="929400" cy="839400"/>
          </a:xfrm>
          <a:prstGeom prst="straightConnector1">
            <a:avLst/>
          </a:prstGeom>
          <a:noFill/>
          <a:ln w="38100" cap="flat" cmpd="sng">
            <a:solidFill>
              <a:srgbClr val="B7B7B7"/>
            </a:solidFill>
            <a:prstDash val="solid"/>
            <a:round/>
            <a:headEnd type="none" w="med" len="med"/>
            <a:tailEnd type="triangle" w="med" len="med"/>
          </a:ln>
        </p:spPr>
      </p:cxnSp>
      <p:sp>
        <p:nvSpPr>
          <p:cNvPr id="790" name="Google Shape;790;p77"/>
          <p:cNvSpPr txBox="1"/>
          <p:nvPr/>
        </p:nvSpPr>
        <p:spPr>
          <a:xfrm>
            <a:off x="346375" y="2472600"/>
            <a:ext cx="1921500" cy="655500"/>
          </a:xfrm>
          <a:prstGeom prst="rect">
            <a:avLst/>
          </a:prstGeom>
          <a:solidFill>
            <a:srgbClr val="00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Peer recommendation engine updates</a:t>
            </a:r>
            <a:endParaRPr sz="1200">
              <a:solidFill>
                <a:schemeClr val="dk1"/>
              </a:solidFill>
              <a:latin typeface="Proxima Nova Semibold"/>
              <a:ea typeface="Proxima Nova Semibold"/>
              <a:cs typeface="Proxima Nova Semibold"/>
              <a:sym typeface="Proxima Nova Semibold"/>
            </a:endParaRPr>
          </a:p>
        </p:txBody>
      </p:sp>
      <p:cxnSp>
        <p:nvCxnSpPr>
          <p:cNvPr id="791" name="Google Shape;791;p77"/>
          <p:cNvCxnSpPr/>
          <p:nvPr/>
        </p:nvCxnSpPr>
        <p:spPr>
          <a:xfrm>
            <a:off x="2334125" y="2794350"/>
            <a:ext cx="842100" cy="12000"/>
          </a:xfrm>
          <a:prstGeom prst="straightConnector1">
            <a:avLst/>
          </a:prstGeom>
          <a:noFill/>
          <a:ln w="38100" cap="flat" cmpd="sng">
            <a:solidFill>
              <a:srgbClr val="980000"/>
            </a:solidFill>
            <a:prstDash val="solid"/>
            <a:round/>
            <a:headEnd type="none" w="med" len="med"/>
            <a:tailEnd type="triangle" w="med" len="med"/>
          </a:ln>
        </p:spPr>
      </p:cxnSp>
      <p:sp>
        <p:nvSpPr>
          <p:cNvPr id="792" name="Google Shape;792;p77"/>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2600">
                <a:latin typeface="Proxima Nova Extrabold"/>
                <a:ea typeface="Proxima Nova Extrabold"/>
                <a:cs typeface="Proxima Nova Extrabold"/>
                <a:sym typeface="Proxima Nova Extrabold"/>
              </a:rPr>
              <a:t>Use Recommendation Engine Updates as an Instrument</a:t>
            </a:r>
            <a:endParaRPr sz="2600">
              <a:latin typeface="Proxima Nova Extrabold"/>
              <a:ea typeface="Proxima Nova Extrabold"/>
              <a:cs typeface="Proxima Nova Extrabold"/>
              <a:sym typeface="Proxima Nova Extrabold"/>
            </a:endParaRPr>
          </a:p>
        </p:txBody>
      </p:sp>
      <p:sp>
        <p:nvSpPr>
          <p:cNvPr id="793" name="Google Shape;793;p77"/>
          <p:cNvSpPr txBox="1"/>
          <p:nvPr/>
        </p:nvSpPr>
        <p:spPr>
          <a:xfrm>
            <a:off x="264700" y="4830675"/>
            <a:ext cx="6882000" cy="12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Proxima Nova"/>
                <a:ea typeface="Proxima Nova"/>
                <a:cs typeface="Proxima Nova"/>
                <a:sym typeface="Proxima Nova"/>
              </a:rPr>
              <a:t>Rajkumar, Karthik, et al. "A causal test of the strength of weak ties." </a:t>
            </a:r>
            <a:r>
              <a:rPr lang="en" sz="900" i="1">
                <a:latin typeface="Proxima Nova"/>
                <a:ea typeface="Proxima Nova"/>
                <a:cs typeface="Proxima Nova"/>
                <a:sym typeface="Proxima Nova"/>
              </a:rPr>
              <a:t>Science</a:t>
            </a:r>
            <a:r>
              <a:rPr lang="en" sz="900">
                <a:latin typeface="Proxima Nova"/>
                <a:ea typeface="Proxima Nova"/>
                <a:cs typeface="Proxima Nova"/>
                <a:sym typeface="Proxima Nova"/>
              </a:rPr>
              <a:t> 377.6612 (2022): 1304-1310.</a:t>
            </a:r>
            <a:endParaRPr sz="900">
              <a:latin typeface="Proxima Nova"/>
              <a:ea typeface="Proxima Nova"/>
              <a:cs typeface="Proxima Nova"/>
              <a:sym typeface="Proxima Nov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pic>
        <p:nvPicPr>
          <p:cNvPr id="799" name="Google Shape;799;p7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59300" y="818150"/>
            <a:ext cx="6368727" cy="3408275"/>
          </a:xfrm>
          <a:prstGeom prst="rect">
            <a:avLst/>
          </a:prstGeom>
          <a:noFill/>
          <a:ln>
            <a:noFill/>
          </a:ln>
        </p:spPr>
      </p:pic>
      <p:sp>
        <p:nvSpPr>
          <p:cNvPr id="800" name="Google Shape;800;p78"/>
          <p:cNvSpPr txBox="1"/>
          <p:nvPr/>
        </p:nvSpPr>
        <p:spPr>
          <a:xfrm>
            <a:off x="1864900" y="204525"/>
            <a:ext cx="1804800" cy="35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OLS</a:t>
            </a:r>
            <a:endParaRPr>
              <a:latin typeface="Proxima Nova"/>
              <a:ea typeface="Proxima Nova"/>
              <a:cs typeface="Proxima Nova"/>
              <a:sym typeface="Proxima Nova"/>
            </a:endParaRPr>
          </a:p>
        </p:txBody>
      </p:sp>
      <p:sp>
        <p:nvSpPr>
          <p:cNvPr id="801" name="Google Shape;801;p78"/>
          <p:cNvSpPr txBox="1"/>
          <p:nvPr/>
        </p:nvSpPr>
        <p:spPr>
          <a:xfrm>
            <a:off x="5674900" y="204525"/>
            <a:ext cx="1804800" cy="35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IV Regression</a:t>
            </a:r>
            <a:endParaRPr>
              <a:latin typeface="Proxima Nova"/>
              <a:ea typeface="Proxima Nova"/>
              <a:cs typeface="Proxima Nova"/>
              <a:sym typeface="Proxima Nova"/>
            </a:endParaRPr>
          </a:p>
        </p:txBody>
      </p:sp>
      <p:sp>
        <p:nvSpPr>
          <p:cNvPr id="802" name="Google Shape;802;p78"/>
          <p:cNvSpPr txBox="1"/>
          <p:nvPr/>
        </p:nvSpPr>
        <p:spPr>
          <a:xfrm>
            <a:off x="264700" y="4830675"/>
            <a:ext cx="6882000" cy="12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Proxima Nova"/>
                <a:ea typeface="Proxima Nova"/>
                <a:cs typeface="Proxima Nova"/>
                <a:sym typeface="Proxima Nova"/>
              </a:rPr>
              <a:t>Rajkumar, Karthik, et al. "A causal test of the strength of weak ties." </a:t>
            </a:r>
            <a:r>
              <a:rPr lang="en" sz="900" i="1">
                <a:latin typeface="Proxima Nova"/>
                <a:ea typeface="Proxima Nova"/>
                <a:cs typeface="Proxima Nova"/>
                <a:sym typeface="Proxima Nova"/>
              </a:rPr>
              <a:t>Science</a:t>
            </a:r>
            <a:r>
              <a:rPr lang="en" sz="900">
                <a:latin typeface="Proxima Nova"/>
                <a:ea typeface="Proxima Nova"/>
                <a:cs typeface="Proxima Nova"/>
                <a:sym typeface="Proxima Nova"/>
              </a:rPr>
              <a:t> 377.6612 (2022): 1304-1310.</a:t>
            </a:r>
            <a:endParaRPr sz="900">
              <a:latin typeface="Proxima Nova"/>
              <a:ea typeface="Proxima Nova"/>
              <a:cs typeface="Proxima Nova"/>
              <a:sym typeface="Proxima Nov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pic>
        <p:nvPicPr>
          <p:cNvPr id="808" name="Google Shape;808;p7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59300" y="818150"/>
            <a:ext cx="6368727" cy="3408275"/>
          </a:xfrm>
          <a:prstGeom prst="rect">
            <a:avLst/>
          </a:prstGeom>
          <a:noFill/>
          <a:ln>
            <a:noFill/>
          </a:ln>
        </p:spPr>
      </p:pic>
      <p:sp>
        <p:nvSpPr>
          <p:cNvPr id="809" name="Google Shape;809;p79"/>
          <p:cNvSpPr txBox="1"/>
          <p:nvPr/>
        </p:nvSpPr>
        <p:spPr>
          <a:xfrm>
            <a:off x="1864900" y="204525"/>
            <a:ext cx="1804800" cy="35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OLS</a:t>
            </a:r>
            <a:endParaRPr>
              <a:latin typeface="Proxima Nova"/>
              <a:ea typeface="Proxima Nova"/>
              <a:cs typeface="Proxima Nova"/>
              <a:sym typeface="Proxima Nova"/>
            </a:endParaRPr>
          </a:p>
        </p:txBody>
      </p:sp>
      <p:sp>
        <p:nvSpPr>
          <p:cNvPr id="810" name="Google Shape;810;p79"/>
          <p:cNvSpPr txBox="1"/>
          <p:nvPr/>
        </p:nvSpPr>
        <p:spPr>
          <a:xfrm>
            <a:off x="5674900" y="204525"/>
            <a:ext cx="1804800" cy="35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IV Regression</a:t>
            </a:r>
            <a:endParaRPr>
              <a:latin typeface="Proxima Nova"/>
              <a:ea typeface="Proxima Nova"/>
              <a:cs typeface="Proxima Nova"/>
              <a:sym typeface="Proxima Nova"/>
            </a:endParaRPr>
          </a:p>
        </p:txBody>
      </p:sp>
      <p:sp>
        <p:nvSpPr>
          <p:cNvPr id="811" name="Google Shape;811;p79"/>
          <p:cNvSpPr txBox="1"/>
          <p:nvPr/>
        </p:nvSpPr>
        <p:spPr>
          <a:xfrm>
            <a:off x="264700" y="4830675"/>
            <a:ext cx="6882000" cy="12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latin typeface="Proxima Nova"/>
                <a:ea typeface="Proxima Nova"/>
                <a:cs typeface="Proxima Nova"/>
                <a:sym typeface="Proxima Nova"/>
              </a:rPr>
              <a:t>Rajkumar, Karthik, et al. "A causal test of the strength of weak ties." </a:t>
            </a:r>
            <a:r>
              <a:rPr lang="en" sz="900" i="1">
                <a:latin typeface="Proxima Nova"/>
                <a:ea typeface="Proxima Nova"/>
                <a:cs typeface="Proxima Nova"/>
                <a:sym typeface="Proxima Nova"/>
              </a:rPr>
              <a:t>Science</a:t>
            </a:r>
            <a:r>
              <a:rPr lang="en" sz="900">
                <a:latin typeface="Proxima Nova"/>
                <a:ea typeface="Proxima Nova"/>
                <a:cs typeface="Proxima Nova"/>
                <a:sym typeface="Proxima Nova"/>
              </a:rPr>
              <a:t> 377.6612 (2022): 1304-1310.</a:t>
            </a:r>
            <a:endParaRPr sz="900">
              <a:latin typeface="Proxima Nova"/>
              <a:ea typeface="Proxima Nova"/>
              <a:cs typeface="Proxima Nova"/>
              <a:sym typeface="Proxima Nova"/>
            </a:endParaRPr>
          </a:p>
        </p:txBody>
      </p:sp>
      <p:sp>
        <p:nvSpPr>
          <p:cNvPr id="812" name="Google Shape;812;p79"/>
          <p:cNvSpPr txBox="1"/>
          <p:nvPr/>
        </p:nvSpPr>
        <p:spPr>
          <a:xfrm>
            <a:off x="6976575" y="818150"/>
            <a:ext cx="15789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The strength of weak ties!</a:t>
            </a:r>
            <a:endParaRPr sz="1200">
              <a:solidFill>
                <a:srgbClr val="000000"/>
              </a:solidFill>
              <a:latin typeface="Proxima Nova Extrabold"/>
              <a:ea typeface="Proxima Nova Extrabold"/>
              <a:cs typeface="Proxima Nova Extrabold"/>
              <a:sym typeface="Proxima Nova Extrabold"/>
            </a:endParaRPr>
          </a:p>
        </p:txBody>
      </p:sp>
      <p:pic>
        <p:nvPicPr>
          <p:cNvPr id="813" name="Google Shape;813;p79"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003691">
            <a:off x="6138585" y="297212"/>
            <a:ext cx="432308" cy="107780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817"/>
        <p:cNvGrpSpPr/>
        <p:nvPr/>
      </p:nvGrpSpPr>
      <p:grpSpPr>
        <a:xfrm>
          <a:off x="0" y="0"/>
          <a:ext cx="0" cy="0"/>
          <a:chOff x="0" y="0"/>
          <a:chExt cx="0" cy="0"/>
        </a:xfrm>
      </p:grpSpPr>
      <p:sp>
        <p:nvSpPr>
          <p:cNvPr id="818" name="Google Shape;818;p80"/>
          <p:cNvSpPr txBox="1"/>
          <p:nvPr/>
        </p:nvSpPr>
        <p:spPr>
          <a:xfrm>
            <a:off x="511850" y="1376150"/>
            <a:ext cx="72999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Social Influence: Information Diffusion</a:t>
            </a:r>
            <a:endParaRPr sz="6600">
              <a:solidFill>
                <a:schemeClr val="lt1"/>
              </a:solidFill>
              <a:latin typeface="Proxima Nova Extrabold"/>
              <a:ea typeface="Proxima Nova Extrabold"/>
              <a:cs typeface="Proxima Nova Extrabold"/>
              <a:sym typeface="Proxima Nova Extrabold"/>
            </a:endParaRPr>
          </a:p>
        </p:txBody>
      </p:sp>
      <p:sp>
        <p:nvSpPr>
          <p:cNvPr id="819" name="Google Shape;819;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pic>
        <p:nvPicPr>
          <p:cNvPr id="825" name="Google Shape;825;p8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93964" y="0"/>
            <a:ext cx="7756071"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108" name="Google Shape;108;p1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109" name="Google Shape;109;p19"/>
          <p:cNvSpPr txBox="1"/>
          <p:nvPr/>
        </p:nvSpPr>
        <p:spPr>
          <a:xfrm>
            <a:off x="311700" y="1714100"/>
            <a:ext cx="48699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endParaRPr sz="1500">
              <a:latin typeface="Proxima Nova"/>
              <a:ea typeface="Proxima Nova"/>
              <a:cs typeface="Proxima Nova"/>
              <a:sym typeface="Proxima Nova"/>
            </a:endParaRPr>
          </a:p>
        </p:txBody>
      </p:sp>
      <p:sp>
        <p:nvSpPr>
          <p:cNvPr id="110" name="Google Shape;110;p19"/>
          <p:cNvSpPr txBox="1"/>
          <p:nvPr/>
        </p:nvSpPr>
        <p:spPr>
          <a:xfrm>
            <a:off x="311700" y="1783675"/>
            <a:ext cx="4747800" cy="68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Clr>
                <a:schemeClr val="dk1"/>
              </a:buClr>
              <a:buSzPts val="1100"/>
              <a:buFont typeface="Arial"/>
              <a:buNone/>
            </a:pPr>
            <a:r>
              <a:rPr lang="en" sz="1500">
                <a:solidFill>
                  <a:schemeClr val="dk1"/>
                </a:solidFill>
                <a:latin typeface="Proxima Nova"/>
                <a:ea typeface="Proxima Nova"/>
                <a:cs typeface="Proxima Nova"/>
                <a:sym typeface="Proxima Nova"/>
              </a:rPr>
              <a:t>For bisecting the graph, let us also define a </a:t>
            </a:r>
            <a:r>
              <a:rPr lang="en" sz="1500" b="1">
                <a:solidFill>
                  <a:schemeClr val="dk1"/>
                </a:solidFill>
                <a:latin typeface="Proxima Nova"/>
                <a:ea typeface="Proxima Nova"/>
                <a:cs typeface="Proxima Nova"/>
                <a:sym typeface="Proxima Nova"/>
              </a:rPr>
              <a:t>type assignment vector</a:t>
            </a:r>
            <a:r>
              <a:rPr lang="en" sz="1500">
                <a:solidFill>
                  <a:schemeClr val="dk1"/>
                </a:solidFill>
                <a:latin typeface="Proxima Nova"/>
                <a:ea typeface="Proxima Nova"/>
                <a:cs typeface="Proxima Nova"/>
                <a:sym typeface="Proxima Nova"/>
              </a:rPr>
              <a:t>, </a:t>
            </a:r>
            <a:r>
              <a:rPr lang="en" sz="1500" b="1">
                <a:solidFill>
                  <a:schemeClr val="dk1"/>
                </a:solidFill>
                <a:latin typeface="Proxima Nova"/>
                <a:ea typeface="Proxima Nova"/>
                <a:cs typeface="Proxima Nova"/>
                <a:sym typeface="Proxima Nova"/>
              </a:rPr>
              <a:t>s</a:t>
            </a:r>
            <a:r>
              <a:rPr lang="en" sz="1500">
                <a:solidFill>
                  <a:schemeClr val="dk1"/>
                </a:solidFill>
                <a:latin typeface="Proxima Nova"/>
                <a:ea typeface="Proxima Nova"/>
                <a:cs typeface="Proxima Nova"/>
                <a:sym typeface="Proxima Nova"/>
              </a:rPr>
              <a:t>, where</a:t>
            </a:r>
            <a:endParaRPr sz="1500">
              <a:solidFill>
                <a:schemeClr val="dk1"/>
              </a:solidFill>
              <a:latin typeface="Proxima Nova"/>
              <a:ea typeface="Proxima Nova"/>
              <a:cs typeface="Proxima Nova"/>
              <a:sym typeface="Proxima Nova"/>
            </a:endParaRPr>
          </a:p>
        </p:txBody>
      </p:sp>
      <p:pic>
        <p:nvPicPr>
          <p:cNvPr id="111" name="Google Shape;111;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11225" y="2641630"/>
            <a:ext cx="4022549" cy="618375"/>
          </a:xfrm>
          <a:prstGeom prst="rect">
            <a:avLst/>
          </a:prstGeom>
          <a:noFill/>
          <a:ln>
            <a:noFill/>
          </a:ln>
        </p:spPr>
      </p:pic>
      <p:sp>
        <p:nvSpPr>
          <p:cNvPr id="112" name="Google Shape;112;p19"/>
          <p:cNvSpPr txBox="1"/>
          <p:nvPr/>
        </p:nvSpPr>
        <p:spPr>
          <a:xfrm>
            <a:off x="411225" y="3602538"/>
            <a:ext cx="5617500" cy="107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Proxima Nova"/>
                <a:ea typeface="Proxima Nova"/>
                <a:cs typeface="Proxima Nova"/>
                <a:sym typeface="Proxima Nova"/>
              </a:rPr>
              <a:t>Notice that the quantity                      = 1 if </a:t>
            </a:r>
            <a:r>
              <a:rPr lang="en" sz="1500" i="1">
                <a:solidFill>
                  <a:schemeClr val="dk1"/>
                </a:solidFill>
                <a:latin typeface="Proxima Nova"/>
                <a:ea typeface="Proxima Nova"/>
                <a:cs typeface="Proxima Nova"/>
                <a:sym typeface="Proxima Nova"/>
              </a:rPr>
              <a:t>v</a:t>
            </a:r>
            <a:r>
              <a:rPr lang="en" sz="1500" i="1" baseline="-25000">
                <a:solidFill>
                  <a:schemeClr val="dk1"/>
                </a:solidFill>
                <a:latin typeface="Proxima Nova"/>
                <a:ea typeface="Proxima Nova"/>
                <a:cs typeface="Proxima Nova"/>
                <a:sym typeface="Proxima Nova"/>
              </a:rPr>
              <a:t>i</a:t>
            </a:r>
            <a:r>
              <a:rPr lang="en" sz="1500">
                <a:solidFill>
                  <a:schemeClr val="dk1"/>
                </a:solidFill>
                <a:latin typeface="Proxima Nova"/>
                <a:ea typeface="Proxima Nova"/>
                <a:cs typeface="Proxima Nova"/>
                <a:sym typeface="Proxima Nova"/>
              </a:rPr>
              <a:t> and </a:t>
            </a:r>
            <a:r>
              <a:rPr lang="en" sz="1500" i="1">
                <a:solidFill>
                  <a:schemeClr val="dk1"/>
                </a:solidFill>
                <a:latin typeface="Proxima Nova"/>
                <a:ea typeface="Proxima Nova"/>
                <a:cs typeface="Proxima Nova"/>
                <a:sym typeface="Proxima Nova"/>
              </a:rPr>
              <a:t>v</a:t>
            </a:r>
            <a:r>
              <a:rPr lang="en" sz="1500" i="1" baseline="-25000">
                <a:solidFill>
                  <a:schemeClr val="dk1"/>
                </a:solidFill>
                <a:latin typeface="Proxima Nova"/>
                <a:ea typeface="Proxima Nova"/>
                <a:cs typeface="Proxima Nova"/>
                <a:sym typeface="Proxima Nova"/>
              </a:rPr>
              <a:t>j</a:t>
            </a:r>
            <a:r>
              <a:rPr lang="en" sz="1500">
                <a:solidFill>
                  <a:schemeClr val="dk1"/>
                </a:solidFill>
                <a:latin typeface="Proxima Nova"/>
                <a:ea typeface="Proxima Nova"/>
                <a:cs typeface="Proxima Nova"/>
                <a:sym typeface="Proxima Nova"/>
              </a:rPr>
              <a:t> are in the same type and 0 otherwise</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solidFill>
                  <a:schemeClr val="dk1"/>
                </a:solidFill>
                <a:latin typeface="Proxima Nova"/>
                <a:ea typeface="Proxima Nova"/>
                <a:cs typeface="Proxima Nova"/>
                <a:sym typeface="Proxima Nova"/>
              </a:rPr>
              <a:t>So, we have                          )  = </a:t>
            </a:r>
            <a:endParaRPr sz="1500">
              <a:solidFill>
                <a:schemeClr val="dk1"/>
              </a:solidFill>
              <a:latin typeface="Proxima Nova"/>
              <a:ea typeface="Proxima Nova"/>
              <a:cs typeface="Proxima Nova"/>
              <a:sym typeface="Proxima Nova"/>
            </a:endParaRPr>
          </a:p>
        </p:txBody>
      </p:sp>
      <p:pic>
        <p:nvPicPr>
          <p:cNvPr id="113" name="Google Shape;113;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533593" y="3673975"/>
            <a:ext cx="964875" cy="332800"/>
          </a:xfrm>
          <a:prstGeom prst="rect">
            <a:avLst/>
          </a:prstGeom>
          <a:noFill/>
          <a:ln>
            <a:noFill/>
          </a:ln>
        </p:spPr>
      </p:pic>
      <p:pic>
        <p:nvPicPr>
          <p:cNvPr id="114" name="Google Shape;114;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066993" y="4306469"/>
            <a:ext cx="964875" cy="332800"/>
          </a:xfrm>
          <a:prstGeom prst="rect">
            <a:avLst/>
          </a:prstGeom>
          <a:noFill/>
          <a:ln>
            <a:noFill/>
          </a:ln>
        </p:spPr>
      </p:pic>
      <p:pic>
        <p:nvPicPr>
          <p:cNvPr id="115" name="Google Shape;115;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95125" y="4346426"/>
            <a:ext cx="1143202" cy="258625"/>
          </a:xfrm>
          <a:prstGeom prst="rect">
            <a:avLst/>
          </a:prstGeom>
          <a:noFill/>
          <a:ln>
            <a:noFill/>
          </a:ln>
        </p:spPr>
      </p:pic>
      <p:sp>
        <p:nvSpPr>
          <p:cNvPr id="116" name="Google Shape;11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pic>
        <p:nvPicPr>
          <p:cNvPr id="831" name="Google Shape;831;p8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10"/>
            <a:ext cx="9144003" cy="2701231"/>
          </a:xfrm>
          <a:prstGeom prst="rect">
            <a:avLst/>
          </a:prstGeom>
          <a:noFill/>
          <a:ln>
            <a:noFill/>
          </a:ln>
        </p:spPr>
      </p:pic>
      <p:pic>
        <p:nvPicPr>
          <p:cNvPr id="832" name="Google Shape;832;p8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0" y="3277198"/>
            <a:ext cx="9144003" cy="186630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sp>
        <p:nvSpPr>
          <p:cNvPr id="838" name="Google Shape;838;p83"/>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Independent Cascade Model</a:t>
            </a:r>
            <a:endParaRPr sz="3000">
              <a:latin typeface="Proxima Nova Extrabold"/>
              <a:ea typeface="Proxima Nova Extrabold"/>
              <a:cs typeface="Proxima Nova Extrabold"/>
              <a:sym typeface="Proxima Nova Extrabold"/>
            </a:endParaRPr>
          </a:p>
        </p:txBody>
      </p:sp>
      <p:pic>
        <p:nvPicPr>
          <p:cNvPr id="839" name="Google Shape;839;p8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299600" y="920525"/>
            <a:ext cx="4415572" cy="3918175"/>
          </a:xfrm>
          <a:prstGeom prst="rect">
            <a:avLst/>
          </a:prstGeom>
          <a:noFill/>
          <a:ln>
            <a:noFill/>
          </a:ln>
        </p:spPr>
      </p:pic>
      <p:sp>
        <p:nvSpPr>
          <p:cNvPr id="840" name="Google Shape;840;p83"/>
          <p:cNvSpPr/>
          <p:nvPr/>
        </p:nvSpPr>
        <p:spPr>
          <a:xfrm>
            <a:off x="2850798" y="2778200"/>
            <a:ext cx="2694000" cy="918300"/>
          </a:xfrm>
          <a:prstGeom prst="rect">
            <a:avLst/>
          </a:prstGeom>
          <a:solidFill>
            <a:srgbClr val="FFFC00">
              <a:alpha val="20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72</a:t>
            </a:fld>
            <a:endParaRPr/>
          </a:p>
        </p:txBody>
      </p:sp>
      <p:pic>
        <p:nvPicPr>
          <p:cNvPr id="846" name="Google Shape;846;p8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922744" y="152400"/>
            <a:ext cx="2649252" cy="134437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73</a:t>
            </a:fld>
            <a:endParaRPr/>
          </a:p>
        </p:txBody>
      </p:sp>
      <p:pic>
        <p:nvPicPr>
          <p:cNvPr id="852" name="Google Shape;852;p8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922750" y="152400"/>
            <a:ext cx="5298525" cy="1378402"/>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74</a:t>
            </a:fld>
            <a:endParaRPr/>
          </a:p>
        </p:txBody>
      </p:sp>
      <p:pic>
        <p:nvPicPr>
          <p:cNvPr id="858" name="Google Shape;858;p8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922750" y="152400"/>
            <a:ext cx="2649252" cy="2705101"/>
          </a:xfrm>
          <a:prstGeom prst="rect">
            <a:avLst/>
          </a:prstGeom>
          <a:noFill/>
          <a:ln>
            <a:noFill/>
          </a:ln>
        </p:spPr>
      </p:pic>
      <p:pic>
        <p:nvPicPr>
          <p:cNvPr id="859" name="Google Shape;859;p8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922750" y="152400"/>
            <a:ext cx="5298525" cy="1378402"/>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75</a:t>
            </a:fld>
            <a:endParaRPr/>
          </a:p>
        </p:txBody>
      </p:sp>
      <p:pic>
        <p:nvPicPr>
          <p:cNvPr id="865" name="Google Shape;865;p8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922750" y="152400"/>
            <a:ext cx="5298525" cy="2739127"/>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76</a:t>
            </a:fld>
            <a:endParaRPr/>
          </a:p>
        </p:txBody>
      </p:sp>
      <p:pic>
        <p:nvPicPr>
          <p:cNvPr id="871" name="Google Shape;871;p8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922738" y="152400"/>
            <a:ext cx="5298530" cy="483869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77</a:t>
            </a:fld>
            <a:endParaRPr/>
          </a:p>
        </p:txBody>
      </p:sp>
      <p:sp>
        <p:nvSpPr>
          <p:cNvPr id="877" name="Google Shape;877;p89"/>
          <p:cNvSpPr txBox="1"/>
          <p:nvPr/>
        </p:nvSpPr>
        <p:spPr>
          <a:xfrm>
            <a:off x="428625" y="427025"/>
            <a:ext cx="7554300" cy="4935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600">
                <a:solidFill>
                  <a:schemeClr val="dk1"/>
                </a:solidFill>
                <a:latin typeface="Proxima Nova Extrabold"/>
                <a:ea typeface="Proxima Nova Extrabold"/>
                <a:cs typeface="Proxima Nova Extrabold"/>
                <a:sym typeface="Proxima Nova Extrabold"/>
              </a:rPr>
              <a:t>‘Network’ Interventions for </a:t>
            </a:r>
            <a:r>
              <a:rPr lang="en" sz="2600" i="1">
                <a:solidFill>
                  <a:schemeClr val="dk1"/>
                </a:solidFill>
                <a:latin typeface="Proxima Nova Extrabold"/>
                <a:ea typeface="Proxima Nova Extrabold"/>
                <a:cs typeface="Proxima Nova Extrabold"/>
                <a:sym typeface="Proxima Nova Extrabold"/>
              </a:rPr>
              <a:t>Maximizing</a:t>
            </a:r>
            <a:r>
              <a:rPr lang="en" sz="2600">
                <a:solidFill>
                  <a:schemeClr val="dk1"/>
                </a:solidFill>
                <a:latin typeface="Proxima Nova Extrabold"/>
                <a:ea typeface="Proxima Nova Extrabold"/>
                <a:cs typeface="Proxima Nova Extrabold"/>
                <a:sym typeface="Proxima Nova Extrabold"/>
              </a:rPr>
              <a:t> the Spread of Cascades</a:t>
            </a:r>
            <a:endParaRPr sz="2600">
              <a:latin typeface="Proxima Nova Extrabold"/>
              <a:ea typeface="Proxima Nova Extrabold"/>
              <a:cs typeface="Proxima Nova Extrabold"/>
              <a:sym typeface="Proxima Nova Extrabold"/>
            </a:endParaRPr>
          </a:p>
        </p:txBody>
      </p:sp>
      <p:sp>
        <p:nvSpPr>
          <p:cNvPr id="878" name="Google Shape;878;p89"/>
          <p:cNvSpPr txBox="1"/>
          <p:nvPr/>
        </p:nvSpPr>
        <p:spPr>
          <a:xfrm>
            <a:off x="575575" y="1708275"/>
            <a:ext cx="6420900" cy="1108200"/>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Increase the number of out-links of the sender node</a:t>
            </a:r>
            <a:endParaRPr sz="1500">
              <a:latin typeface="Proxima Nova"/>
              <a:ea typeface="Proxima Nova"/>
              <a:cs typeface="Proxima Nova"/>
              <a:sym typeface="Proxima Nova"/>
            </a:endParaRPr>
          </a:p>
          <a:p>
            <a:pPr marL="457200" lvl="0" indent="-323850" algn="l" rtl="0">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Increase the number of in-links of receiver nodes</a:t>
            </a:r>
            <a:endParaRPr sz="1500">
              <a:latin typeface="Proxima Nova"/>
              <a:ea typeface="Proxima Nova"/>
              <a:cs typeface="Proxima Nova"/>
              <a:sym typeface="Proxima Nova"/>
            </a:endParaRPr>
          </a:p>
          <a:p>
            <a:pPr marL="457200" lvl="0" indent="-323850" algn="l" rtl="0">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Increase the activation probability of a node (p</a:t>
            </a:r>
            <a:r>
              <a:rPr lang="en" sz="1500" baseline="-25000">
                <a:latin typeface="Proxima Nova"/>
                <a:ea typeface="Proxima Nova"/>
                <a:cs typeface="Proxima Nova"/>
                <a:sym typeface="Proxima Nova"/>
              </a:rPr>
              <a:t>v,w</a:t>
            </a:r>
            <a:r>
              <a:rPr lang="en" sz="1500">
                <a:latin typeface="Proxima Nova"/>
                <a:ea typeface="Proxima Nova"/>
                <a:cs typeface="Proxima Nova"/>
                <a:sym typeface="Proxima Nova"/>
              </a:rPr>
              <a:t>)</a:t>
            </a:r>
            <a:endParaRPr sz="1500">
              <a:latin typeface="Proxima Nova"/>
              <a:ea typeface="Proxima Nova"/>
              <a:cs typeface="Proxima Nova"/>
              <a:sym typeface="Proxima Nov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78</a:t>
            </a:fld>
            <a:endParaRPr/>
          </a:p>
        </p:txBody>
      </p:sp>
      <p:sp>
        <p:nvSpPr>
          <p:cNvPr id="884" name="Google Shape;884;p90"/>
          <p:cNvSpPr txBox="1"/>
          <p:nvPr/>
        </p:nvSpPr>
        <p:spPr>
          <a:xfrm>
            <a:off x="428625" y="427025"/>
            <a:ext cx="7327500" cy="4935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600">
                <a:solidFill>
                  <a:schemeClr val="dk1"/>
                </a:solidFill>
                <a:latin typeface="Proxima Nova Extrabold"/>
                <a:ea typeface="Proxima Nova Extrabold"/>
                <a:cs typeface="Proxima Nova Extrabold"/>
                <a:sym typeface="Proxima Nova Extrabold"/>
              </a:rPr>
              <a:t>‘Network’ Interventions for </a:t>
            </a:r>
            <a:r>
              <a:rPr lang="en" sz="2600" i="1">
                <a:solidFill>
                  <a:schemeClr val="dk1"/>
                </a:solidFill>
                <a:latin typeface="Proxima Nova Extrabold"/>
                <a:ea typeface="Proxima Nova Extrabold"/>
                <a:cs typeface="Proxima Nova Extrabold"/>
                <a:sym typeface="Proxima Nova Extrabold"/>
              </a:rPr>
              <a:t>Minimizing</a:t>
            </a:r>
            <a:r>
              <a:rPr lang="en" sz="2600">
                <a:solidFill>
                  <a:schemeClr val="dk1"/>
                </a:solidFill>
                <a:latin typeface="Proxima Nova Extrabold"/>
                <a:ea typeface="Proxima Nova Extrabold"/>
                <a:cs typeface="Proxima Nova Extrabold"/>
                <a:sym typeface="Proxima Nova Extrabold"/>
              </a:rPr>
              <a:t> the Spread of Cascades</a:t>
            </a:r>
            <a:endParaRPr sz="2600">
              <a:latin typeface="Proxima Nova Extrabold"/>
              <a:ea typeface="Proxima Nova Extrabold"/>
              <a:cs typeface="Proxima Nova Extrabold"/>
              <a:sym typeface="Proxima Nova Extrabold"/>
            </a:endParaRPr>
          </a:p>
        </p:txBody>
      </p:sp>
      <p:sp>
        <p:nvSpPr>
          <p:cNvPr id="885" name="Google Shape;885;p90"/>
          <p:cNvSpPr txBox="1"/>
          <p:nvPr/>
        </p:nvSpPr>
        <p:spPr>
          <a:xfrm>
            <a:off x="575575" y="1708275"/>
            <a:ext cx="6420900" cy="1108200"/>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Limit the number of out-links of the sender node</a:t>
            </a:r>
            <a:endParaRPr sz="1500">
              <a:latin typeface="Proxima Nova"/>
              <a:ea typeface="Proxima Nova"/>
              <a:cs typeface="Proxima Nova"/>
              <a:sym typeface="Proxima Nova"/>
            </a:endParaRPr>
          </a:p>
          <a:p>
            <a:pPr marL="457200" lvl="0" indent="-323850" algn="l" rtl="0">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Limit the number of in-links of receiver nodes</a:t>
            </a:r>
            <a:endParaRPr sz="1500">
              <a:latin typeface="Proxima Nova"/>
              <a:ea typeface="Proxima Nova"/>
              <a:cs typeface="Proxima Nova"/>
              <a:sym typeface="Proxima Nova"/>
            </a:endParaRPr>
          </a:p>
          <a:p>
            <a:pPr marL="457200" lvl="0" indent="-323850" algn="l" rtl="0">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Decreasing the activation probability of a node (p</a:t>
            </a:r>
            <a:r>
              <a:rPr lang="en" sz="1500" baseline="-25000">
                <a:latin typeface="Proxima Nova"/>
                <a:ea typeface="Proxima Nova"/>
                <a:cs typeface="Proxima Nova"/>
                <a:sym typeface="Proxima Nova"/>
              </a:rPr>
              <a:t>v,w</a:t>
            </a:r>
            <a:r>
              <a:rPr lang="en" sz="1500">
                <a:latin typeface="Proxima Nova"/>
                <a:ea typeface="Proxima Nova"/>
                <a:cs typeface="Proxima Nova"/>
                <a:sym typeface="Proxima Nova"/>
              </a:rPr>
              <a:t>)</a:t>
            </a:r>
            <a:endParaRPr sz="1500">
              <a:latin typeface="Proxima Nova"/>
              <a:ea typeface="Proxima Nova"/>
              <a:cs typeface="Proxima Nova"/>
              <a:sym typeface="Proxima Nova"/>
            </a:endParaRPr>
          </a:p>
        </p:txBody>
      </p:sp>
      <p:sp>
        <p:nvSpPr>
          <p:cNvPr id="886" name="Google Shape;886;p90"/>
          <p:cNvSpPr txBox="1"/>
          <p:nvPr/>
        </p:nvSpPr>
        <p:spPr>
          <a:xfrm>
            <a:off x="4098000" y="3604225"/>
            <a:ext cx="4374600" cy="13476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200">
                <a:latin typeface="Proxima Nova Semibold"/>
                <a:ea typeface="Proxima Nova Semibold"/>
                <a:cs typeface="Proxima Nova Semibold"/>
                <a:sym typeface="Proxima Nova Semibold"/>
              </a:rPr>
              <a:t>Looking at </a:t>
            </a:r>
            <a:r>
              <a:rPr lang="en" sz="1200" i="1">
                <a:latin typeface="Proxima Nova Semibold"/>
                <a:ea typeface="Proxima Nova Semibold"/>
                <a:cs typeface="Proxima Nova Semibold"/>
                <a:sym typeface="Proxima Nova Semibold"/>
              </a:rPr>
              <a:t>only </a:t>
            </a:r>
            <a:r>
              <a:rPr lang="en" sz="1200">
                <a:latin typeface="Proxima Nova Semibold"/>
                <a:ea typeface="Proxima Nova Semibold"/>
                <a:cs typeface="Proxima Nova Semibold"/>
                <a:sym typeface="Proxima Nova Semibold"/>
              </a:rPr>
              <a:t>the network elements using this model, it appears that tuning these three parameters is all we need for designing a successful intervention. But we must consider the </a:t>
            </a:r>
            <a:r>
              <a:rPr lang="en" sz="1200" i="1">
                <a:latin typeface="Proxima Nova Semibold"/>
                <a:ea typeface="Proxima Nova Semibold"/>
                <a:cs typeface="Proxima Nova Semibold"/>
                <a:sym typeface="Proxima Nova Semibold"/>
              </a:rPr>
              <a:t>human</a:t>
            </a:r>
            <a:r>
              <a:rPr lang="en" sz="1200">
                <a:latin typeface="Proxima Nova Semibold"/>
                <a:ea typeface="Proxima Nova Semibold"/>
                <a:cs typeface="Proxima Nova Semibold"/>
                <a:sym typeface="Proxima Nova Semibold"/>
              </a:rPr>
              <a:t> elements working on top of the network elements, since all of these parameters are determined by socio-psychological factors and effects</a:t>
            </a:r>
            <a:endParaRPr sz="1200">
              <a:latin typeface="Proxima Nova Semibold"/>
              <a:ea typeface="Proxima Nova Semibold"/>
              <a:cs typeface="Proxima Nova Semibold"/>
              <a:sym typeface="Proxima Nova Semibo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79</a:t>
            </a:fld>
            <a:endParaRPr/>
          </a:p>
        </p:txBody>
      </p:sp>
      <p:pic>
        <p:nvPicPr>
          <p:cNvPr id="892" name="Google Shape;892;p9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61900" y="392538"/>
            <a:ext cx="8820198" cy="43584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122" name="Google Shape;122;p2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pic>
        <p:nvPicPr>
          <p:cNvPr id="123" name="Google Shape;123;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70526" y="1801125"/>
            <a:ext cx="2968825" cy="619475"/>
          </a:xfrm>
          <a:prstGeom prst="rect">
            <a:avLst/>
          </a:prstGeom>
          <a:noFill/>
          <a:ln>
            <a:noFill/>
          </a:ln>
        </p:spPr>
      </p:pic>
      <p:sp>
        <p:nvSpPr>
          <p:cNvPr id="124" name="Google Shape;124;p20"/>
          <p:cNvSpPr txBox="1"/>
          <p:nvPr/>
        </p:nvSpPr>
        <p:spPr>
          <a:xfrm>
            <a:off x="311700" y="1860675"/>
            <a:ext cx="7079100" cy="3043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i="1">
                <a:solidFill>
                  <a:schemeClr val="dk1"/>
                </a:solidFill>
                <a:latin typeface="Proxima Nova"/>
                <a:ea typeface="Proxima Nova"/>
                <a:cs typeface="Proxima Nova"/>
                <a:sym typeface="Proxima Nova"/>
              </a:rPr>
              <a:t>Q </a:t>
            </a:r>
            <a:r>
              <a:rPr lang="en" sz="1500">
                <a:solidFill>
                  <a:schemeClr val="dk1"/>
                </a:solidFill>
                <a:latin typeface="Proxima Nova"/>
                <a:ea typeface="Proxima Nova"/>
                <a:cs typeface="Proxima Nova"/>
                <a:sym typeface="Proxima Nova"/>
              </a:rPr>
              <a:t>=</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                                                                     [because Σ</a:t>
            </a:r>
            <a:r>
              <a:rPr lang="en" sz="1500" i="1" baseline="-25000">
                <a:solidFill>
                  <a:schemeClr val="dk1"/>
                </a:solidFill>
                <a:latin typeface="Proxima Nova"/>
                <a:ea typeface="Proxima Nova"/>
                <a:cs typeface="Proxima Nova"/>
                <a:sym typeface="Proxima Nova"/>
              </a:rPr>
              <a:t>j</a:t>
            </a:r>
            <a:r>
              <a:rPr lang="en" sz="1500" i="1">
                <a:solidFill>
                  <a:schemeClr val="dk1"/>
                </a:solidFill>
                <a:latin typeface="Proxima Nova"/>
                <a:ea typeface="Proxima Nova"/>
                <a:cs typeface="Proxima Nova"/>
                <a:sym typeface="Proxima Nova"/>
              </a:rPr>
              <a:t>B</a:t>
            </a:r>
            <a:r>
              <a:rPr lang="en" sz="1500" i="1" baseline="-25000">
                <a:solidFill>
                  <a:schemeClr val="dk1"/>
                </a:solidFill>
                <a:latin typeface="Proxima Nova"/>
                <a:ea typeface="Proxima Nova"/>
                <a:cs typeface="Proxima Nova"/>
                <a:sym typeface="Proxima Nova"/>
              </a:rPr>
              <a:t>ij</a:t>
            </a:r>
            <a:r>
              <a:rPr lang="en" sz="1500">
                <a:solidFill>
                  <a:schemeClr val="dk1"/>
                </a:solidFill>
                <a:latin typeface="Proxima Nova"/>
                <a:ea typeface="Proxima Nova"/>
                <a:cs typeface="Proxima Nova"/>
                <a:sym typeface="Proxima Nova"/>
              </a:rPr>
              <a:t> = Σ</a:t>
            </a:r>
            <a:r>
              <a:rPr lang="en" sz="1500" i="1" baseline="-25000">
                <a:solidFill>
                  <a:schemeClr val="dk1"/>
                </a:solidFill>
                <a:latin typeface="Proxima Nova"/>
                <a:ea typeface="Proxima Nova"/>
                <a:cs typeface="Proxima Nova"/>
                <a:sym typeface="Proxima Nova"/>
              </a:rPr>
              <a:t>i</a:t>
            </a:r>
            <a:r>
              <a:rPr lang="en" sz="1500" i="1">
                <a:solidFill>
                  <a:schemeClr val="dk1"/>
                </a:solidFill>
                <a:latin typeface="Proxima Nova"/>
                <a:ea typeface="Proxima Nova"/>
                <a:cs typeface="Proxima Nova"/>
                <a:sym typeface="Proxima Nova"/>
              </a:rPr>
              <a:t>B</a:t>
            </a:r>
            <a:r>
              <a:rPr lang="en" sz="1500" i="1" baseline="-25000">
                <a:solidFill>
                  <a:schemeClr val="dk1"/>
                </a:solidFill>
                <a:latin typeface="Proxima Nova"/>
                <a:ea typeface="Proxima Nova"/>
                <a:cs typeface="Proxima Nova"/>
                <a:sym typeface="Proxima Nova"/>
              </a:rPr>
              <a:t>ij</a:t>
            </a:r>
            <a:r>
              <a:rPr lang="en" sz="1500">
                <a:solidFill>
                  <a:schemeClr val="dk1"/>
                </a:solidFill>
                <a:latin typeface="Proxima Nova"/>
                <a:ea typeface="Proxima Nova"/>
                <a:cs typeface="Proxima Nova"/>
                <a:sym typeface="Proxima Nova"/>
              </a:rPr>
              <a:t> = 0]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solidFill>
                  <a:schemeClr val="dk1"/>
                </a:solidFill>
                <a:latin typeface="Proxima Nova"/>
                <a:ea typeface="Proxima Nova"/>
                <a:cs typeface="Proxima Nova"/>
                <a:sym typeface="Proxima Nova"/>
              </a:rPr>
              <a:t>We want to find </a:t>
            </a:r>
            <a:r>
              <a:rPr lang="en" sz="1500" b="1">
                <a:solidFill>
                  <a:schemeClr val="dk1"/>
                </a:solidFill>
                <a:latin typeface="Proxima Nova"/>
                <a:ea typeface="Proxima Nova"/>
                <a:cs typeface="Proxima Nova"/>
                <a:sym typeface="Proxima Nova"/>
              </a:rPr>
              <a:t>s</a:t>
            </a:r>
            <a:r>
              <a:rPr lang="en" sz="1500">
                <a:solidFill>
                  <a:schemeClr val="dk1"/>
                </a:solidFill>
                <a:latin typeface="Proxima Nova"/>
                <a:ea typeface="Proxima Nova"/>
                <a:cs typeface="Proxima Nova"/>
                <a:sym typeface="Proxima Nova"/>
              </a:rPr>
              <a:t> that maximizes </a:t>
            </a:r>
            <a:r>
              <a:rPr lang="en" sz="1500" i="1">
                <a:solidFill>
                  <a:schemeClr val="dk1"/>
                </a:solidFill>
                <a:latin typeface="Proxima Nova"/>
                <a:ea typeface="Proxima Nova"/>
                <a:cs typeface="Proxima Nova"/>
                <a:sym typeface="Proxima Nova"/>
              </a:rPr>
              <a:t>Q. </a:t>
            </a:r>
            <a:r>
              <a:rPr lang="en" sz="1500">
                <a:solidFill>
                  <a:schemeClr val="dk1"/>
                </a:solidFill>
                <a:latin typeface="Proxima Nova"/>
                <a:ea typeface="Proxima Nova"/>
                <a:cs typeface="Proxima Nova"/>
                <a:sym typeface="Proxima Nova"/>
              </a:rPr>
              <a:t>This optimization problem is hard, but can be solved using relaxation methods and some Lagrange multiplier wizardry.</a:t>
            </a:r>
            <a:endParaRPr>
              <a:latin typeface="Proxima Nova"/>
              <a:ea typeface="Proxima Nova"/>
              <a:cs typeface="Proxima Nova"/>
              <a:sym typeface="Proxima Nova"/>
            </a:endParaRPr>
          </a:p>
        </p:txBody>
      </p:sp>
      <p:pic>
        <p:nvPicPr>
          <p:cNvPr id="125" name="Google Shape;125;p2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24200" y="3375288"/>
            <a:ext cx="3161586" cy="619475"/>
          </a:xfrm>
          <a:prstGeom prst="rect">
            <a:avLst/>
          </a:prstGeom>
          <a:noFill/>
          <a:ln>
            <a:noFill/>
          </a:ln>
        </p:spPr>
      </p:pic>
      <p:pic>
        <p:nvPicPr>
          <p:cNvPr id="126" name="Google Shape;126;p2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70525" y="2563125"/>
            <a:ext cx="618377" cy="619475"/>
          </a:xfrm>
          <a:prstGeom prst="rect">
            <a:avLst/>
          </a:prstGeom>
          <a:noFill/>
          <a:ln>
            <a:noFill/>
          </a:ln>
        </p:spPr>
      </p:pic>
      <p:pic>
        <p:nvPicPr>
          <p:cNvPr id="127" name="Google Shape;127;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495245" y="2746625"/>
            <a:ext cx="217175" cy="240375"/>
          </a:xfrm>
          <a:prstGeom prst="rect">
            <a:avLst/>
          </a:prstGeom>
          <a:noFill/>
          <a:ln>
            <a:noFill/>
          </a:ln>
        </p:spPr>
      </p:pic>
      <p:pic>
        <p:nvPicPr>
          <p:cNvPr id="128" name="Google Shape;128;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892318" y="2700406"/>
            <a:ext cx="964875" cy="332800"/>
          </a:xfrm>
          <a:prstGeom prst="rect">
            <a:avLst/>
          </a:prstGeom>
          <a:noFill/>
          <a:ln>
            <a:noFill/>
          </a:ln>
        </p:spPr>
      </p:pic>
      <p:sp>
        <p:nvSpPr>
          <p:cNvPr id="129" name="Google Shape;129;p20"/>
          <p:cNvSpPr/>
          <p:nvPr/>
        </p:nvSpPr>
        <p:spPr>
          <a:xfrm>
            <a:off x="1495250" y="1801125"/>
            <a:ext cx="908700" cy="5262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20"/>
          <p:cNvSpPr/>
          <p:nvPr/>
        </p:nvSpPr>
        <p:spPr>
          <a:xfrm>
            <a:off x="1427900" y="2617544"/>
            <a:ext cx="351900" cy="4695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20"/>
          <p:cNvSpPr/>
          <p:nvPr/>
        </p:nvSpPr>
        <p:spPr>
          <a:xfrm>
            <a:off x="2546770" y="1801125"/>
            <a:ext cx="1253700" cy="526200"/>
          </a:xfrm>
          <a:prstGeom prst="rect">
            <a:avLst/>
          </a:prstGeom>
          <a:solidFill>
            <a:srgbClr val="00FFFF">
              <a:alpha val="234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20"/>
          <p:cNvSpPr/>
          <p:nvPr/>
        </p:nvSpPr>
        <p:spPr>
          <a:xfrm>
            <a:off x="1808936" y="2617536"/>
            <a:ext cx="1106400" cy="469500"/>
          </a:xfrm>
          <a:prstGeom prst="rect">
            <a:avLst/>
          </a:prstGeom>
          <a:solidFill>
            <a:srgbClr val="00FFFF">
              <a:alpha val="234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80</a:t>
            </a:fld>
            <a:endParaRPr/>
          </a:p>
        </p:txBody>
      </p:sp>
      <p:pic>
        <p:nvPicPr>
          <p:cNvPr id="898" name="Google Shape;898;p9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791400" y="1071151"/>
            <a:ext cx="4345049" cy="1829225"/>
          </a:xfrm>
          <a:prstGeom prst="rect">
            <a:avLst/>
          </a:prstGeom>
          <a:noFill/>
          <a:ln>
            <a:noFill/>
          </a:ln>
        </p:spPr>
      </p:pic>
      <p:sp>
        <p:nvSpPr>
          <p:cNvPr id="899" name="Google Shape;899;p92"/>
          <p:cNvSpPr txBox="1"/>
          <p:nvPr/>
        </p:nvSpPr>
        <p:spPr>
          <a:xfrm>
            <a:off x="575575" y="1562225"/>
            <a:ext cx="3000000" cy="1454700"/>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Twitter data: 2006 to 2017</a:t>
            </a:r>
            <a:endParaRPr sz="1500">
              <a:latin typeface="Proxima Nova"/>
              <a:ea typeface="Proxima Nova"/>
              <a:cs typeface="Proxima Nova"/>
              <a:sym typeface="Proxima Nova"/>
            </a:endParaRPr>
          </a:p>
          <a:p>
            <a:pPr marL="457200" lvl="0" indent="-323850" algn="l" rtl="0">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~126,000 rumor cascades</a:t>
            </a:r>
            <a:endParaRPr sz="1500">
              <a:latin typeface="Proxima Nova"/>
              <a:ea typeface="Proxima Nova"/>
              <a:cs typeface="Proxima Nova"/>
              <a:sym typeface="Proxima Nova"/>
            </a:endParaRPr>
          </a:p>
          <a:p>
            <a:pPr marL="914400" lvl="1" indent="-323850" algn="l" rtl="0">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Fact checked</a:t>
            </a:r>
            <a:endParaRPr sz="1500">
              <a:latin typeface="Proxima Nova"/>
              <a:ea typeface="Proxima Nova"/>
              <a:cs typeface="Proxima Nova"/>
              <a:sym typeface="Proxima Nova"/>
            </a:endParaRPr>
          </a:p>
          <a:p>
            <a:pPr marL="457200" lvl="0" indent="-323850" algn="l" rtl="0">
              <a:lnSpc>
                <a:spcPct val="150000"/>
              </a:lnSpc>
              <a:spcBef>
                <a:spcPts val="0"/>
              </a:spcBef>
              <a:spcAft>
                <a:spcPts val="0"/>
              </a:spcAft>
              <a:buSzPts val="1500"/>
              <a:buFont typeface="Proxima Nova"/>
              <a:buChar char="●"/>
            </a:pPr>
            <a:r>
              <a:rPr lang="en" sz="1500">
                <a:latin typeface="Proxima Nova"/>
                <a:ea typeface="Proxima Nova"/>
                <a:cs typeface="Proxima Nova"/>
                <a:sym typeface="Proxima Nova"/>
              </a:rPr>
              <a:t>Spread by ~3 million people</a:t>
            </a:r>
            <a:endParaRPr sz="1500">
              <a:latin typeface="Proxima Nova"/>
              <a:ea typeface="Proxima Nova"/>
              <a:cs typeface="Proxima Nova"/>
              <a:sym typeface="Proxima Nov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81</a:t>
            </a:fld>
            <a:endParaRPr/>
          </a:p>
        </p:txBody>
      </p:sp>
      <p:pic>
        <p:nvPicPr>
          <p:cNvPr id="905" name="Google Shape;905;p9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152400"/>
            <a:ext cx="8839204" cy="4346230"/>
          </a:xfrm>
          <a:prstGeom prst="rect">
            <a:avLst/>
          </a:prstGeom>
          <a:noFill/>
          <a:ln>
            <a:noFill/>
          </a:ln>
        </p:spPr>
      </p:pic>
      <p:sp>
        <p:nvSpPr>
          <p:cNvPr id="906" name="Google Shape;906;p93"/>
          <p:cNvSpPr txBox="1"/>
          <p:nvPr/>
        </p:nvSpPr>
        <p:spPr>
          <a:xfrm>
            <a:off x="2557725" y="1838008"/>
            <a:ext cx="2241000" cy="1314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a:latin typeface="Proxima Nova Semibold"/>
                <a:ea typeface="Proxima Nova Semibold"/>
                <a:cs typeface="Proxima Nova Semibold"/>
                <a:sym typeface="Proxima Nova Semibold"/>
              </a:rPr>
              <a:t>The number of retweet hops from the origin tweet over time, where a hop is a retweet by a new unique user</a:t>
            </a:r>
            <a:endParaRPr sz="1200">
              <a:latin typeface="Proxima Nova Semibold"/>
              <a:ea typeface="Proxima Nova Semibold"/>
              <a:cs typeface="Proxima Nova Semibold"/>
              <a:sym typeface="Proxima Nova Semibold"/>
            </a:endParaRPr>
          </a:p>
        </p:txBody>
      </p:sp>
      <p:pic>
        <p:nvPicPr>
          <p:cNvPr id="907" name="Google Shape;907;p93"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343843" flipH="1">
            <a:off x="1770742" y="1561611"/>
            <a:ext cx="432291" cy="1077804"/>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82</a:t>
            </a:fld>
            <a:endParaRPr/>
          </a:p>
        </p:txBody>
      </p:sp>
      <p:pic>
        <p:nvPicPr>
          <p:cNvPr id="913" name="Google Shape;913;p9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152400"/>
            <a:ext cx="8839204" cy="4346230"/>
          </a:xfrm>
          <a:prstGeom prst="rect">
            <a:avLst/>
          </a:prstGeom>
          <a:noFill/>
          <a:ln>
            <a:noFill/>
          </a:ln>
        </p:spPr>
      </p:pic>
      <p:sp>
        <p:nvSpPr>
          <p:cNvPr id="914" name="Google Shape;914;p94"/>
          <p:cNvSpPr txBox="1"/>
          <p:nvPr/>
        </p:nvSpPr>
        <p:spPr>
          <a:xfrm>
            <a:off x="4615125" y="1838008"/>
            <a:ext cx="2241000" cy="1314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200">
                <a:latin typeface="Proxima Nova Semibold"/>
                <a:ea typeface="Proxima Nova Semibold"/>
                <a:cs typeface="Proxima Nova Semibold"/>
                <a:sym typeface="Proxima Nova Semibold"/>
              </a:rPr>
              <a:t>The number of users</a:t>
            </a:r>
            <a:endParaRPr sz="1200">
              <a:latin typeface="Proxima Nova Semibold"/>
              <a:ea typeface="Proxima Nova Semibold"/>
              <a:cs typeface="Proxima Nova Semibold"/>
              <a:sym typeface="Proxima Nova Semibold"/>
            </a:endParaRPr>
          </a:p>
          <a:p>
            <a:pPr marL="0" lvl="0" indent="0" algn="ctr" rtl="0">
              <a:lnSpc>
                <a:spcPct val="115000"/>
              </a:lnSpc>
              <a:spcBef>
                <a:spcPts val="0"/>
              </a:spcBef>
              <a:spcAft>
                <a:spcPts val="0"/>
              </a:spcAft>
              <a:buClr>
                <a:schemeClr val="dk1"/>
              </a:buClr>
              <a:buSzPts val="1100"/>
              <a:buFont typeface="Arial"/>
              <a:buNone/>
            </a:pPr>
            <a:r>
              <a:rPr lang="en" sz="1200">
                <a:latin typeface="Proxima Nova Semibold"/>
                <a:ea typeface="Proxima Nova Semibold"/>
                <a:cs typeface="Proxima Nova Semibold"/>
                <a:sym typeface="Proxima Nova Semibold"/>
              </a:rPr>
              <a:t>involved in the cascade over time</a:t>
            </a:r>
            <a:endParaRPr sz="1200">
              <a:latin typeface="Proxima Nova Semibold"/>
              <a:ea typeface="Proxima Nova Semibold"/>
              <a:cs typeface="Proxima Nova Semibold"/>
              <a:sym typeface="Proxima Nova Semibold"/>
            </a:endParaRPr>
          </a:p>
        </p:txBody>
      </p:sp>
      <p:pic>
        <p:nvPicPr>
          <p:cNvPr id="915" name="Google Shape;915;p94"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343843" flipH="1">
            <a:off x="3828142" y="1561611"/>
            <a:ext cx="432291" cy="1077804"/>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83</a:t>
            </a:fld>
            <a:endParaRPr/>
          </a:p>
        </p:txBody>
      </p:sp>
      <p:pic>
        <p:nvPicPr>
          <p:cNvPr id="921" name="Google Shape;921;p9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152400"/>
            <a:ext cx="8839204" cy="4346230"/>
          </a:xfrm>
          <a:prstGeom prst="rect">
            <a:avLst/>
          </a:prstGeom>
          <a:noFill/>
          <a:ln>
            <a:noFill/>
          </a:ln>
        </p:spPr>
      </p:pic>
      <p:sp>
        <p:nvSpPr>
          <p:cNvPr id="922" name="Google Shape;922;p95"/>
          <p:cNvSpPr txBox="1"/>
          <p:nvPr/>
        </p:nvSpPr>
        <p:spPr>
          <a:xfrm>
            <a:off x="6672525" y="1838008"/>
            <a:ext cx="2241000" cy="1314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200">
                <a:latin typeface="Proxima Nova Semibold"/>
                <a:ea typeface="Proxima Nova Semibold"/>
                <a:cs typeface="Proxima Nova Semibold"/>
                <a:sym typeface="Proxima Nova Semibold"/>
              </a:rPr>
              <a:t>The maximum number of users involved</a:t>
            </a:r>
            <a:endParaRPr sz="1200">
              <a:latin typeface="Proxima Nova Semibold"/>
              <a:ea typeface="Proxima Nova Semibold"/>
              <a:cs typeface="Proxima Nova Semibold"/>
              <a:sym typeface="Proxima Nova Semibold"/>
            </a:endParaRPr>
          </a:p>
          <a:p>
            <a:pPr marL="0" lvl="0" indent="0" algn="ctr" rtl="0">
              <a:lnSpc>
                <a:spcPct val="115000"/>
              </a:lnSpc>
              <a:spcBef>
                <a:spcPts val="0"/>
              </a:spcBef>
              <a:spcAft>
                <a:spcPts val="0"/>
              </a:spcAft>
              <a:buClr>
                <a:schemeClr val="dk1"/>
              </a:buClr>
              <a:buSzPts val="1100"/>
              <a:buFont typeface="Arial"/>
              <a:buNone/>
            </a:pPr>
            <a:r>
              <a:rPr lang="en" sz="1200">
                <a:latin typeface="Proxima Nova Semibold"/>
                <a:ea typeface="Proxima Nova Semibold"/>
                <a:cs typeface="Proxima Nova Semibold"/>
                <a:sym typeface="Proxima Nova Semibold"/>
              </a:rPr>
              <a:t>in the cascade at any depth</a:t>
            </a:r>
            <a:endParaRPr sz="1200">
              <a:latin typeface="Proxima Nova Semibold"/>
              <a:ea typeface="Proxima Nova Semibold"/>
              <a:cs typeface="Proxima Nova Semibold"/>
              <a:sym typeface="Proxima Nova Semibold"/>
            </a:endParaRPr>
          </a:p>
        </p:txBody>
      </p:sp>
      <p:pic>
        <p:nvPicPr>
          <p:cNvPr id="923" name="Google Shape;923;p95"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343843" flipH="1">
            <a:off x="5885542" y="1561611"/>
            <a:ext cx="432291" cy="1077804"/>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84</a:t>
            </a:fld>
            <a:endParaRPr/>
          </a:p>
        </p:txBody>
      </p:sp>
      <p:pic>
        <p:nvPicPr>
          <p:cNvPr id="929" name="Google Shape;929;p9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152400"/>
            <a:ext cx="8839204" cy="4346230"/>
          </a:xfrm>
          <a:prstGeom prst="rect">
            <a:avLst/>
          </a:prstGeom>
          <a:noFill/>
          <a:ln>
            <a:noFill/>
          </a:ln>
        </p:spPr>
      </p:pic>
      <p:sp>
        <p:nvSpPr>
          <p:cNvPr id="930" name="Google Shape;930;p96"/>
          <p:cNvSpPr txBox="1"/>
          <p:nvPr/>
        </p:nvSpPr>
        <p:spPr>
          <a:xfrm>
            <a:off x="6231450" y="3637783"/>
            <a:ext cx="2241000" cy="1314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200">
                <a:latin typeface="Proxima Nova Semibold"/>
                <a:ea typeface="Proxima Nova Semibold"/>
                <a:cs typeface="Proxima Nova Semibold"/>
                <a:sym typeface="Proxima Nova Semibold"/>
              </a:rPr>
              <a:t>Falsehood diffuses significantly farther, faster, deeper, and more broadly than the truth in all categories of information</a:t>
            </a:r>
            <a:endParaRPr sz="1200">
              <a:latin typeface="Proxima Nova Semibold"/>
              <a:ea typeface="Proxima Nova Semibold"/>
              <a:cs typeface="Proxima Nova Semibold"/>
              <a:sym typeface="Proxima Nova Semibo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85</a:t>
            </a:fld>
            <a:endParaRPr/>
          </a:p>
        </p:txBody>
      </p:sp>
      <p:sp>
        <p:nvSpPr>
          <p:cNvPr id="936" name="Google Shape;936;p97"/>
          <p:cNvSpPr txBox="1"/>
          <p:nvPr/>
        </p:nvSpPr>
        <p:spPr>
          <a:xfrm>
            <a:off x="428625" y="920525"/>
            <a:ext cx="7692300" cy="24573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Proxima Nova"/>
              <a:buChar char="●"/>
            </a:pPr>
            <a:r>
              <a:rPr lang="en">
                <a:latin typeface="Proxima Nova"/>
                <a:ea typeface="Proxima Nova"/>
                <a:cs typeface="Proxima Nova"/>
                <a:sym typeface="Proxima Nova"/>
              </a:rPr>
              <a:t>False news is more novel than true news</a:t>
            </a:r>
            <a:endParaRPr>
              <a:latin typeface="Proxima Nova"/>
              <a:ea typeface="Proxima Nova"/>
              <a:cs typeface="Proxima Nova"/>
              <a:sym typeface="Proxima Nova"/>
            </a:endParaRPr>
          </a:p>
          <a:p>
            <a:pPr marL="914400" lvl="1" indent="-317500" algn="l" rtl="0">
              <a:lnSpc>
                <a:spcPct val="115000"/>
              </a:lnSpc>
              <a:spcBef>
                <a:spcPts val="1000"/>
              </a:spcBef>
              <a:spcAft>
                <a:spcPts val="0"/>
              </a:spcAft>
              <a:buSzPts val="1400"/>
              <a:buFont typeface="Proxima Nova"/>
              <a:buChar char="○"/>
            </a:pPr>
            <a:r>
              <a:rPr lang="en">
                <a:latin typeface="Proxima Nova"/>
                <a:ea typeface="Proxima Nova"/>
                <a:cs typeface="Proxima Nova"/>
                <a:sym typeface="Proxima Nova"/>
              </a:rPr>
              <a:t>People are more likely to share novel information</a:t>
            </a:r>
            <a:endParaRPr>
              <a:latin typeface="Proxima Nova"/>
              <a:ea typeface="Proxima Nova"/>
              <a:cs typeface="Proxima Nova"/>
              <a:sym typeface="Proxima Nova"/>
            </a:endParaRPr>
          </a:p>
          <a:p>
            <a:pPr marL="457200" lvl="0" indent="-317500" algn="l" rtl="0">
              <a:lnSpc>
                <a:spcPct val="115000"/>
              </a:lnSpc>
              <a:spcBef>
                <a:spcPts val="1000"/>
              </a:spcBef>
              <a:spcAft>
                <a:spcPts val="0"/>
              </a:spcAft>
              <a:buSzPts val="1400"/>
              <a:buFont typeface="Proxima Nova"/>
              <a:buChar char="●"/>
            </a:pPr>
            <a:r>
              <a:rPr lang="en">
                <a:latin typeface="Proxima Nova"/>
                <a:ea typeface="Proxima Nova"/>
                <a:cs typeface="Proxima Nova"/>
                <a:sym typeface="Proxima Nova"/>
              </a:rPr>
              <a:t>False stories inspire fear, disgust, and surprise in replies</a:t>
            </a:r>
            <a:endParaRPr>
              <a:latin typeface="Proxima Nova"/>
              <a:ea typeface="Proxima Nova"/>
              <a:cs typeface="Proxima Nova"/>
              <a:sym typeface="Proxima Nova"/>
            </a:endParaRPr>
          </a:p>
          <a:p>
            <a:pPr marL="457200" lvl="0" indent="-317500" algn="l" rtl="0">
              <a:lnSpc>
                <a:spcPct val="115000"/>
              </a:lnSpc>
              <a:spcBef>
                <a:spcPts val="1000"/>
              </a:spcBef>
              <a:spcAft>
                <a:spcPts val="0"/>
              </a:spcAft>
              <a:buSzPts val="1400"/>
              <a:buFont typeface="Proxima Nova"/>
              <a:buChar char="●"/>
            </a:pPr>
            <a:r>
              <a:rPr lang="en">
                <a:latin typeface="Proxima Nova"/>
                <a:ea typeface="Proxima Nova"/>
                <a:cs typeface="Proxima Nova"/>
                <a:sym typeface="Proxima Nova"/>
              </a:rPr>
              <a:t>True stories inspired anticipation, sadness, joy, and trust</a:t>
            </a:r>
            <a:endParaRPr>
              <a:latin typeface="Proxima Nova"/>
              <a:ea typeface="Proxima Nova"/>
              <a:cs typeface="Proxima Nova"/>
              <a:sym typeface="Proxima Nova"/>
            </a:endParaRPr>
          </a:p>
          <a:p>
            <a:pPr marL="457200" lvl="0" indent="-317500" algn="l" rtl="0">
              <a:lnSpc>
                <a:spcPct val="115000"/>
              </a:lnSpc>
              <a:spcBef>
                <a:spcPts val="1000"/>
              </a:spcBef>
              <a:spcAft>
                <a:spcPts val="1000"/>
              </a:spcAft>
              <a:buSzPts val="1400"/>
              <a:buFont typeface="Proxima Nova"/>
              <a:buChar char="●"/>
            </a:pPr>
            <a:r>
              <a:rPr lang="en">
                <a:latin typeface="Proxima Nova"/>
                <a:ea typeface="Proxima Nova"/>
                <a:cs typeface="Proxima Nova"/>
                <a:sym typeface="Proxima Nova"/>
              </a:rPr>
              <a:t>False news spreads more than the truth because humans, not robots, are more likely to spread it</a:t>
            </a:r>
            <a:endParaRPr>
              <a:latin typeface="Proxima Nova"/>
              <a:ea typeface="Proxima Nova"/>
              <a:cs typeface="Proxima Nova"/>
              <a:sym typeface="Proxima Nova"/>
            </a:endParaRPr>
          </a:p>
        </p:txBody>
      </p:sp>
      <p:sp>
        <p:nvSpPr>
          <p:cNvPr id="937" name="Google Shape;937;p97"/>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2600">
                <a:latin typeface="Proxima Nova Extrabold"/>
                <a:ea typeface="Proxima Nova Extrabold"/>
                <a:cs typeface="Proxima Nova Extrabold"/>
                <a:sym typeface="Proxima Nova Extrabold"/>
              </a:rPr>
              <a:t>The ‘Human’ Element in Information Diffusion</a:t>
            </a:r>
            <a:endParaRPr sz="2600">
              <a:latin typeface="Proxima Nova Extrabold"/>
              <a:ea typeface="Proxima Nova Extrabold"/>
              <a:cs typeface="Proxima Nova Extrabold"/>
              <a:sym typeface="Proxima Nova Extrabo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86</a:t>
            </a:fld>
            <a:endParaRPr/>
          </a:p>
        </p:txBody>
      </p:sp>
      <p:pic>
        <p:nvPicPr>
          <p:cNvPr id="943" name="Google Shape;943;p9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527725" y="152400"/>
            <a:ext cx="4088553" cy="4838701"/>
          </a:xfrm>
          <a:prstGeom prst="rect">
            <a:avLst/>
          </a:prstGeom>
          <a:noFill/>
          <a:ln>
            <a:noFill/>
          </a:ln>
        </p:spPr>
      </p:pic>
      <p:sp>
        <p:nvSpPr>
          <p:cNvPr id="944" name="Google Shape;944;p98"/>
          <p:cNvSpPr txBox="1"/>
          <p:nvPr/>
        </p:nvSpPr>
        <p:spPr>
          <a:xfrm>
            <a:off x="242375" y="2891133"/>
            <a:ext cx="2241000" cy="1314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200">
                <a:latin typeface="Proxima Nova Semibold"/>
                <a:ea typeface="Proxima Nova Semibold"/>
                <a:cs typeface="Proxima Nova Semibold"/>
                <a:sym typeface="Proxima Nova Semibold"/>
              </a:rPr>
              <a:t>If the opinion leaders have both the network and human elements we discussed, they will be more successful in diffusing information </a:t>
            </a:r>
            <a:endParaRPr sz="1200">
              <a:latin typeface="Proxima Nova Semibold"/>
              <a:ea typeface="Proxima Nova Semibold"/>
              <a:cs typeface="Proxima Nova Semibold"/>
              <a:sym typeface="Proxima Nova Semibold"/>
            </a:endParaRPr>
          </a:p>
        </p:txBody>
      </p:sp>
      <p:pic>
        <p:nvPicPr>
          <p:cNvPr id="945" name="Google Shape;945;p98"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4715982" flipH="1">
            <a:off x="2838217" y="2416311"/>
            <a:ext cx="432291" cy="1077804"/>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99"/>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99"/>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000">
                <a:solidFill>
                  <a:srgbClr val="FFFFFF"/>
                </a:solidFill>
                <a:latin typeface="Proxima Nova Extrabold"/>
                <a:ea typeface="Proxima Nova Extrabold"/>
                <a:cs typeface="Proxima Nova Extrabold"/>
                <a:sym typeface="Proxima Nova Extrabold"/>
              </a:rPr>
              <a:t>Influence and</a:t>
            </a:r>
            <a:endParaRPr sz="3000">
              <a:solidFill>
                <a:srgbClr val="FFFFFF"/>
              </a:solidFill>
              <a:latin typeface="Proxima Nova Extrabold"/>
              <a:ea typeface="Proxima Nova Extrabold"/>
              <a:cs typeface="Proxima Nova Extrabold"/>
              <a:sym typeface="Proxima Nova Extrabold"/>
            </a:endParaRPr>
          </a:p>
          <a:p>
            <a:pPr marL="0" lvl="0" indent="0" algn="l" rtl="0">
              <a:lnSpc>
                <a:spcPct val="100000"/>
              </a:lnSpc>
              <a:spcBef>
                <a:spcPts val="0"/>
              </a:spcBef>
              <a:spcAft>
                <a:spcPts val="0"/>
              </a:spcAft>
              <a:buNone/>
            </a:pPr>
            <a:r>
              <a:rPr lang="en" sz="3000">
                <a:solidFill>
                  <a:srgbClr val="FFFFFF"/>
                </a:solidFill>
                <a:latin typeface="Proxima Nova Extrabold"/>
                <a:ea typeface="Proxima Nova Extrabold"/>
                <a:cs typeface="Proxima Nova Extrabold"/>
                <a:sym typeface="Proxima Nova Extrabold"/>
              </a:rPr>
              <a:t>Influencers</a:t>
            </a:r>
            <a:endParaRPr sz="3000">
              <a:solidFill>
                <a:srgbClr val="FFFFFF"/>
              </a:solidFill>
              <a:latin typeface="Proxima Nova Extrabold"/>
              <a:ea typeface="Proxima Nova Extrabold"/>
              <a:cs typeface="Proxima Nova Extrabold"/>
              <a:sym typeface="Proxima Nova Extrabold"/>
            </a:endParaRPr>
          </a:p>
        </p:txBody>
      </p:sp>
      <p:sp>
        <p:nvSpPr>
          <p:cNvPr id="952" name="Google Shape;952;p99"/>
          <p:cNvSpPr txBox="1"/>
          <p:nvPr/>
        </p:nvSpPr>
        <p:spPr>
          <a:xfrm>
            <a:off x="3640125" y="1250900"/>
            <a:ext cx="4621500" cy="192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a:solidFill>
                  <a:schemeClr val="dk1"/>
                </a:solidFill>
                <a:latin typeface="Proxima Nova"/>
                <a:ea typeface="Proxima Nova"/>
                <a:cs typeface="Proxima Nova"/>
                <a:sym typeface="Proxima Nova"/>
              </a:rPr>
              <a:t>Simple measurements of influence on Twitter</a:t>
            </a:r>
            <a:endParaRPr sz="1500">
              <a:solidFill>
                <a:schemeClr val="dk1"/>
              </a:solidFill>
              <a:latin typeface="Proxima Nova"/>
              <a:ea typeface="Proxima Nova"/>
              <a:cs typeface="Proxima Nova"/>
              <a:sym typeface="Proxima Nova"/>
            </a:endParaRPr>
          </a:p>
          <a:p>
            <a:pPr marL="457200" lvl="0" indent="-323850" algn="l" rtl="0">
              <a:lnSpc>
                <a:spcPct val="150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In-degree (e.g., # of followers)</a:t>
            </a:r>
            <a:endParaRPr sz="1500">
              <a:solidFill>
                <a:schemeClr val="dk1"/>
              </a:solidFill>
              <a:latin typeface="Proxima Nova"/>
              <a:ea typeface="Proxima Nova"/>
              <a:cs typeface="Proxima Nova"/>
              <a:sym typeface="Proxima Nova"/>
            </a:endParaRPr>
          </a:p>
          <a:p>
            <a:pPr marL="914400" lvl="1" indent="-323850" algn="l" rtl="0">
              <a:lnSpc>
                <a:spcPct val="150000"/>
              </a:lnSpc>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Other centrality measures</a:t>
            </a:r>
            <a:endParaRPr sz="1500">
              <a:solidFill>
                <a:schemeClr val="dk1"/>
              </a:solidFill>
              <a:latin typeface="Proxima Nova"/>
              <a:ea typeface="Proxima Nova"/>
              <a:cs typeface="Proxima Nova"/>
              <a:sym typeface="Proxima Nova"/>
            </a:endParaRPr>
          </a:p>
          <a:p>
            <a:pPr marL="457200" lvl="0" indent="-323850" algn="l" rtl="0">
              <a:lnSpc>
                <a:spcPct val="150000"/>
              </a:lnSpc>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Number of mentions</a:t>
            </a:r>
            <a:endParaRPr sz="1500">
              <a:solidFill>
                <a:schemeClr val="dk1"/>
              </a:solidFill>
              <a:latin typeface="Proxima Nova"/>
              <a:ea typeface="Proxima Nova"/>
              <a:cs typeface="Proxima Nova"/>
              <a:sym typeface="Proxima Nova"/>
            </a:endParaRPr>
          </a:p>
          <a:p>
            <a:pPr marL="457200" lvl="0" indent="-323850" algn="l" rtl="0">
              <a:lnSpc>
                <a:spcPct val="150000"/>
              </a:lnSpc>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Number of Retweets</a:t>
            </a:r>
            <a:endParaRPr sz="1500">
              <a:solidFill>
                <a:schemeClr val="dk1"/>
              </a:solidFill>
              <a:latin typeface="Proxima Nova"/>
              <a:ea typeface="Proxima Nova"/>
              <a:cs typeface="Proxima Nova"/>
              <a:sym typeface="Proxima Nova"/>
            </a:endParaRPr>
          </a:p>
        </p:txBody>
      </p:sp>
      <p:sp>
        <p:nvSpPr>
          <p:cNvPr id="953" name="Google Shape;953;p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87</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1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88</a:t>
            </a:fld>
            <a:endParaRPr/>
          </a:p>
        </p:txBody>
      </p:sp>
      <p:pic>
        <p:nvPicPr>
          <p:cNvPr id="959" name="Google Shape;959;p10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864000"/>
            <a:ext cx="5609426" cy="3415499"/>
          </a:xfrm>
          <a:prstGeom prst="rect">
            <a:avLst/>
          </a:prstGeom>
          <a:noFill/>
          <a:ln>
            <a:noFill/>
          </a:ln>
        </p:spPr>
      </p:pic>
      <p:pic>
        <p:nvPicPr>
          <p:cNvPr id="960" name="Google Shape;960;p10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688670" y="0"/>
            <a:ext cx="3495861" cy="5143501"/>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89</a:t>
            </a:fld>
            <a:endParaRPr/>
          </a:p>
        </p:txBody>
      </p:sp>
      <p:pic>
        <p:nvPicPr>
          <p:cNvPr id="966" name="Google Shape;966;p10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47400" y="152400"/>
            <a:ext cx="7249203" cy="4838702"/>
          </a:xfrm>
          <a:prstGeom prst="rect">
            <a:avLst/>
          </a:prstGeom>
          <a:noFill/>
          <a:ln>
            <a:noFill/>
          </a:ln>
        </p:spPr>
      </p:pic>
      <p:sp>
        <p:nvSpPr>
          <p:cNvPr id="967" name="Google Shape;967;p101"/>
          <p:cNvSpPr/>
          <p:nvPr/>
        </p:nvSpPr>
        <p:spPr>
          <a:xfrm>
            <a:off x="1135925" y="2948275"/>
            <a:ext cx="3313200" cy="605700"/>
          </a:xfrm>
          <a:prstGeom prst="rect">
            <a:avLst/>
          </a:prstGeom>
          <a:solidFill>
            <a:srgbClr val="FFFC00">
              <a:alpha val="20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139" name="Google Shape;139;p2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140" name="Google Shape;140;p21"/>
          <p:cNvSpPr txBox="1"/>
          <p:nvPr/>
        </p:nvSpPr>
        <p:spPr>
          <a:xfrm>
            <a:off x="373750" y="1615450"/>
            <a:ext cx="47142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Differentiating </a:t>
            </a:r>
            <a:r>
              <a:rPr lang="en" sz="1500" i="1">
                <a:solidFill>
                  <a:schemeClr val="dk1"/>
                </a:solidFill>
                <a:latin typeface="Proxima Nova"/>
                <a:ea typeface="Proxima Nova"/>
                <a:cs typeface="Proxima Nova"/>
                <a:sym typeface="Proxima Nova"/>
              </a:rPr>
              <a:t>Q</a:t>
            </a:r>
            <a:r>
              <a:rPr lang="en" sz="1500">
                <a:solidFill>
                  <a:schemeClr val="dk1"/>
                </a:solidFill>
                <a:latin typeface="Proxima Nova"/>
                <a:ea typeface="Proxima Nova"/>
                <a:cs typeface="Proxima Nova"/>
                <a:sym typeface="Proxima Nova"/>
              </a:rPr>
              <a:t> and setting it to 0 leads us to</a:t>
            </a:r>
            <a:endParaRPr/>
          </a:p>
        </p:txBody>
      </p:sp>
      <p:pic>
        <p:nvPicPr>
          <p:cNvPr id="141" name="Google Shape;141;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17450" y="2161047"/>
            <a:ext cx="4065626" cy="821400"/>
          </a:xfrm>
          <a:prstGeom prst="rect">
            <a:avLst/>
          </a:prstGeom>
          <a:noFill/>
          <a:ln>
            <a:noFill/>
          </a:ln>
        </p:spPr>
      </p:pic>
      <p:pic>
        <p:nvPicPr>
          <p:cNvPr id="142" name="Google Shape;142;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43200" y="2982450"/>
            <a:ext cx="1559675" cy="673500"/>
          </a:xfrm>
          <a:prstGeom prst="rect">
            <a:avLst/>
          </a:prstGeom>
          <a:noFill/>
          <a:ln>
            <a:noFill/>
          </a:ln>
        </p:spPr>
      </p:pic>
      <p:pic>
        <p:nvPicPr>
          <p:cNvPr id="143" name="Google Shape;143;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43200" y="3737625"/>
            <a:ext cx="1125339" cy="415500"/>
          </a:xfrm>
          <a:prstGeom prst="rect">
            <a:avLst/>
          </a:prstGeom>
          <a:noFill/>
          <a:ln>
            <a:noFill/>
          </a:ln>
        </p:spPr>
      </p:pic>
      <p:sp>
        <p:nvSpPr>
          <p:cNvPr id="144" name="Google Shape;144;p21"/>
          <p:cNvSpPr txBox="1"/>
          <p:nvPr/>
        </p:nvSpPr>
        <p:spPr>
          <a:xfrm>
            <a:off x="2590525" y="3846175"/>
            <a:ext cx="3499200" cy="1144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a:latin typeface="Proxima Nova Semibold"/>
                <a:ea typeface="Proxima Nova Semibold"/>
                <a:cs typeface="Proxima Nova Semibold"/>
                <a:sym typeface="Proxima Nova Semibold"/>
              </a:rPr>
              <a:t>β is a single Lagrange multiplier: a scaler. We have the Eigenvector format! </a:t>
            </a:r>
            <a:endParaRPr sz="1200" b="1">
              <a:latin typeface="Proxima Nova"/>
              <a:ea typeface="Proxima Nova"/>
              <a:cs typeface="Proxima Nova"/>
              <a:sym typeface="Proxima Nova"/>
            </a:endParaRPr>
          </a:p>
        </p:txBody>
      </p:sp>
      <p:pic>
        <p:nvPicPr>
          <p:cNvPr id="145" name="Google Shape;145;p21" descr="Doodles_Arrow_Yellow.png"/>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7343843" flipH="1">
            <a:off x="1778480" y="3941673"/>
            <a:ext cx="432291" cy="1077804"/>
          </a:xfrm>
          <a:prstGeom prst="rect">
            <a:avLst/>
          </a:prstGeom>
          <a:noFill/>
          <a:ln>
            <a:noFill/>
          </a:ln>
        </p:spPr>
      </p:pic>
      <p:sp>
        <p:nvSpPr>
          <p:cNvPr id="146" name="Google Shape;14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1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90</a:t>
            </a:fld>
            <a:endParaRPr/>
          </a:p>
        </p:txBody>
      </p:sp>
      <p:pic>
        <p:nvPicPr>
          <p:cNvPr id="973" name="Google Shape;973;p10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423583" y="0"/>
            <a:ext cx="4296833" cy="51435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1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91</a:t>
            </a:fld>
            <a:endParaRPr/>
          </a:p>
        </p:txBody>
      </p:sp>
      <p:pic>
        <p:nvPicPr>
          <p:cNvPr id="979" name="Google Shape;979;p10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44301" y="0"/>
            <a:ext cx="8255396" cy="5143499"/>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104"/>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References</a:t>
            </a:r>
            <a:endParaRPr sz="2800">
              <a:solidFill>
                <a:srgbClr val="000000"/>
              </a:solidFill>
            </a:endParaRPr>
          </a:p>
        </p:txBody>
      </p:sp>
      <p:sp>
        <p:nvSpPr>
          <p:cNvPr id="985" name="Google Shape;985;p104"/>
          <p:cNvSpPr txBox="1"/>
          <p:nvPr/>
        </p:nvSpPr>
        <p:spPr>
          <a:xfrm>
            <a:off x="422350" y="1501425"/>
            <a:ext cx="8345100" cy="29112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Proxima Nova"/>
              <a:buChar char="●"/>
            </a:pPr>
            <a:r>
              <a:rPr lang="en">
                <a:latin typeface="Proxima Nova"/>
                <a:ea typeface="Proxima Nova"/>
                <a:cs typeface="Proxima Nova"/>
                <a:sym typeface="Proxima Nova"/>
              </a:rPr>
              <a:t>Chapter 8 of the textbook</a:t>
            </a:r>
            <a:endParaRPr>
              <a:latin typeface="Proxima Nova"/>
              <a:ea typeface="Proxima Nova"/>
              <a:cs typeface="Proxima Nova"/>
              <a:sym typeface="Proxima Nova"/>
            </a:endParaRPr>
          </a:p>
          <a:p>
            <a:pPr marL="457200" lvl="0" indent="-317500" algn="l" rtl="0">
              <a:lnSpc>
                <a:spcPct val="150000"/>
              </a:lnSpc>
              <a:spcBef>
                <a:spcPts val="0"/>
              </a:spcBef>
              <a:spcAft>
                <a:spcPts val="0"/>
              </a:spcAft>
              <a:buSzPts val="1400"/>
              <a:buFont typeface="Proxima Nova"/>
              <a:buChar char="●"/>
            </a:pPr>
            <a:r>
              <a:rPr lang="en" i="1">
                <a:latin typeface="Proxima Nova"/>
                <a:ea typeface="Proxima Nova"/>
                <a:cs typeface="Proxima Nova"/>
                <a:sym typeface="Proxima Nova"/>
              </a:rPr>
              <a:t>Networks, Crowds, and Markets,</a:t>
            </a:r>
            <a:r>
              <a:rPr lang="en">
                <a:latin typeface="Proxima Nova"/>
                <a:ea typeface="Proxima Nova"/>
                <a:cs typeface="Proxima Nova"/>
                <a:sym typeface="Proxima Nova"/>
              </a:rPr>
              <a:t> David Easley and Jon Kleinberg</a:t>
            </a:r>
            <a:endParaRPr>
              <a:latin typeface="Proxima Nova"/>
              <a:ea typeface="Proxima Nova"/>
              <a:cs typeface="Proxima Nova"/>
              <a:sym typeface="Proxima Nova"/>
            </a:endParaRPr>
          </a:p>
          <a:p>
            <a:pPr marL="457200" lvl="0" indent="-317500" algn="l" rtl="0">
              <a:lnSpc>
                <a:spcPct val="150000"/>
              </a:lnSpc>
              <a:spcBef>
                <a:spcPts val="0"/>
              </a:spcBef>
              <a:spcAft>
                <a:spcPts val="0"/>
              </a:spcAft>
              <a:buSzPts val="1400"/>
              <a:buFont typeface="Proxima Nova"/>
              <a:buChar char="●"/>
            </a:pPr>
            <a:r>
              <a:rPr lang="en" i="1">
                <a:latin typeface="Proxima Nova"/>
                <a:ea typeface="Proxima Nova"/>
                <a:cs typeface="Proxima Nova"/>
                <a:sym typeface="Proxima Nova"/>
              </a:rPr>
              <a:t>Networks: An Introduction</a:t>
            </a:r>
            <a:r>
              <a:rPr lang="en">
                <a:latin typeface="Proxima Nova"/>
                <a:ea typeface="Proxima Nova"/>
                <a:cs typeface="Proxima Nova"/>
                <a:sym typeface="Proxima Nova"/>
              </a:rPr>
              <a:t>, MEJ Newman</a:t>
            </a:r>
            <a:endParaRPr>
              <a:latin typeface="Proxima Nova"/>
              <a:ea typeface="Proxima Nova"/>
              <a:cs typeface="Proxima Nova"/>
              <a:sym typeface="Proxima Nova"/>
            </a:endParaRPr>
          </a:p>
          <a:p>
            <a:pPr marL="457200" lvl="0" indent="-317500" algn="l" rtl="0">
              <a:lnSpc>
                <a:spcPct val="150000"/>
              </a:lnSpc>
              <a:spcBef>
                <a:spcPts val="0"/>
              </a:spcBef>
              <a:spcAft>
                <a:spcPts val="0"/>
              </a:spcAft>
              <a:buSzPts val="1400"/>
              <a:buFont typeface="Proxima Nova"/>
              <a:buChar char="●"/>
            </a:pPr>
            <a:r>
              <a:rPr lang="en" i="1">
                <a:latin typeface="Proxima Nova"/>
                <a:ea typeface="Proxima Nova"/>
                <a:cs typeface="Proxima Nova"/>
                <a:sym typeface="Proxima Nova"/>
              </a:rPr>
              <a:t>Statistical Analysis of Networked Data: Methods and Models</a:t>
            </a:r>
            <a:r>
              <a:rPr lang="en">
                <a:latin typeface="Proxima Nova"/>
                <a:ea typeface="Proxima Nova"/>
                <a:cs typeface="Proxima Nova"/>
                <a:sym typeface="Proxima Nova"/>
              </a:rPr>
              <a:t>, Erik D. Kolaczyk</a:t>
            </a:r>
            <a:endParaRPr>
              <a:latin typeface="Proxima Nova"/>
              <a:ea typeface="Proxima Nova"/>
              <a:cs typeface="Proxima Nova"/>
              <a:sym typeface="Proxima Nova"/>
            </a:endParaRPr>
          </a:p>
          <a:p>
            <a:pPr marL="0" lvl="0" indent="0" algn="l" rtl="0">
              <a:lnSpc>
                <a:spcPct val="150000"/>
              </a:lnSpc>
              <a:spcBef>
                <a:spcPts val="1000"/>
              </a:spcBef>
              <a:spcAft>
                <a:spcPts val="1000"/>
              </a:spcAft>
              <a:buNone/>
            </a:pPr>
            <a:endParaRPr>
              <a:solidFill>
                <a:schemeClr val="dk1"/>
              </a:solidFill>
              <a:latin typeface="Proxima Nova"/>
              <a:ea typeface="Proxima Nova"/>
              <a:cs typeface="Proxima Nova"/>
              <a:sym typeface="Proxima Nova"/>
            </a:endParaRPr>
          </a:p>
        </p:txBody>
      </p:sp>
      <p:sp>
        <p:nvSpPr>
          <p:cNvPr id="986" name="Google Shape;986;p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105"/>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Summary</a:t>
            </a:r>
            <a:endParaRPr sz="2800">
              <a:solidFill>
                <a:srgbClr val="000000"/>
              </a:solidFill>
            </a:endParaRPr>
          </a:p>
        </p:txBody>
      </p:sp>
      <p:sp>
        <p:nvSpPr>
          <p:cNvPr id="992" name="Google Shape;992;p1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93</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2416</Words>
  <Application>Microsoft Office PowerPoint</Application>
  <PresentationFormat>On-screen Show (16:9)</PresentationFormat>
  <Paragraphs>394</Paragraphs>
  <Slides>93</Slides>
  <Notes>93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93</vt:i4>
      </vt:variant>
    </vt:vector>
  </HeadingPairs>
  <TitlesOfParts>
    <vt:vector size="98" baseType="lpstr">
      <vt:lpstr>Proxima Nova Extrabold</vt:lpstr>
      <vt:lpstr>Proxima Nova</vt:lpstr>
      <vt:lpstr>Proxima Nova Semibold</vt:lpstr>
      <vt:lpstr>Arial</vt:lpstr>
      <vt:lpstr>Simple Light</vt:lpstr>
      <vt:lpstr>CAP 6317/4773: Social Media Mining  Lecture 20: Behavior and Information Diffusion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Guillermo Garcia Hidalgo</cp:lastModifiedBy>
  <cp:revision>1</cp:revision>
  <dcterms:modified xsi:type="dcterms:W3CDTF">2025-03-06T14:50:41Z</dcterms:modified>
</cp:coreProperties>
</file>