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9144000" cy="5143500" type="screen16x9"/>
  <p:notesSz cx="6858000" cy="9144000"/>
  <p:embeddedFontLst>
    <p:embeddedFont>
      <p:font typeface="Proxima Nova" panose="020B0604020202020204" charset="0"/>
      <p:regular r:id="rId73"/>
      <p:bold r:id="rId74"/>
      <p:italic r:id="rId75"/>
      <p:boldItalic r:id="rId76"/>
    </p:embeddedFont>
    <p:embeddedFont>
      <p:font typeface="Proxima Nova Extrabold" panose="020B0604020202020204" charset="0"/>
      <p:bold r:id="rId77"/>
    </p:embeddedFont>
    <p:embeddedFont>
      <p:font typeface="Proxima Nova Semibold" panose="020B0604020202020204" charset="0"/>
      <p:regular r:id="rId78"/>
      <p:bold r:id="rId79"/>
      <p:boldItalic r:id="rId8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BC8326-9C0A-48FA-9790-7207DC1243ED}">
  <a:tblStyle styleId="{73BC8326-9C0A-48FA-9790-7207DC1243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2.fntdata"/><Relationship Id="rId79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3.fntdata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1.fntdata"/><Relationship Id="rId78" Type="http://schemas.openxmlformats.org/officeDocument/2006/relationships/font" Target="fonts/font6.fntdata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f0949a25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f0949a25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story about ideas. To set the stage, I’ll start with this question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f0949a254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f0949a254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ef3f13929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ef3f13929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ef3f13929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ef3f13929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f0949a254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f0949a254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ef3f1392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ef3f1392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f3f13929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ef3f13929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f3f13929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ef3f139297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f3f139297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ef3f139297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f3f13929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ef3f139297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ef3f13929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ef3f13929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f0949a25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f0949a25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f3f139297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ef3f139297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ef3f139297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ef3f139297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ef3f139297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ef3f139297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ef482c6f3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ef482c6f3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ef3f139297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ef3f139297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ef3f139297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ef3f139297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ef3f139297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ef3f139297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ef3f139297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ef3f139297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ef3f139297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ef3f139297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ef3f139297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ef3f139297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f0949a254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f0949a254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ef3f139297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ef3f139297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ef3f139297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ef3f139297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ef3f139297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ef3f139297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ef3f139297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ef3f139297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ef3f139297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ef3f139297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ef482c6f3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ef482c6f3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ef3f139297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ef3f139297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ef3f139297_0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ef3f139297_0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ef3f139297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1ef3f139297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ef48980b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ef48980b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f0949a254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f0949a254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ef3f139297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ef3f139297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ef3f139297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ef3f139297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ef482c6f3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ef482c6f3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ef3f139297_0_6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ef3f139297_0_6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ef3f139297_0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ef3f139297_0_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ef3f139297_0_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ef3f139297_0_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ef3f139297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ef3f139297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ef3f139297_0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ef3f139297_0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ef3f139297_0_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ef3f139297_0_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2-4l+l2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ef3f139297_0_9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ef3f139297_0_9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2-4l+l2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f0949a254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f0949a254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ef3f139297_0_9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ef3f139297_0_9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2-4l+l2</a:t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ef3f139297_0_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ef3f139297_0_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2-4l+l2</a:t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ef3f139297_0_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ef3f139297_0_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ef3f139297_0_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1ef3f139297_0_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ef482c6f33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ef482c6f33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ef482c6f3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ef482c6f3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ef3f139297_0_1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ef3f139297_0_10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ef3f139297_0_1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ef3f139297_0_1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1ef3f139297_0_1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1ef3f139297_0_1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ef3f139297_0_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1ef3f139297_0_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f0949a254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f0949a254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ef482c6f3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ef482c6f3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ef482c6f3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ef482c6f3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1ef482c6f3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1ef482c6f3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ef48980be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ef48980be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ef3f139297_0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ef3f139297_0_1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1ef48980be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1ef48980be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1ef48980be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1ef48980be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ef3f139297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ef3f139297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1ef3f139297_0_1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1ef3f139297_0_1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2af0949a254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2af0949a254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f0949a254_0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f0949a254_0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2af0949a25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2af0949a25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f0949a254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f0949a254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ef3f139297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ef3f139297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71400" y="1245525"/>
            <a:ext cx="78012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900">
                <a:latin typeface="Proxima Nova"/>
                <a:ea typeface="Proxima Nova"/>
                <a:cs typeface="Proxima Nova"/>
                <a:sym typeface="Proxima Nova"/>
              </a:rPr>
              <a:t>CAP 6317/4773: Social Media Mining</a:t>
            </a: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7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3: Centrality Measures</a:t>
            </a:r>
            <a:endParaRPr sz="21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74100" y="2827150"/>
            <a:ext cx="7195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Raiyan Abdul Baten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Ph.D.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January 16, 2024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720" b="31704"/>
          <a:stretch/>
        </p:blipFill>
        <p:spPr>
          <a:xfrm>
            <a:off x="3514500" y="4565425"/>
            <a:ext cx="2115012" cy="4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Before mining, decide what </a:t>
            </a:r>
            <a:r>
              <a:rPr lang="en" sz="3000" i="1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you</a:t>
            </a: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mean by ‘important’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401375" y="1323050"/>
            <a:ext cx="7180200" cy="25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I’m important if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 follow a lot of people? [maybe a bad idea]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7343600" y="3768425"/>
            <a:ext cx="275100" cy="2751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1" name="Google Shape;141;p22"/>
          <p:cNvCxnSpPr>
            <a:stCxn id="142" idx="2"/>
            <a:endCxn id="140" idx="6"/>
          </p:cNvCxnSpPr>
          <p:nvPr/>
        </p:nvCxnSpPr>
        <p:spPr>
          <a:xfrm flipH="1">
            <a:off x="7618725" y="3828525"/>
            <a:ext cx="557400" cy="7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43" name="Google Shape;143;p22"/>
          <p:cNvCxnSpPr>
            <a:stCxn id="144" idx="0"/>
            <a:endCxn id="140" idx="4"/>
          </p:cNvCxnSpPr>
          <p:nvPr/>
        </p:nvCxnSpPr>
        <p:spPr>
          <a:xfrm rot="10800000">
            <a:off x="7481300" y="4043425"/>
            <a:ext cx="5400" cy="386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45" name="Google Shape;145;p22"/>
          <p:cNvCxnSpPr>
            <a:stCxn id="146" idx="6"/>
            <a:endCxn id="140" idx="2"/>
          </p:cNvCxnSpPr>
          <p:nvPr/>
        </p:nvCxnSpPr>
        <p:spPr>
          <a:xfrm>
            <a:off x="6875100" y="3865700"/>
            <a:ext cx="468600" cy="4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47" name="Google Shape;147;p22"/>
          <p:cNvCxnSpPr>
            <a:stCxn id="148" idx="4"/>
            <a:endCxn id="140" idx="0"/>
          </p:cNvCxnSpPr>
          <p:nvPr/>
        </p:nvCxnSpPr>
        <p:spPr>
          <a:xfrm>
            <a:off x="7481150" y="3381825"/>
            <a:ext cx="0" cy="386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48" name="Google Shape;148;p22"/>
          <p:cNvSpPr/>
          <p:nvPr/>
        </p:nvSpPr>
        <p:spPr>
          <a:xfrm>
            <a:off x="7343600" y="3106725"/>
            <a:ext cx="275100" cy="2751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8176125" y="3690975"/>
            <a:ext cx="275100" cy="2751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7349150" y="4430125"/>
            <a:ext cx="275100" cy="2751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6600000" y="3728150"/>
            <a:ext cx="275100" cy="2751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Before mining, decide what </a:t>
            </a:r>
            <a:r>
              <a:rPr lang="en" sz="3000" i="1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you</a:t>
            </a: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mean by ‘important’</a:t>
            </a:r>
            <a:endParaRPr/>
          </a:p>
        </p:txBody>
      </p:sp>
      <p:sp>
        <p:nvSpPr>
          <p:cNvPr id="154" name="Google Shape;154;p23"/>
          <p:cNvSpPr txBox="1"/>
          <p:nvPr/>
        </p:nvSpPr>
        <p:spPr>
          <a:xfrm>
            <a:off x="401375" y="1323050"/>
            <a:ext cx="7180200" cy="17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I’m important if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 follow a lot of people? [maybe a bad idea]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lot of people follow me? [more reasonable]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7343600" y="3768425"/>
            <a:ext cx="275100" cy="2751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6" name="Google Shape;156;p23"/>
          <p:cNvCxnSpPr>
            <a:stCxn id="157" idx="2"/>
            <a:endCxn id="155" idx="6"/>
          </p:cNvCxnSpPr>
          <p:nvPr/>
        </p:nvCxnSpPr>
        <p:spPr>
          <a:xfrm flipH="1">
            <a:off x="7618725" y="3828525"/>
            <a:ext cx="557400" cy="7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8" name="Google Shape;158;p23"/>
          <p:cNvCxnSpPr>
            <a:stCxn id="159" idx="0"/>
            <a:endCxn id="155" idx="4"/>
          </p:cNvCxnSpPr>
          <p:nvPr/>
        </p:nvCxnSpPr>
        <p:spPr>
          <a:xfrm rot="10800000">
            <a:off x="7481300" y="4043425"/>
            <a:ext cx="5400" cy="386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0" name="Google Shape;160;p23"/>
          <p:cNvCxnSpPr>
            <a:stCxn id="161" idx="6"/>
            <a:endCxn id="155" idx="2"/>
          </p:cNvCxnSpPr>
          <p:nvPr/>
        </p:nvCxnSpPr>
        <p:spPr>
          <a:xfrm>
            <a:off x="6875100" y="3865700"/>
            <a:ext cx="468600" cy="4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2" name="Google Shape;162;p23"/>
          <p:cNvCxnSpPr>
            <a:stCxn id="163" idx="4"/>
            <a:endCxn id="155" idx="0"/>
          </p:cNvCxnSpPr>
          <p:nvPr/>
        </p:nvCxnSpPr>
        <p:spPr>
          <a:xfrm>
            <a:off x="7481150" y="3381825"/>
            <a:ext cx="0" cy="386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63" name="Google Shape;163;p23"/>
          <p:cNvSpPr/>
          <p:nvPr/>
        </p:nvSpPr>
        <p:spPr>
          <a:xfrm>
            <a:off x="7343600" y="3106725"/>
            <a:ext cx="275100" cy="2751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8176125" y="3690975"/>
            <a:ext cx="275100" cy="2751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7349150" y="4430125"/>
            <a:ext cx="275100" cy="2751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3"/>
          <p:cNvSpPr/>
          <p:nvPr/>
        </p:nvSpPr>
        <p:spPr>
          <a:xfrm>
            <a:off x="6600000" y="3728150"/>
            <a:ext cx="275100" cy="2751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Before mining, decide what </a:t>
            </a:r>
            <a:r>
              <a:rPr lang="en" sz="3000" i="1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you</a:t>
            </a: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mean by ‘important’</a:t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401375" y="1323050"/>
            <a:ext cx="7180200" cy="13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I’m important if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 follow a lot of people? [maybe a bad idea]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lot of people follow me? [more reasonable]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People who are connected to me are themselves important (e.g., widely followed)? [makes even more sense]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7343600" y="3768425"/>
            <a:ext cx="275100" cy="2751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1" name="Google Shape;171;p24"/>
          <p:cNvCxnSpPr>
            <a:stCxn id="172" idx="2"/>
            <a:endCxn id="170" idx="6"/>
          </p:cNvCxnSpPr>
          <p:nvPr/>
        </p:nvCxnSpPr>
        <p:spPr>
          <a:xfrm flipH="1">
            <a:off x="7618725" y="3828525"/>
            <a:ext cx="557400" cy="7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3" name="Google Shape;173;p24"/>
          <p:cNvCxnSpPr>
            <a:stCxn id="174" idx="0"/>
            <a:endCxn id="170" idx="4"/>
          </p:cNvCxnSpPr>
          <p:nvPr/>
        </p:nvCxnSpPr>
        <p:spPr>
          <a:xfrm rot="10800000">
            <a:off x="7481300" y="4043425"/>
            <a:ext cx="5400" cy="386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5" name="Google Shape;175;p24"/>
          <p:cNvCxnSpPr>
            <a:stCxn id="176" idx="6"/>
            <a:endCxn id="170" idx="2"/>
          </p:cNvCxnSpPr>
          <p:nvPr/>
        </p:nvCxnSpPr>
        <p:spPr>
          <a:xfrm>
            <a:off x="6875100" y="3865700"/>
            <a:ext cx="468600" cy="4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7" name="Google Shape;177;p24"/>
          <p:cNvCxnSpPr>
            <a:stCxn id="178" idx="4"/>
            <a:endCxn id="170" idx="0"/>
          </p:cNvCxnSpPr>
          <p:nvPr/>
        </p:nvCxnSpPr>
        <p:spPr>
          <a:xfrm>
            <a:off x="7481150" y="3381825"/>
            <a:ext cx="0" cy="386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78" name="Google Shape;178;p24"/>
          <p:cNvSpPr/>
          <p:nvPr/>
        </p:nvSpPr>
        <p:spPr>
          <a:xfrm>
            <a:off x="7343600" y="3106725"/>
            <a:ext cx="275100" cy="2751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8176125" y="3690975"/>
            <a:ext cx="275100" cy="2751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7349150" y="4430125"/>
            <a:ext cx="275100" cy="2751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6600000" y="3728150"/>
            <a:ext cx="275100" cy="2751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9" name="Google Shape;179;p24"/>
          <p:cNvCxnSpPr>
            <a:stCxn id="180" idx="6"/>
            <a:endCxn id="176" idx="2"/>
          </p:cNvCxnSpPr>
          <p:nvPr/>
        </p:nvCxnSpPr>
        <p:spPr>
          <a:xfrm rot="10800000" flipH="1">
            <a:off x="6131500" y="3865575"/>
            <a:ext cx="468600" cy="100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1" name="Google Shape;181;p24"/>
          <p:cNvCxnSpPr>
            <a:stCxn id="182" idx="4"/>
            <a:endCxn id="176" idx="0"/>
          </p:cNvCxnSpPr>
          <p:nvPr/>
        </p:nvCxnSpPr>
        <p:spPr>
          <a:xfrm flipH="1">
            <a:off x="6737500" y="3278675"/>
            <a:ext cx="2100" cy="44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3" name="Google Shape;183;p24"/>
          <p:cNvCxnSpPr>
            <a:stCxn id="184" idx="0"/>
            <a:endCxn id="176" idx="4"/>
          </p:cNvCxnSpPr>
          <p:nvPr/>
        </p:nvCxnSpPr>
        <p:spPr>
          <a:xfrm rot="10800000" flipH="1">
            <a:off x="6648850" y="4003250"/>
            <a:ext cx="88800" cy="352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85" name="Google Shape;185;p24"/>
          <p:cNvCxnSpPr>
            <a:stCxn id="186" idx="5"/>
            <a:endCxn id="176" idx="1"/>
          </p:cNvCxnSpPr>
          <p:nvPr/>
        </p:nvCxnSpPr>
        <p:spPr>
          <a:xfrm>
            <a:off x="6329613" y="3438338"/>
            <a:ext cx="310800" cy="33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82" name="Google Shape;182;p24"/>
          <p:cNvSpPr/>
          <p:nvPr/>
        </p:nvSpPr>
        <p:spPr>
          <a:xfrm>
            <a:off x="6602050" y="3003575"/>
            <a:ext cx="275100" cy="27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6094800" y="3203525"/>
            <a:ext cx="275100" cy="27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5856400" y="3828525"/>
            <a:ext cx="275100" cy="27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6511300" y="4355750"/>
            <a:ext cx="275100" cy="275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F10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788" y="0"/>
            <a:ext cx="825442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/>
        </p:nvSpPr>
        <p:spPr>
          <a:xfrm>
            <a:off x="193250" y="4905650"/>
            <a:ext cx="71727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collected by Prof. David Krackhardt of Carnegie Mellon University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97" name="Google Shape;197;p2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163" y="228600"/>
            <a:ext cx="6134467" cy="46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/>
        </p:nvSpPr>
        <p:spPr>
          <a:xfrm>
            <a:off x="193250" y="4905650"/>
            <a:ext cx="71727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collected by Prof. David Krackhardt of Carnegie Mellon University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163" y="228600"/>
            <a:ext cx="6134467" cy="46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572945" flipH="1">
            <a:off x="3980385" y="1561436"/>
            <a:ext cx="432308" cy="107780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/>
          <p:nvPr/>
        </p:nvSpPr>
        <p:spPr>
          <a:xfrm>
            <a:off x="4724825" y="2086775"/>
            <a:ext cx="1797300" cy="6555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Linda has the most number of connections</a:t>
            </a:r>
            <a:endParaRPr sz="1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2850" y="923400"/>
            <a:ext cx="2088475" cy="33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7"/>
          <p:cNvSpPr/>
          <p:nvPr/>
        </p:nvSpPr>
        <p:spPr>
          <a:xfrm>
            <a:off x="7090875" y="1644525"/>
            <a:ext cx="1181700" cy="208200"/>
          </a:xfrm>
          <a:prstGeom prst="rect">
            <a:avLst/>
          </a:prstGeom>
          <a:solidFill>
            <a:srgbClr val="FFFC00">
              <a:alpha val="37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7"/>
          <p:cNvSpPr txBox="1"/>
          <p:nvPr/>
        </p:nvSpPr>
        <p:spPr>
          <a:xfrm>
            <a:off x="6866591" y="495750"/>
            <a:ext cx="19794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Degree Centrality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/>
          <p:nvPr/>
        </p:nvSpPr>
        <p:spPr>
          <a:xfrm>
            <a:off x="193250" y="4905650"/>
            <a:ext cx="71727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collected by Prof. David Krackhardt of Carnegie Mellon University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4" name="Google Shape;214;p2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163" y="228600"/>
            <a:ext cx="6134467" cy="46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8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572945" flipH="1">
            <a:off x="3980385" y="1561436"/>
            <a:ext cx="432308" cy="1077809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8"/>
          <p:cNvSpPr txBox="1"/>
          <p:nvPr/>
        </p:nvSpPr>
        <p:spPr>
          <a:xfrm>
            <a:off x="4724825" y="2086775"/>
            <a:ext cx="1797300" cy="6555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Linda also has the most well-connected friends</a:t>
            </a:r>
            <a:endParaRPr sz="1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17" name="Google Shape;217;p2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2625" y="1332000"/>
            <a:ext cx="2248700" cy="27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/>
          <p:nvPr/>
        </p:nvSpPr>
        <p:spPr>
          <a:xfrm>
            <a:off x="6882750" y="1902800"/>
            <a:ext cx="2021700" cy="183900"/>
          </a:xfrm>
          <a:prstGeom prst="rect">
            <a:avLst/>
          </a:prstGeom>
          <a:solidFill>
            <a:srgbClr val="FFFC00">
              <a:alpha val="37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8"/>
          <p:cNvSpPr txBox="1"/>
          <p:nvPr/>
        </p:nvSpPr>
        <p:spPr>
          <a:xfrm>
            <a:off x="6720597" y="876750"/>
            <a:ext cx="21942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Eigenvector Centrality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2625" y="1332000"/>
            <a:ext cx="2248700" cy="2823579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9"/>
          <p:cNvSpPr txBox="1"/>
          <p:nvPr/>
        </p:nvSpPr>
        <p:spPr>
          <a:xfrm>
            <a:off x="193250" y="4905650"/>
            <a:ext cx="71727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collected by Prof. David Krackhardt of Carnegie Mellon University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163" y="228600"/>
            <a:ext cx="6134467" cy="46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 descr="Doodles_Arrow_Yellow.png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572945" flipH="1">
            <a:off x="3684385" y="2243922"/>
            <a:ext cx="432308" cy="107780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4398125" y="2265125"/>
            <a:ext cx="1734000" cy="10017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But Roger can reach everyone else at the lowest average number of hops</a:t>
            </a:r>
            <a:endParaRPr sz="1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6882750" y="2651838"/>
            <a:ext cx="2021700" cy="183900"/>
          </a:xfrm>
          <a:prstGeom prst="rect">
            <a:avLst/>
          </a:prstGeom>
          <a:solidFill>
            <a:srgbClr val="FFFC00">
              <a:alpha val="37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9"/>
          <p:cNvSpPr txBox="1"/>
          <p:nvPr/>
        </p:nvSpPr>
        <p:spPr>
          <a:xfrm>
            <a:off x="6720597" y="876750"/>
            <a:ext cx="21942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Closeness Centrality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2626" y="1332000"/>
            <a:ext cx="2292425" cy="271665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0"/>
          <p:cNvSpPr txBox="1"/>
          <p:nvPr/>
        </p:nvSpPr>
        <p:spPr>
          <a:xfrm>
            <a:off x="193250" y="4905650"/>
            <a:ext cx="71727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collected by Prof. David Krackhardt of Carnegie Mellon University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163" y="228600"/>
            <a:ext cx="6134467" cy="46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0" descr="Doodles_Arrow_Yellow.png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878554" flipH="1">
            <a:off x="3758710" y="2504072"/>
            <a:ext cx="432308" cy="107780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0"/>
          <p:cNvSpPr txBox="1"/>
          <p:nvPr/>
        </p:nvSpPr>
        <p:spPr>
          <a:xfrm>
            <a:off x="4572000" y="2070900"/>
            <a:ext cx="1734000" cy="10017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Conrad is holding the two communities together!</a:t>
            </a:r>
            <a:endParaRPr sz="1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30"/>
          <p:cNvSpPr/>
          <p:nvPr/>
        </p:nvSpPr>
        <p:spPr>
          <a:xfrm>
            <a:off x="6908000" y="2888700"/>
            <a:ext cx="1171500" cy="141300"/>
          </a:xfrm>
          <a:prstGeom prst="rect">
            <a:avLst/>
          </a:prstGeom>
          <a:solidFill>
            <a:srgbClr val="FFFC00">
              <a:alpha val="37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0"/>
          <p:cNvSpPr txBox="1"/>
          <p:nvPr/>
        </p:nvSpPr>
        <p:spPr>
          <a:xfrm>
            <a:off x="6720597" y="876750"/>
            <a:ext cx="21942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Betweenness Centrality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47" name="Google Shape;247;p31"/>
          <p:cNvSpPr/>
          <p:nvPr/>
        </p:nvSpPr>
        <p:spPr>
          <a:xfrm>
            <a:off x="285000" y="1093225"/>
            <a:ext cx="1935600" cy="982500"/>
          </a:xfrm>
          <a:prstGeom prst="rect">
            <a:avLst/>
          </a:prstGeom>
          <a:solidFill>
            <a:srgbClr val="003B71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The number of edges connected to a node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8" name="Google Shape;248;p31"/>
          <p:cNvSpPr txBox="1"/>
          <p:nvPr/>
        </p:nvSpPr>
        <p:spPr>
          <a:xfrm>
            <a:off x="285000" y="609600"/>
            <a:ext cx="193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Degree Centrality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9" name="Google Shape;249;p31"/>
          <p:cNvSpPr/>
          <p:nvPr/>
        </p:nvSpPr>
        <p:spPr>
          <a:xfrm>
            <a:off x="285000" y="2075725"/>
            <a:ext cx="1935600" cy="2436000"/>
          </a:xfrm>
          <a:prstGeom prst="rect">
            <a:avLst/>
          </a:prstGeom>
          <a:solidFill>
            <a:srgbClr val="E6B8AF">
              <a:alpha val="27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Number of friends on Facebook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Number of followers/ re-tweeters on Twitter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Number of people ‘upvoting’ you on Reddit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60500" y="2987575"/>
            <a:ext cx="4690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Recap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55" name="Google Shape;255;p32"/>
          <p:cNvSpPr/>
          <p:nvPr/>
        </p:nvSpPr>
        <p:spPr>
          <a:xfrm>
            <a:off x="285000" y="1093225"/>
            <a:ext cx="1935600" cy="982500"/>
          </a:xfrm>
          <a:prstGeom prst="rect">
            <a:avLst/>
          </a:prstGeom>
          <a:solidFill>
            <a:srgbClr val="003B71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The number of edges connected to a node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6" name="Google Shape;256;p32"/>
          <p:cNvSpPr txBox="1"/>
          <p:nvPr/>
        </p:nvSpPr>
        <p:spPr>
          <a:xfrm>
            <a:off x="285000" y="609600"/>
            <a:ext cx="193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Degree Centrality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2494800" y="1093225"/>
            <a:ext cx="1935600" cy="982500"/>
          </a:xfrm>
          <a:prstGeom prst="rect">
            <a:avLst/>
          </a:prstGeom>
          <a:solidFill>
            <a:srgbClr val="003B71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The measure of the extent to which a node is connected to influential other nodes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2"/>
          <p:cNvSpPr txBox="1"/>
          <p:nvPr/>
        </p:nvSpPr>
        <p:spPr>
          <a:xfrm>
            <a:off x="2494800" y="609600"/>
            <a:ext cx="193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Eigenvector Centrality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285000" y="2075725"/>
            <a:ext cx="1935600" cy="2436000"/>
          </a:xfrm>
          <a:prstGeom prst="rect">
            <a:avLst/>
          </a:prstGeom>
          <a:solidFill>
            <a:srgbClr val="E6B8AF">
              <a:alpha val="27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Number of friends on Facebook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Number of followers/ re-tweeters on Twitter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Number of people ‘upvoting’ you on Reddit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0" name="Google Shape;260;p32"/>
          <p:cNvSpPr/>
          <p:nvPr/>
        </p:nvSpPr>
        <p:spPr>
          <a:xfrm>
            <a:off x="2494800" y="2075725"/>
            <a:ext cx="1935600" cy="2436000"/>
          </a:xfrm>
          <a:prstGeom prst="rect">
            <a:avLst/>
          </a:prstGeom>
          <a:solidFill>
            <a:srgbClr val="E6B8AF">
              <a:alpha val="27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Elon Musk retweeting you might make you more ‘important’ that Raiyan retweeting you </a:t>
            </a:r>
            <a:b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¯\_(ツ)_/¯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66" name="Google Shape;266;p33"/>
          <p:cNvSpPr/>
          <p:nvPr/>
        </p:nvSpPr>
        <p:spPr>
          <a:xfrm>
            <a:off x="285000" y="1093225"/>
            <a:ext cx="1935600" cy="982500"/>
          </a:xfrm>
          <a:prstGeom prst="rect">
            <a:avLst/>
          </a:prstGeom>
          <a:solidFill>
            <a:srgbClr val="003B71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The number of edges connected to a node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285000" y="609600"/>
            <a:ext cx="193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Degree Centrality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33"/>
          <p:cNvSpPr/>
          <p:nvPr/>
        </p:nvSpPr>
        <p:spPr>
          <a:xfrm>
            <a:off x="2494800" y="1093225"/>
            <a:ext cx="1935600" cy="982500"/>
          </a:xfrm>
          <a:prstGeom prst="rect">
            <a:avLst/>
          </a:prstGeom>
          <a:solidFill>
            <a:srgbClr val="003B71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The measure of the extent to which a node is connected to influential other nodes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p33"/>
          <p:cNvSpPr txBox="1"/>
          <p:nvPr/>
        </p:nvSpPr>
        <p:spPr>
          <a:xfrm>
            <a:off x="2494800" y="609600"/>
            <a:ext cx="193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Eigenvector Centrality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0" name="Google Shape;270;p33"/>
          <p:cNvSpPr/>
          <p:nvPr/>
        </p:nvSpPr>
        <p:spPr>
          <a:xfrm>
            <a:off x="285000" y="2075725"/>
            <a:ext cx="1935600" cy="2436000"/>
          </a:xfrm>
          <a:prstGeom prst="rect">
            <a:avLst/>
          </a:prstGeom>
          <a:solidFill>
            <a:srgbClr val="E6B8AF">
              <a:alpha val="27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Number of friends on Facebook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Number of followers/ re-tweeters on Twitter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Number of people ‘upvoting’ you on Reddit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33"/>
          <p:cNvSpPr/>
          <p:nvPr/>
        </p:nvSpPr>
        <p:spPr>
          <a:xfrm>
            <a:off x="2494800" y="2075725"/>
            <a:ext cx="1935600" cy="2436000"/>
          </a:xfrm>
          <a:prstGeom prst="rect">
            <a:avLst/>
          </a:prstGeom>
          <a:solidFill>
            <a:srgbClr val="E6B8AF">
              <a:alpha val="27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Elon Musk retweeting you might make you more ‘important’ that Raiyan retweeting you </a:t>
            </a:r>
            <a:b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¯\_(ツ)_/¯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2" name="Google Shape;272;p33"/>
          <p:cNvSpPr/>
          <p:nvPr/>
        </p:nvSpPr>
        <p:spPr>
          <a:xfrm>
            <a:off x="4704600" y="1093225"/>
            <a:ext cx="1935600" cy="982500"/>
          </a:xfrm>
          <a:prstGeom prst="rect">
            <a:avLst/>
          </a:prstGeom>
          <a:solidFill>
            <a:srgbClr val="003B71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The average of the shortest distances to all other nodes in the graph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33"/>
          <p:cNvSpPr txBox="1"/>
          <p:nvPr/>
        </p:nvSpPr>
        <p:spPr>
          <a:xfrm>
            <a:off x="4704600" y="609600"/>
            <a:ext cx="193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Closeness Centrality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4" name="Google Shape;274;p33"/>
          <p:cNvSpPr/>
          <p:nvPr/>
        </p:nvSpPr>
        <p:spPr>
          <a:xfrm>
            <a:off x="4704600" y="2075725"/>
            <a:ext cx="1935600" cy="2436000"/>
          </a:xfrm>
          <a:prstGeom prst="rect">
            <a:avLst/>
          </a:prstGeom>
          <a:solidFill>
            <a:srgbClr val="E6B8AF">
              <a:alpha val="27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100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Pick this person for propagating information across the community! [2]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80" name="Google Shape;280;p34"/>
          <p:cNvSpPr/>
          <p:nvPr/>
        </p:nvSpPr>
        <p:spPr>
          <a:xfrm>
            <a:off x="285000" y="1093225"/>
            <a:ext cx="1935600" cy="982500"/>
          </a:xfrm>
          <a:prstGeom prst="rect">
            <a:avLst/>
          </a:prstGeom>
          <a:solidFill>
            <a:srgbClr val="003B71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The number of edges connected to a node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1" name="Google Shape;281;p34"/>
          <p:cNvSpPr txBox="1"/>
          <p:nvPr/>
        </p:nvSpPr>
        <p:spPr>
          <a:xfrm>
            <a:off x="285000" y="609600"/>
            <a:ext cx="193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Degree Centrality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2" name="Google Shape;282;p34"/>
          <p:cNvSpPr/>
          <p:nvPr/>
        </p:nvSpPr>
        <p:spPr>
          <a:xfrm>
            <a:off x="2494800" y="1093225"/>
            <a:ext cx="1935600" cy="982500"/>
          </a:xfrm>
          <a:prstGeom prst="rect">
            <a:avLst/>
          </a:prstGeom>
          <a:solidFill>
            <a:srgbClr val="003B71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The measure of the extent to which a node is connected to influential other nodes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3" name="Google Shape;283;p34"/>
          <p:cNvSpPr txBox="1"/>
          <p:nvPr/>
        </p:nvSpPr>
        <p:spPr>
          <a:xfrm>
            <a:off x="2494800" y="609600"/>
            <a:ext cx="193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Eigenvector Centrality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4" name="Google Shape;284;p34"/>
          <p:cNvSpPr/>
          <p:nvPr/>
        </p:nvSpPr>
        <p:spPr>
          <a:xfrm>
            <a:off x="285000" y="2075725"/>
            <a:ext cx="1935600" cy="2436000"/>
          </a:xfrm>
          <a:prstGeom prst="rect">
            <a:avLst/>
          </a:prstGeom>
          <a:solidFill>
            <a:srgbClr val="E6B8AF">
              <a:alpha val="27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Number of friends on Facebook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Number of followers/ re-tweeters on Twitter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Number of people ‘upvoting’ you on Reddit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5" name="Google Shape;285;p34"/>
          <p:cNvSpPr/>
          <p:nvPr/>
        </p:nvSpPr>
        <p:spPr>
          <a:xfrm>
            <a:off x="2494800" y="2075725"/>
            <a:ext cx="1935600" cy="2436000"/>
          </a:xfrm>
          <a:prstGeom prst="rect">
            <a:avLst/>
          </a:prstGeom>
          <a:solidFill>
            <a:srgbClr val="E6B8AF">
              <a:alpha val="27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Elon Musk retweeting you might make you more ‘important’ that Raiyan retweeting you </a:t>
            </a:r>
            <a:b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¯\_(ツ)_/¯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6" name="Google Shape;286;p34"/>
          <p:cNvSpPr/>
          <p:nvPr/>
        </p:nvSpPr>
        <p:spPr>
          <a:xfrm>
            <a:off x="4704600" y="1093225"/>
            <a:ext cx="1935600" cy="982500"/>
          </a:xfrm>
          <a:prstGeom prst="rect">
            <a:avLst/>
          </a:prstGeom>
          <a:solidFill>
            <a:srgbClr val="003B71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The average of the shortest distances to all other nodes in the graph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34"/>
          <p:cNvSpPr txBox="1"/>
          <p:nvPr/>
        </p:nvSpPr>
        <p:spPr>
          <a:xfrm>
            <a:off x="4704600" y="609600"/>
            <a:ext cx="193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Closeness Centrality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8" name="Google Shape;288;p34"/>
          <p:cNvSpPr/>
          <p:nvPr/>
        </p:nvSpPr>
        <p:spPr>
          <a:xfrm>
            <a:off x="6914400" y="1093225"/>
            <a:ext cx="1935600" cy="982500"/>
          </a:xfrm>
          <a:prstGeom prst="rect">
            <a:avLst/>
          </a:prstGeom>
          <a:solidFill>
            <a:srgbClr val="003B71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The extent to which a particular node lies on the shortest path between other nodes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9" name="Google Shape;289;p34"/>
          <p:cNvSpPr txBox="1"/>
          <p:nvPr/>
        </p:nvSpPr>
        <p:spPr>
          <a:xfrm>
            <a:off x="6914400" y="609600"/>
            <a:ext cx="193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Betweenness Centrality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0" name="Google Shape;290;p34"/>
          <p:cNvSpPr/>
          <p:nvPr/>
        </p:nvSpPr>
        <p:spPr>
          <a:xfrm>
            <a:off x="4704600" y="2075725"/>
            <a:ext cx="1935600" cy="2436000"/>
          </a:xfrm>
          <a:prstGeom prst="rect">
            <a:avLst/>
          </a:prstGeom>
          <a:solidFill>
            <a:srgbClr val="E6B8AF">
              <a:alpha val="27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100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Pick this person for propagating information across the community! [2]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1" name="Google Shape;291;p34"/>
          <p:cNvSpPr/>
          <p:nvPr/>
        </p:nvSpPr>
        <p:spPr>
          <a:xfrm>
            <a:off x="6914400" y="2075725"/>
            <a:ext cx="1935600" cy="2436000"/>
          </a:xfrm>
          <a:prstGeom prst="rect">
            <a:avLst/>
          </a:prstGeom>
          <a:solidFill>
            <a:srgbClr val="E6B8AF">
              <a:alpha val="27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Bridging nodes, brokers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 an academic network, the interdisciplinary people enjoy high betweenness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Proxima Nova"/>
              <a:buChar char="●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Arrest this node to handicap crime networks! [3]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>
            <a:spLocks noGrp="1"/>
          </p:cNvSpPr>
          <p:nvPr>
            <p:ph type="title"/>
          </p:nvPr>
        </p:nvSpPr>
        <p:spPr>
          <a:xfrm>
            <a:off x="311700" y="1130825"/>
            <a:ext cx="8520600" cy="3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You are given only the social network graph, in the form of an adjacency matrix, </a:t>
            </a: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</a:t>
            </a: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What cool things can you tell about the nodes’ importances just from this matrix?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6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Degree Centrality in an Undirected Graph</a:t>
            </a:r>
            <a:endParaRPr sz="3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03" name="Google Shape;303;p36"/>
          <p:cNvSpPr txBox="1"/>
          <p:nvPr/>
        </p:nvSpPr>
        <p:spPr>
          <a:xfrm>
            <a:off x="3710800" y="1250900"/>
            <a:ext cx="50544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Multiply adjacency matrix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 i="1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with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where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=|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|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Why? [helps to sum up each row easily]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 baseline="-25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4" name="Google Shape;30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305" name="Google Shape;305;p3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6950" y="2155800"/>
            <a:ext cx="5148257" cy="2297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7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Degree Centrality in an Undirected Graph</a:t>
            </a:r>
            <a:endParaRPr sz="3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12" name="Google Shape;31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313" name="Google Shape;313;p3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52151" y="402500"/>
            <a:ext cx="2823605" cy="1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7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22525" y="2229500"/>
            <a:ext cx="2137075" cy="202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7"/>
          <p:cNvSpPr/>
          <p:nvPr/>
        </p:nvSpPr>
        <p:spPr>
          <a:xfrm>
            <a:off x="6646975" y="2495561"/>
            <a:ext cx="289800" cy="172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37"/>
          <p:cNvSpPr txBox="1"/>
          <p:nvPr/>
        </p:nvSpPr>
        <p:spPr>
          <a:xfrm>
            <a:off x="5089750" y="4374225"/>
            <a:ext cx="108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9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900" i="1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9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900" i="1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9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2100"/>
          </a:p>
        </p:txBody>
      </p:sp>
      <p:sp>
        <p:nvSpPr>
          <p:cNvPr id="317" name="Google Shape;317;p37"/>
          <p:cNvSpPr txBox="1"/>
          <p:nvPr/>
        </p:nvSpPr>
        <p:spPr>
          <a:xfrm>
            <a:off x="6592125" y="4320375"/>
            <a:ext cx="501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9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900" i="1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9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2100"/>
          </a:p>
        </p:txBody>
      </p:sp>
      <p:sp>
        <p:nvSpPr>
          <p:cNvPr id="318" name="Google Shape;318;p37"/>
          <p:cNvSpPr txBox="1"/>
          <p:nvPr/>
        </p:nvSpPr>
        <p:spPr>
          <a:xfrm>
            <a:off x="7039025" y="3136650"/>
            <a:ext cx="4683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9" name="Google Shape;319;p37"/>
          <p:cNvSpPr/>
          <p:nvPr/>
        </p:nvSpPr>
        <p:spPr>
          <a:xfrm>
            <a:off x="7561375" y="2495561"/>
            <a:ext cx="289800" cy="172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7224695" y="4359400"/>
            <a:ext cx="98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Degree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centralities!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1" name="Google Shape;321;p37"/>
          <p:cNvSpPr txBox="1"/>
          <p:nvPr/>
        </p:nvSpPr>
        <p:spPr>
          <a:xfrm>
            <a:off x="6342198" y="4352041"/>
            <a:ext cx="46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8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Out-Degree Centrality in a Directed Graph</a:t>
            </a:r>
            <a:endParaRPr sz="3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28" name="Google Shape;328;p38"/>
          <p:cNvSpPr txBox="1"/>
          <p:nvPr/>
        </p:nvSpPr>
        <p:spPr>
          <a:xfrm>
            <a:off x="3710800" y="1250900"/>
            <a:ext cx="50544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same idea still works: Multiply adjacency matrix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 i="1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with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where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=|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|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Entry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of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indicates a directed edge from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 baseline="-25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9" name="Google Shape;32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330" name="Google Shape;330;p3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0800" y="2347125"/>
            <a:ext cx="2005025" cy="1510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1" name="Google Shape;331;p38"/>
          <p:cNvGraphicFramePr/>
          <p:nvPr/>
        </p:nvGraphicFramePr>
        <p:xfrm>
          <a:off x="6054175" y="208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9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Out-Degree Centrality in a Directed Graph</a:t>
            </a:r>
            <a:endParaRPr sz="3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38" name="Google Shape;338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339" name="Google Shape;339;p3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9950" y="134225"/>
            <a:ext cx="2005025" cy="15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9"/>
          <p:cNvSpPr/>
          <p:nvPr/>
        </p:nvSpPr>
        <p:spPr>
          <a:xfrm>
            <a:off x="6646975" y="1825167"/>
            <a:ext cx="289800" cy="25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1" name="Google Shape;341;p39"/>
          <p:cNvSpPr txBox="1"/>
          <p:nvPr/>
        </p:nvSpPr>
        <p:spPr>
          <a:xfrm>
            <a:off x="4556350" y="4450425"/>
            <a:ext cx="108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9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900" i="1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9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900" i="1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9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2100"/>
          </a:p>
        </p:txBody>
      </p:sp>
      <p:sp>
        <p:nvSpPr>
          <p:cNvPr id="342" name="Google Shape;342;p39"/>
          <p:cNvSpPr txBox="1"/>
          <p:nvPr/>
        </p:nvSpPr>
        <p:spPr>
          <a:xfrm>
            <a:off x="6592125" y="4396575"/>
            <a:ext cx="501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9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900" i="1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9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2100"/>
          </a:p>
        </p:txBody>
      </p:sp>
      <p:sp>
        <p:nvSpPr>
          <p:cNvPr id="343" name="Google Shape;343;p39"/>
          <p:cNvSpPr txBox="1"/>
          <p:nvPr/>
        </p:nvSpPr>
        <p:spPr>
          <a:xfrm>
            <a:off x="7039025" y="2831850"/>
            <a:ext cx="4683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4" name="Google Shape;344;p39"/>
          <p:cNvSpPr txBox="1"/>
          <p:nvPr/>
        </p:nvSpPr>
        <p:spPr>
          <a:xfrm>
            <a:off x="7300895" y="4435600"/>
            <a:ext cx="98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Out-degree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centralities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5" name="Google Shape;345;p39"/>
          <p:cNvSpPr txBox="1"/>
          <p:nvPr/>
        </p:nvSpPr>
        <p:spPr>
          <a:xfrm>
            <a:off x="6342198" y="4428241"/>
            <a:ext cx="46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346" name="Google Shape;346;p39"/>
          <p:cNvSpPr/>
          <p:nvPr/>
        </p:nvSpPr>
        <p:spPr>
          <a:xfrm>
            <a:off x="7637575" y="1825167"/>
            <a:ext cx="289800" cy="25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7" name="Google Shape;347;p39"/>
          <p:cNvSpPr txBox="1"/>
          <p:nvPr/>
        </p:nvSpPr>
        <p:spPr>
          <a:xfrm>
            <a:off x="6135900" y="529600"/>
            <a:ext cx="28131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Entry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of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indicates a directed edge from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endParaRPr/>
          </a:p>
        </p:txBody>
      </p:sp>
      <p:graphicFrame>
        <p:nvGraphicFramePr>
          <p:cNvPr id="348" name="Google Shape;348;p39"/>
          <p:cNvGraphicFramePr/>
          <p:nvPr/>
        </p:nvGraphicFramePr>
        <p:xfrm>
          <a:off x="3722600" y="1825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40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In-Degree Centrality in a Directed Graph</a:t>
            </a:r>
            <a:endParaRPr sz="3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55" name="Google Shape;35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56" name="Google Shape;356;p40"/>
          <p:cNvSpPr txBox="1"/>
          <p:nvPr/>
        </p:nvSpPr>
        <p:spPr>
          <a:xfrm>
            <a:off x="3710800" y="1250900"/>
            <a:ext cx="52530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How? [Take the transpose of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endParaRPr sz="1200" baseline="-25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57" name="Google Shape;357;p4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0800" y="2347125"/>
            <a:ext cx="2005025" cy="15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363" name="Google Shape;363;p4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9500" y="87550"/>
            <a:ext cx="2005025" cy="1510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4" name="Google Shape;364;p41"/>
          <p:cNvGraphicFramePr/>
          <p:nvPr/>
        </p:nvGraphicFramePr>
        <p:xfrm>
          <a:off x="943200" y="183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5" name="Google Shape;365;p41"/>
          <p:cNvGraphicFramePr/>
          <p:nvPr/>
        </p:nvGraphicFramePr>
        <p:xfrm>
          <a:off x="5452975" y="183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6" name="Google Shape;366;p41"/>
          <p:cNvSpPr txBox="1"/>
          <p:nvPr/>
        </p:nvSpPr>
        <p:spPr>
          <a:xfrm>
            <a:off x="6314425" y="4435575"/>
            <a:ext cx="108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9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 sz="2100"/>
          </a:p>
        </p:txBody>
      </p:sp>
      <p:sp>
        <p:nvSpPr>
          <p:cNvPr id="367" name="Google Shape;367;p41"/>
          <p:cNvSpPr txBox="1"/>
          <p:nvPr/>
        </p:nvSpPr>
        <p:spPr>
          <a:xfrm>
            <a:off x="1742425" y="4435575"/>
            <a:ext cx="108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2100"/>
          </a:p>
        </p:txBody>
      </p:sp>
      <p:cxnSp>
        <p:nvCxnSpPr>
          <p:cNvPr id="368" name="Google Shape;368;p41"/>
          <p:cNvCxnSpPr/>
          <p:nvPr/>
        </p:nvCxnSpPr>
        <p:spPr>
          <a:xfrm>
            <a:off x="741525" y="1627775"/>
            <a:ext cx="3010200" cy="2883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41"/>
          <p:cNvCxnSpPr/>
          <p:nvPr/>
        </p:nvCxnSpPr>
        <p:spPr>
          <a:xfrm>
            <a:off x="5293925" y="1674150"/>
            <a:ext cx="3010200" cy="2883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41"/>
          <p:cNvCxnSpPr/>
          <p:nvPr/>
        </p:nvCxnSpPr>
        <p:spPr>
          <a:xfrm>
            <a:off x="4275744" y="3017725"/>
            <a:ext cx="594600" cy="1500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1" name="Google Shape;371;p41"/>
          <p:cNvSpPr txBox="1"/>
          <p:nvPr/>
        </p:nvSpPr>
        <p:spPr>
          <a:xfrm>
            <a:off x="3865050" y="3225825"/>
            <a:ext cx="14478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Flip across the diagonal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75" y="510100"/>
            <a:ext cx="2791100" cy="194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0015" y="357700"/>
            <a:ext cx="2791110" cy="210254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210404" y="2658538"/>
            <a:ext cx="17703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Undirected Graph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672427" y="2641875"/>
            <a:ext cx="16284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Directed Graph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647350" y="3053000"/>
            <a:ext cx="3016500" cy="1687200"/>
          </a:xfrm>
          <a:prstGeom prst="rect">
            <a:avLst/>
          </a:prstGeom>
          <a:solidFill>
            <a:srgbClr val="003B71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Facebook friends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Members of the same facebook group/subreddit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Co-located in the same zip code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Co-authored a paper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4990750" y="3053000"/>
            <a:ext cx="3016500" cy="1687200"/>
          </a:xfrm>
          <a:prstGeom prst="rect">
            <a:avLst/>
          </a:prstGeom>
          <a:solidFill>
            <a:srgbClr val="003B71">
              <a:alpha val="120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Twitter follower/followee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Cited the other person’s paper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Took creative inspiration from another person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Gave another person feedback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2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2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In-Degree Centrality in a Directed Graph</a:t>
            </a:r>
            <a:endParaRPr sz="3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78" name="Google Shape;37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379" name="Google Shape;379;p42"/>
          <p:cNvSpPr txBox="1"/>
          <p:nvPr/>
        </p:nvSpPr>
        <p:spPr>
          <a:xfrm>
            <a:off x="3710800" y="1250900"/>
            <a:ext cx="5253000" cy="8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Take the transpose of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you’ll get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where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sz="1200"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Multiply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with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0" name="Google Shape;380;p4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0800" y="2347125"/>
            <a:ext cx="2005025" cy="1510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1" name="Google Shape;381;p42"/>
          <p:cNvGraphicFramePr/>
          <p:nvPr/>
        </p:nvGraphicFramePr>
        <p:xfrm>
          <a:off x="5972400" y="206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3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43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In-Degree Centrality in a Directed Graph</a:t>
            </a:r>
            <a:endParaRPr sz="3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88" name="Google Shape;388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pic>
        <p:nvPicPr>
          <p:cNvPr id="389" name="Google Shape;389;p4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59950" y="134225"/>
            <a:ext cx="2005025" cy="15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3"/>
          <p:cNvSpPr/>
          <p:nvPr/>
        </p:nvSpPr>
        <p:spPr>
          <a:xfrm>
            <a:off x="6646975" y="1825167"/>
            <a:ext cx="289800" cy="25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1" name="Google Shape;391;p43"/>
          <p:cNvSpPr txBox="1"/>
          <p:nvPr/>
        </p:nvSpPr>
        <p:spPr>
          <a:xfrm>
            <a:off x="4556350" y="4450425"/>
            <a:ext cx="108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9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 sz="2100"/>
          </a:p>
        </p:txBody>
      </p:sp>
      <p:sp>
        <p:nvSpPr>
          <p:cNvPr id="392" name="Google Shape;392;p43"/>
          <p:cNvSpPr txBox="1"/>
          <p:nvPr/>
        </p:nvSpPr>
        <p:spPr>
          <a:xfrm>
            <a:off x="6592125" y="4396575"/>
            <a:ext cx="501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9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900" i="1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9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2100"/>
          </a:p>
        </p:txBody>
      </p:sp>
      <p:sp>
        <p:nvSpPr>
          <p:cNvPr id="393" name="Google Shape;393;p43"/>
          <p:cNvSpPr txBox="1"/>
          <p:nvPr/>
        </p:nvSpPr>
        <p:spPr>
          <a:xfrm>
            <a:off x="7039025" y="2908050"/>
            <a:ext cx="4683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4" name="Google Shape;394;p43"/>
          <p:cNvSpPr txBox="1"/>
          <p:nvPr/>
        </p:nvSpPr>
        <p:spPr>
          <a:xfrm>
            <a:off x="7300895" y="4435600"/>
            <a:ext cx="983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In-degree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centralities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5" name="Google Shape;395;p43"/>
          <p:cNvSpPr txBox="1"/>
          <p:nvPr/>
        </p:nvSpPr>
        <p:spPr>
          <a:xfrm>
            <a:off x="6342198" y="4428241"/>
            <a:ext cx="46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396" name="Google Shape;396;p43"/>
          <p:cNvSpPr/>
          <p:nvPr/>
        </p:nvSpPr>
        <p:spPr>
          <a:xfrm>
            <a:off x="7637575" y="1825167"/>
            <a:ext cx="289800" cy="256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7" name="Google Shape;397;p43"/>
          <p:cNvSpPr txBox="1"/>
          <p:nvPr/>
        </p:nvSpPr>
        <p:spPr>
          <a:xfrm>
            <a:off x="6135900" y="529600"/>
            <a:ext cx="28131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Entry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now denotes an edge coming towards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from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endParaRPr i="1"/>
          </a:p>
        </p:txBody>
      </p:sp>
      <p:graphicFrame>
        <p:nvGraphicFramePr>
          <p:cNvPr id="398" name="Google Shape;398;p43"/>
          <p:cNvGraphicFramePr/>
          <p:nvPr/>
        </p:nvGraphicFramePr>
        <p:xfrm>
          <a:off x="3795788" y="1825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Summary of Degree Centralities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04" name="Google Shape;404;p44"/>
          <p:cNvSpPr txBox="1"/>
          <p:nvPr/>
        </p:nvSpPr>
        <p:spPr>
          <a:xfrm>
            <a:off x="438700" y="1250900"/>
            <a:ext cx="8183400" cy="24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Undirected graph: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3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Directed graph, out-degree centralities: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3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Directed graph, in-degree centralities: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3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3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Where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denotes the adjacency matrix of dimension (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), and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represents a vector of all 1’s of dimension 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 quick recap of Eigenvalues and Eigenvectors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10" name="Google Shape;410;p45"/>
          <p:cNvSpPr txBox="1"/>
          <p:nvPr/>
        </p:nvSpPr>
        <p:spPr>
          <a:xfrm>
            <a:off x="379075" y="1114925"/>
            <a:ext cx="82653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does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mean?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Intuition: You have a vector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The matrix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 i="1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200">
                <a:solidFill>
                  <a:srgbClr val="0E0F10"/>
                </a:solidFill>
                <a:latin typeface="Proxima Nova"/>
                <a:ea typeface="Proxima Nova"/>
                <a:cs typeface="Proxima Nova"/>
                <a:sym typeface="Proxima Nova"/>
              </a:rPr>
              <a:t>works like an operator on </a:t>
            </a:r>
            <a:r>
              <a:rPr lang="en" sz="1200" b="1">
                <a:solidFill>
                  <a:srgbClr val="0E0F10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>
                <a:solidFill>
                  <a:srgbClr val="0E0F10"/>
                </a:solidFill>
                <a:latin typeface="Proxima Nova"/>
                <a:ea typeface="Proxima Nova"/>
                <a:cs typeface="Proxima Nova"/>
                <a:sym typeface="Proxima Nova"/>
              </a:rPr>
              <a:t> to </a:t>
            </a:r>
            <a:r>
              <a:rPr lang="en" sz="12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scale </a:t>
            </a:r>
            <a:r>
              <a:rPr lang="en" sz="1200">
                <a:solidFill>
                  <a:srgbClr val="0E0F10"/>
                </a:solidFill>
                <a:latin typeface="Proxima Nova"/>
                <a:ea typeface="Proxima Nova"/>
                <a:cs typeface="Proxima Nova"/>
                <a:sym typeface="Proxima Nova"/>
              </a:rPr>
              <a:t>and</a:t>
            </a:r>
            <a:r>
              <a:rPr lang="en" sz="12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rotate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the vector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produce a new vector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 </a:t>
            </a: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quick</a:t>
            </a: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recap of Eigenvalues and Eigenvectors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16" name="Google Shape;416;p46"/>
          <p:cNvSpPr txBox="1"/>
          <p:nvPr/>
        </p:nvSpPr>
        <p:spPr>
          <a:xfrm>
            <a:off x="379075" y="1114925"/>
            <a:ext cx="8265300" cy="12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does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mean?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Intuition: You have a vector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The matrix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 i="1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200">
                <a:solidFill>
                  <a:srgbClr val="0E0F10"/>
                </a:solidFill>
                <a:latin typeface="Proxima Nova"/>
                <a:ea typeface="Proxima Nova"/>
                <a:cs typeface="Proxima Nova"/>
                <a:sym typeface="Proxima Nova"/>
              </a:rPr>
              <a:t>works like an operator on </a:t>
            </a:r>
            <a:r>
              <a:rPr lang="en" sz="1200" b="1">
                <a:solidFill>
                  <a:srgbClr val="0E0F10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>
                <a:solidFill>
                  <a:srgbClr val="0E0F10"/>
                </a:solidFill>
                <a:latin typeface="Proxima Nova"/>
                <a:ea typeface="Proxima Nova"/>
                <a:cs typeface="Proxima Nova"/>
                <a:sym typeface="Proxima Nova"/>
              </a:rPr>
              <a:t> to </a:t>
            </a:r>
            <a:r>
              <a:rPr lang="en" sz="12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scale </a:t>
            </a:r>
            <a:r>
              <a:rPr lang="en" sz="1200">
                <a:solidFill>
                  <a:srgbClr val="0E0F10"/>
                </a:solidFill>
                <a:latin typeface="Proxima Nova"/>
                <a:ea typeface="Proxima Nova"/>
                <a:cs typeface="Proxima Nova"/>
                <a:sym typeface="Proxima Nova"/>
              </a:rPr>
              <a:t>and</a:t>
            </a:r>
            <a:r>
              <a:rPr lang="en" sz="12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rotate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the vector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produce a new vector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Example: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17" name="Google Shape;417;p46"/>
          <p:cNvGraphicFramePr/>
          <p:nvPr/>
        </p:nvGraphicFramePr>
        <p:xfrm>
          <a:off x="1790700" y="267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8" name="Google Shape;418;p46"/>
          <p:cNvSpPr txBox="1"/>
          <p:nvPr/>
        </p:nvSpPr>
        <p:spPr>
          <a:xfrm>
            <a:off x="1905650" y="3630950"/>
            <a:ext cx="5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(2x2)</a:t>
            </a:r>
            <a:endParaRPr/>
          </a:p>
        </p:txBody>
      </p:sp>
      <p:graphicFrame>
        <p:nvGraphicFramePr>
          <p:cNvPr id="419" name="Google Shape;419;p46"/>
          <p:cNvGraphicFramePr/>
          <p:nvPr/>
        </p:nvGraphicFramePr>
        <p:xfrm>
          <a:off x="3009900" y="267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0" name="Google Shape;420;p46"/>
          <p:cNvSpPr txBox="1"/>
          <p:nvPr/>
        </p:nvSpPr>
        <p:spPr>
          <a:xfrm>
            <a:off x="2896250" y="3630950"/>
            <a:ext cx="5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(2)</a:t>
            </a:r>
            <a:endParaRPr/>
          </a:p>
        </p:txBody>
      </p:sp>
      <p:sp>
        <p:nvSpPr>
          <p:cNvPr id="421" name="Google Shape;421;p46"/>
          <p:cNvSpPr txBox="1"/>
          <p:nvPr/>
        </p:nvSpPr>
        <p:spPr>
          <a:xfrm>
            <a:off x="3696200" y="3004775"/>
            <a:ext cx="4683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2" name="Google Shape;422;p46"/>
          <p:cNvSpPr txBox="1"/>
          <p:nvPr/>
        </p:nvSpPr>
        <p:spPr>
          <a:xfrm>
            <a:off x="2657934" y="3004775"/>
            <a:ext cx="2994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23" name="Google Shape;423;p46"/>
          <p:cNvGraphicFramePr/>
          <p:nvPr/>
        </p:nvGraphicFramePr>
        <p:xfrm>
          <a:off x="4381500" y="267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4" name="Google Shape;424;p46"/>
          <p:cNvSpPr txBox="1"/>
          <p:nvPr/>
        </p:nvSpPr>
        <p:spPr>
          <a:xfrm>
            <a:off x="4267850" y="3630950"/>
            <a:ext cx="5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(2)</a:t>
            </a:r>
            <a:endParaRPr/>
          </a:p>
        </p:txBody>
      </p:sp>
      <p:pic>
        <p:nvPicPr>
          <p:cNvPr id="425" name="Google Shape;425;p4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400" y="2156575"/>
            <a:ext cx="262890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6"/>
          <p:cNvSpPr txBox="1"/>
          <p:nvPr/>
        </p:nvSpPr>
        <p:spPr>
          <a:xfrm>
            <a:off x="6410775" y="3432150"/>
            <a:ext cx="91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(3,4)</a:t>
            </a:r>
            <a:endParaRPr/>
          </a:p>
        </p:txBody>
      </p:sp>
      <p:sp>
        <p:nvSpPr>
          <p:cNvPr id="427" name="Google Shape;427;p46"/>
          <p:cNvSpPr txBox="1"/>
          <p:nvPr/>
        </p:nvSpPr>
        <p:spPr>
          <a:xfrm>
            <a:off x="7629975" y="2289150"/>
            <a:ext cx="91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(10,11)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 </a:t>
            </a: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quick</a:t>
            </a: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recap of Eigenvalues and Eigenvectors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33" name="Google Shape;433;p47"/>
          <p:cNvSpPr txBox="1"/>
          <p:nvPr/>
        </p:nvSpPr>
        <p:spPr>
          <a:xfrm>
            <a:off x="379075" y="1114925"/>
            <a:ext cx="8265300" cy="12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does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mean?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Intuition: You have a vector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The matrix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 i="1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200">
                <a:solidFill>
                  <a:srgbClr val="0E0F10"/>
                </a:solidFill>
                <a:latin typeface="Proxima Nova"/>
                <a:ea typeface="Proxima Nova"/>
                <a:cs typeface="Proxima Nova"/>
                <a:sym typeface="Proxima Nova"/>
              </a:rPr>
              <a:t>works like an operator on </a:t>
            </a:r>
            <a:r>
              <a:rPr lang="en" sz="1200" b="1">
                <a:solidFill>
                  <a:srgbClr val="0E0F10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>
                <a:solidFill>
                  <a:srgbClr val="0E0F10"/>
                </a:solidFill>
                <a:latin typeface="Proxima Nova"/>
                <a:ea typeface="Proxima Nova"/>
                <a:cs typeface="Proxima Nova"/>
                <a:sym typeface="Proxima Nova"/>
              </a:rPr>
              <a:t> to </a:t>
            </a:r>
            <a:r>
              <a:rPr lang="en" sz="12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scale </a:t>
            </a:r>
            <a:r>
              <a:rPr lang="en" sz="1200">
                <a:solidFill>
                  <a:srgbClr val="0E0F10"/>
                </a:solidFill>
                <a:latin typeface="Proxima Nova"/>
                <a:ea typeface="Proxima Nova"/>
                <a:cs typeface="Proxima Nova"/>
                <a:sym typeface="Proxima Nova"/>
              </a:rPr>
              <a:t>and</a:t>
            </a:r>
            <a:r>
              <a:rPr lang="en" sz="12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rotate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the vector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produce a new vector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Example: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34" name="Google Shape;434;p47"/>
          <p:cNvGraphicFramePr/>
          <p:nvPr/>
        </p:nvGraphicFramePr>
        <p:xfrm>
          <a:off x="1790700" y="267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5" name="Google Shape;435;p47"/>
          <p:cNvSpPr txBox="1"/>
          <p:nvPr/>
        </p:nvSpPr>
        <p:spPr>
          <a:xfrm>
            <a:off x="1905650" y="3630950"/>
            <a:ext cx="5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(2x2)</a:t>
            </a:r>
            <a:endParaRPr/>
          </a:p>
        </p:txBody>
      </p:sp>
      <p:graphicFrame>
        <p:nvGraphicFramePr>
          <p:cNvPr id="436" name="Google Shape;436;p47"/>
          <p:cNvGraphicFramePr/>
          <p:nvPr/>
        </p:nvGraphicFramePr>
        <p:xfrm>
          <a:off x="3009900" y="267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7" name="Google Shape;437;p47"/>
          <p:cNvSpPr txBox="1"/>
          <p:nvPr/>
        </p:nvSpPr>
        <p:spPr>
          <a:xfrm>
            <a:off x="2896250" y="3630950"/>
            <a:ext cx="5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(2)</a:t>
            </a:r>
            <a:endParaRPr/>
          </a:p>
        </p:txBody>
      </p:sp>
      <p:sp>
        <p:nvSpPr>
          <p:cNvPr id="438" name="Google Shape;438;p47"/>
          <p:cNvSpPr txBox="1"/>
          <p:nvPr/>
        </p:nvSpPr>
        <p:spPr>
          <a:xfrm>
            <a:off x="3696200" y="3004775"/>
            <a:ext cx="4683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9" name="Google Shape;439;p47"/>
          <p:cNvSpPr txBox="1"/>
          <p:nvPr/>
        </p:nvSpPr>
        <p:spPr>
          <a:xfrm>
            <a:off x="2657934" y="3004775"/>
            <a:ext cx="2994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40" name="Google Shape;440;p47"/>
          <p:cNvGraphicFramePr/>
          <p:nvPr/>
        </p:nvGraphicFramePr>
        <p:xfrm>
          <a:off x="4381500" y="267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1" name="Google Shape;441;p47"/>
          <p:cNvSpPr txBox="1"/>
          <p:nvPr/>
        </p:nvSpPr>
        <p:spPr>
          <a:xfrm>
            <a:off x="4267850" y="3630950"/>
            <a:ext cx="5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(2)</a:t>
            </a:r>
            <a:endParaRPr/>
          </a:p>
        </p:txBody>
      </p:sp>
      <p:pic>
        <p:nvPicPr>
          <p:cNvPr id="442" name="Google Shape;442;p4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400" y="2156575"/>
            <a:ext cx="262890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7"/>
          <p:cNvSpPr txBox="1"/>
          <p:nvPr/>
        </p:nvSpPr>
        <p:spPr>
          <a:xfrm>
            <a:off x="6410775" y="3432150"/>
            <a:ext cx="91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(3,4)</a:t>
            </a:r>
            <a:endParaRPr/>
          </a:p>
        </p:txBody>
      </p:sp>
      <p:sp>
        <p:nvSpPr>
          <p:cNvPr id="444" name="Google Shape;444;p47"/>
          <p:cNvSpPr txBox="1"/>
          <p:nvPr/>
        </p:nvSpPr>
        <p:spPr>
          <a:xfrm>
            <a:off x="7629975" y="2289150"/>
            <a:ext cx="91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(10,11)</a:t>
            </a:r>
            <a:endParaRPr/>
          </a:p>
        </p:txBody>
      </p:sp>
      <p:pic>
        <p:nvPicPr>
          <p:cNvPr id="445" name="Google Shape;445;p47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8100084">
            <a:off x="6394060" y="3995248"/>
            <a:ext cx="432308" cy="1077809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7"/>
          <p:cNvSpPr txBox="1"/>
          <p:nvPr/>
        </p:nvSpPr>
        <p:spPr>
          <a:xfrm>
            <a:off x="4267850" y="4000250"/>
            <a:ext cx="1734000" cy="10017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got scaled and also a little rotated to become 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 </a:t>
            </a: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quick</a:t>
            </a: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recap of Eigenvalues and Eigenvectors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52" name="Google Shape;452;p48"/>
          <p:cNvSpPr txBox="1"/>
          <p:nvPr/>
        </p:nvSpPr>
        <p:spPr>
          <a:xfrm>
            <a:off x="379075" y="1114925"/>
            <a:ext cx="84138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have a vector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The matrix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 i="1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200">
                <a:solidFill>
                  <a:srgbClr val="0E0F10"/>
                </a:solidFill>
                <a:latin typeface="Proxima Nova"/>
                <a:ea typeface="Proxima Nova"/>
                <a:cs typeface="Proxima Nova"/>
                <a:sym typeface="Proxima Nova"/>
              </a:rPr>
              <a:t>works like an operator on </a:t>
            </a:r>
            <a:r>
              <a:rPr lang="en" sz="1200" b="1">
                <a:solidFill>
                  <a:srgbClr val="0E0F10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>
                <a:solidFill>
                  <a:srgbClr val="0E0F10"/>
                </a:solidFill>
                <a:latin typeface="Proxima Nova"/>
                <a:ea typeface="Proxima Nova"/>
                <a:cs typeface="Proxima Nova"/>
                <a:sym typeface="Proxima Nova"/>
              </a:rPr>
              <a:t> to </a:t>
            </a:r>
            <a:r>
              <a:rPr lang="en" sz="12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scale </a:t>
            </a:r>
            <a:r>
              <a:rPr lang="en" sz="1200">
                <a:solidFill>
                  <a:srgbClr val="0E0F10"/>
                </a:solidFill>
                <a:latin typeface="Proxima Nova"/>
                <a:ea typeface="Proxima Nova"/>
                <a:cs typeface="Proxima Nova"/>
                <a:sym typeface="Proxima Nova"/>
              </a:rPr>
              <a:t>and</a:t>
            </a:r>
            <a:r>
              <a:rPr lang="en" sz="12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rotate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the vector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produce a new vector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However, there are some</a:t>
            </a:r>
            <a:r>
              <a:rPr lang="en" sz="12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200" i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special</a:t>
            </a:r>
            <a:r>
              <a:rPr lang="en" sz="12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choices of the vector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which, when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carried out, </a:t>
            </a:r>
            <a:r>
              <a:rPr lang="en" sz="12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do not get rotated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2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only get scaled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by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4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400" y="2156575"/>
            <a:ext cx="262890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 </a:t>
            </a: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quick</a:t>
            </a: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recap of Eigenvalues and Eigenvectors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59" name="Google Shape;459;p49"/>
          <p:cNvSpPr txBox="1"/>
          <p:nvPr/>
        </p:nvSpPr>
        <p:spPr>
          <a:xfrm>
            <a:off x="379075" y="1114925"/>
            <a:ext cx="8421300" cy="11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have a vector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The matrix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 i="1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200">
                <a:solidFill>
                  <a:srgbClr val="0E0F10"/>
                </a:solidFill>
                <a:latin typeface="Proxima Nova"/>
                <a:ea typeface="Proxima Nova"/>
                <a:cs typeface="Proxima Nova"/>
                <a:sym typeface="Proxima Nova"/>
              </a:rPr>
              <a:t>works like an operator on </a:t>
            </a:r>
            <a:r>
              <a:rPr lang="en" sz="1200" b="1">
                <a:solidFill>
                  <a:srgbClr val="0E0F10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>
                <a:solidFill>
                  <a:srgbClr val="0E0F10"/>
                </a:solidFill>
                <a:latin typeface="Proxima Nova"/>
                <a:ea typeface="Proxima Nova"/>
                <a:cs typeface="Proxima Nova"/>
                <a:sym typeface="Proxima Nova"/>
              </a:rPr>
              <a:t> to </a:t>
            </a:r>
            <a:r>
              <a:rPr lang="en" sz="12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scale </a:t>
            </a:r>
            <a:r>
              <a:rPr lang="en" sz="1200">
                <a:solidFill>
                  <a:srgbClr val="0E0F10"/>
                </a:solidFill>
                <a:latin typeface="Proxima Nova"/>
                <a:ea typeface="Proxima Nova"/>
                <a:cs typeface="Proxima Nova"/>
                <a:sym typeface="Proxima Nova"/>
              </a:rPr>
              <a:t>and</a:t>
            </a:r>
            <a:r>
              <a:rPr lang="en" sz="12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rotate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the vector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to produce a new vector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However, there are some</a:t>
            </a:r>
            <a:r>
              <a:rPr lang="en" sz="12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200" i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special</a:t>
            </a:r>
            <a:r>
              <a:rPr lang="en" sz="12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choices of the vector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x,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which, when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carried out, </a:t>
            </a:r>
            <a:r>
              <a:rPr lang="en" sz="12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do not get rotated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2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only get scaled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by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60" name="Google Shape;460;p49"/>
          <p:cNvGraphicFramePr/>
          <p:nvPr/>
        </p:nvGraphicFramePr>
        <p:xfrm>
          <a:off x="1790700" y="267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1" name="Google Shape;461;p49"/>
          <p:cNvSpPr txBox="1"/>
          <p:nvPr/>
        </p:nvSpPr>
        <p:spPr>
          <a:xfrm>
            <a:off x="1905650" y="3630950"/>
            <a:ext cx="5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(2x2)</a:t>
            </a:r>
            <a:endParaRPr/>
          </a:p>
        </p:txBody>
      </p:sp>
      <p:graphicFrame>
        <p:nvGraphicFramePr>
          <p:cNvPr id="462" name="Google Shape;462;p49"/>
          <p:cNvGraphicFramePr/>
          <p:nvPr/>
        </p:nvGraphicFramePr>
        <p:xfrm>
          <a:off x="3009900" y="267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3" name="Google Shape;463;p49"/>
          <p:cNvSpPr txBox="1"/>
          <p:nvPr/>
        </p:nvSpPr>
        <p:spPr>
          <a:xfrm>
            <a:off x="2896250" y="3630950"/>
            <a:ext cx="5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(2)</a:t>
            </a:r>
            <a:endParaRPr/>
          </a:p>
        </p:txBody>
      </p:sp>
      <p:sp>
        <p:nvSpPr>
          <p:cNvPr id="464" name="Google Shape;464;p49"/>
          <p:cNvSpPr txBox="1"/>
          <p:nvPr/>
        </p:nvSpPr>
        <p:spPr>
          <a:xfrm>
            <a:off x="3696200" y="3004775"/>
            <a:ext cx="4683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5" name="Google Shape;465;p49"/>
          <p:cNvSpPr txBox="1"/>
          <p:nvPr/>
        </p:nvSpPr>
        <p:spPr>
          <a:xfrm>
            <a:off x="2657934" y="3004775"/>
            <a:ext cx="2994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66" name="Google Shape;466;p49"/>
          <p:cNvGraphicFramePr/>
          <p:nvPr/>
        </p:nvGraphicFramePr>
        <p:xfrm>
          <a:off x="4381500" y="267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7" name="Google Shape;467;p49"/>
          <p:cNvSpPr txBox="1"/>
          <p:nvPr/>
        </p:nvSpPr>
        <p:spPr>
          <a:xfrm>
            <a:off x="4267850" y="3630950"/>
            <a:ext cx="5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(2)</a:t>
            </a:r>
            <a:endParaRPr/>
          </a:p>
        </p:txBody>
      </p:sp>
      <p:sp>
        <p:nvSpPr>
          <p:cNvPr id="468" name="Google Shape;468;p49"/>
          <p:cNvSpPr txBox="1"/>
          <p:nvPr/>
        </p:nvSpPr>
        <p:spPr>
          <a:xfrm>
            <a:off x="6334575" y="3508350"/>
            <a:ext cx="91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(3,3)</a:t>
            </a:r>
            <a:endParaRPr/>
          </a:p>
        </p:txBody>
      </p:sp>
      <p:sp>
        <p:nvSpPr>
          <p:cNvPr id="469" name="Google Shape;469;p49"/>
          <p:cNvSpPr txBox="1"/>
          <p:nvPr/>
        </p:nvSpPr>
        <p:spPr>
          <a:xfrm>
            <a:off x="7553775" y="2593950"/>
            <a:ext cx="91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(9,9)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5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400" y="2156575"/>
            <a:ext cx="262890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5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 </a:t>
            </a: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quick</a:t>
            </a: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recap of Eigenvalues and Eigenvectors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76" name="Google Shape;476;p50"/>
          <p:cNvSpPr txBox="1"/>
          <p:nvPr/>
        </p:nvSpPr>
        <p:spPr>
          <a:xfrm>
            <a:off x="379075" y="1114925"/>
            <a:ext cx="82653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These special vectors are called Eigenvectors associated with the matrix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and each Eigenvector comes with a scaling factor called Eigenvalue λ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77" name="Google Shape;477;p50"/>
          <p:cNvGraphicFramePr/>
          <p:nvPr/>
        </p:nvGraphicFramePr>
        <p:xfrm>
          <a:off x="1790700" y="267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8" name="Google Shape;478;p50"/>
          <p:cNvSpPr txBox="1"/>
          <p:nvPr/>
        </p:nvSpPr>
        <p:spPr>
          <a:xfrm>
            <a:off x="1905650" y="3630950"/>
            <a:ext cx="5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(2x2)</a:t>
            </a:r>
            <a:endParaRPr/>
          </a:p>
        </p:txBody>
      </p:sp>
      <p:graphicFrame>
        <p:nvGraphicFramePr>
          <p:cNvPr id="479" name="Google Shape;479;p50"/>
          <p:cNvGraphicFramePr/>
          <p:nvPr/>
        </p:nvGraphicFramePr>
        <p:xfrm>
          <a:off x="3009900" y="267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0" name="Google Shape;480;p50"/>
          <p:cNvSpPr txBox="1"/>
          <p:nvPr/>
        </p:nvSpPr>
        <p:spPr>
          <a:xfrm>
            <a:off x="2896250" y="3630950"/>
            <a:ext cx="5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(2)</a:t>
            </a:r>
            <a:endParaRPr/>
          </a:p>
        </p:txBody>
      </p:sp>
      <p:sp>
        <p:nvSpPr>
          <p:cNvPr id="481" name="Google Shape;481;p50"/>
          <p:cNvSpPr txBox="1"/>
          <p:nvPr/>
        </p:nvSpPr>
        <p:spPr>
          <a:xfrm>
            <a:off x="3696200" y="3004775"/>
            <a:ext cx="4683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2" name="Google Shape;482;p50"/>
          <p:cNvSpPr txBox="1"/>
          <p:nvPr/>
        </p:nvSpPr>
        <p:spPr>
          <a:xfrm>
            <a:off x="2657934" y="3004775"/>
            <a:ext cx="2994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83" name="Google Shape;483;p50"/>
          <p:cNvGraphicFramePr/>
          <p:nvPr/>
        </p:nvGraphicFramePr>
        <p:xfrm>
          <a:off x="4381500" y="267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4" name="Google Shape;484;p50"/>
          <p:cNvSpPr txBox="1"/>
          <p:nvPr/>
        </p:nvSpPr>
        <p:spPr>
          <a:xfrm>
            <a:off x="4267850" y="3630950"/>
            <a:ext cx="5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(2)</a:t>
            </a:r>
            <a:endParaRPr/>
          </a:p>
        </p:txBody>
      </p:sp>
      <p:sp>
        <p:nvSpPr>
          <p:cNvPr id="485" name="Google Shape;485;p50"/>
          <p:cNvSpPr txBox="1"/>
          <p:nvPr/>
        </p:nvSpPr>
        <p:spPr>
          <a:xfrm>
            <a:off x="6334575" y="3508350"/>
            <a:ext cx="91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(3,3)</a:t>
            </a:r>
            <a:endParaRPr/>
          </a:p>
        </p:txBody>
      </p:sp>
      <p:sp>
        <p:nvSpPr>
          <p:cNvPr id="486" name="Google Shape;486;p50"/>
          <p:cNvSpPr txBox="1"/>
          <p:nvPr/>
        </p:nvSpPr>
        <p:spPr>
          <a:xfrm>
            <a:off x="7553775" y="2593950"/>
            <a:ext cx="91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(9,9)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5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400" y="2156575"/>
            <a:ext cx="262890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5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 </a:t>
            </a: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quick</a:t>
            </a: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recap of Eigenvalues and Eigenvectors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93" name="Google Shape;493;p51"/>
          <p:cNvSpPr txBox="1"/>
          <p:nvPr/>
        </p:nvSpPr>
        <p:spPr>
          <a:xfrm>
            <a:off x="379075" y="1114925"/>
            <a:ext cx="82653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These special vectors are called Eigenvectors associated with the matrix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and each Eigenvector comes with a scaling factor called Eigenvalue λ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494" name="Google Shape;494;p51"/>
          <p:cNvGraphicFramePr/>
          <p:nvPr/>
        </p:nvGraphicFramePr>
        <p:xfrm>
          <a:off x="1790700" y="267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5" name="Google Shape;495;p51"/>
          <p:cNvSpPr txBox="1"/>
          <p:nvPr/>
        </p:nvSpPr>
        <p:spPr>
          <a:xfrm>
            <a:off x="1905650" y="3630950"/>
            <a:ext cx="5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(2x2)</a:t>
            </a:r>
            <a:endParaRPr/>
          </a:p>
        </p:txBody>
      </p:sp>
      <p:graphicFrame>
        <p:nvGraphicFramePr>
          <p:cNvPr id="496" name="Google Shape;496;p51"/>
          <p:cNvGraphicFramePr/>
          <p:nvPr/>
        </p:nvGraphicFramePr>
        <p:xfrm>
          <a:off x="3009900" y="267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7" name="Google Shape;497;p51"/>
          <p:cNvSpPr txBox="1"/>
          <p:nvPr/>
        </p:nvSpPr>
        <p:spPr>
          <a:xfrm>
            <a:off x="2896250" y="3630950"/>
            <a:ext cx="5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(2)</a:t>
            </a:r>
            <a:endParaRPr/>
          </a:p>
        </p:txBody>
      </p:sp>
      <p:sp>
        <p:nvSpPr>
          <p:cNvPr id="498" name="Google Shape;498;p51"/>
          <p:cNvSpPr txBox="1"/>
          <p:nvPr/>
        </p:nvSpPr>
        <p:spPr>
          <a:xfrm>
            <a:off x="3696200" y="3004775"/>
            <a:ext cx="4683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9" name="Google Shape;499;p51"/>
          <p:cNvSpPr txBox="1"/>
          <p:nvPr/>
        </p:nvSpPr>
        <p:spPr>
          <a:xfrm>
            <a:off x="2657934" y="3004775"/>
            <a:ext cx="2994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500" name="Google Shape;500;p51"/>
          <p:cNvGraphicFramePr/>
          <p:nvPr/>
        </p:nvGraphicFramePr>
        <p:xfrm>
          <a:off x="4381500" y="267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1" name="Google Shape;501;p51"/>
          <p:cNvSpPr txBox="1"/>
          <p:nvPr/>
        </p:nvSpPr>
        <p:spPr>
          <a:xfrm>
            <a:off x="4267850" y="3630950"/>
            <a:ext cx="5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(2)</a:t>
            </a:r>
            <a:endParaRPr/>
          </a:p>
        </p:txBody>
      </p:sp>
      <p:sp>
        <p:nvSpPr>
          <p:cNvPr id="502" name="Google Shape;502;p51"/>
          <p:cNvSpPr txBox="1"/>
          <p:nvPr/>
        </p:nvSpPr>
        <p:spPr>
          <a:xfrm>
            <a:off x="6334575" y="3508350"/>
            <a:ext cx="91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(3,3)</a:t>
            </a:r>
            <a:endParaRPr/>
          </a:p>
        </p:txBody>
      </p:sp>
      <p:sp>
        <p:nvSpPr>
          <p:cNvPr id="503" name="Google Shape;503;p51"/>
          <p:cNvSpPr txBox="1"/>
          <p:nvPr/>
        </p:nvSpPr>
        <p:spPr>
          <a:xfrm>
            <a:off x="7553775" y="2593950"/>
            <a:ext cx="91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(9,9)</a:t>
            </a:r>
            <a:endParaRPr/>
          </a:p>
        </p:txBody>
      </p:sp>
      <p:pic>
        <p:nvPicPr>
          <p:cNvPr id="504" name="Google Shape;504;p51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320215">
            <a:off x="3357435" y="1684523"/>
            <a:ext cx="432308" cy="1077809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51"/>
          <p:cNvSpPr txBox="1"/>
          <p:nvPr/>
        </p:nvSpPr>
        <p:spPr>
          <a:xfrm>
            <a:off x="4170725" y="1556150"/>
            <a:ext cx="1734000" cy="10017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Parallel to one of the Eigenvectors of 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25" y="745875"/>
            <a:ext cx="3918976" cy="27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4176" y="846700"/>
            <a:ext cx="23431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5725" y="1751563"/>
            <a:ext cx="4340057" cy="90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138" y="2700300"/>
            <a:ext cx="4237225" cy="7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300150" y="3806925"/>
            <a:ext cx="8543700" cy="10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G(V,E)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denotes our undirected graph, where</a:t>
            </a:r>
            <a:r>
              <a:rPr lang="en" sz="16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V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the set of nodes and </a:t>
            </a:r>
            <a:r>
              <a:rPr lang="en" sz="16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is the set of edges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|</a:t>
            </a:r>
            <a:r>
              <a:rPr lang="en" sz="16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| and |</a:t>
            </a:r>
            <a:r>
              <a:rPr lang="en" sz="16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| denote sizes of the respective node and edge sets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982450" y="745875"/>
            <a:ext cx="375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2584450" y="745875"/>
            <a:ext cx="375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060875" y="1418400"/>
            <a:ext cx="375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658075" y="2095750"/>
            <a:ext cx="375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800425" y="2094900"/>
            <a:ext cx="375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017225" y="3021825"/>
            <a:ext cx="375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2508475" y="3053825"/>
            <a:ext cx="375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498850" y="1660275"/>
            <a:ext cx="3756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p5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400" y="2156575"/>
            <a:ext cx="2628900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5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 </a:t>
            </a: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quick</a:t>
            </a: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recap of Eigenvalues and Eigenvectors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12" name="Google Shape;512;p52"/>
          <p:cNvSpPr txBox="1"/>
          <p:nvPr/>
        </p:nvSpPr>
        <p:spPr>
          <a:xfrm>
            <a:off x="379075" y="1114925"/>
            <a:ext cx="82653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These special vectors are called Eigenvectors associated with the matrix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and each Eigenvector comes with a scaling factor called Eigenvalue λ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513" name="Google Shape;513;p52"/>
          <p:cNvGraphicFramePr/>
          <p:nvPr/>
        </p:nvGraphicFramePr>
        <p:xfrm>
          <a:off x="1790700" y="267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4" name="Google Shape;514;p52"/>
          <p:cNvSpPr txBox="1"/>
          <p:nvPr/>
        </p:nvSpPr>
        <p:spPr>
          <a:xfrm>
            <a:off x="1905650" y="3630950"/>
            <a:ext cx="5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(2x2)</a:t>
            </a:r>
            <a:endParaRPr/>
          </a:p>
        </p:txBody>
      </p:sp>
      <p:graphicFrame>
        <p:nvGraphicFramePr>
          <p:cNvPr id="515" name="Google Shape;515;p52"/>
          <p:cNvGraphicFramePr/>
          <p:nvPr/>
        </p:nvGraphicFramePr>
        <p:xfrm>
          <a:off x="3009900" y="267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6" name="Google Shape;516;p52"/>
          <p:cNvSpPr txBox="1"/>
          <p:nvPr/>
        </p:nvSpPr>
        <p:spPr>
          <a:xfrm>
            <a:off x="2896250" y="3630950"/>
            <a:ext cx="5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(2)</a:t>
            </a:r>
            <a:endParaRPr/>
          </a:p>
        </p:txBody>
      </p:sp>
      <p:sp>
        <p:nvSpPr>
          <p:cNvPr id="517" name="Google Shape;517;p52"/>
          <p:cNvSpPr txBox="1"/>
          <p:nvPr/>
        </p:nvSpPr>
        <p:spPr>
          <a:xfrm>
            <a:off x="3696200" y="3004775"/>
            <a:ext cx="4683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 sz="1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8" name="Google Shape;518;p52"/>
          <p:cNvSpPr txBox="1"/>
          <p:nvPr/>
        </p:nvSpPr>
        <p:spPr>
          <a:xfrm>
            <a:off x="2657934" y="3004775"/>
            <a:ext cx="2994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519" name="Google Shape;519;p52"/>
          <p:cNvGraphicFramePr/>
          <p:nvPr/>
        </p:nvGraphicFramePr>
        <p:xfrm>
          <a:off x="4381500" y="267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</a:t>
                      </a:r>
                      <a:endParaRPr sz="12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0" name="Google Shape;520;p52"/>
          <p:cNvSpPr txBox="1"/>
          <p:nvPr/>
        </p:nvSpPr>
        <p:spPr>
          <a:xfrm>
            <a:off x="4267850" y="3630950"/>
            <a:ext cx="576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(2)</a:t>
            </a:r>
            <a:endParaRPr/>
          </a:p>
        </p:txBody>
      </p:sp>
      <p:sp>
        <p:nvSpPr>
          <p:cNvPr id="521" name="Google Shape;521;p52"/>
          <p:cNvSpPr txBox="1"/>
          <p:nvPr/>
        </p:nvSpPr>
        <p:spPr>
          <a:xfrm>
            <a:off x="6334575" y="3508350"/>
            <a:ext cx="91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(3,3)</a:t>
            </a:r>
            <a:endParaRPr/>
          </a:p>
        </p:txBody>
      </p:sp>
      <p:sp>
        <p:nvSpPr>
          <p:cNvPr id="522" name="Google Shape;522;p52"/>
          <p:cNvSpPr txBox="1"/>
          <p:nvPr/>
        </p:nvSpPr>
        <p:spPr>
          <a:xfrm>
            <a:off x="7553775" y="2593950"/>
            <a:ext cx="91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(9,9)</a:t>
            </a:r>
            <a:endParaRPr/>
          </a:p>
        </p:txBody>
      </p:sp>
      <p:pic>
        <p:nvPicPr>
          <p:cNvPr id="523" name="Google Shape;523;p52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8100084">
            <a:off x="4084485" y="3881123"/>
            <a:ext cx="432308" cy="1077809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52"/>
          <p:cNvSpPr txBox="1"/>
          <p:nvPr/>
        </p:nvSpPr>
        <p:spPr>
          <a:xfrm>
            <a:off x="1829450" y="4140075"/>
            <a:ext cx="1929000" cy="7359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vector 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got scaled by a factor of 3 but didn’t rotate. Eigenvalue is 3.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Key Intuition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30" name="Google Shape;530;p53"/>
          <p:cNvSpPr txBox="1"/>
          <p:nvPr/>
        </p:nvSpPr>
        <p:spPr>
          <a:xfrm>
            <a:off x="379075" y="1114925"/>
            <a:ext cx="8265300" cy="13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 we encounter a real life problem that can be expressed in the format λ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it will tells us that there are certain special choices of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(associated with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that will only be scaled by a scalar factor λ and will not get rotated when operated on by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Those special choice vectors are the Eigenvectors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The matrix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determines what these Eigenvectors and Eigenvalues will be.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But how do we find the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λ associated with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that satisfies this equation λ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Key Intuition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36" name="Google Shape;536;p54"/>
          <p:cNvSpPr txBox="1"/>
          <p:nvPr/>
        </p:nvSpPr>
        <p:spPr>
          <a:xfrm>
            <a:off x="379075" y="1114925"/>
            <a:ext cx="8265300" cy="22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 we encounter a real life problem that can be expressed in the format λ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it will tells us that there are certain special choices of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(associated with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that will only be scaled by a scalar factor λ and will not get rotated when operated on by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Those special choice vectors are the Eigenvectors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The matrix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determines what these Eigenvectors and Eigenvalues will be.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But how do we find the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λ associated with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that satisfies this equation λ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Linear algebra class: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You can do it by hand!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Python/MATLAB packages: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Just give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as an input, all the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λ choices that satisfy the equation will be computed for you.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37" name="Google Shape;537;p5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3513" y="3518025"/>
            <a:ext cx="3456425" cy="11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The Linear Algebraic way of finding Eigenvectors and Eigenvalues (consult thy textbook for details 😐)</a:t>
            </a:r>
            <a:endParaRPr/>
          </a:p>
        </p:txBody>
      </p:sp>
      <p:sp>
        <p:nvSpPr>
          <p:cNvPr id="543" name="Google Shape;543;p55"/>
          <p:cNvSpPr txBox="1"/>
          <p:nvPr/>
        </p:nvSpPr>
        <p:spPr>
          <a:xfrm>
            <a:off x="311700" y="18754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544" name="Google Shape;544;p55"/>
          <p:cNvGraphicFramePr/>
          <p:nvPr/>
        </p:nvGraphicFramePr>
        <p:xfrm>
          <a:off x="5261800" y="197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5" name="Google Shape;545;p55"/>
          <p:cNvSpPr txBox="1"/>
          <p:nvPr/>
        </p:nvSpPr>
        <p:spPr>
          <a:xfrm>
            <a:off x="3894859" y="1993867"/>
            <a:ext cx="24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endParaRPr/>
          </a:p>
        </p:txBody>
      </p:sp>
      <p:graphicFrame>
        <p:nvGraphicFramePr>
          <p:cNvPr id="546" name="Google Shape;546;p55"/>
          <p:cNvGraphicFramePr/>
          <p:nvPr/>
        </p:nvGraphicFramePr>
        <p:xfrm>
          <a:off x="4228900" y="197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7" name="Google Shape;547;p55"/>
          <p:cNvSpPr txBox="1"/>
          <p:nvPr/>
        </p:nvSpPr>
        <p:spPr>
          <a:xfrm>
            <a:off x="4781525" y="1993875"/>
            <a:ext cx="33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/>
          </a:p>
        </p:txBody>
      </p:sp>
      <p:graphicFrame>
        <p:nvGraphicFramePr>
          <p:cNvPr id="548" name="Google Shape;548;p55"/>
          <p:cNvGraphicFramePr/>
          <p:nvPr/>
        </p:nvGraphicFramePr>
        <p:xfrm>
          <a:off x="6210100" y="197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49" name="Google Shape;549;p55" descr="Doodles_Arrow_Yellow.png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100084" flipH="1">
            <a:off x="5812635" y="2898123"/>
            <a:ext cx="432308" cy="1077809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55"/>
          <p:cNvSpPr txBox="1"/>
          <p:nvPr/>
        </p:nvSpPr>
        <p:spPr>
          <a:xfrm>
            <a:off x="6593875" y="3283425"/>
            <a:ext cx="1929000" cy="7359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is given. Find 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x 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and 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that satisfy 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</a:t>
            </a:r>
            <a:endParaRPr sz="700">
              <a:solidFill>
                <a:srgbClr val="000000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The Linear Algebraic way of finding Eigenvectors and Eigenvalues</a:t>
            </a:r>
            <a:endParaRPr/>
          </a:p>
        </p:txBody>
      </p:sp>
      <p:sp>
        <p:nvSpPr>
          <p:cNvPr id="556" name="Google Shape;556;p56"/>
          <p:cNvSpPr txBox="1"/>
          <p:nvPr/>
        </p:nvSpPr>
        <p:spPr>
          <a:xfrm>
            <a:off x="311700" y="1875400"/>
            <a:ext cx="3000000" cy="13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⇒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 -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 = 0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7" name="Google Shape;557;p56"/>
          <p:cNvSpPr txBox="1"/>
          <p:nvPr/>
        </p:nvSpPr>
        <p:spPr>
          <a:xfrm>
            <a:off x="5952259" y="2755867"/>
            <a:ext cx="24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endParaRPr/>
          </a:p>
        </p:txBody>
      </p:sp>
      <p:graphicFrame>
        <p:nvGraphicFramePr>
          <p:cNvPr id="558" name="Google Shape;558;p56"/>
          <p:cNvGraphicFramePr/>
          <p:nvPr/>
        </p:nvGraphicFramePr>
        <p:xfrm>
          <a:off x="6286300" y="274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9" name="Google Shape;559;p56"/>
          <p:cNvSpPr txBox="1"/>
          <p:nvPr/>
        </p:nvSpPr>
        <p:spPr>
          <a:xfrm>
            <a:off x="6838925" y="2755875"/>
            <a:ext cx="33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/>
          </a:p>
        </p:txBody>
      </p:sp>
      <p:graphicFrame>
        <p:nvGraphicFramePr>
          <p:cNvPr id="560" name="Google Shape;560;p56"/>
          <p:cNvGraphicFramePr/>
          <p:nvPr/>
        </p:nvGraphicFramePr>
        <p:xfrm>
          <a:off x="3896375" y="274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1" name="Google Shape;561;p56"/>
          <p:cNvGraphicFramePr/>
          <p:nvPr/>
        </p:nvGraphicFramePr>
        <p:xfrm>
          <a:off x="4844675" y="274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2" name="Google Shape;562;p56"/>
          <p:cNvSpPr txBox="1"/>
          <p:nvPr/>
        </p:nvSpPr>
        <p:spPr>
          <a:xfrm>
            <a:off x="5543525" y="2755875"/>
            <a:ext cx="33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endParaRPr/>
          </a:p>
        </p:txBody>
      </p:sp>
      <p:graphicFrame>
        <p:nvGraphicFramePr>
          <p:cNvPr id="563" name="Google Shape;563;p56"/>
          <p:cNvGraphicFramePr/>
          <p:nvPr/>
        </p:nvGraphicFramePr>
        <p:xfrm>
          <a:off x="7200700" y="2740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800"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64" name="Google Shape;564;p56"/>
          <p:cNvGraphicFramePr/>
          <p:nvPr/>
        </p:nvGraphicFramePr>
        <p:xfrm>
          <a:off x="5261800" y="152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5" name="Google Shape;565;p56"/>
          <p:cNvSpPr txBox="1"/>
          <p:nvPr/>
        </p:nvSpPr>
        <p:spPr>
          <a:xfrm>
            <a:off x="3894859" y="1536667"/>
            <a:ext cx="24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endParaRPr/>
          </a:p>
        </p:txBody>
      </p:sp>
      <p:graphicFrame>
        <p:nvGraphicFramePr>
          <p:cNvPr id="566" name="Google Shape;566;p56"/>
          <p:cNvGraphicFramePr/>
          <p:nvPr/>
        </p:nvGraphicFramePr>
        <p:xfrm>
          <a:off x="4228900" y="152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7" name="Google Shape;567;p56"/>
          <p:cNvSpPr txBox="1"/>
          <p:nvPr/>
        </p:nvSpPr>
        <p:spPr>
          <a:xfrm>
            <a:off x="4781525" y="1536675"/>
            <a:ext cx="33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/>
          </a:p>
        </p:txBody>
      </p:sp>
      <p:graphicFrame>
        <p:nvGraphicFramePr>
          <p:cNvPr id="568" name="Google Shape;568;p56"/>
          <p:cNvGraphicFramePr/>
          <p:nvPr/>
        </p:nvGraphicFramePr>
        <p:xfrm>
          <a:off x="6210100" y="152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9" name="Google Shape;569;p56"/>
          <p:cNvSpPr/>
          <p:nvPr/>
        </p:nvSpPr>
        <p:spPr>
          <a:xfrm>
            <a:off x="3857625" y="1337900"/>
            <a:ext cx="2988000" cy="1181700"/>
          </a:xfrm>
          <a:prstGeom prst="rect">
            <a:avLst/>
          </a:prstGeom>
          <a:solidFill>
            <a:srgbClr val="FFFFFF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The Linear Algebraic way of finding Eigenvectors and Eigenvalues</a:t>
            </a:r>
            <a:endParaRPr/>
          </a:p>
        </p:txBody>
      </p:sp>
      <p:sp>
        <p:nvSpPr>
          <p:cNvPr id="575" name="Google Shape;575;p57"/>
          <p:cNvSpPr txBox="1"/>
          <p:nvPr/>
        </p:nvSpPr>
        <p:spPr>
          <a:xfrm>
            <a:off x="311700" y="1875400"/>
            <a:ext cx="3000000" cy="18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⇒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 -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 = 0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⇒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 -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Ix = 0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6" name="Google Shape;576;p57"/>
          <p:cNvSpPr txBox="1"/>
          <p:nvPr/>
        </p:nvSpPr>
        <p:spPr>
          <a:xfrm>
            <a:off x="5952259" y="2527267"/>
            <a:ext cx="24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endParaRPr/>
          </a:p>
        </p:txBody>
      </p:sp>
      <p:graphicFrame>
        <p:nvGraphicFramePr>
          <p:cNvPr id="577" name="Google Shape;577;p57"/>
          <p:cNvGraphicFramePr/>
          <p:nvPr/>
        </p:nvGraphicFramePr>
        <p:xfrm>
          <a:off x="6286300" y="251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8" name="Google Shape;578;p57"/>
          <p:cNvSpPr txBox="1"/>
          <p:nvPr/>
        </p:nvSpPr>
        <p:spPr>
          <a:xfrm>
            <a:off x="6838925" y="2527275"/>
            <a:ext cx="33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/>
          </a:p>
        </p:txBody>
      </p:sp>
      <p:graphicFrame>
        <p:nvGraphicFramePr>
          <p:cNvPr id="579" name="Google Shape;579;p57"/>
          <p:cNvGraphicFramePr/>
          <p:nvPr/>
        </p:nvGraphicFramePr>
        <p:xfrm>
          <a:off x="3896375" y="251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0" name="Google Shape;580;p57"/>
          <p:cNvGraphicFramePr/>
          <p:nvPr/>
        </p:nvGraphicFramePr>
        <p:xfrm>
          <a:off x="4844675" y="251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1" name="Google Shape;581;p57"/>
          <p:cNvSpPr txBox="1"/>
          <p:nvPr/>
        </p:nvSpPr>
        <p:spPr>
          <a:xfrm>
            <a:off x="5543525" y="2527275"/>
            <a:ext cx="33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endParaRPr/>
          </a:p>
        </p:txBody>
      </p:sp>
      <p:graphicFrame>
        <p:nvGraphicFramePr>
          <p:cNvPr id="582" name="Google Shape;582;p57"/>
          <p:cNvGraphicFramePr/>
          <p:nvPr/>
        </p:nvGraphicFramePr>
        <p:xfrm>
          <a:off x="7200700" y="251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800"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83" name="Google Shape;583;p57"/>
          <p:cNvGraphicFramePr/>
          <p:nvPr/>
        </p:nvGraphicFramePr>
        <p:xfrm>
          <a:off x="5261800" y="129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" name="Google Shape;584;p57"/>
          <p:cNvSpPr txBox="1"/>
          <p:nvPr/>
        </p:nvSpPr>
        <p:spPr>
          <a:xfrm>
            <a:off x="3894859" y="1308067"/>
            <a:ext cx="24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endParaRPr/>
          </a:p>
        </p:txBody>
      </p:sp>
      <p:graphicFrame>
        <p:nvGraphicFramePr>
          <p:cNvPr id="585" name="Google Shape;585;p57"/>
          <p:cNvGraphicFramePr/>
          <p:nvPr/>
        </p:nvGraphicFramePr>
        <p:xfrm>
          <a:off x="4228900" y="129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6" name="Google Shape;586;p57"/>
          <p:cNvSpPr txBox="1"/>
          <p:nvPr/>
        </p:nvSpPr>
        <p:spPr>
          <a:xfrm>
            <a:off x="4781525" y="1308075"/>
            <a:ext cx="33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/>
          </a:p>
        </p:txBody>
      </p:sp>
      <p:graphicFrame>
        <p:nvGraphicFramePr>
          <p:cNvPr id="587" name="Google Shape;587;p57"/>
          <p:cNvGraphicFramePr/>
          <p:nvPr/>
        </p:nvGraphicFramePr>
        <p:xfrm>
          <a:off x="6210100" y="129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8" name="Google Shape;588;p57"/>
          <p:cNvSpPr txBox="1"/>
          <p:nvPr/>
        </p:nvSpPr>
        <p:spPr>
          <a:xfrm>
            <a:off x="5952259" y="3746467"/>
            <a:ext cx="24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endParaRPr/>
          </a:p>
        </p:txBody>
      </p:sp>
      <p:graphicFrame>
        <p:nvGraphicFramePr>
          <p:cNvPr id="589" name="Google Shape;589;p57"/>
          <p:cNvGraphicFramePr/>
          <p:nvPr/>
        </p:nvGraphicFramePr>
        <p:xfrm>
          <a:off x="7353100" y="373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0" name="Google Shape;590;p57"/>
          <p:cNvSpPr txBox="1"/>
          <p:nvPr/>
        </p:nvSpPr>
        <p:spPr>
          <a:xfrm>
            <a:off x="7905725" y="3746475"/>
            <a:ext cx="33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/>
          </a:p>
        </p:txBody>
      </p:sp>
      <p:graphicFrame>
        <p:nvGraphicFramePr>
          <p:cNvPr id="591" name="Google Shape;591;p57"/>
          <p:cNvGraphicFramePr/>
          <p:nvPr/>
        </p:nvGraphicFramePr>
        <p:xfrm>
          <a:off x="3896375" y="373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2" name="Google Shape;592;p57"/>
          <p:cNvGraphicFramePr/>
          <p:nvPr/>
        </p:nvGraphicFramePr>
        <p:xfrm>
          <a:off x="4844675" y="373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3" name="Google Shape;593;p57"/>
          <p:cNvSpPr txBox="1"/>
          <p:nvPr/>
        </p:nvSpPr>
        <p:spPr>
          <a:xfrm>
            <a:off x="5543525" y="3746475"/>
            <a:ext cx="33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endParaRPr/>
          </a:p>
        </p:txBody>
      </p:sp>
      <p:graphicFrame>
        <p:nvGraphicFramePr>
          <p:cNvPr id="594" name="Google Shape;594;p57"/>
          <p:cNvGraphicFramePr/>
          <p:nvPr/>
        </p:nvGraphicFramePr>
        <p:xfrm>
          <a:off x="8267500" y="373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800"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95" name="Google Shape;595;p57"/>
          <p:cNvGraphicFramePr/>
          <p:nvPr/>
        </p:nvGraphicFramePr>
        <p:xfrm>
          <a:off x="6334775" y="373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6" name="Google Shape;596;p57"/>
          <p:cNvSpPr/>
          <p:nvPr/>
        </p:nvSpPr>
        <p:spPr>
          <a:xfrm>
            <a:off x="3857625" y="1109300"/>
            <a:ext cx="3842700" cy="2421300"/>
          </a:xfrm>
          <a:prstGeom prst="rect">
            <a:avLst/>
          </a:prstGeom>
          <a:solidFill>
            <a:srgbClr val="FFFFFF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The Linear Algebraic way of finding Eigenvectors and Eigenvalues</a:t>
            </a:r>
            <a:endParaRPr/>
          </a:p>
        </p:txBody>
      </p:sp>
      <p:sp>
        <p:nvSpPr>
          <p:cNvPr id="602" name="Google Shape;602;p58"/>
          <p:cNvSpPr txBox="1"/>
          <p:nvPr/>
        </p:nvSpPr>
        <p:spPr>
          <a:xfrm>
            <a:off x="311700" y="1875400"/>
            <a:ext cx="30000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⇒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 -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 = 0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⇒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 -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Ix = 0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⇒ (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-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3" name="Google Shape;603;p58"/>
          <p:cNvSpPr txBox="1"/>
          <p:nvPr/>
        </p:nvSpPr>
        <p:spPr>
          <a:xfrm>
            <a:off x="5952259" y="1384267"/>
            <a:ext cx="24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endParaRPr/>
          </a:p>
        </p:txBody>
      </p:sp>
      <p:graphicFrame>
        <p:nvGraphicFramePr>
          <p:cNvPr id="604" name="Google Shape;604;p58"/>
          <p:cNvGraphicFramePr/>
          <p:nvPr/>
        </p:nvGraphicFramePr>
        <p:xfrm>
          <a:off x="7353100" y="136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5" name="Google Shape;605;p58"/>
          <p:cNvSpPr txBox="1"/>
          <p:nvPr/>
        </p:nvSpPr>
        <p:spPr>
          <a:xfrm>
            <a:off x="7905725" y="1384275"/>
            <a:ext cx="33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/>
          </a:p>
        </p:txBody>
      </p:sp>
      <p:graphicFrame>
        <p:nvGraphicFramePr>
          <p:cNvPr id="606" name="Google Shape;606;p58"/>
          <p:cNvGraphicFramePr/>
          <p:nvPr/>
        </p:nvGraphicFramePr>
        <p:xfrm>
          <a:off x="3896375" y="136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07" name="Google Shape;607;p58"/>
          <p:cNvGraphicFramePr/>
          <p:nvPr/>
        </p:nvGraphicFramePr>
        <p:xfrm>
          <a:off x="4844675" y="136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08" name="Google Shape;608;p58"/>
          <p:cNvSpPr txBox="1"/>
          <p:nvPr/>
        </p:nvSpPr>
        <p:spPr>
          <a:xfrm>
            <a:off x="5543525" y="1384275"/>
            <a:ext cx="33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endParaRPr/>
          </a:p>
        </p:txBody>
      </p:sp>
      <p:graphicFrame>
        <p:nvGraphicFramePr>
          <p:cNvPr id="609" name="Google Shape;609;p58"/>
          <p:cNvGraphicFramePr/>
          <p:nvPr/>
        </p:nvGraphicFramePr>
        <p:xfrm>
          <a:off x="8267500" y="136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800"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0" name="Google Shape;610;p58"/>
          <p:cNvGraphicFramePr/>
          <p:nvPr/>
        </p:nvGraphicFramePr>
        <p:xfrm>
          <a:off x="6334775" y="136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1" name="Google Shape;611;p58"/>
          <p:cNvSpPr txBox="1"/>
          <p:nvPr/>
        </p:nvSpPr>
        <p:spPr>
          <a:xfrm>
            <a:off x="5266459" y="2603467"/>
            <a:ext cx="24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endParaRPr/>
          </a:p>
        </p:txBody>
      </p:sp>
      <p:graphicFrame>
        <p:nvGraphicFramePr>
          <p:cNvPr id="612" name="Google Shape;612;p58"/>
          <p:cNvGraphicFramePr/>
          <p:nvPr/>
        </p:nvGraphicFramePr>
        <p:xfrm>
          <a:off x="7353100" y="258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3" name="Google Shape;613;p58"/>
          <p:cNvSpPr txBox="1"/>
          <p:nvPr/>
        </p:nvSpPr>
        <p:spPr>
          <a:xfrm>
            <a:off x="7905725" y="2603475"/>
            <a:ext cx="33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/>
          </a:p>
        </p:txBody>
      </p:sp>
      <p:graphicFrame>
        <p:nvGraphicFramePr>
          <p:cNvPr id="614" name="Google Shape;614;p58"/>
          <p:cNvGraphicFramePr/>
          <p:nvPr/>
        </p:nvGraphicFramePr>
        <p:xfrm>
          <a:off x="3896375" y="258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5" name="Google Shape;615;p58"/>
          <p:cNvSpPr txBox="1"/>
          <p:nvPr/>
        </p:nvSpPr>
        <p:spPr>
          <a:xfrm>
            <a:off x="4857725" y="2603475"/>
            <a:ext cx="33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endParaRPr/>
          </a:p>
        </p:txBody>
      </p:sp>
      <p:graphicFrame>
        <p:nvGraphicFramePr>
          <p:cNvPr id="616" name="Google Shape;616;p58"/>
          <p:cNvGraphicFramePr/>
          <p:nvPr/>
        </p:nvGraphicFramePr>
        <p:xfrm>
          <a:off x="8267500" y="258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800"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7" name="Google Shape;617;p58"/>
          <p:cNvGraphicFramePr/>
          <p:nvPr/>
        </p:nvGraphicFramePr>
        <p:xfrm>
          <a:off x="5648975" y="258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8" name="Google Shape;618;p58"/>
          <p:cNvSpPr/>
          <p:nvPr/>
        </p:nvSpPr>
        <p:spPr>
          <a:xfrm>
            <a:off x="3857625" y="1261700"/>
            <a:ext cx="4898100" cy="1181700"/>
          </a:xfrm>
          <a:prstGeom prst="rect">
            <a:avLst/>
          </a:prstGeom>
          <a:solidFill>
            <a:srgbClr val="FFFFFF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58"/>
          <p:cNvSpPr txBox="1"/>
          <p:nvPr/>
        </p:nvSpPr>
        <p:spPr>
          <a:xfrm>
            <a:off x="3473050" y="2277400"/>
            <a:ext cx="402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endParaRPr sz="7200"/>
          </a:p>
        </p:txBody>
      </p:sp>
      <p:sp>
        <p:nvSpPr>
          <p:cNvPr id="620" name="Google Shape;620;p58"/>
          <p:cNvSpPr txBox="1"/>
          <p:nvPr/>
        </p:nvSpPr>
        <p:spPr>
          <a:xfrm>
            <a:off x="6521050" y="2277400"/>
            <a:ext cx="402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7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The Linear Algebraic way of finding Eigenvectors and Eigenvalues</a:t>
            </a:r>
            <a:endParaRPr/>
          </a:p>
        </p:txBody>
      </p:sp>
      <p:sp>
        <p:nvSpPr>
          <p:cNvPr id="626" name="Google Shape;626;p59"/>
          <p:cNvSpPr txBox="1"/>
          <p:nvPr/>
        </p:nvSpPr>
        <p:spPr>
          <a:xfrm>
            <a:off x="311700" y="1875400"/>
            <a:ext cx="3000000" cy="22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⇒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 -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 = 0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⇒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 -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Ix = 0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⇒ (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-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7" name="Google Shape;627;p59"/>
          <p:cNvSpPr txBox="1"/>
          <p:nvPr/>
        </p:nvSpPr>
        <p:spPr>
          <a:xfrm>
            <a:off x="5952259" y="1384267"/>
            <a:ext cx="24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endParaRPr/>
          </a:p>
        </p:txBody>
      </p:sp>
      <p:graphicFrame>
        <p:nvGraphicFramePr>
          <p:cNvPr id="628" name="Google Shape;628;p59"/>
          <p:cNvGraphicFramePr/>
          <p:nvPr/>
        </p:nvGraphicFramePr>
        <p:xfrm>
          <a:off x="7353100" y="136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9" name="Google Shape;629;p59"/>
          <p:cNvSpPr txBox="1"/>
          <p:nvPr/>
        </p:nvSpPr>
        <p:spPr>
          <a:xfrm>
            <a:off x="7905725" y="1384275"/>
            <a:ext cx="33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/>
          </a:p>
        </p:txBody>
      </p:sp>
      <p:graphicFrame>
        <p:nvGraphicFramePr>
          <p:cNvPr id="630" name="Google Shape;630;p59"/>
          <p:cNvGraphicFramePr/>
          <p:nvPr/>
        </p:nvGraphicFramePr>
        <p:xfrm>
          <a:off x="3896375" y="136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1" name="Google Shape;631;p59"/>
          <p:cNvGraphicFramePr/>
          <p:nvPr/>
        </p:nvGraphicFramePr>
        <p:xfrm>
          <a:off x="4844675" y="136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2" name="Google Shape;632;p59"/>
          <p:cNvSpPr txBox="1"/>
          <p:nvPr/>
        </p:nvSpPr>
        <p:spPr>
          <a:xfrm>
            <a:off x="5543525" y="1384275"/>
            <a:ext cx="33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endParaRPr/>
          </a:p>
        </p:txBody>
      </p:sp>
      <p:graphicFrame>
        <p:nvGraphicFramePr>
          <p:cNvPr id="633" name="Google Shape;633;p59"/>
          <p:cNvGraphicFramePr/>
          <p:nvPr/>
        </p:nvGraphicFramePr>
        <p:xfrm>
          <a:off x="8267500" y="136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800"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4" name="Google Shape;634;p59"/>
          <p:cNvGraphicFramePr/>
          <p:nvPr/>
        </p:nvGraphicFramePr>
        <p:xfrm>
          <a:off x="6334775" y="136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5" name="Google Shape;635;p59"/>
          <p:cNvSpPr txBox="1"/>
          <p:nvPr/>
        </p:nvSpPr>
        <p:spPr>
          <a:xfrm>
            <a:off x="5266459" y="2603467"/>
            <a:ext cx="249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endParaRPr/>
          </a:p>
        </p:txBody>
      </p:sp>
      <p:graphicFrame>
        <p:nvGraphicFramePr>
          <p:cNvPr id="636" name="Google Shape;636;p59"/>
          <p:cNvGraphicFramePr/>
          <p:nvPr/>
        </p:nvGraphicFramePr>
        <p:xfrm>
          <a:off x="7353100" y="258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7" name="Google Shape;637;p59"/>
          <p:cNvSpPr txBox="1"/>
          <p:nvPr/>
        </p:nvSpPr>
        <p:spPr>
          <a:xfrm>
            <a:off x="7905725" y="2603475"/>
            <a:ext cx="33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/>
          </a:p>
        </p:txBody>
      </p:sp>
      <p:graphicFrame>
        <p:nvGraphicFramePr>
          <p:cNvPr id="638" name="Google Shape;638;p59"/>
          <p:cNvGraphicFramePr/>
          <p:nvPr/>
        </p:nvGraphicFramePr>
        <p:xfrm>
          <a:off x="3896375" y="258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9" name="Google Shape;639;p59"/>
          <p:cNvSpPr txBox="1"/>
          <p:nvPr/>
        </p:nvSpPr>
        <p:spPr>
          <a:xfrm>
            <a:off x="4857725" y="2603475"/>
            <a:ext cx="33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</a:t>
            </a:r>
            <a:endParaRPr/>
          </a:p>
        </p:txBody>
      </p:sp>
      <p:graphicFrame>
        <p:nvGraphicFramePr>
          <p:cNvPr id="640" name="Google Shape;640;p59"/>
          <p:cNvGraphicFramePr/>
          <p:nvPr/>
        </p:nvGraphicFramePr>
        <p:xfrm>
          <a:off x="8267500" y="258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800"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1" name="Google Shape;641;p59"/>
          <p:cNvGraphicFramePr/>
          <p:nvPr/>
        </p:nvGraphicFramePr>
        <p:xfrm>
          <a:off x="5648975" y="2588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2" name="Google Shape;642;p59"/>
          <p:cNvSpPr txBox="1"/>
          <p:nvPr/>
        </p:nvSpPr>
        <p:spPr>
          <a:xfrm>
            <a:off x="3473050" y="2277400"/>
            <a:ext cx="402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endParaRPr sz="7200"/>
          </a:p>
        </p:txBody>
      </p:sp>
      <p:sp>
        <p:nvSpPr>
          <p:cNvPr id="643" name="Google Shape;643;p59"/>
          <p:cNvSpPr txBox="1"/>
          <p:nvPr/>
        </p:nvSpPr>
        <p:spPr>
          <a:xfrm>
            <a:off x="6521050" y="2277400"/>
            <a:ext cx="402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7200"/>
          </a:p>
        </p:txBody>
      </p:sp>
      <p:graphicFrame>
        <p:nvGraphicFramePr>
          <p:cNvPr id="644" name="Google Shape;644;p59"/>
          <p:cNvGraphicFramePr/>
          <p:nvPr/>
        </p:nvGraphicFramePr>
        <p:xfrm>
          <a:off x="5371900" y="388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5" name="Google Shape;645;p59"/>
          <p:cNvSpPr txBox="1"/>
          <p:nvPr/>
        </p:nvSpPr>
        <p:spPr>
          <a:xfrm>
            <a:off x="5924525" y="3898875"/>
            <a:ext cx="33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/>
          </a:p>
        </p:txBody>
      </p:sp>
      <p:graphicFrame>
        <p:nvGraphicFramePr>
          <p:cNvPr id="646" name="Google Shape;646;p59"/>
          <p:cNvGraphicFramePr/>
          <p:nvPr/>
        </p:nvGraphicFramePr>
        <p:xfrm>
          <a:off x="3896375" y="388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61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2-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λ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1-0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1-0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2-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λ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47" name="Google Shape;647;p59"/>
          <p:cNvGraphicFramePr/>
          <p:nvPr/>
        </p:nvGraphicFramePr>
        <p:xfrm>
          <a:off x="6286300" y="388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800"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8" name="Google Shape;648;p59"/>
          <p:cNvSpPr/>
          <p:nvPr/>
        </p:nvSpPr>
        <p:spPr>
          <a:xfrm>
            <a:off x="3473050" y="1261700"/>
            <a:ext cx="5282700" cy="2375700"/>
          </a:xfrm>
          <a:prstGeom prst="rect">
            <a:avLst/>
          </a:prstGeom>
          <a:solidFill>
            <a:srgbClr val="FFFFFF">
              <a:alpha val="803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The Linear Algebraic way of finding Eigenvectors and Eigenvalues</a:t>
            </a:r>
            <a:endParaRPr/>
          </a:p>
        </p:txBody>
      </p:sp>
      <p:sp>
        <p:nvSpPr>
          <p:cNvPr id="654" name="Google Shape;654;p60"/>
          <p:cNvSpPr txBox="1"/>
          <p:nvPr/>
        </p:nvSpPr>
        <p:spPr>
          <a:xfrm>
            <a:off x="311700" y="1875400"/>
            <a:ext cx="3000000" cy="26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⇒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 -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 = 0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⇒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 -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Ix = 0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⇒ (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-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⇒ det(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0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655" name="Google Shape;655;p60"/>
          <p:cNvGraphicFramePr/>
          <p:nvPr/>
        </p:nvGraphicFramePr>
        <p:xfrm>
          <a:off x="5371900" y="144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6" name="Google Shape;656;p60"/>
          <p:cNvSpPr txBox="1"/>
          <p:nvPr/>
        </p:nvSpPr>
        <p:spPr>
          <a:xfrm>
            <a:off x="5924525" y="1460475"/>
            <a:ext cx="33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/>
          </a:p>
        </p:txBody>
      </p:sp>
      <p:graphicFrame>
        <p:nvGraphicFramePr>
          <p:cNvPr id="657" name="Google Shape;657;p60"/>
          <p:cNvGraphicFramePr/>
          <p:nvPr/>
        </p:nvGraphicFramePr>
        <p:xfrm>
          <a:off x="3896375" y="144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61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2-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λ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2-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λ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58" name="Google Shape;658;p60"/>
          <p:cNvGraphicFramePr/>
          <p:nvPr/>
        </p:nvGraphicFramePr>
        <p:xfrm>
          <a:off x="6286300" y="144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800"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9" name="Google Shape;659;p60"/>
          <p:cNvSpPr txBox="1"/>
          <p:nvPr/>
        </p:nvSpPr>
        <p:spPr>
          <a:xfrm>
            <a:off x="3896375" y="2493750"/>
            <a:ext cx="391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Since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!=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det(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must equal 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660" name="Google Shape;660;p60"/>
          <p:cNvGraphicFramePr/>
          <p:nvPr/>
        </p:nvGraphicFramePr>
        <p:xfrm>
          <a:off x="4734575" y="319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61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2-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λ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2-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λ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1" name="Google Shape;661;p60"/>
          <p:cNvSpPr txBox="1"/>
          <p:nvPr/>
        </p:nvSpPr>
        <p:spPr>
          <a:xfrm>
            <a:off x="4311250" y="2887000"/>
            <a:ext cx="402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endParaRPr sz="7200"/>
          </a:p>
        </p:txBody>
      </p:sp>
      <p:sp>
        <p:nvSpPr>
          <p:cNvPr id="662" name="Google Shape;662;p60"/>
          <p:cNvSpPr txBox="1"/>
          <p:nvPr/>
        </p:nvSpPr>
        <p:spPr>
          <a:xfrm>
            <a:off x="6140050" y="2887000"/>
            <a:ext cx="402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7200"/>
          </a:p>
        </p:txBody>
      </p:sp>
      <p:sp>
        <p:nvSpPr>
          <p:cNvPr id="663" name="Google Shape;663;p60"/>
          <p:cNvSpPr txBox="1"/>
          <p:nvPr/>
        </p:nvSpPr>
        <p:spPr>
          <a:xfrm>
            <a:off x="3896375" y="3302650"/>
            <a:ext cx="85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det</a:t>
            </a:r>
            <a:endParaRPr/>
          </a:p>
        </p:txBody>
      </p:sp>
      <p:sp>
        <p:nvSpPr>
          <p:cNvPr id="664" name="Google Shape;664;p60"/>
          <p:cNvSpPr txBox="1"/>
          <p:nvPr/>
        </p:nvSpPr>
        <p:spPr>
          <a:xfrm>
            <a:off x="6493175" y="3302650"/>
            <a:ext cx="76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0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The Linear Algebraic way of finding Eigenvectors and Eigenvalues</a:t>
            </a:r>
            <a:endParaRPr/>
          </a:p>
        </p:txBody>
      </p:sp>
      <p:sp>
        <p:nvSpPr>
          <p:cNvPr id="670" name="Google Shape;670;p61"/>
          <p:cNvSpPr txBox="1"/>
          <p:nvPr/>
        </p:nvSpPr>
        <p:spPr>
          <a:xfrm>
            <a:off x="311700" y="1875400"/>
            <a:ext cx="3000000" cy="26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⇒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 -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 = 0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⇒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 -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Ix = 0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⇒ (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-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⇒ det(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0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671" name="Google Shape;671;p61"/>
          <p:cNvGraphicFramePr/>
          <p:nvPr/>
        </p:nvGraphicFramePr>
        <p:xfrm>
          <a:off x="5371900" y="144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2" name="Google Shape;672;p61"/>
          <p:cNvSpPr txBox="1"/>
          <p:nvPr/>
        </p:nvSpPr>
        <p:spPr>
          <a:xfrm>
            <a:off x="5924525" y="1460475"/>
            <a:ext cx="33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/>
          </a:p>
        </p:txBody>
      </p:sp>
      <p:graphicFrame>
        <p:nvGraphicFramePr>
          <p:cNvPr id="673" name="Google Shape;673;p61"/>
          <p:cNvGraphicFramePr/>
          <p:nvPr/>
        </p:nvGraphicFramePr>
        <p:xfrm>
          <a:off x="3896375" y="144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61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2-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λ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2-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λ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4" name="Google Shape;674;p61"/>
          <p:cNvGraphicFramePr/>
          <p:nvPr/>
        </p:nvGraphicFramePr>
        <p:xfrm>
          <a:off x="6286300" y="144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800"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5" name="Google Shape;675;p61"/>
          <p:cNvSpPr txBox="1"/>
          <p:nvPr/>
        </p:nvSpPr>
        <p:spPr>
          <a:xfrm>
            <a:off x="3896375" y="2493750"/>
            <a:ext cx="3915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Since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!=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det(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must equal 0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676" name="Google Shape;676;p61"/>
          <p:cNvGraphicFramePr/>
          <p:nvPr/>
        </p:nvGraphicFramePr>
        <p:xfrm>
          <a:off x="4734575" y="319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61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2-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λ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2-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λ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7" name="Google Shape;677;p61"/>
          <p:cNvSpPr txBox="1"/>
          <p:nvPr/>
        </p:nvSpPr>
        <p:spPr>
          <a:xfrm>
            <a:off x="4311250" y="2887000"/>
            <a:ext cx="402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endParaRPr sz="7200"/>
          </a:p>
        </p:txBody>
      </p:sp>
      <p:sp>
        <p:nvSpPr>
          <p:cNvPr id="678" name="Google Shape;678;p61"/>
          <p:cNvSpPr txBox="1"/>
          <p:nvPr/>
        </p:nvSpPr>
        <p:spPr>
          <a:xfrm>
            <a:off x="6140050" y="2887000"/>
            <a:ext cx="4029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7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7200"/>
          </a:p>
        </p:txBody>
      </p:sp>
      <p:sp>
        <p:nvSpPr>
          <p:cNvPr id="679" name="Google Shape;679;p61"/>
          <p:cNvSpPr txBox="1"/>
          <p:nvPr/>
        </p:nvSpPr>
        <p:spPr>
          <a:xfrm>
            <a:off x="3896375" y="3302650"/>
            <a:ext cx="85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det</a:t>
            </a:r>
            <a:endParaRPr/>
          </a:p>
        </p:txBody>
      </p:sp>
      <p:sp>
        <p:nvSpPr>
          <p:cNvPr id="680" name="Google Shape;680;p61"/>
          <p:cNvSpPr txBox="1"/>
          <p:nvPr/>
        </p:nvSpPr>
        <p:spPr>
          <a:xfrm>
            <a:off x="6493175" y="3302650"/>
            <a:ext cx="76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0</a:t>
            </a:r>
            <a:endParaRPr/>
          </a:p>
        </p:txBody>
      </p:sp>
      <p:sp>
        <p:nvSpPr>
          <p:cNvPr id="681" name="Google Shape;681;p61"/>
          <p:cNvSpPr txBox="1"/>
          <p:nvPr/>
        </p:nvSpPr>
        <p:spPr>
          <a:xfrm>
            <a:off x="3986375" y="4391575"/>
            <a:ext cx="130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 = 3,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Adjacency Matrix</a:t>
            </a:r>
            <a:endParaRPr sz="30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3710800" y="1250900"/>
            <a:ext cx="5054400" cy="8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2D matrix,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with rows and columns denoting nodes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value of 1 in position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i,j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denotes that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connected to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All other entries are 0</a:t>
            </a:r>
            <a:endParaRPr sz="1200" baseline="-25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6950" y="2155800"/>
            <a:ext cx="5148257" cy="2297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The Linear Algebraic way of finding Eigenvectors and Eigenvalues</a:t>
            </a:r>
            <a:endParaRPr/>
          </a:p>
        </p:txBody>
      </p:sp>
      <p:sp>
        <p:nvSpPr>
          <p:cNvPr id="687" name="Google Shape;687;p62"/>
          <p:cNvSpPr txBox="1"/>
          <p:nvPr/>
        </p:nvSpPr>
        <p:spPr>
          <a:xfrm>
            <a:off x="311700" y="1875400"/>
            <a:ext cx="30000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⇒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 -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 = 0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⇒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 -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Ix = 0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⇒ (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-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⇒ det(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0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⇒ take the largest λ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8" name="Google Shape;688;p62"/>
          <p:cNvSpPr txBox="1"/>
          <p:nvPr/>
        </p:nvSpPr>
        <p:spPr>
          <a:xfrm>
            <a:off x="3919050" y="1370225"/>
            <a:ext cx="416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 = 3 (take the largest Eigenvalue)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The Linear Algebraic way of finding Eigenvectors and Eigenvalues</a:t>
            </a:r>
            <a:endParaRPr/>
          </a:p>
        </p:txBody>
      </p:sp>
      <p:sp>
        <p:nvSpPr>
          <p:cNvPr id="694" name="Google Shape;694;p63"/>
          <p:cNvSpPr txBox="1"/>
          <p:nvPr/>
        </p:nvSpPr>
        <p:spPr>
          <a:xfrm>
            <a:off x="311700" y="1875400"/>
            <a:ext cx="30000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⇒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 -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 = 0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⇒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 -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Ix = 0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⇒ (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- 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⇒ det(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-λ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0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⇒ take the largest λ, find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695" name="Google Shape;695;p63"/>
          <p:cNvGraphicFramePr/>
          <p:nvPr/>
        </p:nvGraphicFramePr>
        <p:xfrm>
          <a:off x="5371900" y="197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i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x</a:t>
                      </a:r>
                      <a:r>
                        <a:rPr lang="en" sz="1800" baseline="-250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6" name="Google Shape;696;p63"/>
          <p:cNvSpPr txBox="1"/>
          <p:nvPr/>
        </p:nvSpPr>
        <p:spPr>
          <a:xfrm>
            <a:off x="5924525" y="1993875"/>
            <a:ext cx="33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/>
          </a:p>
        </p:txBody>
      </p:sp>
      <p:graphicFrame>
        <p:nvGraphicFramePr>
          <p:cNvPr id="697" name="Google Shape;697;p63"/>
          <p:cNvGraphicFramePr/>
          <p:nvPr/>
        </p:nvGraphicFramePr>
        <p:xfrm>
          <a:off x="3896375" y="197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616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2-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2-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98" name="Google Shape;698;p63"/>
          <p:cNvGraphicFramePr/>
          <p:nvPr/>
        </p:nvGraphicFramePr>
        <p:xfrm>
          <a:off x="6286300" y="197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{73BC8326-9C0A-48FA-9790-7207DC1243ED}</a:tableStyleId>
              </a:tblPr>
              <a:tblGrid>
                <a:gridCol w="40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800" baseline="-250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0</a:t>
                      </a:r>
                      <a:endParaRPr sz="18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9" name="Google Shape;699;p63"/>
          <p:cNvSpPr txBox="1"/>
          <p:nvPr/>
        </p:nvSpPr>
        <p:spPr>
          <a:xfrm>
            <a:off x="3919050" y="1370225"/>
            <a:ext cx="416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λ = 3 (take the largest Eigenvalue)</a:t>
            </a:r>
            <a:endParaRPr/>
          </a:p>
        </p:txBody>
      </p:sp>
      <p:sp>
        <p:nvSpPr>
          <p:cNvPr id="700" name="Google Shape;700;p63"/>
          <p:cNvSpPr txBox="1"/>
          <p:nvPr/>
        </p:nvSpPr>
        <p:spPr>
          <a:xfrm>
            <a:off x="3919050" y="3122825"/>
            <a:ext cx="416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Solve for </a:t>
            </a:r>
            <a:r>
              <a:rPr lang="en" sz="18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that is your Eigenvector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Key Intuition Recap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06" name="Google Shape;706;p64"/>
          <p:cNvSpPr txBox="1"/>
          <p:nvPr/>
        </p:nvSpPr>
        <p:spPr>
          <a:xfrm>
            <a:off x="379075" y="1114925"/>
            <a:ext cx="82653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 the problem can be expressed as λ</a:t>
            </a: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and we know the </a:t>
            </a: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there are easy ways to find what </a:t>
            </a: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and λ</a:t>
            </a: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will satisfy the equation.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6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Now, let’s talk about Eigenvector Centrality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12" name="Google Shape;712;p65"/>
          <p:cNvSpPr txBox="1"/>
          <p:nvPr/>
        </p:nvSpPr>
        <p:spPr>
          <a:xfrm>
            <a:off x="311700" y="2017650"/>
            <a:ext cx="8065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Eigenvector Centrality:</a:t>
            </a:r>
            <a:r>
              <a:rPr lang="en" sz="2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The measure of the extent to which a node is connected to influential other nodes</a:t>
            </a:r>
            <a:endParaRPr sz="22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6"/>
          <p:cNvSpPr txBox="1"/>
          <p:nvPr/>
        </p:nvSpPr>
        <p:spPr>
          <a:xfrm>
            <a:off x="193250" y="4905650"/>
            <a:ext cx="71727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collected by Prof. David Krackhardt of Carnegie Mellon University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18" name="Google Shape;718;p6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163" y="228600"/>
            <a:ext cx="6134467" cy="46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66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572945" flipH="1">
            <a:off x="3980385" y="1561436"/>
            <a:ext cx="432308" cy="1077809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66"/>
          <p:cNvSpPr txBox="1"/>
          <p:nvPr/>
        </p:nvSpPr>
        <p:spPr>
          <a:xfrm>
            <a:off x="4721700" y="2086775"/>
            <a:ext cx="1876500" cy="11910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Linda has the most influential friends, hence she is very influential =&gt; captured by Eigenvector Centrality</a:t>
            </a:r>
            <a:endParaRPr sz="1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21" name="Google Shape;721;p6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2625" y="1332000"/>
            <a:ext cx="2248700" cy="27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p66"/>
          <p:cNvSpPr/>
          <p:nvPr/>
        </p:nvSpPr>
        <p:spPr>
          <a:xfrm>
            <a:off x="6882750" y="1902800"/>
            <a:ext cx="2021700" cy="183900"/>
          </a:xfrm>
          <a:prstGeom prst="rect">
            <a:avLst/>
          </a:prstGeom>
          <a:solidFill>
            <a:srgbClr val="FFFC00">
              <a:alpha val="37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66"/>
          <p:cNvSpPr txBox="1"/>
          <p:nvPr/>
        </p:nvSpPr>
        <p:spPr>
          <a:xfrm>
            <a:off x="6720597" y="876750"/>
            <a:ext cx="21942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Eigenvector Centrality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7"/>
          <p:cNvSpPr txBox="1"/>
          <p:nvPr/>
        </p:nvSpPr>
        <p:spPr>
          <a:xfrm>
            <a:off x="193250" y="4905650"/>
            <a:ext cx="7172700" cy="1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Data collected by Prof. David Krackhardt of Carnegie Mellon University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29" name="Google Shape;729;p6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163" y="228600"/>
            <a:ext cx="6134467" cy="460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67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5230454">
            <a:off x="6652660" y="3637162"/>
            <a:ext cx="432308" cy="1077809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67"/>
          <p:cNvSpPr txBox="1"/>
          <p:nvPr/>
        </p:nvSpPr>
        <p:spPr>
          <a:xfrm>
            <a:off x="4975325" y="2170375"/>
            <a:ext cx="1797300" cy="16497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We would like to compute a vector capturing that intuition, where the entries hold the respective node’s Eigenvector Centrality</a:t>
            </a:r>
            <a:endParaRPr sz="1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2" name="Google Shape;732;p6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2625" y="1332000"/>
            <a:ext cx="2248700" cy="27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67"/>
          <p:cNvSpPr/>
          <p:nvPr/>
        </p:nvSpPr>
        <p:spPr>
          <a:xfrm>
            <a:off x="6882750" y="1902800"/>
            <a:ext cx="2021700" cy="183900"/>
          </a:xfrm>
          <a:prstGeom prst="rect">
            <a:avLst/>
          </a:prstGeom>
          <a:solidFill>
            <a:srgbClr val="FFFC00">
              <a:alpha val="37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67"/>
          <p:cNvSpPr txBox="1"/>
          <p:nvPr/>
        </p:nvSpPr>
        <p:spPr>
          <a:xfrm>
            <a:off x="6720597" y="876750"/>
            <a:ext cx="21942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Eigenvector Centrality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Eigenvector Centrality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40" name="Google Shape;740;p68"/>
          <p:cNvSpPr txBox="1"/>
          <p:nvPr/>
        </p:nvSpPr>
        <p:spPr>
          <a:xfrm>
            <a:off x="379075" y="1114925"/>
            <a:ext cx="82653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Having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more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friends isn’t sufficient, having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important friends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the real deal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41" name="Google Shape;741;p68" descr="Doodles_Arrow_Yellow.png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7812258">
            <a:off x="6002235" y="1088987"/>
            <a:ext cx="432308" cy="1077809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68"/>
          <p:cNvSpPr txBox="1"/>
          <p:nvPr/>
        </p:nvSpPr>
        <p:spPr>
          <a:xfrm>
            <a:off x="5874675" y="2205125"/>
            <a:ext cx="1781100" cy="12510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This is the intuition we would like to capture from our adjacency matrix, 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6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Eigenvector Centrality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48" name="Google Shape;748;p69"/>
          <p:cNvSpPr txBox="1"/>
          <p:nvPr/>
        </p:nvSpPr>
        <p:spPr>
          <a:xfrm>
            <a:off x="379075" y="1114925"/>
            <a:ext cx="82653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Having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more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friends isn’t sufficient, having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important friends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the real deal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Linda’s centrality,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∝ The sum of Linda’s peers’ centralities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49" name="Google Shape;749;p69" descr="Doodles_Arrow_Yellow.png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7812258">
            <a:off x="4982085" y="1379412"/>
            <a:ext cx="432308" cy="1077809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69"/>
          <p:cNvSpPr txBox="1"/>
          <p:nvPr/>
        </p:nvSpPr>
        <p:spPr>
          <a:xfrm>
            <a:off x="4778325" y="2495550"/>
            <a:ext cx="3676500" cy="19920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By ‘centralities’, we mean Eigenvector centralities. We do not know the centrality values yet. But we know that this proportionality relation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should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be captured by the centrality values we arrive at. In other words, if Linda’s peers’ total centrality or importance is high, Linda should be awarded a high centrality as well, and vice versa.</a:t>
            </a:r>
            <a:endParaRPr sz="1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7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Eigenvector Centrality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56" name="Google Shape;756;p70"/>
          <p:cNvSpPr txBox="1"/>
          <p:nvPr/>
        </p:nvSpPr>
        <p:spPr>
          <a:xfrm>
            <a:off x="379075" y="1114925"/>
            <a:ext cx="82653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Having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more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friends isn’t sufficient, having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important friends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the real deal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Linda’s centrality,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∝ The sum of Linda’s peers’ centralities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Linda’s centrality,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∝ sum( Linda’s incoming edges * centralities of the nodes attached to those edges)</a:t>
            </a:r>
            <a:endParaRPr sz="1200" baseline="-25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57" name="Google Shape;757;p70" descr="Doodles_Arrow_Yellow.png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444534" flipH="1">
            <a:off x="5296110" y="2063187"/>
            <a:ext cx="432308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70"/>
          <p:cNvSpPr txBox="1"/>
          <p:nvPr/>
        </p:nvSpPr>
        <p:spPr>
          <a:xfrm>
            <a:off x="6086475" y="2588375"/>
            <a:ext cx="1283100" cy="8919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Just expanding the idea</a:t>
            </a:r>
            <a:endParaRPr sz="1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Eigenvector Centrality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64" name="Google Shape;764;p71"/>
          <p:cNvSpPr txBox="1"/>
          <p:nvPr/>
        </p:nvSpPr>
        <p:spPr>
          <a:xfrm>
            <a:off x="379075" y="1114925"/>
            <a:ext cx="82653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Having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more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friends isn’t sufficient, having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important friends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the real deal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Linda’s centrality,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∝ The sum of Linda’s peers’ centralities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Linda’s centrality,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∝ sum( Linda’s incoming edges * centralities of the nodes attached to those edges)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Linda’s centrality,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∝ sum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* 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)), for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 {1,..,n}</a:t>
            </a:r>
            <a:endParaRPr sz="1200" baseline="-25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65" name="Google Shape;765;p71" descr="Doodles_Arrow_Yellow.png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444534" flipH="1">
            <a:off x="1863862" y="2416220"/>
            <a:ext cx="432308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71"/>
          <p:cNvSpPr txBox="1"/>
          <p:nvPr/>
        </p:nvSpPr>
        <p:spPr>
          <a:xfrm>
            <a:off x="2691398" y="3000875"/>
            <a:ext cx="2229000" cy="12822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Linda is the </a:t>
            </a: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 baseline="30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th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node. This is her centrality (we are trying to compute this)</a:t>
            </a:r>
            <a:endParaRPr sz="1200"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Adjacency List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59050" y="1446475"/>
            <a:ext cx="3816724" cy="28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5325" y="1642925"/>
            <a:ext cx="2875024" cy="229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7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Eigenvector Centrality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72" name="Google Shape;772;p72"/>
          <p:cNvSpPr txBox="1"/>
          <p:nvPr/>
        </p:nvSpPr>
        <p:spPr>
          <a:xfrm>
            <a:off x="379075" y="1114925"/>
            <a:ext cx="82653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Having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more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friends isn’t sufficient, having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important friends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the real deal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Linda’s centrality,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∝ The sum of Linda’s peers’ centralities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Linda’s centrality,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∝ sum( Linda’s incoming edges * centralities of the nodes attached to those edges)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Linda’s centrality,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∝ sum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* 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)), for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 {1,..,n}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73" name="Google Shape;773;p72" descr="Doodles_Arrow_Yellow.png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444534" flipH="1">
            <a:off x="2677891" y="2416220"/>
            <a:ext cx="432308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72"/>
          <p:cNvSpPr txBox="1"/>
          <p:nvPr/>
        </p:nvSpPr>
        <p:spPr>
          <a:xfrm>
            <a:off x="3453400" y="2978577"/>
            <a:ext cx="2817900" cy="12822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1 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when node </a:t>
            </a: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is Linda’s peer (i.e.,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 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has an edge toward </a:t>
            </a: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). For non-peers,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0 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, so there will be no contribution to the sum.</a:t>
            </a:r>
            <a:endParaRPr sz="1200" i="1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Eigenvector Centrality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80" name="Google Shape;780;p73"/>
          <p:cNvSpPr txBox="1"/>
          <p:nvPr/>
        </p:nvSpPr>
        <p:spPr>
          <a:xfrm>
            <a:off x="379075" y="1114925"/>
            <a:ext cx="82653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Having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more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friends isn’t sufficient, having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important friends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the real deal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Linda’s centrality,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∝ The sum of Linda’s peers’ centralities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Linda’s centrality,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∝ sum( Linda’s incoming edges * centralities of the nodes attached to those edges)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Linda’s centrality,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∝ sum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* 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)), for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 {1,..,n}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81" name="Google Shape;781;p73" descr="Doodles_Arrow_Yellow.png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444534" flipH="1">
            <a:off x="2975258" y="2408787"/>
            <a:ext cx="432308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73"/>
          <p:cNvSpPr txBox="1"/>
          <p:nvPr/>
        </p:nvSpPr>
        <p:spPr>
          <a:xfrm>
            <a:off x="3765623" y="2986011"/>
            <a:ext cx="2669400" cy="12822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This is peer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’s centrality. We are trying to compute this as well.</a:t>
            </a:r>
            <a:endParaRPr sz="1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7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Eigenvector Centrality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88" name="Google Shape;788;p74"/>
          <p:cNvSpPr txBox="1"/>
          <p:nvPr/>
        </p:nvSpPr>
        <p:spPr>
          <a:xfrm>
            <a:off x="379075" y="1114925"/>
            <a:ext cx="82653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Having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more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friends isn’t sufficient, having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important friends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the real deal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Linda’s centrality,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∝ The sum of Linda’s peers’ centralities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Linda’s centrality,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∝ sum( Linda’s incoming edges * centralities of the nodes attached to those edges)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Linda’s centrality,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∝ sum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* 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)), for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 {1,..,n}</a:t>
            </a:r>
            <a:endParaRPr sz="1200" baseline="-25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89" name="Google Shape;789;p74" descr="Doodles_Arrow_Yellow.png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444534" flipH="1">
            <a:off x="2358326" y="2423646"/>
            <a:ext cx="432308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74"/>
          <p:cNvSpPr txBox="1"/>
          <p:nvPr/>
        </p:nvSpPr>
        <p:spPr>
          <a:xfrm>
            <a:off x="3148691" y="3030602"/>
            <a:ext cx="2669400" cy="12822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Take the sum over all nodes. Obviously, only the incoming edges from Linda’s real peers will have anything to contribute to this sum</a:t>
            </a:r>
            <a:endParaRPr sz="1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7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Eigenvector Centrality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796" name="Google Shape;796;p75"/>
          <p:cNvSpPr txBox="1"/>
          <p:nvPr/>
        </p:nvSpPr>
        <p:spPr>
          <a:xfrm>
            <a:off x="379075" y="1114925"/>
            <a:ext cx="82653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Having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more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friends isn’t sufficient, having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important friends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the real deal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Linda’s centrality,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∝ The sum of Linda’s peers’ centralities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Linda’s centrality,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∝ sum( Linda’s incoming edges * centralities of the nodes attached to those edges)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Linda’s centrality,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∝ sum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* 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)), for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 {1,..,n}</a:t>
            </a:r>
            <a:endParaRPr sz="1200" baseline="-25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97" name="Google Shape;797;p75" descr="Doodles_Arrow_Yellow.png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444534" flipH="1">
            <a:off x="2358326" y="2423646"/>
            <a:ext cx="432308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75"/>
          <p:cNvSpPr txBox="1"/>
          <p:nvPr/>
        </p:nvSpPr>
        <p:spPr>
          <a:xfrm>
            <a:off x="3148691" y="3030602"/>
            <a:ext cx="2669400" cy="12822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Take the sum over all nodes. Obviously, only the incoming edges from Linda’s real peers will have anything to contribute to this sum</a:t>
            </a:r>
            <a:endParaRPr sz="1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9" name="Google Shape;799;p75"/>
          <p:cNvSpPr txBox="1"/>
          <p:nvPr/>
        </p:nvSpPr>
        <p:spPr>
          <a:xfrm>
            <a:off x="5968091" y="3030602"/>
            <a:ext cx="2669400" cy="12822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Notice that Linda’s centrality depends on her friends’ total centrality. But her friends’ centralities also depend on Linda’s centrality. This recursive nature makes the problem difficult.</a:t>
            </a:r>
            <a:endParaRPr sz="1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7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Eigenvector Centrality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05" name="Google Shape;805;p76"/>
          <p:cNvSpPr txBox="1"/>
          <p:nvPr/>
        </p:nvSpPr>
        <p:spPr>
          <a:xfrm>
            <a:off x="379075" y="1114925"/>
            <a:ext cx="82653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Having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more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friends isn’t sufficient, having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important friends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the real deal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Linda’s centrality,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∝ The sum of Linda’s peers’ centralities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Linda’s centrality,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∝ sum( Linda’s incoming edges * centralities of the nodes attached to those edges)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Linda’s centrality,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∝ sum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* 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)), for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 {1,..,n}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06" name="Google Shape;806;p7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075" y="2608650"/>
            <a:ext cx="2222425" cy="734474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76"/>
          <p:cNvSpPr/>
          <p:nvPr/>
        </p:nvSpPr>
        <p:spPr>
          <a:xfrm>
            <a:off x="981125" y="2696200"/>
            <a:ext cx="386400" cy="64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∝</a:t>
            </a:r>
            <a:endParaRPr sz="1800"/>
          </a:p>
        </p:txBody>
      </p:sp>
      <p:pic>
        <p:nvPicPr>
          <p:cNvPr id="808" name="Google Shape;808;p76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444534" flipH="1">
            <a:off x="2250576" y="3132794"/>
            <a:ext cx="432308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76"/>
          <p:cNvSpPr txBox="1"/>
          <p:nvPr/>
        </p:nvSpPr>
        <p:spPr>
          <a:xfrm>
            <a:off x="3072500" y="3030600"/>
            <a:ext cx="1842300" cy="12822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Same thing. Screenshot from the textbook.</a:t>
            </a:r>
            <a:endParaRPr sz="1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7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Eigenvector Centrality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15" name="Google Shape;815;p77"/>
          <p:cNvSpPr txBox="1"/>
          <p:nvPr/>
        </p:nvSpPr>
        <p:spPr>
          <a:xfrm>
            <a:off x="379075" y="1114925"/>
            <a:ext cx="82653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Having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more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friends isn’t sufficient, having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important friends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the real deal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Linda’s centrality,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∝ The sum of Linda’s peers’ centralities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Linda’s centrality,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∝ sum( Linda’s incoming edges * centralities of the nodes attached to those edges)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Linda’s centrality,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∝ sum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* 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)), for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 {1,..,n}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16" name="Google Shape;816;p7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075" y="2608650"/>
            <a:ext cx="2222425" cy="734474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77"/>
          <p:cNvSpPr/>
          <p:nvPr/>
        </p:nvSpPr>
        <p:spPr>
          <a:xfrm>
            <a:off x="981125" y="2696200"/>
            <a:ext cx="386400" cy="64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∝</a:t>
            </a:r>
            <a:endParaRPr sz="1800"/>
          </a:p>
        </p:txBody>
      </p:sp>
      <p:pic>
        <p:nvPicPr>
          <p:cNvPr id="818" name="Google Shape;818;p7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075" y="3465600"/>
            <a:ext cx="2222399" cy="73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77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999383" flipH="1">
            <a:off x="1550019" y="3833379"/>
            <a:ext cx="432308" cy="1077809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77"/>
          <p:cNvSpPr txBox="1"/>
          <p:nvPr/>
        </p:nvSpPr>
        <p:spPr>
          <a:xfrm>
            <a:off x="2413800" y="4041525"/>
            <a:ext cx="6533400" cy="3624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We can replace the proportional sign with any scalar proportionality constant</a:t>
            </a:r>
            <a:endParaRPr sz="1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7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Eigenvector Centrality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26" name="Google Shape;826;p78"/>
          <p:cNvSpPr txBox="1"/>
          <p:nvPr/>
        </p:nvSpPr>
        <p:spPr>
          <a:xfrm>
            <a:off x="379075" y="1114925"/>
            <a:ext cx="8265300" cy="13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Having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more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friends isn’t sufficient, having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important friends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the real deal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Linda’s centrality,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∝ The sum of Linda’s peers’ centralities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Linda’s centrality,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∝ sum( Linda’s incoming edges * centralities of the nodes attached to those edges)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Linda’s centrality,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∝ sum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* 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)), for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 {1,..,n}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27" name="Google Shape;827;p7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075" y="2608650"/>
            <a:ext cx="2222425" cy="734474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78"/>
          <p:cNvSpPr/>
          <p:nvPr/>
        </p:nvSpPr>
        <p:spPr>
          <a:xfrm>
            <a:off x="981125" y="2696200"/>
            <a:ext cx="386400" cy="648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∝</a:t>
            </a:r>
            <a:endParaRPr sz="1800"/>
          </a:p>
        </p:txBody>
      </p:sp>
      <p:pic>
        <p:nvPicPr>
          <p:cNvPr id="829" name="Google Shape;829;p7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075" y="3465600"/>
            <a:ext cx="2222399" cy="73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7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075" y="4449100"/>
            <a:ext cx="1092625" cy="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1" name="Google Shape;831;p78" descr="Doodles_Arrow_Yellow.png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069673" flipH="1">
            <a:off x="1865876" y="4318594"/>
            <a:ext cx="432308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8"/>
          <p:cNvSpPr txBox="1"/>
          <p:nvPr/>
        </p:nvSpPr>
        <p:spPr>
          <a:xfrm>
            <a:off x="2692350" y="3846600"/>
            <a:ext cx="5402100" cy="10368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Rewriting the same equation compactly. λ has been taken to the other side of the equal sign.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are the entries of 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baseline="30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, as discussed before. All the 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values are captured in the vector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, where the entries correspond to the centralities of the respective nodes. But how do we calculate this vector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?</a:t>
            </a:r>
            <a:endParaRPr sz="1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7" name="Google Shape;837;p7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1525" y="692813"/>
            <a:ext cx="3300950" cy="1123025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79"/>
          <p:cNvSpPr txBox="1"/>
          <p:nvPr/>
        </p:nvSpPr>
        <p:spPr>
          <a:xfrm>
            <a:off x="765600" y="2428650"/>
            <a:ext cx="7730100" cy="18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Looks like our problem </a:t>
            </a:r>
            <a:r>
              <a:rPr lang="en" sz="16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can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be expressed in the λ</a:t>
            </a: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Ax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format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equation tells us that for certain special choices of </a:t>
            </a: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6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the operator matrix (</a:t>
            </a: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6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 this case) will not rotate this vector </a:t>
            </a: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6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rather only scale it by a factor of λ.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And we also know how to compute this vector </a:t>
            </a: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6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when we know the operator matrix! Use linear algebra wizardry.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8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Eigenvector Centrality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44" name="Google Shape;844;p80"/>
          <p:cNvSpPr txBox="1"/>
          <p:nvPr/>
        </p:nvSpPr>
        <p:spPr>
          <a:xfrm>
            <a:off x="379075" y="1800725"/>
            <a:ext cx="5745600" cy="17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know the Adjacency Matrix,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Take the transpose to get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Find the largest Eigenvalue for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 sz="1200" baseline="30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Find the Eigenvector corresponding to the largest Eigenvalue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This Eigenvector holds the ‘Eigenvector Centralities’ for all the nodes! 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45" name="Google Shape;845;p8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1400" y="1253875"/>
            <a:ext cx="2248700" cy="27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80"/>
          <p:cNvSpPr/>
          <p:nvPr/>
        </p:nvSpPr>
        <p:spPr>
          <a:xfrm>
            <a:off x="6741525" y="1824675"/>
            <a:ext cx="2021700" cy="183900"/>
          </a:xfrm>
          <a:prstGeom prst="rect">
            <a:avLst/>
          </a:prstGeom>
          <a:solidFill>
            <a:srgbClr val="FFFC00">
              <a:alpha val="373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1" name="Google Shape;851;p8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3112" y="228600"/>
            <a:ext cx="3524276" cy="46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81"/>
          <p:cNvSpPr txBox="1"/>
          <p:nvPr/>
        </p:nvSpPr>
        <p:spPr>
          <a:xfrm>
            <a:off x="96625" y="4823900"/>
            <a:ext cx="8213400" cy="2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3" name="Google Shape;853;p8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Readings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854" name="Google Shape;854;p81"/>
          <p:cNvSpPr txBox="1"/>
          <p:nvPr/>
        </p:nvSpPr>
        <p:spPr>
          <a:xfrm>
            <a:off x="438700" y="1250900"/>
            <a:ext cx="4593300" cy="24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AutoNum type="arabicPeriod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Chapters 3.1.1-3.1.6 (inclusive) of the textbook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AutoNum type="arabicPeriod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Valente, Thomas W. "Network interventions."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Science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337.6090 (2012): 49-53.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AutoNum type="arabicPeriod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Roberts, Nancy, and Sean F. Everton. "Strategies for combating dark networks."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Journal of Social Structure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12.1 (2011): 1-32.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roxima Nova"/>
              <a:buAutoNum type="arabicPeriod"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Feld, Scott L. "Why your friends have more friends than you do."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American Journal of Sociology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96.6 (1991): 1464-1477.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Edge List</a:t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5325" y="1642925"/>
            <a:ext cx="2875024" cy="229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9470" y="1338125"/>
            <a:ext cx="1122730" cy="30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  <p:sp>
        <p:nvSpPr>
          <p:cNvPr id="860" name="Google Shape;860;p8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Summary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587550" y="955500"/>
            <a:ext cx="79689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Who are the most important people in the network?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1033975" y="758350"/>
            <a:ext cx="2595900" cy="2595900"/>
          </a:xfrm>
          <a:prstGeom prst="ellipse">
            <a:avLst/>
          </a:prstGeom>
          <a:solidFill>
            <a:srgbClr val="980000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2167275" y="758350"/>
            <a:ext cx="2595900" cy="2595900"/>
          </a:xfrm>
          <a:prstGeom prst="ellipse">
            <a:avLst/>
          </a:prstGeom>
          <a:solidFill>
            <a:srgbClr val="980000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1608675" y="1597875"/>
            <a:ext cx="2595900" cy="2595900"/>
          </a:xfrm>
          <a:prstGeom prst="ellipse">
            <a:avLst/>
          </a:prstGeom>
          <a:solidFill>
            <a:srgbClr val="980000">
              <a:alpha val="272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112600" y="975075"/>
            <a:ext cx="1171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Social Science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4532200" y="975075"/>
            <a:ext cx="20160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Network/computational Science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2244525" y="4353350"/>
            <a:ext cx="13797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Statistics and Data Mining</a:t>
            </a:r>
            <a:endParaRPr sz="1200" b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2305131" y="2070550"/>
            <a:ext cx="1171800" cy="4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Social Media Mining</a:t>
            </a:r>
            <a:endParaRPr sz="12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6318600" y="1709675"/>
            <a:ext cx="2513700" cy="28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Let us not forget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Computer science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Machine learning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Ethnography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Mathematics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Optimization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And more!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4214</Words>
  <Application>Microsoft Office PowerPoint</Application>
  <PresentationFormat>On-screen Show (16:9)</PresentationFormat>
  <Paragraphs>969</Paragraphs>
  <Slides>70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Proxima Nova</vt:lpstr>
      <vt:lpstr>Proxima Nova Semibold</vt:lpstr>
      <vt:lpstr>Proxima Nova Extrabold</vt:lpstr>
      <vt:lpstr>Arial</vt:lpstr>
      <vt:lpstr>Times New Roman</vt:lpstr>
      <vt:lpstr>Simple Light</vt:lpstr>
      <vt:lpstr>CAP 6317/4773: Social Media Mining  Lecture 3: Centrality Measures</vt:lpstr>
      <vt:lpstr>PowerPoint Presentation</vt:lpstr>
      <vt:lpstr>PowerPoint Presentation</vt:lpstr>
      <vt:lpstr>PowerPoint Presentation</vt:lpstr>
      <vt:lpstr>PowerPoint Presentation</vt:lpstr>
      <vt:lpstr>Adjacency List</vt:lpstr>
      <vt:lpstr>Edge List</vt:lpstr>
      <vt:lpstr>PowerPoint Presentation</vt:lpstr>
      <vt:lpstr>PowerPoint Presentation</vt:lpstr>
      <vt:lpstr>Before mining, decide what you mean by ‘important’</vt:lpstr>
      <vt:lpstr>Before mining, decide what you mean by ‘important’</vt:lpstr>
      <vt:lpstr>Before mining, decide what you mean by ‘important’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are given only the social network graph, in the form of an adjacency matrix, A.   What cool things can you tell about the nodes’ importances just from this matrix?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Linear Algebraic way of finding Eigenvectors and Eigenvalues (consult thy textbook for details 😐)</vt:lpstr>
      <vt:lpstr>The Linear Algebraic way of finding Eigenvectors and Eigenvalues</vt:lpstr>
      <vt:lpstr>The Linear Algebraic way of finding Eigenvectors and Eigenvalues</vt:lpstr>
      <vt:lpstr>The Linear Algebraic way of finding Eigenvectors and Eigenvalues</vt:lpstr>
      <vt:lpstr>The Linear Algebraic way of finding Eigenvectors and Eigenvalues</vt:lpstr>
      <vt:lpstr>The Linear Algebraic way of finding Eigenvectors and Eigenvalues</vt:lpstr>
      <vt:lpstr>The Linear Algebraic way of finding Eigenvectors and Eigenvalues</vt:lpstr>
      <vt:lpstr>The Linear Algebraic way of finding Eigenvectors and Eigenvalues</vt:lpstr>
      <vt:lpstr>The Linear Algebraic way of finding Eigenvectors and Eigenvalues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Guillermo Garcia Hidalgo</cp:lastModifiedBy>
  <cp:revision>1</cp:revision>
  <dcterms:modified xsi:type="dcterms:W3CDTF">2025-03-06T14:33:00Z</dcterms:modified>
</cp:coreProperties>
</file>