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9144000" cy="5143500" type="screen16x9"/>
  <p:notesSz cx="6858000" cy="9144000"/>
  <p:embeddedFontLst>
    <p:embeddedFont>
      <p:font typeface="Proxima Nova" panose="020B0604020202020204" charset="0"/>
      <p:regular r:id="rId90"/>
      <p:bold r:id="rId91"/>
      <p:italic r:id="rId92"/>
      <p:boldItalic r:id="rId93"/>
    </p:embeddedFont>
    <p:embeddedFont>
      <p:font typeface="Proxima Nova Extrabold" panose="020B0604020202020204" charset="0"/>
      <p:bold r:id="rId94"/>
    </p:embeddedFont>
    <p:embeddedFont>
      <p:font typeface="Proxima Nova Semibold" panose="020B0604020202020204" charset="0"/>
      <p:regular r:id="rId95"/>
      <p:bold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A54D37-2C74-4D59-B1A1-C6EF42CADA64}">
  <a:tblStyle styleId="{57A54D37-2C74-4D59-B1A1-C6EF42CADA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1.fntdata"/><Relationship Id="rId95" Type="http://schemas.openxmlformats.org/officeDocument/2006/relationships/font" Target="fonts/font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2.fntdata"/><Relationship Id="rId9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5.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4.fntdata"/><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b0e5692d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b0e5692d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0e5692d5e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0e5692d5e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b0e5692d5e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b0e5692d5e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0e5692d5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0e5692d5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b0e5692d5e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b0e5692d5e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0e5692d5e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0e5692d5e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0e5692d5e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0e5692d5e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b0e5692d5e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b0e5692d5e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b0e5692d5e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b0e5692d5e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b0e5692d5e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b0e5692d5e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b0e5692d5e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b0e5692d5e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b0e5692d5e_0_10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b0e5692d5e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b0e5692d5e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b0e5692d5e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b0e5692d5e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b0e5692d5e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b0e5692d5e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b0e5692d5e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b0e5692d5e_0_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b0e5692d5e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b0e5692d5e_0_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b0e5692d5e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b0e5692d5e_0_15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b0e5692d5e_0_1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b0e5692d5e_0_9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b0e5692d5e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b0e5692d5e_0_9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b0e5692d5e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b0e5692d5e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b0e5692d5e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ef75c7ab0b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ef75c7ab0b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b0e5692d5e_0_10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b0e5692d5e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0e5692d5e_0_9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b0e5692d5e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b0e5692d5e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b0e5692d5e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b0e5692d5e_0_9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b0e5692d5e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b0e5692d5e_0_1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b0e5692d5e_0_1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ef75c7ab0b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ef75c7ab0b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b0e5692d5e_0_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b0e5692d5e_0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b0e5692d5e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b0e5692d5e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b0e5692d5e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b0e5692d5e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b0e5692d5e_0_9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b0e5692d5e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b0e5692d5e_0_9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b0e5692d5e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0e5692d5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0e5692d5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b0e5692d5e_0_10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b0e5692d5e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b0e5692d5e_0_10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b0e5692d5e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b0e5692d5e_0_1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b0e5692d5e_0_1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2b0e5692d5e_0_1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2b0e5692d5e_0_1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b0e5692d5e_0_1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b0e5692d5e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b0e5692d5e_0_10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b0e5692d5e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0e5692d5e_0_10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0e5692d5e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b0e5692d5e_0_1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b0e5692d5e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b0e5692d5e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b0e5692d5e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b0e5692d5e_0_1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b0e5692d5e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b0e5692d5e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b0e5692d5e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b0e5692d5e_0_1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b0e5692d5e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b0e5692d5e_0_1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b0e5692d5e_0_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ef75c7ab0b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ef75c7ab0b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ef75c7ab0b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ef75c7ab0b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ef75c7ab0b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1ef75c7ab0b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b0e5692d5e_0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2b0e5692d5e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2b0e5692d5e_0_1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2b0e5692d5e_0_1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b0e5692d5e_0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b0e5692d5e_0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2b0e5692d5e_0_1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2b0e5692d5e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b0e5692d5e_0_1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b0e5692d5e_0_1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b0e5692d5e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b0e5692d5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b0e5692d5e_0_1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b0e5692d5e_0_1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2b0e5692d5e_0_1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2b0e5692d5e_0_1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2b0e5692d5e_0_1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2b0e5692d5e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b0e5692d5e_0_1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2b0e5692d5e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b0e5692d5e_0_1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b0e5692d5e_0_1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2b0e5692d5e_0_1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b0e5692d5e_0_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b0e5692d5e_0_1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b0e5692d5e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b0e5692d5e_0_1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b0e5692d5e_0_1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b0e5692d5e_0_1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2b0e5692d5e_0_1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2b0e5692d5e_0_1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b0e5692d5e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0e5692d5e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0e5692d5e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ef75c7ab0b_2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ef75c7ab0b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ef75c7ab0b_2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ef75c7ab0b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2b0e5692d5e_0_1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2b0e5692d5e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2b0e5692d5e_0_1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2b0e5692d5e_0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2b0e5692d5e_0_1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2b0e5692d5e_0_1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b0e5692d5e_0_1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b0e5692d5e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2b0e5692d5e_0_1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2b0e5692d5e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b0e5692d5e_0_1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2b0e5692d5e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1ef75c7ab0b_2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1ef75c7ab0b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2b0e5692d5e_0_1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2b0e5692d5e_0_1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0e5692d5e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0e5692d5e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2b0e5692d5e_0_1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2b0e5692d5e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b0e5692d5e_0_1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b0e5692d5e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1ef75c7ab0b_2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1ef75c7ab0b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2b0e5692d5e_0_1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2b0e5692d5e_0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ef75c7ab0b_2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1ef75c7ab0b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1ef75f1e63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1ef75f1e6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2b0e5692d5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2b0e5692d5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b0e5692d5e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b0e5692d5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0e5692d5e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0e5692d5e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7.png"/><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2.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7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8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0.png"/></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71400" y="1245525"/>
            <a:ext cx="7801200" cy="7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1900">
                <a:latin typeface="Proxima Nova"/>
                <a:ea typeface="Proxima Nova"/>
                <a:cs typeface="Proxima Nova"/>
                <a:sym typeface="Proxima Nova"/>
              </a:rPr>
              <a:t>CAP 6317/4773: Social Media Mining</a:t>
            </a:r>
            <a:r>
              <a:rPr lang="en" sz="2700">
                <a:latin typeface="Proxima Nova"/>
                <a:ea typeface="Proxima Nova"/>
                <a:cs typeface="Proxima Nova"/>
                <a:sym typeface="Proxima Nova"/>
              </a:rPr>
              <a:t> </a:t>
            </a:r>
            <a:endParaRPr sz="2700">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990"/>
              <a:buFont typeface="Arial"/>
              <a:buNone/>
            </a:pPr>
            <a:r>
              <a:rPr lang="en" sz="2700">
                <a:latin typeface="Proxima Nova Extrabold"/>
                <a:ea typeface="Proxima Nova Extrabold"/>
                <a:cs typeface="Proxima Nova Extrabold"/>
                <a:sym typeface="Proxima Nova Extrabold"/>
              </a:rPr>
              <a:t>Lecture 4: Centrality Measures</a:t>
            </a:r>
            <a:endParaRPr sz="2100">
              <a:latin typeface="Proxima Nova Extrabold"/>
              <a:ea typeface="Proxima Nova Extrabold"/>
              <a:cs typeface="Proxima Nova Extrabold"/>
              <a:sym typeface="Proxima Nova Extrabold"/>
            </a:endParaRPr>
          </a:p>
        </p:txBody>
      </p:sp>
      <p:sp>
        <p:nvSpPr>
          <p:cNvPr id="55" name="Google Shape;55;p13"/>
          <p:cNvSpPr txBox="1"/>
          <p:nvPr/>
        </p:nvSpPr>
        <p:spPr>
          <a:xfrm>
            <a:off x="974100" y="2827150"/>
            <a:ext cx="7195800" cy="8418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600" b="1">
                <a:solidFill>
                  <a:schemeClr val="dk1"/>
                </a:solidFill>
                <a:latin typeface="Proxima Nova"/>
                <a:ea typeface="Proxima Nova"/>
                <a:cs typeface="Proxima Nova"/>
                <a:sym typeface="Proxima Nova"/>
              </a:rPr>
              <a:t>Raiyan Abdul Baten</a:t>
            </a:r>
            <a:r>
              <a:rPr lang="en" sz="1600">
                <a:solidFill>
                  <a:schemeClr val="dk1"/>
                </a:solidFill>
                <a:latin typeface="Proxima Nova"/>
                <a:ea typeface="Proxima Nova"/>
                <a:cs typeface="Proxima Nova"/>
                <a:sym typeface="Proxima Nova"/>
              </a:rPr>
              <a:t>,</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Ph.D.</a:t>
            </a:r>
            <a:endParaRPr sz="160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January 18, 2024</a:t>
            </a:r>
            <a:endParaRPr sz="1600">
              <a:solidFill>
                <a:schemeClr val="dk1"/>
              </a:solidFill>
              <a:latin typeface="Proxima Nova"/>
              <a:ea typeface="Proxima Nova"/>
              <a:cs typeface="Proxima Nova"/>
              <a:sym typeface="Proxima Nova"/>
            </a:endParaRPr>
          </a:p>
        </p:txBody>
      </p:sp>
      <p:pic>
        <p:nvPicPr>
          <p:cNvPr id="56" name="Google Shape;56;p13"/>
          <p:cNvPicPr preferRelativeResize="0"/>
          <p:nvPr/>
        </p:nvPicPr>
        <p:blipFill rotWithShape="1">
          <a:blip r:embed="rId3" cstate="email">
            <a:alphaModFix/>
            <a:extLst>
              <a:ext uri="{28A0092B-C50C-407E-A947-70E740481C1C}">
                <a14:useLocalDpi xmlns:a14="http://schemas.microsoft.com/office/drawing/2010/main"/>
              </a:ext>
            </a:extLst>
          </a:blip>
          <a:srcRect t="33720" b="31704"/>
          <a:stretch/>
        </p:blipFill>
        <p:spPr>
          <a:xfrm>
            <a:off x="3514500" y="4565425"/>
            <a:ext cx="2115012" cy="411600"/>
          </a:xfrm>
          <a:prstGeom prst="rect">
            <a:avLst/>
          </a:prstGeom>
          <a:noFill/>
          <a:ln>
            <a:noFill/>
          </a:ln>
        </p:spPr>
      </p:pic>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 </a:t>
            </a:r>
            <a:r>
              <a:rPr lang="en" sz="3000">
                <a:solidFill>
                  <a:schemeClr val="dk1"/>
                </a:solidFill>
                <a:latin typeface="Proxima Nova Extrabold"/>
                <a:ea typeface="Proxima Nova Extrabold"/>
                <a:cs typeface="Proxima Nova Extrabold"/>
                <a:sym typeface="Proxima Nova Extrabold"/>
              </a:rPr>
              <a:t>quick</a:t>
            </a:r>
            <a:r>
              <a:rPr lang="en" sz="3000">
                <a:latin typeface="Proxima Nova Extrabold"/>
                <a:ea typeface="Proxima Nova Extrabold"/>
                <a:cs typeface="Proxima Nova Extrabold"/>
                <a:sym typeface="Proxima Nova Extrabold"/>
              </a:rPr>
              <a:t> recap of Eigenvalues and Eigenvectors</a:t>
            </a:r>
            <a:endParaRPr sz="2800">
              <a:solidFill>
                <a:srgbClr val="000000"/>
              </a:solidFill>
            </a:endParaRPr>
          </a:p>
        </p:txBody>
      </p:sp>
      <p:sp>
        <p:nvSpPr>
          <p:cNvPr id="130" name="Google Shape;130;p22"/>
          <p:cNvSpPr txBox="1"/>
          <p:nvPr/>
        </p:nvSpPr>
        <p:spPr>
          <a:xfrm>
            <a:off x="379075" y="1114925"/>
            <a:ext cx="8265300" cy="126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Proxima Nova"/>
                <a:ea typeface="Proxima Nova"/>
                <a:cs typeface="Proxima Nova"/>
                <a:sym typeface="Proxima Nova"/>
              </a:rPr>
              <a:t>What does </a:t>
            </a:r>
            <a:r>
              <a:rPr lang="en" sz="1200" b="1">
                <a:solidFill>
                  <a:schemeClr val="dk1"/>
                </a:solidFill>
                <a:latin typeface="Proxima Nova"/>
                <a:ea typeface="Proxima Nova"/>
                <a:cs typeface="Proxima Nova"/>
                <a:sym typeface="Proxima Nova"/>
              </a:rPr>
              <a:t>y</a:t>
            </a:r>
            <a:r>
              <a:rPr lang="en" sz="1200">
                <a:solidFill>
                  <a:schemeClr val="dk1"/>
                </a:solidFill>
                <a:latin typeface="Proxima Nova"/>
                <a:ea typeface="Proxima Nova"/>
                <a:cs typeface="Proxima Nova"/>
                <a:sym typeface="Proxima Nova"/>
              </a:rPr>
              <a:t> = </a:t>
            </a:r>
            <a:r>
              <a:rPr lang="en" sz="1200" b="1">
                <a:solidFill>
                  <a:schemeClr val="dk1"/>
                </a:solidFill>
                <a:latin typeface="Proxima Nova"/>
                <a:ea typeface="Proxima Nova"/>
                <a:cs typeface="Proxima Nova"/>
                <a:sym typeface="Proxima Nova"/>
              </a:rPr>
              <a:t>Ax </a:t>
            </a:r>
            <a:r>
              <a:rPr lang="en" sz="1200">
                <a:solidFill>
                  <a:schemeClr val="dk1"/>
                </a:solidFill>
                <a:latin typeface="Proxima Nova"/>
                <a:ea typeface="Proxima Nova"/>
                <a:cs typeface="Proxima Nova"/>
                <a:sym typeface="Proxima Nova"/>
              </a:rPr>
              <a:t>mean?</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200">
                <a:solidFill>
                  <a:schemeClr val="dk1"/>
                </a:solidFill>
                <a:latin typeface="Proxima Nova"/>
                <a:ea typeface="Proxima Nova"/>
                <a:cs typeface="Proxima Nova"/>
                <a:sym typeface="Proxima Nova"/>
              </a:rPr>
              <a:t>Intuition: You have a vector </a:t>
            </a:r>
            <a:r>
              <a:rPr lang="en" sz="1200" b="1">
                <a:solidFill>
                  <a:schemeClr val="dk1"/>
                </a:solidFill>
                <a:latin typeface="Proxima Nova"/>
                <a:ea typeface="Proxima Nova"/>
                <a:cs typeface="Proxima Nova"/>
                <a:sym typeface="Proxima Nova"/>
              </a:rPr>
              <a:t>x</a:t>
            </a:r>
            <a:r>
              <a:rPr lang="en" sz="1200" baseline="30000">
                <a:solidFill>
                  <a:schemeClr val="dk1"/>
                </a:solidFill>
                <a:latin typeface="Proxima Nova"/>
                <a:ea typeface="Proxima Nova"/>
                <a:cs typeface="Proxima Nova"/>
                <a:sym typeface="Proxima Nova"/>
              </a:rPr>
              <a:t>(</a:t>
            </a:r>
            <a:r>
              <a:rPr lang="en" sz="1200" i="1" baseline="30000">
                <a:solidFill>
                  <a:schemeClr val="dk1"/>
                </a:solidFill>
                <a:latin typeface="Proxima Nova"/>
                <a:ea typeface="Proxima Nova"/>
                <a:cs typeface="Proxima Nova"/>
                <a:sym typeface="Proxima Nova"/>
              </a:rPr>
              <a:t>n</a:t>
            </a:r>
            <a:r>
              <a:rPr lang="en" sz="1200" baseline="30000">
                <a:solidFill>
                  <a:schemeClr val="dk1"/>
                </a:solidFill>
                <a:latin typeface="Proxima Nova"/>
                <a:ea typeface="Proxima Nova"/>
                <a:cs typeface="Proxima Nova"/>
                <a:sym typeface="Proxima Nova"/>
              </a:rPr>
              <a:t>)</a:t>
            </a:r>
            <a:r>
              <a:rPr lang="en" sz="1200">
                <a:solidFill>
                  <a:schemeClr val="dk1"/>
                </a:solidFill>
                <a:latin typeface="Proxima Nova"/>
                <a:ea typeface="Proxima Nova"/>
                <a:cs typeface="Proxima Nova"/>
                <a:sym typeface="Proxima Nova"/>
              </a:rPr>
              <a:t>. The matrix </a:t>
            </a:r>
            <a:r>
              <a:rPr lang="en" sz="1200" b="1">
                <a:solidFill>
                  <a:schemeClr val="dk1"/>
                </a:solidFill>
                <a:latin typeface="Proxima Nova"/>
                <a:ea typeface="Proxima Nova"/>
                <a:cs typeface="Proxima Nova"/>
                <a:sym typeface="Proxima Nova"/>
              </a:rPr>
              <a:t>A</a:t>
            </a:r>
            <a:r>
              <a:rPr lang="en" sz="1200" baseline="30000">
                <a:solidFill>
                  <a:schemeClr val="dk1"/>
                </a:solidFill>
                <a:latin typeface="Proxima Nova"/>
                <a:ea typeface="Proxima Nova"/>
                <a:cs typeface="Proxima Nova"/>
                <a:sym typeface="Proxima Nova"/>
              </a:rPr>
              <a:t>(</a:t>
            </a:r>
            <a:r>
              <a:rPr lang="en" sz="1200" i="1" baseline="30000">
                <a:solidFill>
                  <a:schemeClr val="dk1"/>
                </a:solidFill>
                <a:latin typeface="Proxima Nova"/>
                <a:ea typeface="Proxima Nova"/>
                <a:cs typeface="Proxima Nova"/>
                <a:sym typeface="Proxima Nova"/>
              </a:rPr>
              <a:t>n</a:t>
            </a:r>
            <a:r>
              <a:rPr lang="en" sz="1200" baseline="30000">
                <a:solidFill>
                  <a:schemeClr val="dk1"/>
                </a:solidFill>
                <a:latin typeface="Proxima Nova"/>
                <a:ea typeface="Proxima Nova"/>
                <a:cs typeface="Proxima Nova"/>
                <a:sym typeface="Proxima Nova"/>
              </a:rPr>
              <a:t>x</a:t>
            </a:r>
            <a:r>
              <a:rPr lang="en" sz="1200" i="1" baseline="30000">
                <a:solidFill>
                  <a:schemeClr val="dk1"/>
                </a:solidFill>
                <a:latin typeface="Proxima Nova"/>
                <a:ea typeface="Proxima Nova"/>
                <a:cs typeface="Proxima Nova"/>
                <a:sym typeface="Proxima Nova"/>
              </a:rPr>
              <a:t>n</a:t>
            </a:r>
            <a:r>
              <a:rPr lang="en" sz="1200" baseline="30000">
                <a:solidFill>
                  <a:schemeClr val="dk1"/>
                </a:solidFill>
                <a:latin typeface="Proxima Nova"/>
                <a:ea typeface="Proxima Nova"/>
                <a:cs typeface="Proxima Nova"/>
                <a:sym typeface="Proxima Nova"/>
              </a:rPr>
              <a:t>)</a:t>
            </a:r>
            <a:r>
              <a:rPr lang="en" sz="1200">
                <a:solidFill>
                  <a:schemeClr val="dk1"/>
                </a:solidFill>
                <a:latin typeface="Proxima Nova"/>
                <a:ea typeface="Proxima Nova"/>
                <a:cs typeface="Proxima Nova"/>
                <a:sym typeface="Proxima Nova"/>
              </a:rPr>
              <a:t> </a:t>
            </a:r>
            <a:r>
              <a:rPr lang="en" sz="1200">
                <a:solidFill>
                  <a:srgbClr val="0E0F10"/>
                </a:solidFill>
                <a:latin typeface="Proxima Nova"/>
                <a:ea typeface="Proxima Nova"/>
                <a:cs typeface="Proxima Nova"/>
                <a:sym typeface="Proxima Nova"/>
              </a:rPr>
              <a:t>works like an operator on </a:t>
            </a:r>
            <a:r>
              <a:rPr lang="en" sz="1200" b="1">
                <a:solidFill>
                  <a:srgbClr val="0E0F10"/>
                </a:solidFill>
                <a:latin typeface="Proxima Nova"/>
                <a:ea typeface="Proxima Nova"/>
                <a:cs typeface="Proxima Nova"/>
                <a:sym typeface="Proxima Nova"/>
              </a:rPr>
              <a:t>x</a:t>
            </a:r>
            <a:r>
              <a:rPr lang="en" sz="1200">
                <a:solidFill>
                  <a:srgbClr val="0E0F10"/>
                </a:solidFill>
                <a:latin typeface="Proxima Nova"/>
                <a:ea typeface="Proxima Nova"/>
                <a:cs typeface="Proxima Nova"/>
                <a:sym typeface="Proxima Nova"/>
              </a:rPr>
              <a:t> to </a:t>
            </a:r>
            <a:r>
              <a:rPr lang="en" sz="1200">
                <a:solidFill>
                  <a:srgbClr val="FF0000"/>
                </a:solidFill>
                <a:latin typeface="Proxima Nova"/>
                <a:ea typeface="Proxima Nova"/>
                <a:cs typeface="Proxima Nova"/>
                <a:sym typeface="Proxima Nova"/>
              </a:rPr>
              <a:t>scale </a:t>
            </a:r>
            <a:r>
              <a:rPr lang="en" sz="1200">
                <a:solidFill>
                  <a:srgbClr val="0E0F10"/>
                </a:solidFill>
                <a:latin typeface="Proxima Nova"/>
                <a:ea typeface="Proxima Nova"/>
                <a:cs typeface="Proxima Nova"/>
                <a:sym typeface="Proxima Nova"/>
              </a:rPr>
              <a:t>and</a:t>
            </a:r>
            <a:r>
              <a:rPr lang="en" sz="1200">
                <a:solidFill>
                  <a:srgbClr val="FF0000"/>
                </a:solidFill>
                <a:latin typeface="Proxima Nova"/>
                <a:ea typeface="Proxima Nova"/>
                <a:cs typeface="Proxima Nova"/>
                <a:sym typeface="Proxima Nova"/>
              </a:rPr>
              <a:t> rotate</a:t>
            </a:r>
            <a:r>
              <a:rPr lang="en" sz="1200">
                <a:solidFill>
                  <a:schemeClr val="dk1"/>
                </a:solidFill>
                <a:latin typeface="Proxima Nova"/>
                <a:ea typeface="Proxima Nova"/>
                <a:cs typeface="Proxima Nova"/>
                <a:sym typeface="Proxima Nova"/>
              </a:rPr>
              <a:t> the vector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to produce a new vector </a:t>
            </a:r>
            <a:r>
              <a:rPr lang="en" sz="1200" b="1">
                <a:solidFill>
                  <a:schemeClr val="dk1"/>
                </a:solidFill>
                <a:latin typeface="Proxima Nova"/>
                <a:ea typeface="Proxima Nova"/>
                <a:cs typeface="Proxima Nova"/>
                <a:sym typeface="Proxima Nova"/>
              </a:rPr>
              <a:t>y</a:t>
            </a:r>
            <a:r>
              <a:rPr lang="en" sz="1200" baseline="30000">
                <a:solidFill>
                  <a:schemeClr val="dk1"/>
                </a:solidFill>
                <a:latin typeface="Proxima Nova"/>
                <a:ea typeface="Proxima Nova"/>
                <a:cs typeface="Proxima Nova"/>
                <a:sym typeface="Proxima Nova"/>
              </a:rPr>
              <a:t>(</a:t>
            </a:r>
            <a:r>
              <a:rPr lang="en" sz="1200" i="1" baseline="30000">
                <a:solidFill>
                  <a:schemeClr val="dk1"/>
                </a:solidFill>
                <a:latin typeface="Proxima Nova"/>
                <a:ea typeface="Proxima Nova"/>
                <a:cs typeface="Proxima Nova"/>
                <a:sym typeface="Proxima Nova"/>
              </a:rPr>
              <a:t>n</a:t>
            </a:r>
            <a:r>
              <a:rPr lang="en" sz="1200" baseline="30000">
                <a:solidFill>
                  <a:schemeClr val="dk1"/>
                </a:solidFill>
                <a:latin typeface="Proxima Nova"/>
                <a:ea typeface="Proxima Nova"/>
                <a:cs typeface="Proxima Nova"/>
                <a:sym typeface="Proxima Nova"/>
              </a:rPr>
              <a:t>)</a:t>
            </a:r>
            <a:r>
              <a:rPr lang="en" sz="1200">
                <a:solidFill>
                  <a:schemeClr val="dk1"/>
                </a:solidFill>
                <a:latin typeface="Proxima Nova"/>
                <a:ea typeface="Proxima Nova"/>
                <a:cs typeface="Proxima Nova"/>
                <a:sym typeface="Proxima Nova"/>
              </a:rPr>
              <a:t>.</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Example:</a:t>
            </a:r>
            <a:endParaRPr sz="1200">
              <a:solidFill>
                <a:schemeClr val="dk1"/>
              </a:solidFill>
              <a:latin typeface="Proxima Nova"/>
              <a:ea typeface="Proxima Nova"/>
              <a:cs typeface="Proxima Nova"/>
              <a:sym typeface="Proxima Nova"/>
            </a:endParaRPr>
          </a:p>
        </p:txBody>
      </p:sp>
      <p:graphicFrame>
        <p:nvGraphicFramePr>
          <p:cNvPr id="131" name="Google Shape;131;p22"/>
          <p:cNvGraphicFramePr/>
          <p:nvPr/>
        </p:nvGraphicFramePr>
        <p:xfrm>
          <a:off x="1790700" y="2677650"/>
          <a:ext cx="3000000" cy="3000000"/>
        </p:xfrm>
        <a:graphic>
          <a:graphicData uri="http://schemas.openxmlformats.org/drawingml/2006/table">
            <a:tbl>
              <a:tblPr>
                <a:noFill/>
                <a:tableStyleId>{57A54D37-2C74-4D59-B1A1-C6EF42CADA64}</a:tableStyleId>
              </a:tblPr>
              <a:tblGrid>
                <a:gridCol w="402950">
                  <a:extLst>
                    <a:ext uri="{9D8B030D-6E8A-4147-A177-3AD203B41FA5}">
                      <a16:colId xmlns:a16="http://schemas.microsoft.com/office/drawing/2014/main" val="20000"/>
                    </a:ext>
                  </a:extLst>
                </a:gridCol>
                <a:gridCol w="402950">
                  <a:extLst>
                    <a:ext uri="{9D8B030D-6E8A-4147-A177-3AD203B41FA5}">
                      <a16:colId xmlns:a16="http://schemas.microsoft.com/office/drawing/2014/main" val="20001"/>
                    </a:ext>
                  </a:extLst>
                </a:gridCol>
              </a:tblGrid>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32" name="Google Shape;132;p22"/>
          <p:cNvSpPr txBox="1"/>
          <p:nvPr/>
        </p:nvSpPr>
        <p:spPr>
          <a:xfrm>
            <a:off x="1905650" y="3630950"/>
            <a:ext cx="576000" cy="36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A</a:t>
            </a:r>
            <a:r>
              <a:rPr lang="en" sz="1200" baseline="30000">
                <a:solidFill>
                  <a:schemeClr val="dk1"/>
                </a:solidFill>
                <a:latin typeface="Proxima Nova"/>
                <a:ea typeface="Proxima Nova"/>
                <a:cs typeface="Proxima Nova"/>
                <a:sym typeface="Proxima Nova"/>
              </a:rPr>
              <a:t>(2x2)</a:t>
            </a:r>
            <a:endParaRPr/>
          </a:p>
        </p:txBody>
      </p:sp>
      <p:graphicFrame>
        <p:nvGraphicFramePr>
          <p:cNvPr id="133" name="Google Shape;133;p22"/>
          <p:cNvGraphicFramePr/>
          <p:nvPr/>
        </p:nvGraphicFramePr>
        <p:xfrm>
          <a:off x="3009900" y="2677650"/>
          <a:ext cx="3000000" cy="3000000"/>
        </p:xfrm>
        <a:graphic>
          <a:graphicData uri="http://schemas.openxmlformats.org/drawingml/2006/table">
            <a:tbl>
              <a:tblPr>
                <a:noFill/>
                <a:tableStyleId>{57A54D37-2C74-4D59-B1A1-C6EF42CADA64}</a:tableStyleId>
              </a:tblPr>
              <a:tblGrid>
                <a:gridCol w="402950">
                  <a:extLst>
                    <a:ext uri="{9D8B030D-6E8A-4147-A177-3AD203B41FA5}">
                      <a16:colId xmlns:a16="http://schemas.microsoft.com/office/drawing/2014/main" val="20000"/>
                    </a:ext>
                  </a:extLst>
                </a:gridCol>
              </a:tblGrid>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34" name="Google Shape;134;p22"/>
          <p:cNvSpPr txBox="1"/>
          <p:nvPr/>
        </p:nvSpPr>
        <p:spPr>
          <a:xfrm>
            <a:off x="2896250" y="3630950"/>
            <a:ext cx="576000" cy="36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x</a:t>
            </a:r>
            <a:r>
              <a:rPr lang="en" sz="1200" baseline="30000">
                <a:solidFill>
                  <a:schemeClr val="dk1"/>
                </a:solidFill>
                <a:latin typeface="Proxima Nova"/>
                <a:ea typeface="Proxima Nova"/>
                <a:cs typeface="Proxima Nova"/>
                <a:sym typeface="Proxima Nova"/>
              </a:rPr>
              <a:t>(2)</a:t>
            </a:r>
            <a:endParaRPr/>
          </a:p>
        </p:txBody>
      </p:sp>
      <p:sp>
        <p:nvSpPr>
          <p:cNvPr id="135" name="Google Shape;135;p22"/>
          <p:cNvSpPr txBox="1"/>
          <p:nvPr/>
        </p:nvSpPr>
        <p:spPr>
          <a:xfrm>
            <a:off x="3696200" y="3004775"/>
            <a:ext cx="4683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Proxima Nova"/>
                <a:ea typeface="Proxima Nova"/>
                <a:cs typeface="Proxima Nova"/>
                <a:sym typeface="Proxima Nova"/>
              </a:rPr>
              <a:t>=</a:t>
            </a:r>
            <a:endParaRPr sz="1900">
              <a:solidFill>
                <a:schemeClr val="dk1"/>
              </a:solidFill>
              <a:latin typeface="Proxima Nova"/>
              <a:ea typeface="Proxima Nova"/>
              <a:cs typeface="Proxima Nova"/>
              <a:sym typeface="Proxima Nova"/>
            </a:endParaRPr>
          </a:p>
        </p:txBody>
      </p:sp>
      <p:sp>
        <p:nvSpPr>
          <p:cNvPr id="136" name="Google Shape;136;p22"/>
          <p:cNvSpPr txBox="1"/>
          <p:nvPr/>
        </p:nvSpPr>
        <p:spPr>
          <a:xfrm>
            <a:off x="2657934" y="3004775"/>
            <a:ext cx="299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x</a:t>
            </a:r>
            <a:endParaRPr sz="1200">
              <a:solidFill>
                <a:schemeClr val="dk1"/>
              </a:solidFill>
              <a:latin typeface="Proxima Nova"/>
              <a:ea typeface="Proxima Nova"/>
              <a:cs typeface="Proxima Nova"/>
              <a:sym typeface="Proxima Nova"/>
            </a:endParaRPr>
          </a:p>
        </p:txBody>
      </p:sp>
      <p:graphicFrame>
        <p:nvGraphicFramePr>
          <p:cNvPr id="137" name="Google Shape;137;p22"/>
          <p:cNvGraphicFramePr/>
          <p:nvPr/>
        </p:nvGraphicFramePr>
        <p:xfrm>
          <a:off x="4381500" y="2677650"/>
          <a:ext cx="3000000" cy="3000000"/>
        </p:xfrm>
        <a:graphic>
          <a:graphicData uri="http://schemas.openxmlformats.org/drawingml/2006/table">
            <a:tbl>
              <a:tblPr>
                <a:noFill/>
                <a:tableStyleId>{57A54D37-2C74-4D59-B1A1-C6EF42CADA64}</a:tableStyleId>
              </a:tblPr>
              <a:tblGrid>
                <a:gridCol w="402950">
                  <a:extLst>
                    <a:ext uri="{9D8B030D-6E8A-4147-A177-3AD203B41FA5}">
                      <a16:colId xmlns:a16="http://schemas.microsoft.com/office/drawing/2014/main" val="20000"/>
                    </a:ext>
                  </a:extLst>
                </a:gridCol>
              </a:tblGrid>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10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11</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38" name="Google Shape;138;p22"/>
          <p:cNvSpPr txBox="1"/>
          <p:nvPr/>
        </p:nvSpPr>
        <p:spPr>
          <a:xfrm>
            <a:off x="4267850" y="3630950"/>
            <a:ext cx="576000" cy="36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y</a:t>
            </a:r>
            <a:r>
              <a:rPr lang="en" sz="1200" baseline="30000">
                <a:solidFill>
                  <a:schemeClr val="dk1"/>
                </a:solidFill>
                <a:latin typeface="Proxima Nova"/>
                <a:ea typeface="Proxima Nova"/>
                <a:cs typeface="Proxima Nova"/>
                <a:sym typeface="Proxima Nova"/>
              </a:rPr>
              <a:t>(2)</a:t>
            </a:r>
            <a:endParaRPr/>
          </a:p>
        </p:txBody>
      </p:sp>
      <p:pic>
        <p:nvPicPr>
          <p:cNvPr id="139" name="Google Shape;139;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09400" y="2156575"/>
            <a:ext cx="2628900" cy="2628900"/>
          </a:xfrm>
          <a:prstGeom prst="rect">
            <a:avLst/>
          </a:prstGeom>
          <a:noFill/>
          <a:ln>
            <a:noFill/>
          </a:ln>
        </p:spPr>
      </p:pic>
      <p:sp>
        <p:nvSpPr>
          <p:cNvPr id="140" name="Google Shape;140;p22"/>
          <p:cNvSpPr txBox="1"/>
          <p:nvPr/>
        </p:nvSpPr>
        <p:spPr>
          <a:xfrm>
            <a:off x="6410775" y="3432150"/>
            <a:ext cx="9105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x </a:t>
            </a:r>
            <a:r>
              <a:rPr lang="en" sz="1200">
                <a:solidFill>
                  <a:schemeClr val="dk1"/>
                </a:solidFill>
                <a:latin typeface="Proxima Nova"/>
                <a:ea typeface="Proxima Nova"/>
                <a:cs typeface="Proxima Nova"/>
                <a:sym typeface="Proxima Nova"/>
              </a:rPr>
              <a:t>= (3,4)</a:t>
            </a:r>
            <a:endParaRPr/>
          </a:p>
        </p:txBody>
      </p:sp>
      <p:sp>
        <p:nvSpPr>
          <p:cNvPr id="141" name="Google Shape;141;p22"/>
          <p:cNvSpPr txBox="1"/>
          <p:nvPr/>
        </p:nvSpPr>
        <p:spPr>
          <a:xfrm>
            <a:off x="7629975" y="2289150"/>
            <a:ext cx="9105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y </a:t>
            </a:r>
            <a:r>
              <a:rPr lang="en" sz="1200">
                <a:solidFill>
                  <a:schemeClr val="dk1"/>
                </a:solidFill>
                <a:latin typeface="Proxima Nova"/>
                <a:ea typeface="Proxima Nova"/>
                <a:cs typeface="Proxima Nova"/>
                <a:sym typeface="Proxima Nova"/>
              </a:rPr>
              <a:t>= (10,11)</a:t>
            </a:r>
            <a:endParaRPr/>
          </a:p>
        </p:txBody>
      </p:sp>
      <p:pic>
        <p:nvPicPr>
          <p:cNvPr id="142" name="Google Shape;142;p2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100084">
            <a:off x="6394060" y="3995248"/>
            <a:ext cx="432308" cy="1077809"/>
          </a:xfrm>
          <a:prstGeom prst="rect">
            <a:avLst/>
          </a:prstGeom>
          <a:noFill/>
          <a:ln>
            <a:noFill/>
          </a:ln>
        </p:spPr>
      </p:pic>
      <p:sp>
        <p:nvSpPr>
          <p:cNvPr id="143" name="Google Shape;143;p22"/>
          <p:cNvSpPr txBox="1"/>
          <p:nvPr/>
        </p:nvSpPr>
        <p:spPr>
          <a:xfrm>
            <a:off x="4267850" y="4000250"/>
            <a:ext cx="1734000" cy="1001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latin typeface="Proxima Nova"/>
                <a:ea typeface="Proxima Nova"/>
                <a:cs typeface="Proxima Nova"/>
                <a:sym typeface="Proxima Nova"/>
              </a:rPr>
              <a:t>x</a:t>
            </a:r>
            <a:r>
              <a:rPr lang="en" sz="1200">
                <a:latin typeface="Proxima Nova Semibold"/>
                <a:ea typeface="Proxima Nova Semibold"/>
                <a:cs typeface="Proxima Nova Semibold"/>
                <a:sym typeface="Proxima Nova Semibold"/>
              </a:rPr>
              <a:t> got scaled and also a little rotated to become </a:t>
            </a:r>
            <a:r>
              <a:rPr lang="en" sz="1200" b="1">
                <a:latin typeface="Proxima Nova"/>
                <a:ea typeface="Proxima Nova"/>
                <a:cs typeface="Proxima Nova"/>
                <a:sym typeface="Proxima Nova"/>
              </a:rPr>
              <a:t>y</a:t>
            </a:r>
            <a:endParaRPr sz="1200">
              <a:solidFill>
                <a:srgbClr val="000000"/>
              </a:solidFill>
              <a:latin typeface="Proxima Nova Extrabold"/>
              <a:ea typeface="Proxima Nova Extrabold"/>
              <a:cs typeface="Proxima Nova Extrabold"/>
              <a:sym typeface="Proxima Nova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09400" y="2156575"/>
            <a:ext cx="2628900" cy="2628900"/>
          </a:xfrm>
          <a:prstGeom prst="rect">
            <a:avLst/>
          </a:prstGeom>
          <a:noFill/>
          <a:ln>
            <a:noFill/>
          </a:ln>
        </p:spPr>
      </p:pic>
      <p:sp>
        <p:nvSpPr>
          <p:cNvPr id="149" name="Google Shape;149;p2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 </a:t>
            </a:r>
            <a:r>
              <a:rPr lang="en" sz="3000">
                <a:solidFill>
                  <a:schemeClr val="dk1"/>
                </a:solidFill>
                <a:latin typeface="Proxima Nova Extrabold"/>
                <a:ea typeface="Proxima Nova Extrabold"/>
                <a:cs typeface="Proxima Nova Extrabold"/>
                <a:sym typeface="Proxima Nova Extrabold"/>
              </a:rPr>
              <a:t>quick</a:t>
            </a:r>
            <a:r>
              <a:rPr lang="en" sz="3000">
                <a:latin typeface="Proxima Nova Extrabold"/>
                <a:ea typeface="Proxima Nova Extrabold"/>
                <a:cs typeface="Proxima Nova Extrabold"/>
                <a:sym typeface="Proxima Nova Extrabold"/>
              </a:rPr>
              <a:t> recap of Eigenvalues and Eigenvectors</a:t>
            </a:r>
            <a:endParaRPr sz="2800">
              <a:solidFill>
                <a:srgbClr val="000000"/>
              </a:solidFill>
            </a:endParaRPr>
          </a:p>
        </p:txBody>
      </p:sp>
      <p:sp>
        <p:nvSpPr>
          <p:cNvPr id="150" name="Google Shape;150;p23"/>
          <p:cNvSpPr txBox="1"/>
          <p:nvPr/>
        </p:nvSpPr>
        <p:spPr>
          <a:xfrm>
            <a:off x="379075" y="1114925"/>
            <a:ext cx="8421300" cy="113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You have a vector </a:t>
            </a:r>
            <a:r>
              <a:rPr lang="en" sz="1200" b="1">
                <a:solidFill>
                  <a:schemeClr val="dk1"/>
                </a:solidFill>
                <a:latin typeface="Proxima Nova"/>
                <a:ea typeface="Proxima Nova"/>
                <a:cs typeface="Proxima Nova"/>
                <a:sym typeface="Proxima Nova"/>
              </a:rPr>
              <a:t>x</a:t>
            </a:r>
            <a:r>
              <a:rPr lang="en" sz="1200" baseline="30000">
                <a:solidFill>
                  <a:schemeClr val="dk1"/>
                </a:solidFill>
                <a:latin typeface="Proxima Nova"/>
                <a:ea typeface="Proxima Nova"/>
                <a:cs typeface="Proxima Nova"/>
                <a:sym typeface="Proxima Nova"/>
              </a:rPr>
              <a:t>(</a:t>
            </a:r>
            <a:r>
              <a:rPr lang="en" sz="1200" i="1" baseline="30000">
                <a:solidFill>
                  <a:schemeClr val="dk1"/>
                </a:solidFill>
                <a:latin typeface="Proxima Nova"/>
                <a:ea typeface="Proxima Nova"/>
                <a:cs typeface="Proxima Nova"/>
                <a:sym typeface="Proxima Nova"/>
              </a:rPr>
              <a:t>n</a:t>
            </a:r>
            <a:r>
              <a:rPr lang="en" sz="1200" baseline="30000">
                <a:solidFill>
                  <a:schemeClr val="dk1"/>
                </a:solidFill>
                <a:latin typeface="Proxima Nova"/>
                <a:ea typeface="Proxima Nova"/>
                <a:cs typeface="Proxima Nova"/>
                <a:sym typeface="Proxima Nova"/>
              </a:rPr>
              <a:t>)</a:t>
            </a:r>
            <a:r>
              <a:rPr lang="en" sz="1200">
                <a:solidFill>
                  <a:schemeClr val="dk1"/>
                </a:solidFill>
                <a:latin typeface="Proxima Nova"/>
                <a:ea typeface="Proxima Nova"/>
                <a:cs typeface="Proxima Nova"/>
                <a:sym typeface="Proxima Nova"/>
              </a:rPr>
              <a:t>. The matrix </a:t>
            </a:r>
            <a:r>
              <a:rPr lang="en" sz="1200" b="1">
                <a:solidFill>
                  <a:schemeClr val="dk1"/>
                </a:solidFill>
                <a:latin typeface="Proxima Nova"/>
                <a:ea typeface="Proxima Nova"/>
                <a:cs typeface="Proxima Nova"/>
                <a:sym typeface="Proxima Nova"/>
              </a:rPr>
              <a:t>A</a:t>
            </a:r>
            <a:r>
              <a:rPr lang="en" sz="1200" baseline="30000">
                <a:solidFill>
                  <a:schemeClr val="dk1"/>
                </a:solidFill>
                <a:latin typeface="Proxima Nova"/>
                <a:ea typeface="Proxima Nova"/>
                <a:cs typeface="Proxima Nova"/>
                <a:sym typeface="Proxima Nova"/>
              </a:rPr>
              <a:t>(</a:t>
            </a:r>
            <a:r>
              <a:rPr lang="en" sz="1200" i="1" baseline="30000">
                <a:solidFill>
                  <a:schemeClr val="dk1"/>
                </a:solidFill>
                <a:latin typeface="Proxima Nova"/>
                <a:ea typeface="Proxima Nova"/>
                <a:cs typeface="Proxima Nova"/>
                <a:sym typeface="Proxima Nova"/>
              </a:rPr>
              <a:t>n</a:t>
            </a:r>
            <a:r>
              <a:rPr lang="en" sz="1200" baseline="30000">
                <a:solidFill>
                  <a:schemeClr val="dk1"/>
                </a:solidFill>
                <a:latin typeface="Proxima Nova"/>
                <a:ea typeface="Proxima Nova"/>
                <a:cs typeface="Proxima Nova"/>
                <a:sym typeface="Proxima Nova"/>
              </a:rPr>
              <a:t>x</a:t>
            </a:r>
            <a:r>
              <a:rPr lang="en" sz="1200" i="1" baseline="30000">
                <a:solidFill>
                  <a:schemeClr val="dk1"/>
                </a:solidFill>
                <a:latin typeface="Proxima Nova"/>
                <a:ea typeface="Proxima Nova"/>
                <a:cs typeface="Proxima Nova"/>
                <a:sym typeface="Proxima Nova"/>
              </a:rPr>
              <a:t>n</a:t>
            </a:r>
            <a:r>
              <a:rPr lang="en" sz="1200" baseline="30000">
                <a:solidFill>
                  <a:schemeClr val="dk1"/>
                </a:solidFill>
                <a:latin typeface="Proxima Nova"/>
                <a:ea typeface="Proxima Nova"/>
                <a:cs typeface="Proxima Nova"/>
                <a:sym typeface="Proxima Nova"/>
              </a:rPr>
              <a:t>)</a:t>
            </a:r>
            <a:r>
              <a:rPr lang="en" sz="1200">
                <a:solidFill>
                  <a:schemeClr val="dk1"/>
                </a:solidFill>
                <a:latin typeface="Proxima Nova"/>
                <a:ea typeface="Proxima Nova"/>
                <a:cs typeface="Proxima Nova"/>
                <a:sym typeface="Proxima Nova"/>
              </a:rPr>
              <a:t> </a:t>
            </a:r>
            <a:r>
              <a:rPr lang="en" sz="1200">
                <a:solidFill>
                  <a:srgbClr val="0E0F10"/>
                </a:solidFill>
                <a:latin typeface="Proxima Nova"/>
                <a:ea typeface="Proxima Nova"/>
                <a:cs typeface="Proxima Nova"/>
                <a:sym typeface="Proxima Nova"/>
              </a:rPr>
              <a:t>works like an operator on </a:t>
            </a:r>
            <a:r>
              <a:rPr lang="en" sz="1200" b="1">
                <a:solidFill>
                  <a:srgbClr val="0E0F10"/>
                </a:solidFill>
                <a:latin typeface="Proxima Nova"/>
                <a:ea typeface="Proxima Nova"/>
                <a:cs typeface="Proxima Nova"/>
                <a:sym typeface="Proxima Nova"/>
              </a:rPr>
              <a:t>x</a:t>
            </a:r>
            <a:r>
              <a:rPr lang="en" sz="1200">
                <a:solidFill>
                  <a:srgbClr val="0E0F10"/>
                </a:solidFill>
                <a:latin typeface="Proxima Nova"/>
                <a:ea typeface="Proxima Nova"/>
                <a:cs typeface="Proxima Nova"/>
                <a:sym typeface="Proxima Nova"/>
              </a:rPr>
              <a:t> to </a:t>
            </a:r>
            <a:r>
              <a:rPr lang="en" sz="1200">
                <a:solidFill>
                  <a:srgbClr val="FF0000"/>
                </a:solidFill>
                <a:latin typeface="Proxima Nova"/>
                <a:ea typeface="Proxima Nova"/>
                <a:cs typeface="Proxima Nova"/>
                <a:sym typeface="Proxima Nova"/>
              </a:rPr>
              <a:t>scale </a:t>
            </a:r>
            <a:r>
              <a:rPr lang="en" sz="1200">
                <a:solidFill>
                  <a:srgbClr val="0E0F10"/>
                </a:solidFill>
                <a:latin typeface="Proxima Nova"/>
                <a:ea typeface="Proxima Nova"/>
                <a:cs typeface="Proxima Nova"/>
                <a:sym typeface="Proxima Nova"/>
              </a:rPr>
              <a:t>and</a:t>
            </a:r>
            <a:r>
              <a:rPr lang="en" sz="1200">
                <a:solidFill>
                  <a:srgbClr val="FF0000"/>
                </a:solidFill>
                <a:latin typeface="Proxima Nova"/>
                <a:ea typeface="Proxima Nova"/>
                <a:cs typeface="Proxima Nova"/>
                <a:sym typeface="Proxima Nova"/>
              </a:rPr>
              <a:t> rotate</a:t>
            </a:r>
            <a:r>
              <a:rPr lang="en" sz="1200">
                <a:solidFill>
                  <a:schemeClr val="dk1"/>
                </a:solidFill>
                <a:latin typeface="Proxima Nova"/>
                <a:ea typeface="Proxima Nova"/>
                <a:cs typeface="Proxima Nova"/>
                <a:sym typeface="Proxima Nova"/>
              </a:rPr>
              <a:t> the vector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to produce a new vector </a:t>
            </a:r>
            <a:r>
              <a:rPr lang="en" sz="1200" b="1">
                <a:solidFill>
                  <a:schemeClr val="dk1"/>
                </a:solidFill>
                <a:latin typeface="Proxima Nova"/>
                <a:ea typeface="Proxima Nova"/>
                <a:cs typeface="Proxima Nova"/>
                <a:sym typeface="Proxima Nova"/>
              </a:rPr>
              <a:t>y</a:t>
            </a:r>
            <a:r>
              <a:rPr lang="en" sz="1200" baseline="30000">
                <a:solidFill>
                  <a:schemeClr val="dk1"/>
                </a:solidFill>
                <a:latin typeface="Proxima Nova"/>
                <a:ea typeface="Proxima Nova"/>
                <a:cs typeface="Proxima Nova"/>
                <a:sym typeface="Proxima Nova"/>
              </a:rPr>
              <a:t>(</a:t>
            </a:r>
            <a:r>
              <a:rPr lang="en" sz="1200" i="1" baseline="30000">
                <a:solidFill>
                  <a:schemeClr val="dk1"/>
                </a:solidFill>
                <a:latin typeface="Proxima Nova"/>
                <a:ea typeface="Proxima Nova"/>
                <a:cs typeface="Proxima Nova"/>
                <a:sym typeface="Proxima Nova"/>
              </a:rPr>
              <a:t>n</a:t>
            </a:r>
            <a:r>
              <a:rPr lang="en" sz="1200" baseline="30000">
                <a:solidFill>
                  <a:schemeClr val="dk1"/>
                </a:solidFill>
                <a:latin typeface="Proxima Nova"/>
                <a:ea typeface="Proxima Nova"/>
                <a:cs typeface="Proxima Nova"/>
                <a:sym typeface="Proxima Nova"/>
              </a:rPr>
              <a:t>)</a:t>
            </a:r>
            <a:r>
              <a:rPr lang="en" sz="1200">
                <a:solidFill>
                  <a:schemeClr val="dk1"/>
                </a:solidFill>
                <a:latin typeface="Proxima Nova"/>
                <a:ea typeface="Proxima Nova"/>
                <a:cs typeface="Proxima Nova"/>
                <a:sym typeface="Proxima Nova"/>
              </a:rPr>
              <a:t>.</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Clr>
                <a:schemeClr val="dk1"/>
              </a:buClr>
              <a:buSzPts val="1100"/>
              <a:buFont typeface="Arial"/>
              <a:buNone/>
            </a:pPr>
            <a:r>
              <a:rPr lang="en" sz="1200">
                <a:solidFill>
                  <a:schemeClr val="dk1"/>
                </a:solidFill>
                <a:latin typeface="Proxima Nova"/>
                <a:ea typeface="Proxima Nova"/>
                <a:cs typeface="Proxima Nova"/>
                <a:sym typeface="Proxima Nova"/>
              </a:rPr>
              <a:t>However, there are some</a:t>
            </a:r>
            <a:r>
              <a:rPr lang="en" sz="1200">
                <a:solidFill>
                  <a:srgbClr val="FF0000"/>
                </a:solidFill>
                <a:latin typeface="Proxima Nova"/>
                <a:ea typeface="Proxima Nova"/>
                <a:cs typeface="Proxima Nova"/>
                <a:sym typeface="Proxima Nova"/>
              </a:rPr>
              <a:t> </a:t>
            </a:r>
            <a:r>
              <a:rPr lang="en" sz="1200" i="1">
                <a:solidFill>
                  <a:srgbClr val="FF0000"/>
                </a:solidFill>
                <a:latin typeface="Proxima Nova"/>
                <a:ea typeface="Proxima Nova"/>
                <a:cs typeface="Proxima Nova"/>
                <a:sym typeface="Proxima Nova"/>
              </a:rPr>
              <a:t>special</a:t>
            </a:r>
            <a:r>
              <a:rPr lang="en" sz="1200">
                <a:solidFill>
                  <a:srgbClr val="FF0000"/>
                </a:solidFill>
                <a:latin typeface="Proxima Nova"/>
                <a:ea typeface="Proxima Nova"/>
                <a:cs typeface="Proxima Nova"/>
                <a:sym typeface="Proxima Nova"/>
              </a:rPr>
              <a:t> choices of the vector</a:t>
            </a:r>
            <a:r>
              <a:rPr lang="en" sz="1200">
                <a:solidFill>
                  <a:schemeClr val="dk1"/>
                </a:solidFill>
                <a:latin typeface="Proxima Nova"/>
                <a:ea typeface="Proxima Nova"/>
                <a:cs typeface="Proxima Nova"/>
                <a:sym typeface="Proxima Nova"/>
              </a:rPr>
              <a:t>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which, when </a:t>
            </a:r>
            <a:r>
              <a:rPr lang="en" sz="1200" b="1">
                <a:solidFill>
                  <a:schemeClr val="dk1"/>
                </a:solidFill>
                <a:latin typeface="Proxima Nova"/>
                <a:ea typeface="Proxima Nova"/>
                <a:cs typeface="Proxima Nova"/>
                <a:sym typeface="Proxima Nova"/>
              </a:rPr>
              <a:t>Ax</a:t>
            </a:r>
            <a:r>
              <a:rPr lang="en" sz="1200">
                <a:solidFill>
                  <a:schemeClr val="dk1"/>
                </a:solidFill>
                <a:latin typeface="Proxima Nova"/>
                <a:ea typeface="Proxima Nova"/>
                <a:cs typeface="Proxima Nova"/>
                <a:sym typeface="Proxima Nova"/>
              </a:rPr>
              <a:t> is carried out, </a:t>
            </a:r>
            <a:r>
              <a:rPr lang="en" sz="1200">
                <a:solidFill>
                  <a:srgbClr val="FF0000"/>
                </a:solidFill>
                <a:latin typeface="Proxima Nova"/>
                <a:ea typeface="Proxima Nova"/>
                <a:cs typeface="Proxima Nova"/>
                <a:sym typeface="Proxima Nova"/>
              </a:rPr>
              <a:t>do not get rotated</a:t>
            </a:r>
            <a:r>
              <a:rPr lang="en" sz="1200">
                <a:solidFill>
                  <a:schemeClr val="dk1"/>
                </a:solidFill>
                <a:latin typeface="Proxima Nova"/>
                <a:ea typeface="Proxima Nova"/>
                <a:cs typeface="Proxima Nova"/>
                <a:sym typeface="Proxima Nova"/>
              </a:rPr>
              <a:t> and </a:t>
            </a:r>
            <a:r>
              <a:rPr lang="en" sz="1200">
                <a:solidFill>
                  <a:srgbClr val="FF0000"/>
                </a:solidFill>
                <a:latin typeface="Proxima Nova"/>
                <a:ea typeface="Proxima Nova"/>
                <a:cs typeface="Proxima Nova"/>
                <a:sym typeface="Proxima Nova"/>
              </a:rPr>
              <a:t>only get scaled</a:t>
            </a:r>
            <a:r>
              <a:rPr lang="en" sz="1200">
                <a:solidFill>
                  <a:schemeClr val="dk1"/>
                </a:solidFill>
                <a:latin typeface="Proxima Nova"/>
                <a:ea typeface="Proxima Nova"/>
                <a:cs typeface="Proxima Nova"/>
                <a:sym typeface="Proxima Nova"/>
              </a:rPr>
              <a:t> by </a:t>
            </a:r>
            <a:r>
              <a:rPr lang="en" sz="1200" b="1">
                <a:solidFill>
                  <a:schemeClr val="dk1"/>
                </a:solidFill>
                <a:latin typeface="Proxima Nova"/>
                <a:ea typeface="Proxima Nova"/>
                <a:cs typeface="Proxima Nova"/>
                <a:sym typeface="Proxima Nova"/>
              </a:rPr>
              <a:t>A</a:t>
            </a:r>
            <a:endParaRPr sz="1200">
              <a:solidFill>
                <a:schemeClr val="dk1"/>
              </a:solidFill>
              <a:latin typeface="Proxima Nova"/>
              <a:ea typeface="Proxima Nova"/>
              <a:cs typeface="Proxima Nova"/>
              <a:sym typeface="Proxima Nova"/>
            </a:endParaRPr>
          </a:p>
        </p:txBody>
      </p:sp>
      <p:graphicFrame>
        <p:nvGraphicFramePr>
          <p:cNvPr id="151" name="Google Shape;151;p23"/>
          <p:cNvGraphicFramePr/>
          <p:nvPr/>
        </p:nvGraphicFramePr>
        <p:xfrm>
          <a:off x="1790700" y="2677650"/>
          <a:ext cx="3000000" cy="3000000"/>
        </p:xfrm>
        <a:graphic>
          <a:graphicData uri="http://schemas.openxmlformats.org/drawingml/2006/table">
            <a:tbl>
              <a:tblPr>
                <a:noFill/>
                <a:tableStyleId>{57A54D37-2C74-4D59-B1A1-C6EF42CADA64}</a:tableStyleId>
              </a:tblPr>
              <a:tblGrid>
                <a:gridCol w="402950">
                  <a:extLst>
                    <a:ext uri="{9D8B030D-6E8A-4147-A177-3AD203B41FA5}">
                      <a16:colId xmlns:a16="http://schemas.microsoft.com/office/drawing/2014/main" val="20000"/>
                    </a:ext>
                  </a:extLst>
                </a:gridCol>
                <a:gridCol w="402950">
                  <a:extLst>
                    <a:ext uri="{9D8B030D-6E8A-4147-A177-3AD203B41FA5}">
                      <a16:colId xmlns:a16="http://schemas.microsoft.com/office/drawing/2014/main" val="20001"/>
                    </a:ext>
                  </a:extLst>
                </a:gridCol>
              </a:tblGrid>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3"/>
          <p:cNvSpPr txBox="1"/>
          <p:nvPr/>
        </p:nvSpPr>
        <p:spPr>
          <a:xfrm>
            <a:off x="1905650" y="3630950"/>
            <a:ext cx="576000" cy="36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A</a:t>
            </a:r>
            <a:r>
              <a:rPr lang="en" sz="1200" baseline="30000">
                <a:solidFill>
                  <a:schemeClr val="dk1"/>
                </a:solidFill>
                <a:latin typeface="Proxima Nova"/>
                <a:ea typeface="Proxima Nova"/>
                <a:cs typeface="Proxima Nova"/>
                <a:sym typeface="Proxima Nova"/>
              </a:rPr>
              <a:t>(2x2)</a:t>
            </a:r>
            <a:endParaRPr/>
          </a:p>
        </p:txBody>
      </p:sp>
      <p:graphicFrame>
        <p:nvGraphicFramePr>
          <p:cNvPr id="153" name="Google Shape;153;p23"/>
          <p:cNvGraphicFramePr/>
          <p:nvPr/>
        </p:nvGraphicFramePr>
        <p:xfrm>
          <a:off x="3009900" y="2677650"/>
          <a:ext cx="3000000" cy="3000000"/>
        </p:xfrm>
        <a:graphic>
          <a:graphicData uri="http://schemas.openxmlformats.org/drawingml/2006/table">
            <a:tbl>
              <a:tblPr>
                <a:noFill/>
                <a:tableStyleId>{57A54D37-2C74-4D59-B1A1-C6EF42CADA64}</a:tableStyleId>
              </a:tblPr>
              <a:tblGrid>
                <a:gridCol w="402950">
                  <a:extLst>
                    <a:ext uri="{9D8B030D-6E8A-4147-A177-3AD203B41FA5}">
                      <a16:colId xmlns:a16="http://schemas.microsoft.com/office/drawing/2014/main" val="20000"/>
                    </a:ext>
                  </a:extLst>
                </a:gridCol>
              </a:tblGrid>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4" name="Google Shape;154;p23"/>
          <p:cNvSpPr txBox="1"/>
          <p:nvPr/>
        </p:nvSpPr>
        <p:spPr>
          <a:xfrm>
            <a:off x="2896250" y="3630950"/>
            <a:ext cx="576000" cy="36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x</a:t>
            </a:r>
            <a:r>
              <a:rPr lang="en" sz="1200" baseline="30000">
                <a:solidFill>
                  <a:schemeClr val="dk1"/>
                </a:solidFill>
                <a:latin typeface="Proxima Nova"/>
                <a:ea typeface="Proxima Nova"/>
                <a:cs typeface="Proxima Nova"/>
                <a:sym typeface="Proxima Nova"/>
              </a:rPr>
              <a:t>(2)</a:t>
            </a:r>
            <a:endParaRPr/>
          </a:p>
        </p:txBody>
      </p:sp>
      <p:sp>
        <p:nvSpPr>
          <p:cNvPr id="155" name="Google Shape;155;p23"/>
          <p:cNvSpPr txBox="1"/>
          <p:nvPr/>
        </p:nvSpPr>
        <p:spPr>
          <a:xfrm>
            <a:off x="3696200" y="3004775"/>
            <a:ext cx="4683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dk1"/>
                </a:solidFill>
                <a:latin typeface="Proxima Nova"/>
                <a:ea typeface="Proxima Nova"/>
                <a:cs typeface="Proxima Nova"/>
                <a:sym typeface="Proxima Nova"/>
              </a:rPr>
              <a:t>=</a:t>
            </a:r>
            <a:endParaRPr sz="1900">
              <a:solidFill>
                <a:schemeClr val="dk1"/>
              </a:solidFill>
              <a:latin typeface="Proxima Nova"/>
              <a:ea typeface="Proxima Nova"/>
              <a:cs typeface="Proxima Nova"/>
              <a:sym typeface="Proxima Nova"/>
            </a:endParaRPr>
          </a:p>
        </p:txBody>
      </p:sp>
      <p:sp>
        <p:nvSpPr>
          <p:cNvPr id="156" name="Google Shape;156;p23"/>
          <p:cNvSpPr txBox="1"/>
          <p:nvPr/>
        </p:nvSpPr>
        <p:spPr>
          <a:xfrm>
            <a:off x="2657934" y="3004775"/>
            <a:ext cx="299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x</a:t>
            </a:r>
            <a:endParaRPr sz="1200">
              <a:solidFill>
                <a:schemeClr val="dk1"/>
              </a:solidFill>
              <a:latin typeface="Proxima Nova"/>
              <a:ea typeface="Proxima Nova"/>
              <a:cs typeface="Proxima Nova"/>
              <a:sym typeface="Proxima Nova"/>
            </a:endParaRPr>
          </a:p>
        </p:txBody>
      </p:sp>
      <p:graphicFrame>
        <p:nvGraphicFramePr>
          <p:cNvPr id="157" name="Google Shape;157;p23"/>
          <p:cNvGraphicFramePr/>
          <p:nvPr/>
        </p:nvGraphicFramePr>
        <p:xfrm>
          <a:off x="4381500" y="2677650"/>
          <a:ext cx="3000000" cy="3000000"/>
        </p:xfrm>
        <a:graphic>
          <a:graphicData uri="http://schemas.openxmlformats.org/drawingml/2006/table">
            <a:tbl>
              <a:tblPr>
                <a:noFill/>
                <a:tableStyleId>{57A54D37-2C74-4D59-B1A1-C6EF42CADA64}</a:tableStyleId>
              </a:tblPr>
              <a:tblGrid>
                <a:gridCol w="402950">
                  <a:extLst>
                    <a:ext uri="{9D8B030D-6E8A-4147-A177-3AD203B41FA5}">
                      <a16:colId xmlns:a16="http://schemas.microsoft.com/office/drawing/2014/main" val="20000"/>
                    </a:ext>
                  </a:extLst>
                </a:gridCol>
              </a:tblGrid>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8" name="Google Shape;158;p23"/>
          <p:cNvSpPr txBox="1"/>
          <p:nvPr/>
        </p:nvSpPr>
        <p:spPr>
          <a:xfrm>
            <a:off x="4267850" y="3630950"/>
            <a:ext cx="576000" cy="36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y</a:t>
            </a:r>
            <a:r>
              <a:rPr lang="en" sz="1200" baseline="30000">
                <a:solidFill>
                  <a:schemeClr val="dk1"/>
                </a:solidFill>
                <a:latin typeface="Proxima Nova"/>
                <a:ea typeface="Proxima Nova"/>
                <a:cs typeface="Proxima Nova"/>
                <a:sym typeface="Proxima Nova"/>
              </a:rPr>
              <a:t>(2)</a:t>
            </a:r>
            <a:endParaRPr/>
          </a:p>
        </p:txBody>
      </p:sp>
      <p:sp>
        <p:nvSpPr>
          <p:cNvPr id="159" name="Google Shape;159;p23"/>
          <p:cNvSpPr txBox="1"/>
          <p:nvPr/>
        </p:nvSpPr>
        <p:spPr>
          <a:xfrm>
            <a:off x="6334575" y="3508350"/>
            <a:ext cx="9105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x </a:t>
            </a:r>
            <a:r>
              <a:rPr lang="en" sz="1200">
                <a:solidFill>
                  <a:schemeClr val="dk1"/>
                </a:solidFill>
                <a:latin typeface="Proxima Nova"/>
                <a:ea typeface="Proxima Nova"/>
                <a:cs typeface="Proxima Nova"/>
                <a:sym typeface="Proxima Nova"/>
              </a:rPr>
              <a:t>= (3,3)</a:t>
            </a:r>
            <a:endParaRPr/>
          </a:p>
        </p:txBody>
      </p:sp>
      <p:sp>
        <p:nvSpPr>
          <p:cNvPr id="160" name="Google Shape;160;p23"/>
          <p:cNvSpPr txBox="1"/>
          <p:nvPr/>
        </p:nvSpPr>
        <p:spPr>
          <a:xfrm>
            <a:off x="7553775" y="2593950"/>
            <a:ext cx="9105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y </a:t>
            </a:r>
            <a:r>
              <a:rPr lang="en" sz="1200">
                <a:solidFill>
                  <a:schemeClr val="dk1"/>
                </a:solidFill>
                <a:latin typeface="Proxima Nova"/>
                <a:ea typeface="Proxima Nova"/>
                <a:cs typeface="Proxima Nova"/>
                <a:sym typeface="Proxima Nova"/>
              </a:rPr>
              <a:t>= (9,9)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Key Intuition</a:t>
            </a:r>
            <a:endParaRPr sz="2800">
              <a:solidFill>
                <a:srgbClr val="000000"/>
              </a:solidFill>
            </a:endParaRPr>
          </a:p>
        </p:txBody>
      </p:sp>
      <p:sp>
        <p:nvSpPr>
          <p:cNvPr id="166" name="Google Shape;166;p24"/>
          <p:cNvSpPr txBox="1"/>
          <p:nvPr/>
        </p:nvSpPr>
        <p:spPr>
          <a:xfrm>
            <a:off x="379075" y="1114925"/>
            <a:ext cx="8265300" cy="1648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900">
                <a:solidFill>
                  <a:schemeClr val="dk1"/>
                </a:solidFill>
                <a:latin typeface="Proxima Nova"/>
                <a:ea typeface="Proxima Nova"/>
                <a:cs typeface="Proxima Nova"/>
                <a:sym typeface="Proxima Nova"/>
              </a:rPr>
              <a:t>λ</a:t>
            </a:r>
            <a:r>
              <a:rPr lang="en" sz="2900" b="1">
                <a:solidFill>
                  <a:schemeClr val="dk1"/>
                </a:solidFill>
                <a:latin typeface="Proxima Nova"/>
                <a:ea typeface="Proxima Nova"/>
                <a:cs typeface="Proxima Nova"/>
                <a:sym typeface="Proxima Nova"/>
              </a:rPr>
              <a:t>x</a:t>
            </a:r>
            <a:r>
              <a:rPr lang="en" sz="2900">
                <a:solidFill>
                  <a:schemeClr val="dk1"/>
                </a:solidFill>
                <a:latin typeface="Proxima Nova"/>
                <a:ea typeface="Proxima Nova"/>
                <a:cs typeface="Proxima Nova"/>
                <a:sym typeface="Proxima Nova"/>
              </a:rPr>
              <a:t> = </a:t>
            </a:r>
            <a:r>
              <a:rPr lang="en" sz="2900" b="1">
                <a:solidFill>
                  <a:schemeClr val="dk1"/>
                </a:solidFill>
                <a:latin typeface="Proxima Nova"/>
                <a:ea typeface="Proxima Nova"/>
                <a:cs typeface="Proxima Nova"/>
                <a:sym typeface="Proxima Nova"/>
              </a:rPr>
              <a:t>Ax</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If we encounter a real life problem that can be expressed in the format λ</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 </a:t>
            </a:r>
            <a:r>
              <a:rPr lang="en" sz="1200" b="1">
                <a:solidFill>
                  <a:schemeClr val="dk1"/>
                </a:solidFill>
                <a:latin typeface="Proxima Nova"/>
                <a:ea typeface="Proxima Nova"/>
                <a:cs typeface="Proxima Nova"/>
                <a:sym typeface="Proxima Nova"/>
              </a:rPr>
              <a:t>Ax</a:t>
            </a:r>
            <a:r>
              <a:rPr lang="en" sz="1200">
                <a:solidFill>
                  <a:schemeClr val="dk1"/>
                </a:solidFill>
                <a:latin typeface="Proxima Nova"/>
                <a:ea typeface="Proxima Nova"/>
                <a:cs typeface="Proxima Nova"/>
                <a:sym typeface="Proxima Nova"/>
              </a:rPr>
              <a:t>, it will tells us that there are certain special choices of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(associated with </a:t>
            </a:r>
            <a:r>
              <a:rPr lang="en" sz="1200" b="1">
                <a:solidFill>
                  <a:schemeClr val="dk1"/>
                </a:solidFill>
                <a:latin typeface="Proxima Nova"/>
                <a:ea typeface="Proxima Nova"/>
                <a:cs typeface="Proxima Nova"/>
                <a:sym typeface="Proxima Nova"/>
              </a:rPr>
              <a:t>A</a:t>
            </a:r>
            <a:r>
              <a:rPr lang="en" sz="1200">
                <a:solidFill>
                  <a:schemeClr val="dk1"/>
                </a:solidFill>
                <a:latin typeface="Proxima Nova"/>
                <a:ea typeface="Proxima Nova"/>
                <a:cs typeface="Proxima Nova"/>
                <a:sym typeface="Proxima Nova"/>
              </a:rPr>
              <a:t>) that will only be scaled by a scalar factor λ and will not get rotated when operated on by </a:t>
            </a:r>
            <a:r>
              <a:rPr lang="en" sz="1200" b="1">
                <a:solidFill>
                  <a:schemeClr val="dk1"/>
                </a:solidFill>
                <a:latin typeface="Proxima Nova"/>
                <a:ea typeface="Proxima Nova"/>
                <a:cs typeface="Proxima Nova"/>
                <a:sym typeface="Proxima Nova"/>
              </a:rPr>
              <a:t>A</a:t>
            </a:r>
            <a:r>
              <a:rPr lang="en" sz="1200">
                <a:solidFill>
                  <a:schemeClr val="dk1"/>
                </a:solidFill>
                <a:latin typeface="Proxima Nova"/>
                <a:ea typeface="Proxima Nova"/>
                <a:cs typeface="Proxima Nova"/>
                <a:sym typeface="Proxima Nova"/>
              </a:rPr>
              <a:t>. Those special choice vectors are the Eigenvectors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The matrix </a:t>
            </a:r>
            <a:r>
              <a:rPr lang="en" sz="1200" b="1">
                <a:solidFill>
                  <a:schemeClr val="dk1"/>
                </a:solidFill>
                <a:latin typeface="Proxima Nova"/>
                <a:ea typeface="Proxima Nova"/>
                <a:cs typeface="Proxima Nova"/>
                <a:sym typeface="Proxima Nova"/>
              </a:rPr>
              <a:t>A</a:t>
            </a:r>
            <a:r>
              <a:rPr lang="en" sz="1200">
                <a:solidFill>
                  <a:schemeClr val="dk1"/>
                </a:solidFill>
                <a:latin typeface="Proxima Nova"/>
                <a:ea typeface="Proxima Nova"/>
                <a:cs typeface="Proxima Nova"/>
                <a:sym typeface="Proxima Nova"/>
              </a:rPr>
              <a:t> determines what these Eigenvectors and Eigenvalues will be. In other words, if we know </a:t>
            </a:r>
            <a:r>
              <a:rPr lang="en" sz="1200" b="1">
                <a:solidFill>
                  <a:schemeClr val="dk1"/>
                </a:solidFill>
                <a:latin typeface="Proxima Nova"/>
                <a:ea typeface="Proxima Nova"/>
                <a:cs typeface="Proxima Nova"/>
                <a:sym typeface="Proxima Nova"/>
              </a:rPr>
              <a:t>A</a:t>
            </a:r>
            <a:r>
              <a:rPr lang="en" sz="1200">
                <a:solidFill>
                  <a:schemeClr val="dk1"/>
                </a:solidFill>
                <a:latin typeface="Proxima Nova"/>
                <a:ea typeface="Proxima Nova"/>
                <a:cs typeface="Proxima Nova"/>
                <a:sym typeface="Proxima Nova"/>
              </a:rPr>
              <a:t>, we can compute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and λ so that λ</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 </a:t>
            </a:r>
            <a:r>
              <a:rPr lang="en" sz="1200" b="1">
                <a:solidFill>
                  <a:schemeClr val="dk1"/>
                </a:solidFill>
                <a:latin typeface="Proxima Nova"/>
                <a:ea typeface="Proxima Nova"/>
                <a:cs typeface="Proxima Nova"/>
                <a:sym typeface="Proxima Nova"/>
              </a:rPr>
              <a:t>Ax</a:t>
            </a:r>
            <a:r>
              <a:rPr lang="en" sz="1200">
                <a:solidFill>
                  <a:schemeClr val="dk1"/>
                </a:solidFill>
                <a:latin typeface="Proxima Nova"/>
                <a:ea typeface="Proxima Nova"/>
                <a:cs typeface="Proxima Nova"/>
                <a:sym typeface="Proxima Nova"/>
              </a:rPr>
              <a:t> holds.</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Key Intuition</a:t>
            </a:r>
            <a:endParaRPr sz="2800">
              <a:solidFill>
                <a:srgbClr val="000000"/>
              </a:solidFill>
            </a:endParaRPr>
          </a:p>
        </p:txBody>
      </p:sp>
      <p:sp>
        <p:nvSpPr>
          <p:cNvPr id="172" name="Google Shape;172;p25"/>
          <p:cNvSpPr txBox="1"/>
          <p:nvPr/>
        </p:nvSpPr>
        <p:spPr>
          <a:xfrm>
            <a:off x="379075" y="1114925"/>
            <a:ext cx="8265300" cy="126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But </a:t>
            </a:r>
            <a:r>
              <a:rPr lang="en" sz="1200" b="1">
                <a:solidFill>
                  <a:schemeClr val="dk1"/>
                </a:solidFill>
                <a:latin typeface="Proxima Nova"/>
                <a:ea typeface="Proxima Nova"/>
                <a:cs typeface="Proxima Nova"/>
                <a:sym typeface="Proxima Nova"/>
              </a:rPr>
              <a:t>how</a:t>
            </a:r>
            <a:r>
              <a:rPr lang="en" sz="1200">
                <a:solidFill>
                  <a:schemeClr val="dk1"/>
                </a:solidFill>
                <a:latin typeface="Proxima Nova"/>
                <a:ea typeface="Proxima Nova"/>
                <a:cs typeface="Proxima Nova"/>
                <a:sym typeface="Proxima Nova"/>
              </a:rPr>
              <a:t> do we find the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and λ associated with </a:t>
            </a:r>
            <a:r>
              <a:rPr lang="en" sz="1200" b="1">
                <a:solidFill>
                  <a:schemeClr val="dk1"/>
                </a:solidFill>
                <a:latin typeface="Proxima Nova"/>
                <a:ea typeface="Proxima Nova"/>
                <a:cs typeface="Proxima Nova"/>
                <a:sym typeface="Proxima Nova"/>
              </a:rPr>
              <a:t>A </a:t>
            </a:r>
            <a:r>
              <a:rPr lang="en" sz="1200">
                <a:solidFill>
                  <a:schemeClr val="dk1"/>
                </a:solidFill>
                <a:latin typeface="Proxima Nova"/>
                <a:ea typeface="Proxima Nova"/>
                <a:cs typeface="Proxima Nova"/>
                <a:sym typeface="Proxima Nova"/>
              </a:rPr>
              <a:t>that satisfies this equation λ</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 </a:t>
            </a:r>
            <a:r>
              <a:rPr lang="en" sz="1200" b="1">
                <a:solidFill>
                  <a:schemeClr val="dk1"/>
                </a:solidFill>
                <a:latin typeface="Proxima Nova"/>
                <a:ea typeface="Proxima Nova"/>
                <a:cs typeface="Proxima Nova"/>
                <a:sym typeface="Proxima Nova"/>
              </a:rPr>
              <a:t>Ax</a:t>
            </a:r>
            <a:r>
              <a:rPr lang="en" sz="1200">
                <a:solidFill>
                  <a:schemeClr val="dk1"/>
                </a:solidFill>
                <a:latin typeface="Proxima Nova"/>
                <a:ea typeface="Proxima Nova"/>
                <a:cs typeface="Proxima Nova"/>
                <a:sym typeface="Proxima Nova"/>
              </a:rPr>
              <a:t>?</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200" i="1">
                <a:solidFill>
                  <a:schemeClr val="dk1"/>
                </a:solidFill>
                <a:latin typeface="Proxima Nova"/>
                <a:ea typeface="Proxima Nova"/>
                <a:cs typeface="Proxima Nova"/>
                <a:sym typeface="Proxima Nova"/>
              </a:rPr>
              <a:t>Linear algebra class: </a:t>
            </a:r>
            <a:r>
              <a:rPr lang="en" sz="1200">
                <a:solidFill>
                  <a:schemeClr val="dk1"/>
                </a:solidFill>
                <a:latin typeface="Proxima Nova"/>
                <a:ea typeface="Proxima Nova"/>
                <a:cs typeface="Proxima Nova"/>
                <a:sym typeface="Proxima Nova"/>
              </a:rPr>
              <a:t>You can do it by hand!</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i="1">
                <a:solidFill>
                  <a:schemeClr val="dk1"/>
                </a:solidFill>
                <a:latin typeface="Proxima Nova"/>
                <a:ea typeface="Proxima Nova"/>
                <a:cs typeface="Proxima Nova"/>
                <a:sym typeface="Proxima Nova"/>
              </a:rPr>
              <a:t>Python/MATLAB packages:</a:t>
            </a:r>
            <a:r>
              <a:rPr lang="en" sz="1200">
                <a:solidFill>
                  <a:schemeClr val="dk1"/>
                </a:solidFill>
                <a:latin typeface="Proxima Nova"/>
                <a:ea typeface="Proxima Nova"/>
                <a:cs typeface="Proxima Nova"/>
                <a:sym typeface="Proxima Nova"/>
              </a:rPr>
              <a:t> Just give </a:t>
            </a:r>
            <a:r>
              <a:rPr lang="en" sz="1200" b="1">
                <a:solidFill>
                  <a:schemeClr val="dk1"/>
                </a:solidFill>
                <a:latin typeface="Proxima Nova"/>
                <a:ea typeface="Proxima Nova"/>
                <a:cs typeface="Proxima Nova"/>
                <a:sym typeface="Proxima Nova"/>
              </a:rPr>
              <a:t>A</a:t>
            </a:r>
            <a:r>
              <a:rPr lang="en" sz="1200">
                <a:solidFill>
                  <a:schemeClr val="dk1"/>
                </a:solidFill>
                <a:latin typeface="Proxima Nova"/>
                <a:ea typeface="Proxima Nova"/>
                <a:cs typeface="Proxima Nova"/>
                <a:sym typeface="Proxima Nova"/>
              </a:rPr>
              <a:t> as an input, all the </a:t>
            </a:r>
            <a:r>
              <a:rPr lang="en" sz="1200" b="1">
                <a:solidFill>
                  <a:schemeClr val="dk1"/>
                </a:solidFill>
                <a:latin typeface="Proxima Nova"/>
                <a:ea typeface="Proxima Nova"/>
                <a:cs typeface="Proxima Nova"/>
                <a:sym typeface="Proxima Nova"/>
              </a:rPr>
              <a:t>x</a:t>
            </a:r>
            <a:r>
              <a:rPr lang="en" sz="1200">
                <a:solidFill>
                  <a:schemeClr val="dk1"/>
                </a:solidFill>
                <a:latin typeface="Proxima Nova"/>
                <a:ea typeface="Proxima Nova"/>
                <a:cs typeface="Proxima Nova"/>
                <a:sym typeface="Proxima Nova"/>
              </a:rPr>
              <a:t> and λ choices that satisfy the equation will be computed for you.</a:t>
            </a:r>
            <a:endParaRPr sz="1200">
              <a:solidFill>
                <a:schemeClr val="dk1"/>
              </a:solidFill>
              <a:latin typeface="Proxima Nova"/>
              <a:ea typeface="Proxima Nova"/>
              <a:cs typeface="Proxima Nova"/>
              <a:sym typeface="Proxima Nova"/>
            </a:endParaRPr>
          </a:p>
        </p:txBody>
      </p:sp>
      <p:pic>
        <p:nvPicPr>
          <p:cNvPr id="173" name="Google Shape;173;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046818" y="2690675"/>
            <a:ext cx="5050375" cy="165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p:nvPr/>
        </p:nvSpPr>
        <p:spPr>
          <a:xfrm>
            <a:off x="193250" y="4905650"/>
            <a:ext cx="7172700" cy="14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Data collected by Prof. David Krackhardt of Carnegie Mellon University</a:t>
            </a:r>
            <a:endParaRPr sz="900">
              <a:solidFill>
                <a:schemeClr val="dk1"/>
              </a:solidFill>
              <a:latin typeface="Proxima Nova"/>
              <a:ea typeface="Proxima Nova"/>
              <a:cs typeface="Proxima Nova"/>
              <a:sym typeface="Proxima Nova"/>
            </a:endParaRPr>
          </a:p>
        </p:txBody>
      </p:sp>
      <p:pic>
        <p:nvPicPr>
          <p:cNvPr id="179" name="Google Shape;179;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33163" y="228600"/>
            <a:ext cx="6134467" cy="4600850"/>
          </a:xfrm>
          <a:prstGeom prst="rect">
            <a:avLst/>
          </a:prstGeom>
          <a:noFill/>
          <a:ln>
            <a:noFill/>
          </a:ln>
        </p:spPr>
      </p:pic>
      <p:pic>
        <p:nvPicPr>
          <p:cNvPr id="180" name="Google Shape;180;p26"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572945" flipH="1">
            <a:off x="3980385" y="1561436"/>
            <a:ext cx="432308" cy="1077809"/>
          </a:xfrm>
          <a:prstGeom prst="rect">
            <a:avLst/>
          </a:prstGeom>
          <a:noFill/>
          <a:ln>
            <a:noFill/>
          </a:ln>
        </p:spPr>
      </p:pic>
      <p:sp>
        <p:nvSpPr>
          <p:cNvPr id="181" name="Google Shape;181;p26"/>
          <p:cNvSpPr txBox="1"/>
          <p:nvPr/>
        </p:nvSpPr>
        <p:spPr>
          <a:xfrm>
            <a:off x="4721700" y="2086775"/>
            <a:ext cx="1876500" cy="1191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Linda has the most influential friends, hence she is very influential =&gt; captured by Eigenvector Centrality</a:t>
            </a:r>
            <a:endParaRPr sz="1200">
              <a:solidFill>
                <a:srgbClr val="000000"/>
              </a:solidFill>
              <a:latin typeface="Proxima Nova"/>
              <a:ea typeface="Proxima Nova"/>
              <a:cs typeface="Proxima Nova"/>
              <a:sym typeface="Proxima Nova"/>
            </a:endParaRPr>
          </a:p>
        </p:txBody>
      </p:sp>
      <p:pic>
        <p:nvPicPr>
          <p:cNvPr id="182" name="Google Shape;18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72625" y="1332000"/>
            <a:ext cx="2248700" cy="2711450"/>
          </a:xfrm>
          <a:prstGeom prst="rect">
            <a:avLst/>
          </a:prstGeom>
          <a:noFill/>
          <a:ln>
            <a:noFill/>
          </a:ln>
        </p:spPr>
      </p:pic>
      <p:sp>
        <p:nvSpPr>
          <p:cNvPr id="183" name="Google Shape;183;p26"/>
          <p:cNvSpPr/>
          <p:nvPr/>
        </p:nvSpPr>
        <p:spPr>
          <a:xfrm>
            <a:off x="6882750" y="1902800"/>
            <a:ext cx="2021700" cy="1839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26"/>
          <p:cNvSpPr txBox="1"/>
          <p:nvPr/>
        </p:nvSpPr>
        <p:spPr>
          <a:xfrm>
            <a:off x="6720597" y="876750"/>
            <a:ext cx="2194200" cy="3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Proxima Nova"/>
                <a:ea typeface="Proxima Nova"/>
                <a:cs typeface="Proxima Nova"/>
                <a:sym typeface="Proxima Nova"/>
              </a:rPr>
              <a:t>Eigenvector Centrality</a:t>
            </a:r>
            <a:endParaRPr sz="1200" b="1">
              <a:solidFill>
                <a:schemeClr val="dk1"/>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a:t>
            </a:r>
            <a:endParaRPr sz="2800">
              <a:solidFill>
                <a:srgbClr val="000000"/>
              </a:solidFill>
            </a:endParaRPr>
          </a:p>
        </p:txBody>
      </p:sp>
      <p:sp>
        <p:nvSpPr>
          <p:cNvPr id="190" name="Google Shape;190;p27"/>
          <p:cNvSpPr txBox="1"/>
          <p:nvPr/>
        </p:nvSpPr>
        <p:spPr>
          <a:xfrm>
            <a:off x="379075" y="1114925"/>
            <a:ext cx="8265300" cy="71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Proxima Nova"/>
                <a:ea typeface="Proxima Nova"/>
                <a:cs typeface="Proxima Nova"/>
                <a:sym typeface="Proxima Nova"/>
              </a:rPr>
              <a:t>Having </a:t>
            </a:r>
            <a:r>
              <a:rPr lang="en" sz="1200" i="1">
                <a:solidFill>
                  <a:schemeClr val="dk1"/>
                </a:solidFill>
                <a:latin typeface="Proxima Nova"/>
                <a:ea typeface="Proxima Nova"/>
                <a:cs typeface="Proxima Nova"/>
                <a:sym typeface="Proxima Nova"/>
              </a:rPr>
              <a:t>more</a:t>
            </a:r>
            <a:r>
              <a:rPr lang="en" sz="1200">
                <a:solidFill>
                  <a:schemeClr val="dk1"/>
                </a:solidFill>
                <a:latin typeface="Proxima Nova"/>
                <a:ea typeface="Proxima Nova"/>
                <a:cs typeface="Proxima Nova"/>
                <a:sym typeface="Proxima Nova"/>
              </a:rPr>
              <a:t> friends isn’t sufficient, having </a:t>
            </a:r>
            <a:r>
              <a:rPr lang="en" sz="1200" i="1">
                <a:solidFill>
                  <a:schemeClr val="dk1"/>
                </a:solidFill>
                <a:latin typeface="Proxima Nova"/>
                <a:ea typeface="Proxima Nova"/>
                <a:cs typeface="Proxima Nova"/>
                <a:sym typeface="Proxima Nova"/>
              </a:rPr>
              <a:t>important friends</a:t>
            </a:r>
            <a:r>
              <a:rPr lang="en" sz="1200">
                <a:solidFill>
                  <a:schemeClr val="dk1"/>
                </a:solidFill>
                <a:latin typeface="Proxima Nova"/>
                <a:ea typeface="Proxima Nova"/>
                <a:cs typeface="Proxima Nova"/>
                <a:sym typeface="Proxima Nova"/>
              </a:rPr>
              <a:t> is the real deal</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200">
              <a:solidFill>
                <a:schemeClr val="dk1"/>
              </a:solidFill>
              <a:latin typeface="Proxima Nova"/>
              <a:ea typeface="Proxima Nova"/>
              <a:cs typeface="Proxima Nova"/>
              <a:sym typeface="Proxima Nova"/>
            </a:endParaRPr>
          </a:p>
        </p:txBody>
      </p:sp>
      <p:pic>
        <p:nvPicPr>
          <p:cNvPr id="191" name="Google Shape;191;p27"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7812258">
            <a:off x="6002235" y="1088987"/>
            <a:ext cx="432308" cy="1077809"/>
          </a:xfrm>
          <a:prstGeom prst="rect">
            <a:avLst/>
          </a:prstGeom>
          <a:noFill/>
          <a:ln>
            <a:noFill/>
          </a:ln>
        </p:spPr>
      </p:pic>
      <p:sp>
        <p:nvSpPr>
          <p:cNvPr id="192" name="Google Shape;192;p27"/>
          <p:cNvSpPr txBox="1"/>
          <p:nvPr/>
        </p:nvSpPr>
        <p:spPr>
          <a:xfrm>
            <a:off x="5874675" y="2205125"/>
            <a:ext cx="1781100" cy="1251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is the intuition we would like to capture from our adjacency matrix, </a:t>
            </a:r>
            <a:r>
              <a:rPr lang="en" sz="1200" b="1">
                <a:latin typeface="Proxima Nova"/>
                <a:ea typeface="Proxima Nova"/>
                <a:cs typeface="Proxima Nova"/>
                <a:sym typeface="Proxima Nova"/>
              </a:rPr>
              <a:t>A</a:t>
            </a:r>
            <a:endParaRPr sz="1200">
              <a:solidFill>
                <a:srgbClr val="000000"/>
              </a:solidFill>
              <a:latin typeface="Proxima Nova Extrabold"/>
              <a:ea typeface="Proxima Nova Extrabold"/>
              <a:cs typeface="Proxima Nova Extrabold"/>
              <a:sym typeface="Proxima Nova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a:t>
            </a:r>
            <a:endParaRPr sz="2800">
              <a:solidFill>
                <a:srgbClr val="000000"/>
              </a:solidFill>
            </a:endParaRPr>
          </a:p>
        </p:txBody>
      </p:sp>
      <p:sp>
        <p:nvSpPr>
          <p:cNvPr id="198" name="Google Shape;198;p28"/>
          <p:cNvSpPr txBox="1"/>
          <p:nvPr/>
        </p:nvSpPr>
        <p:spPr>
          <a:xfrm>
            <a:off x="379075" y="1114925"/>
            <a:ext cx="8265300" cy="71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Proxima Nova"/>
                <a:ea typeface="Proxima Nova"/>
                <a:cs typeface="Proxima Nova"/>
                <a:sym typeface="Proxima Nova"/>
              </a:rPr>
              <a:t>Having </a:t>
            </a:r>
            <a:r>
              <a:rPr lang="en" sz="1200" i="1">
                <a:solidFill>
                  <a:schemeClr val="dk1"/>
                </a:solidFill>
                <a:latin typeface="Proxima Nova"/>
                <a:ea typeface="Proxima Nova"/>
                <a:cs typeface="Proxima Nova"/>
                <a:sym typeface="Proxima Nova"/>
              </a:rPr>
              <a:t>more</a:t>
            </a:r>
            <a:r>
              <a:rPr lang="en" sz="1200">
                <a:solidFill>
                  <a:schemeClr val="dk1"/>
                </a:solidFill>
                <a:latin typeface="Proxima Nova"/>
                <a:ea typeface="Proxima Nova"/>
                <a:cs typeface="Proxima Nova"/>
                <a:sym typeface="Proxima Nova"/>
              </a:rPr>
              <a:t> friends isn’t sufficient, having </a:t>
            </a:r>
            <a:r>
              <a:rPr lang="en" sz="1200" i="1">
                <a:solidFill>
                  <a:schemeClr val="dk1"/>
                </a:solidFill>
                <a:latin typeface="Proxima Nova"/>
                <a:ea typeface="Proxima Nova"/>
                <a:cs typeface="Proxima Nova"/>
                <a:sym typeface="Proxima Nova"/>
              </a:rPr>
              <a:t>important friends</a:t>
            </a:r>
            <a:r>
              <a:rPr lang="en" sz="1200">
                <a:solidFill>
                  <a:schemeClr val="dk1"/>
                </a:solidFill>
                <a:latin typeface="Proxima Nova"/>
                <a:ea typeface="Proxima Nova"/>
                <a:cs typeface="Proxima Nova"/>
                <a:sym typeface="Proxima Nova"/>
              </a:rPr>
              <a:t> is the real deal</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The sum of Linda’s peers’ centralities</a:t>
            </a:r>
            <a:endParaRPr sz="1200">
              <a:solidFill>
                <a:schemeClr val="dk1"/>
              </a:solidFill>
              <a:latin typeface="Proxima Nova"/>
              <a:ea typeface="Proxima Nova"/>
              <a:cs typeface="Proxima Nova"/>
              <a:sym typeface="Proxima Nova"/>
            </a:endParaRPr>
          </a:p>
        </p:txBody>
      </p:sp>
      <p:pic>
        <p:nvPicPr>
          <p:cNvPr id="199" name="Google Shape;199;p28"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7812258">
            <a:off x="4982085" y="1379412"/>
            <a:ext cx="432308" cy="1077809"/>
          </a:xfrm>
          <a:prstGeom prst="rect">
            <a:avLst/>
          </a:prstGeom>
          <a:noFill/>
          <a:ln>
            <a:noFill/>
          </a:ln>
        </p:spPr>
      </p:pic>
      <p:sp>
        <p:nvSpPr>
          <p:cNvPr id="200" name="Google Shape;200;p28"/>
          <p:cNvSpPr txBox="1"/>
          <p:nvPr/>
        </p:nvSpPr>
        <p:spPr>
          <a:xfrm>
            <a:off x="4778325" y="2495550"/>
            <a:ext cx="3676500" cy="1992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By ‘centralities’, we mean Eigenvector centralities. We do not know the centrality values yet. But we know that this proportionality relation </a:t>
            </a:r>
            <a:r>
              <a:rPr lang="en" sz="1200" i="1">
                <a:latin typeface="Proxima Nova Semibold"/>
                <a:ea typeface="Proxima Nova Semibold"/>
                <a:cs typeface="Proxima Nova Semibold"/>
                <a:sym typeface="Proxima Nova Semibold"/>
              </a:rPr>
              <a:t>should</a:t>
            </a:r>
            <a:r>
              <a:rPr lang="en" sz="1200">
                <a:latin typeface="Proxima Nova Semibold"/>
                <a:ea typeface="Proxima Nova Semibold"/>
                <a:cs typeface="Proxima Nova Semibold"/>
                <a:sym typeface="Proxima Nova Semibold"/>
              </a:rPr>
              <a:t> be captured by the centrality values we arrive at. In other words, if Linda’s peers’ total centrality or importance is high, Linda should be awarded a high centrality as well, and vice versa.</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a:t>
            </a:r>
            <a:endParaRPr sz="2800">
              <a:solidFill>
                <a:srgbClr val="000000"/>
              </a:solidFill>
            </a:endParaRPr>
          </a:p>
        </p:txBody>
      </p:sp>
      <p:sp>
        <p:nvSpPr>
          <p:cNvPr id="206" name="Google Shape;206;p29"/>
          <p:cNvSpPr txBox="1"/>
          <p:nvPr/>
        </p:nvSpPr>
        <p:spPr>
          <a:xfrm>
            <a:off x="379075" y="1114925"/>
            <a:ext cx="8265300" cy="105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latin typeface="Proxima Nova"/>
                <a:ea typeface="Proxima Nova"/>
                <a:cs typeface="Proxima Nova"/>
                <a:sym typeface="Proxima Nova"/>
              </a:rPr>
              <a:t>Having </a:t>
            </a:r>
            <a:r>
              <a:rPr lang="en" sz="1200" i="1">
                <a:solidFill>
                  <a:schemeClr val="dk1"/>
                </a:solidFill>
                <a:latin typeface="Proxima Nova"/>
                <a:ea typeface="Proxima Nova"/>
                <a:cs typeface="Proxima Nova"/>
                <a:sym typeface="Proxima Nova"/>
              </a:rPr>
              <a:t>more</a:t>
            </a:r>
            <a:r>
              <a:rPr lang="en" sz="1200">
                <a:solidFill>
                  <a:schemeClr val="dk1"/>
                </a:solidFill>
                <a:latin typeface="Proxima Nova"/>
                <a:ea typeface="Proxima Nova"/>
                <a:cs typeface="Proxima Nova"/>
                <a:sym typeface="Proxima Nova"/>
              </a:rPr>
              <a:t> friends isn’t sufficient, having </a:t>
            </a:r>
            <a:r>
              <a:rPr lang="en" sz="1200" i="1">
                <a:solidFill>
                  <a:schemeClr val="dk1"/>
                </a:solidFill>
                <a:latin typeface="Proxima Nova"/>
                <a:ea typeface="Proxima Nova"/>
                <a:cs typeface="Proxima Nova"/>
                <a:sym typeface="Proxima Nova"/>
              </a:rPr>
              <a:t>important friends</a:t>
            </a:r>
            <a:r>
              <a:rPr lang="en" sz="1200">
                <a:solidFill>
                  <a:schemeClr val="dk1"/>
                </a:solidFill>
                <a:latin typeface="Proxima Nova"/>
                <a:ea typeface="Proxima Nova"/>
                <a:cs typeface="Proxima Nova"/>
                <a:sym typeface="Proxima Nova"/>
              </a:rPr>
              <a:t> is the real deal</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The sum of Linda’s peers’ centralities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 Linda’s incoming edges * centralities of the nodes attached to those edges)</a:t>
            </a:r>
            <a:endParaRPr sz="1200" baseline="-25000">
              <a:solidFill>
                <a:schemeClr val="dk1"/>
              </a:solidFill>
              <a:latin typeface="Proxima Nova"/>
              <a:ea typeface="Proxima Nova"/>
              <a:cs typeface="Proxima Nova"/>
              <a:sym typeface="Proxima Nova"/>
            </a:endParaRPr>
          </a:p>
        </p:txBody>
      </p:sp>
      <p:pic>
        <p:nvPicPr>
          <p:cNvPr id="207" name="Google Shape;207;p29"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444534" flipH="1">
            <a:off x="5296110" y="2063187"/>
            <a:ext cx="432308" cy="1077808"/>
          </a:xfrm>
          <a:prstGeom prst="rect">
            <a:avLst/>
          </a:prstGeom>
          <a:noFill/>
          <a:ln>
            <a:noFill/>
          </a:ln>
        </p:spPr>
      </p:pic>
      <p:sp>
        <p:nvSpPr>
          <p:cNvPr id="208" name="Google Shape;208;p29"/>
          <p:cNvSpPr txBox="1"/>
          <p:nvPr/>
        </p:nvSpPr>
        <p:spPr>
          <a:xfrm>
            <a:off x="6086475" y="2588375"/>
            <a:ext cx="1283100" cy="891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Just expanding the idea</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a:t>
            </a:r>
            <a:endParaRPr sz="2800">
              <a:solidFill>
                <a:srgbClr val="000000"/>
              </a:solidFill>
            </a:endParaRPr>
          </a:p>
        </p:txBody>
      </p:sp>
      <p:sp>
        <p:nvSpPr>
          <p:cNvPr id="214" name="Google Shape;214;p30"/>
          <p:cNvSpPr txBox="1"/>
          <p:nvPr/>
        </p:nvSpPr>
        <p:spPr>
          <a:xfrm>
            <a:off x="379075" y="1114925"/>
            <a:ext cx="82653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Having </a:t>
            </a:r>
            <a:r>
              <a:rPr lang="en" sz="1200" i="1">
                <a:solidFill>
                  <a:schemeClr val="dk1"/>
                </a:solidFill>
                <a:latin typeface="Proxima Nova"/>
                <a:ea typeface="Proxima Nova"/>
                <a:cs typeface="Proxima Nova"/>
                <a:sym typeface="Proxima Nova"/>
              </a:rPr>
              <a:t>more</a:t>
            </a:r>
            <a:r>
              <a:rPr lang="en" sz="1200">
                <a:solidFill>
                  <a:schemeClr val="dk1"/>
                </a:solidFill>
                <a:latin typeface="Proxima Nova"/>
                <a:ea typeface="Proxima Nova"/>
                <a:cs typeface="Proxima Nova"/>
                <a:sym typeface="Proxima Nova"/>
              </a:rPr>
              <a:t> friends isn’t sufficient, having </a:t>
            </a:r>
            <a:r>
              <a:rPr lang="en" sz="1200" i="1">
                <a:solidFill>
                  <a:schemeClr val="dk1"/>
                </a:solidFill>
                <a:latin typeface="Proxima Nova"/>
                <a:ea typeface="Proxima Nova"/>
                <a:cs typeface="Proxima Nova"/>
                <a:sym typeface="Proxima Nova"/>
              </a:rPr>
              <a:t>important friends</a:t>
            </a:r>
            <a:r>
              <a:rPr lang="en" sz="1200">
                <a:solidFill>
                  <a:schemeClr val="dk1"/>
                </a:solidFill>
                <a:latin typeface="Proxima Nova"/>
                <a:ea typeface="Proxima Nova"/>
                <a:cs typeface="Proxima Nova"/>
                <a:sym typeface="Proxima Nova"/>
              </a:rPr>
              <a:t> is the real deal</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The sum of Linda’s peers’ centralities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 Linda’s incoming edges * centralities of the nodes attached to those edges)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a:t>
            </a:r>
            <a:r>
              <a:rPr lang="en" sz="1200" i="1">
                <a:solidFill>
                  <a:schemeClr val="dk1"/>
                </a:solidFill>
                <a:latin typeface="Proxima Nova"/>
                <a:ea typeface="Proxima Nova"/>
                <a:cs typeface="Proxima Nova"/>
                <a:sym typeface="Proxima Nova"/>
              </a:rPr>
              <a:t>A</a:t>
            </a:r>
            <a:r>
              <a:rPr lang="en" sz="1200" i="1" baseline="-25000">
                <a:solidFill>
                  <a:schemeClr val="dk1"/>
                </a:solidFill>
                <a:latin typeface="Proxima Nova"/>
                <a:ea typeface="Proxima Nova"/>
                <a:cs typeface="Proxima Nova"/>
                <a:sym typeface="Proxima Nova"/>
              </a:rPr>
              <a:t>j</a:t>
            </a:r>
            <a:r>
              <a:rPr lang="en" sz="1200" baseline="-25000">
                <a:solidFill>
                  <a:schemeClr val="dk1"/>
                </a:solidFill>
                <a:latin typeface="Proxima Nova"/>
                <a:ea typeface="Proxima Nova"/>
                <a:cs typeface="Proxima Nova"/>
                <a:sym typeface="Proxima Nova"/>
              </a:rPr>
              <a:t>,</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for </a:t>
            </a:r>
            <a:r>
              <a:rPr lang="en" sz="1200" i="1">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in {1,..,n}</a:t>
            </a:r>
            <a:endParaRPr sz="1200">
              <a:solidFill>
                <a:schemeClr val="dk1"/>
              </a:solidFill>
              <a:latin typeface="Proxima Nova"/>
              <a:ea typeface="Proxima Nova"/>
              <a:cs typeface="Proxima Nova"/>
              <a:sym typeface="Proxima Nova"/>
            </a:endParaRPr>
          </a:p>
        </p:txBody>
      </p:sp>
      <p:pic>
        <p:nvPicPr>
          <p:cNvPr id="215" name="Google Shape;215;p30"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444534" flipH="1">
            <a:off x="2677891" y="2416220"/>
            <a:ext cx="432308" cy="1077808"/>
          </a:xfrm>
          <a:prstGeom prst="rect">
            <a:avLst/>
          </a:prstGeom>
          <a:noFill/>
          <a:ln>
            <a:noFill/>
          </a:ln>
        </p:spPr>
      </p:pic>
      <p:sp>
        <p:nvSpPr>
          <p:cNvPr id="216" name="Google Shape;216;p30"/>
          <p:cNvSpPr txBox="1"/>
          <p:nvPr/>
        </p:nvSpPr>
        <p:spPr>
          <a:xfrm>
            <a:off x="3453400" y="2978577"/>
            <a:ext cx="2817900" cy="1282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i="1">
                <a:solidFill>
                  <a:schemeClr val="dk1"/>
                </a:solidFill>
                <a:latin typeface="Proxima Nova"/>
                <a:ea typeface="Proxima Nova"/>
                <a:cs typeface="Proxima Nova"/>
                <a:sym typeface="Proxima Nova"/>
              </a:rPr>
              <a:t>A</a:t>
            </a:r>
            <a:r>
              <a:rPr lang="en" sz="1200" i="1" baseline="-25000">
                <a:solidFill>
                  <a:schemeClr val="dk1"/>
                </a:solidFill>
                <a:latin typeface="Proxima Nova"/>
                <a:ea typeface="Proxima Nova"/>
                <a:cs typeface="Proxima Nova"/>
                <a:sym typeface="Proxima Nova"/>
              </a:rPr>
              <a:t>j</a:t>
            </a:r>
            <a:r>
              <a:rPr lang="en" sz="1200" baseline="-25000">
                <a:solidFill>
                  <a:schemeClr val="dk1"/>
                </a:solidFill>
                <a:latin typeface="Proxima Nova"/>
                <a:ea typeface="Proxima Nova"/>
                <a:cs typeface="Proxima Nova"/>
                <a:sym typeface="Proxima Nova"/>
              </a:rPr>
              <a:t>,</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1 </a:t>
            </a:r>
            <a:r>
              <a:rPr lang="en" sz="1200">
                <a:latin typeface="Proxima Nova Semibold"/>
                <a:ea typeface="Proxima Nova Semibold"/>
                <a:cs typeface="Proxima Nova Semibold"/>
                <a:sym typeface="Proxima Nova Semibold"/>
              </a:rPr>
              <a:t>when node </a:t>
            </a:r>
            <a:r>
              <a:rPr lang="en" sz="1200" i="1">
                <a:latin typeface="Proxima Nova"/>
                <a:ea typeface="Proxima Nova"/>
                <a:cs typeface="Proxima Nova"/>
                <a:sym typeface="Proxima Nova"/>
              </a:rPr>
              <a:t>j</a:t>
            </a:r>
            <a:r>
              <a:rPr lang="en" sz="1200">
                <a:latin typeface="Proxima Nova Semibold"/>
                <a:ea typeface="Proxima Nova Semibold"/>
                <a:cs typeface="Proxima Nova Semibold"/>
                <a:sym typeface="Proxima Nova Semibold"/>
              </a:rPr>
              <a:t> is Linda’s peer (i.e., </a:t>
            </a:r>
            <a:r>
              <a:rPr lang="en" sz="1200" i="1">
                <a:solidFill>
                  <a:schemeClr val="dk1"/>
                </a:solidFill>
                <a:latin typeface="Proxima Nova"/>
                <a:ea typeface="Proxima Nova"/>
                <a:cs typeface="Proxima Nova"/>
                <a:sym typeface="Proxima Nova"/>
              </a:rPr>
              <a:t>j </a:t>
            </a:r>
            <a:r>
              <a:rPr lang="en" sz="1200">
                <a:latin typeface="Proxima Nova Semibold"/>
                <a:ea typeface="Proxima Nova Semibold"/>
                <a:cs typeface="Proxima Nova Semibold"/>
                <a:sym typeface="Proxima Nova Semibold"/>
              </a:rPr>
              <a:t>has an edge toward </a:t>
            </a:r>
            <a:r>
              <a:rPr lang="en" sz="1200" i="1">
                <a:latin typeface="Proxima Nova"/>
                <a:ea typeface="Proxima Nova"/>
                <a:cs typeface="Proxima Nova"/>
                <a:sym typeface="Proxima Nova"/>
              </a:rPr>
              <a:t>i </a:t>
            </a:r>
            <a:r>
              <a:rPr lang="en" sz="1200">
                <a:latin typeface="Proxima Nova Semibold"/>
                <a:ea typeface="Proxima Nova Semibold"/>
                <a:cs typeface="Proxima Nova Semibold"/>
                <a:sym typeface="Proxima Nova Semibold"/>
              </a:rPr>
              <a:t>). For non-peers, </a:t>
            </a:r>
            <a:r>
              <a:rPr lang="en" sz="1200" i="1">
                <a:solidFill>
                  <a:schemeClr val="dk1"/>
                </a:solidFill>
                <a:latin typeface="Proxima Nova"/>
                <a:ea typeface="Proxima Nova"/>
                <a:cs typeface="Proxima Nova"/>
                <a:sym typeface="Proxima Nova"/>
              </a:rPr>
              <a:t>A</a:t>
            </a:r>
            <a:r>
              <a:rPr lang="en" sz="1200" i="1" baseline="-25000">
                <a:solidFill>
                  <a:schemeClr val="dk1"/>
                </a:solidFill>
                <a:latin typeface="Proxima Nova"/>
                <a:ea typeface="Proxima Nova"/>
                <a:cs typeface="Proxima Nova"/>
                <a:sym typeface="Proxima Nova"/>
              </a:rPr>
              <a:t>j</a:t>
            </a:r>
            <a:r>
              <a:rPr lang="en" sz="1200" baseline="-25000">
                <a:solidFill>
                  <a:schemeClr val="dk1"/>
                </a:solidFill>
                <a:latin typeface="Proxima Nova"/>
                <a:ea typeface="Proxima Nova"/>
                <a:cs typeface="Proxima Nova"/>
                <a:sym typeface="Proxima Nova"/>
              </a:rPr>
              <a:t>,</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0 </a:t>
            </a:r>
            <a:r>
              <a:rPr lang="en" sz="1200">
                <a:latin typeface="Proxima Nova Semibold"/>
                <a:ea typeface="Proxima Nova Semibold"/>
                <a:cs typeface="Proxima Nova Semibold"/>
                <a:sym typeface="Proxima Nova Semibold"/>
              </a:rPr>
              <a:t>, so there will be no contribution to the sum.</a:t>
            </a:r>
            <a:endParaRPr sz="1200" i="1">
              <a:solidFill>
                <a:srgbClr val="000000"/>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a:t>
            </a:r>
            <a:endParaRPr sz="2800">
              <a:solidFill>
                <a:srgbClr val="000000"/>
              </a:solidFill>
            </a:endParaRPr>
          </a:p>
        </p:txBody>
      </p:sp>
      <p:sp>
        <p:nvSpPr>
          <p:cNvPr id="222" name="Google Shape;222;p31"/>
          <p:cNvSpPr txBox="1"/>
          <p:nvPr/>
        </p:nvSpPr>
        <p:spPr>
          <a:xfrm>
            <a:off x="379075" y="1114925"/>
            <a:ext cx="82653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Having </a:t>
            </a:r>
            <a:r>
              <a:rPr lang="en" sz="1200" i="1">
                <a:solidFill>
                  <a:schemeClr val="dk1"/>
                </a:solidFill>
                <a:latin typeface="Proxima Nova"/>
                <a:ea typeface="Proxima Nova"/>
                <a:cs typeface="Proxima Nova"/>
                <a:sym typeface="Proxima Nova"/>
              </a:rPr>
              <a:t>more</a:t>
            </a:r>
            <a:r>
              <a:rPr lang="en" sz="1200">
                <a:solidFill>
                  <a:schemeClr val="dk1"/>
                </a:solidFill>
                <a:latin typeface="Proxima Nova"/>
                <a:ea typeface="Proxima Nova"/>
                <a:cs typeface="Proxima Nova"/>
                <a:sym typeface="Proxima Nova"/>
              </a:rPr>
              <a:t> friends isn’t sufficient, having </a:t>
            </a:r>
            <a:r>
              <a:rPr lang="en" sz="1200" i="1">
                <a:solidFill>
                  <a:schemeClr val="dk1"/>
                </a:solidFill>
                <a:latin typeface="Proxima Nova"/>
                <a:ea typeface="Proxima Nova"/>
                <a:cs typeface="Proxima Nova"/>
                <a:sym typeface="Proxima Nova"/>
              </a:rPr>
              <a:t>important friends</a:t>
            </a:r>
            <a:r>
              <a:rPr lang="en" sz="1200">
                <a:solidFill>
                  <a:schemeClr val="dk1"/>
                </a:solidFill>
                <a:latin typeface="Proxima Nova"/>
                <a:ea typeface="Proxima Nova"/>
                <a:cs typeface="Proxima Nova"/>
                <a:sym typeface="Proxima Nova"/>
              </a:rPr>
              <a:t> is the real deal</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The sum of Linda’s peers’ centralities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 Linda’s incoming edges * centralities of the nodes attached to those edges)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a:t>
            </a:r>
            <a:r>
              <a:rPr lang="en" sz="1200" i="1">
                <a:solidFill>
                  <a:schemeClr val="dk1"/>
                </a:solidFill>
                <a:latin typeface="Proxima Nova"/>
                <a:ea typeface="Proxima Nova"/>
                <a:cs typeface="Proxima Nova"/>
                <a:sym typeface="Proxima Nova"/>
              </a:rPr>
              <a:t>A</a:t>
            </a:r>
            <a:r>
              <a:rPr lang="en" sz="1200" i="1" baseline="-25000">
                <a:solidFill>
                  <a:schemeClr val="dk1"/>
                </a:solidFill>
                <a:latin typeface="Proxima Nova"/>
                <a:ea typeface="Proxima Nova"/>
                <a:cs typeface="Proxima Nova"/>
                <a:sym typeface="Proxima Nova"/>
              </a:rPr>
              <a:t>j</a:t>
            </a:r>
            <a:r>
              <a:rPr lang="en" sz="1200" baseline="-25000">
                <a:solidFill>
                  <a:schemeClr val="dk1"/>
                </a:solidFill>
                <a:latin typeface="Proxima Nova"/>
                <a:ea typeface="Proxima Nova"/>
                <a:cs typeface="Proxima Nova"/>
                <a:sym typeface="Proxima Nova"/>
              </a:rPr>
              <a:t>,</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for </a:t>
            </a:r>
            <a:r>
              <a:rPr lang="en" sz="1200" i="1">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in {1,..,n}</a:t>
            </a:r>
            <a:endParaRPr sz="1200">
              <a:solidFill>
                <a:schemeClr val="dk1"/>
              </a:solidFill>
              <a:latin typeface="Proxima Nova"/>
              <a:ea typeface="Proxima Nova"/>
              <a:cs typeface="Proxima Nova"/>
              <a:sym typeface="Proxima Nova"/>
            </a:endParaRPr>
          </a:p>
        </p:txBody>
      </p:sp>
      <p:pic>
        <p:nvPicPr>
          <p:cNvPr id="223" name="Google Shape;223;p3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444534" flipH="1">
            <a:off x="2975258" y="2408787"/>
            <a:ext cx="432308" cy="1077808"/>
          </a:xfrm>
          <a:prstGeom prst="rect">
            <a:avLst/>
          </a:prstGeom>
          <a:noFill/>
          <a:ln>
            <a:noFill/>
          </a:ln>
        </p:spPr>
      </p:pic>
      <p:sp>
        <p:nvSpPr>
          <p:cNvPr id="224" name="Google Shape;224;p31"/>
          <p:cNvSpPr txBox="1"/>
          <p:nvPr/>
        </p:nvSpPr>
        <p:spPr>
          <a:xfrm>
            <a:off x="3765623" y="2986011"/>
            <a:ext cx="2669400" cy="1282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is peer </a:t>
            </a:r>
            <a:r>
              <a:rPr lang="en" sz="1200" i="1">
                <a:solidFill>
                  <a:schemeClr val="dk1"/>
                </a:solidFill>
                <a:latin typeface="Proxima Nova"/>
                <a:ea typeface="Proxima Nova"/>
                <a:cs typeface="Proxima Nova"/>
                <a:sym typeface="Proxima Nova"/>
              </a:rPr>
              <a:t>j</a:t>
            </a:r>
            <a:r>
              <a:rPr lang="en" sz="1200">
                <a:solidFill>
                  <a:schemeClr val="dk1"/>
                </a:solidFill>
                <a:latin typeface="Proxima Nova Semibold"/>
                <a:ea typeface="Proxima Nova Semibold"/>
                <a:cs typeface="Proxima Nova Semibold"/>
                <a:sym typeface="Proxima Nova Semibold"/>
              </a:rPr>
              <a:t>’s centrality. We are trying to compute this as well.</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088951" y="0"/>
            <a:ext cx="4776105" cy="5143502"/>
          </a:xfrm>
          <a:prstGeom prst="rect">
            <a:avLst/>
          </a:prstGeom>
          <a:noFill/>
          <a:ln>
            <a:noFill/>
          </a:ln>
        </p:spPr>
      </p:pic>
      <p:sp>
        <p:nvSpPr>
          <p:cNvPr id="63" name="Google Shape;63;p14"/>
          <p:cNvSpPr txBox="1"/>
          <p:nvPr/>
        </p:nvSpPr>
        <p:spPr>
          <a:xfrm>
            <a:off x="371650" y="1479150"/>
            <a:ext cx="3753600" cy="21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The origin story of a billion dollar paper</a:t>
            </a:r>
            <a:endParaRPr sz="3000">
              <a:solidFill>
                <a:schemeClr val="dk1"/>
              </a:solidFill>
              <a:latin typeface="Proxima Nova Extrabold"/>
              <a:ea typeface="Proxima Nova Extrabold"/>
              <a:cs typeface="Proxima Nova Extrabold"/>
              <a:sym typeface="Proxima Nova Extrabold"/>
            </a:endParaRPr>
          </a:p>
          <a:p>
            <a:pPr marL="0" lvl="0" indent="0" algn="l" rtl="0">
              <a:spcBef>
                <a:spcPts val="1000"/>
              </a:spcBef>
              <a:spcAft>
                <a:spcPts val="1000"/>
              </a:spcAft>
              <a:buNone/>
            </a:pPr>
            <a:r>
              <a:rPr lang="en" sz="3000" b="1">
                <a:solidFill>
                  <a:schemeClr val="dk2"/>
                </a:solidFill>
                <a:latin typeface="Proxima Nova"/>
                <a:ea typeface="Proxima Nova"/>
                <a:cs typeface="Proxima Nova"/>
                <a:sym typeface="Proxima Nova"/>
              </a:rPr>
              <a:t>🤑 💵 💰</a:t>
            </a:r>
            <a:endParaRPr sz="3000" b="1">
              <a:solidFill>
                <a:schemeClr val="dk2"/>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a:t>
            </a:r>
            <a:endParaRPr sz="2800">
              <a:solidFill>
                <a:srgbClr val="000000"/>
              </a:solidFill>
            </a:endParaRPr>
          </a:p>
        </p:txBody>
      </p:sp>
      <p:sp>
        <p:nvSpPr>
          <p:cNvPr id="230" name="Google Shape;230;p32"/>
          <p:cNvSpPr txBox="1"/>
          <p:nvPr/>
        </p:nvSpPr>
        <p:spPr>
          <a:xfrm>
            <a:off x="379075" y="1114925"/>
            <a:ext cx="82653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Having </a:t>
            </a:r>
            <a:r>
              <a:rPr lang="en" sz="1200" i="1">
                <a:solidFill>
                  <a:schemeClr val="dk1"/>
                </a:solidFill>
                <a:latin typeface="Proxima Nova"/>
                <a:ea typeface="Proxima Nova"/>
                <a:cs typeface="Proxima Nova"/>
                <a:sym typeface="Proxima Nova"/>
              </a:rPr>
              <a:t>more</a:t>
            </a:r>
            <a:r>
              <a:rPr lang="en" sz="1200">
                <a:solidFill>
                  <a:schemeClr val="dk1"/>
                </a:solidFill>
                <a:latin typeface="Proxima Nova"/>
                <a:ea typeface="Proxima Nova"/>
                <a:cs typeface="Proxima Nova"/>
                <a:sym typeface="Proxima Nova"/>
              </a:rPr>
              <a:t> friends isn’t sufficient, having </a:t>
            </a:r>
            <a:r>
              <a:rPr lang="en" sz="1200" i="1">
                <a:solidFill>
                  <a:schemeClr val="dk1"/>
                </a:solidFill>
                <a:latin typeface="Proxima Nova"/>
                <a:ea typeface="Proxima Nova"/>
                <a:cs typeface="Proxima Nova"/>
                <a:sym typeface="Proxima Nova"/>
              </a:rPr>
              <a:t>important friends</a:t>
            </a:r>
            <a:r>
              <a:rPr lang="en" sz="1200">
                <a:solidFill>
                  <a:schemeClr val="dk1"/>
                </a:solidFill>
                <a:latin typeface="Proxima Nova"/>
                <a:ea typeface="Proxima Nova"/>
                <a:cs typeface="Proxima Nova"/>
                <a:sym typeface="Proxima Nova"/>
              </a:rPr>
              <a:t> is the real deal</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The sum of Linda’s peers’ centralities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 Linda’s incoming edges * centralities of the nodes attached to those edges)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a:t>
            </a:r>
            <a:r>
              <a:rPr lang="en" sz="1200" i="1">
                <a:solidFill>
                  <a:schemeClr val="dk1"/>
                </a:solidFill>
                <a:latin typeface="Proxima Nova"/>
                <a:ea typeface="Proxima Nova"/>
                <a:cs typeface="Proxima Nova"/>
                <a:sym typeface="Proxima Nova"/>
              </a:rPr>
              <a:t>A</a:t>
            </a:r>
            <a:r>
              <a:rPr lang="en" sz="1200" i="1" baseline="-25000">
                <a:solidFill>
                  <a:schemeClr val="dk1"/>
                </a:solidFill>
                <a:latin typeface="Proxima Nova"/>
                <a:ea typeface="Proxima Nova"/>
                <a:cs typeface="Proxima Nova"/>
                <a:sym typeface="Proxima Nova"/>
              </a:rPr>
              <a:t>j</a:t>
            </a:r>
            <a:r>
              <a:rPr lang="en" sz="1200" baseline="-25000">
                <a:solidFill>
                  <a:schemeClr val="dk1"/>
                </a:solidFill>
                <a:latin typeface="Proxima Nova"/>
                <a:ea typeface="Proxima Nova"/>
                <a:cs typeface="Proxima Nova"/>
                <a:sym typeface="Proxima Nova"/>
              </a:rPr>
              <a:t>,</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for </a:t>
            </a:r>
            <a:r>
              <a:rPr lang="en" sz="1200" i="1">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in {1,..,n}</a:t>
            </a:r>
            <a:endParaRPr sz="1200">
              <a:solidFill>
                <a:schemeClr val="dk1"/>
              </a:solidFill>
              <a:latin typeface="Proxima Nova"/>
              <a:ea typeface="Proxima Nova"/>
              <a:cs typeface="Proxima Nova"/>
              <a:sym typeface="Proxima Nova"/>
            </a:endParaRPr>
          </a:p>
        </p:txBody>
      </p:sp>
      <p:pic>
        <p:nvPicPr>
          <p:cNvPr id="231" name="Google Shape;231;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9075" y="2608650"/>
            <a:ext cx="2222425" cy="734474"/>
          </a:xfrm>
          <a:prstGeom prst="rect">
            <a:avLst/>
          </a:prstGeom>
          <a:noFill/>
          <a:ln>
            <a:noFill/>
          </a:ln>
        </p:spPr>
      </p:pic>
      <p:sp>
        <p:nvSpPr>
          <p:cNvPr id="232" name="Google Shape;232;p32"/>
          <p:cNvSpPr/>
          <p:nvPr/>
        </p:nvSpPr>
        <p:spPr>
          <a:xfrm>
            <a:off x="981125" y="2696200"/>
            <a:ext cx="386400" cy="648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800">
                <a:solidFill>
                  <a:schemeClr val="dk1"/>
                </a:solidFill>
                <a:latin typeface="Proxima Nova"/>
                <a:ea typeface="Proxima Nova"/>
                <a:cs typeface="Proxima Nova"/>
                <a:sym typeface="Proxima Nova"/>
              </a:rPr>
              <a:t>∝</a:t>
            </a:r>
            <a:endParaRPr sz="1800"/>
          </a:p>
        </p:txBody>
      </p:sp>
      <p:pic>
        <p:nvPicPr>
          <p:cNvPr id="233" name="Google Shape;233;p3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444534" flipH="1">
            <a:off x="2250576" y="3132794"/>
            <a:ext cx="432308" cy="1077808"/>
          </a:xfrm>
          <a:prstGeom prst="rect">
            <a:avLst/>
          </a:prstGeom>
          <a:noFill/>
          <a:ln>
            <a:noFill/>
          </a:ln>
        </p:spPr>
      </p:pic>
      <p:sp>
        <p:nvSpPr>
          <p:cNvPr id="234" name="Google Shape;234;p32"/>
          <p:cNvSpPr txBox="1"/>
          <p:nvPr/>
        </p:nvSpPr>
        <p:spPr>
          <a:xfrm>
            <a:off x="3072500" y="3030600"/>
            <a:ext cx="1842300" cy="1282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Same thing. Screenshot from the textbook.</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a:t>
            </a:r>
            <a:endParaRPr sz="2800">
              <a:solidFill>
                <a:srgbClr val="000000"/>
              </a:solidFill>
            </a:endParaRPr>
          </a:p>
        </p:txBody>
      </p:sp>
      <p:sp>
        <p:nvSpPr>
          <p:cNvPr id="240" name="Google Shape;240;p33"/>
          <p:cNvSpPr txBox="1"/>
          <p:nvPr/>
        </p:nvSpPr>
        <p:spPr>
          <a:xfrm>
            <a:off x="379075" y="1114925"/>
            <a:ext cx="82653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Having </a:t>
            </a:r>
            <a:r>
              <a:rPr lang="en" sz="1200" i="1">
                <a:solidFill>
                  <a:schemeClr val="dk1"/>
                </a:solidFill>
                <a:latin typeface="Proxima Nova"/>
                <a:ea typeface="Proxima Nova"/>
                <a:cs typeface="Proxima Nova"/>
                <a:sym typeface="Proxima Nova"/>
              </a:rPr>
              <a:t>more</a:t>
            </a:r>
            <a:r>
              <a:rPr lang="en" sz="1200">
                <a:solidFill>
                  <a:schemeClr val="dk1"/>
                </a:solidFill>
                <a:latin typeface="Proxima Nova"/>
                <a:ea typeface="Proxima Nova"/>
                <a:cs typeface="Proxima Nova"/>
                <a:sym typeface="Proxima Nova"/>
              </a:rPr>
              <a:t> friends isn’t sufficient, having </a:t>
            </a:r>
            <a:r>
              <a:rPr lang="en" sz="1200" i="1">
                <a:solidFill>
                  <a:schemeClr val="dk1"/>
                </a:solidFill>
                <a:latin typeface="Proxima Nova"/>
                <a:ea typeface="Proxima Nova"/>
                <a:cs typeface="Proxima Nova"/>
                <a:sym typeface="Proxima Nova"/>
              </a:rPr>
              <a:t>important friends</a:t>
            </a:r>
            <a:r>
              <a:rPr lang="en" sz="1200">
                <a:solidFill>
                  <a:schemeClr val="dk1"/>
                </a:solidFill>
                <a:latin typeface="Proxima Nova"/>
                <a:ea typeface="Proxima Nova"/>
                <a:cs typeface="Proxima Nova"/>
                <a:sym typeface="Proxima Nova"/>
              </a:rPr>
              <a:t> is the real deal</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The sum of Linda’s peers’ centralities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 Linda’s incoming edges * centralities of the nodes attached to those edges)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a:t>
            </a:r>
            <a:r>
              <a:rPr lang="en" sz="1200" i="1">
                <a:solidFill>
                  <a:schemeClr val="dk1"/>
                </a:solidFill>
                <a:latin typeface="Proxima Nova"/>
                <a:ea typeface="Proxima Nova"/>
                <a:cs typeface="Proxima Nova"/>
                <a:sym typeface="Proxima Nova"/>
              </a:rPr>
              <a:t>A</a:t>
            </a:r>
            <a:r>
              <a:rPr lang="en" sz="1200" i="1" baseline="-25000">
                <a:solidFill>
                  <a:schemeClr val="dk1"/>
                </a:solidFill>
                <a:latin typeface="Proxima Nova"/>
                <a:ea typeface="Proxima Nova"/>
                <a:cs typeface="Proxima Nova"/>
                <a:sym typeface="Proxima Nova"/>
              </a:rPr>
              <a:t>j</a:t>
            </a:r>
            <a:r>
              <a:rPr lang="en" sz="1200" baseline="-25000">
                <a:solidFill>
                  <a:schemeClr val="dk1"/>
                </a:solidFill>
                <a:latin typeface="Proxima Nova"/>
                <a:ea typeface="Proxima Nova"/>
                <a:cs typeface="Proxima Nova"/>
                <a:sym typeface="Proxima Nova"/>
              </a:rPr>
              <a:t>,</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for </a:t>
            </a:r>
            <a:r>
              <a:rPr lang="en" sz="1200" i="1">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in {1,..,n}</a:t>
            </a:r>
            <a:endParaRPr sz="1200">
              <a:solidFill>
                <a:schemeClr val="dk1"/>
              </a:solidFill>
              <a:latin typeface="Proxima Nova"/>
              <a:ea typeface="Proxima Nova"/>
              <a:cs typeface="Proxima Nova"/>
              <a:sym typeface="Proxima Nova"/>
            </a:endParaRPr>
          </a:p>
        </p:txBody>
      </p:sp>
      <p:pic>
        <p:nvPicPr>
          <p:cNvPr id="241" name="Google Shape;241;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9075" y="2608650"/>
            <a:ext cx="2222425" cy="734474"/>
          </a:xfrm>
          <a:prstGeom prst="rect">
            <a:avLst/>
          </a:prstGeom>
          <a:noFill/>
          <a:ln>
            <a:noFill/>
          </a:ln>
        </p:spPr>
      </p:pic>
      <p:sp>
        <p:nvSpPr>
          <p:cNvPr id="242" name="Google Shape;242;p33"/>
          <p:cNvSpPr/>
          <p:nvPr/>
        </p:nvSpPr>
        <p:spPr>
          <a:xfrm>
            <a:off x="981125" y="2696200"/>
            <a:ext cx="386400" cy="648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800">
                <a:solidFill>
                  <a:schemeClr val="dk1"/>
                </a:solidFill>
                <a:latin typeface="Proxima Nova"/>
                <a:ea typeface="Proxima Nova"/>
                <a:cs typeface="Proxima Nova"/>
                <a:sym typeface="Proxima Nova"/>
              </a:rPr>
              <a:t>∝</a:t>
            </a:r>
            <a:endParaRPr sz="1800"/>
          </a:p>
        </p:txBody>
      </p:sp>
      <p:pic>
        <p:nvPicPr>
          <p:cNvPr id="243" name="Google Shape;243;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9075" y="3465600"/>
            <a:ext cx="2222399" cy="734475"/>
          </a:xfrm>
          <a:prstGeom prst="rect">
            <a:avLst/>
          </a:prstGeom>
          <a:noFill/>
          <a:ln>
            <a:noFill/>
          </a:ln>
        </p:spPr>
      </p:pic>
      <p:pic>
        <p:nvPicPr>
          <p:cNvPr id="244" name="Google Shape;244;p33"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999383" flipH="1">
            <a:off x="1550019" y="3833379"/>
            <a:ext cx="432308" cy="1077809"/>
          </a:xfrm>
          <a:prstGeom prst="rect">
            <a:avLst/>
          </a:prstGeom>
          <a:noFill/>
          <a:ln>
            <a:noFill/>
          </a:ln>
        </p:spPr>
      </p:pic>
      <p:sp>
        <p:nvSpPr>
          <p:cNvPr id="245" name="Google Shape;245;p33"/>
          <p:cNvSpPr txBox="1"/>
          <p:nvPr/>
        </p:nvSpPr>
        <p:spPr>
          <a:xfrm>
            <a:off x="2413800" y="4041525"/>
            <a:ext cx="6533400" cy="362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 can replace the proportional sign with any scalar proportionality constant</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a:t>
            </a:r>
            <a:endParaRPr sz="2800">
              <a:solidFill>
                <a:srgbClr val="000000"/>
              </a:solidFill>
            </a:endParaRPr>
          </a:p>
        </p:txBody>
      </p:sp>
      <p:sp>
        <p:nvSpPr>
          <p:cNvPr id="251" name="Google Shape;251;p34"/>
          <p:cNvSpPr txBox="1"/>
          <p:nvPr/>
        </p:nvSpPr>
        <p:spPr>
          <a:xfrm>
            <a:off x="379075" y="1114925"/>
            <a:ext cx="82653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Having </a:t>
            </a:r>
            <a:r>
              <a:rPr lang="en" sz="1200" i="1">
                <a:solidFill>
                  <a:schemeClr val="dk1"/>
                </a:solidFill>
                <a:latin typeface="Proxima Nova"/>
                <a:ea typeface="Proxima Nova"/>
                <a:cs typeface="Proxima Nova"/>
                <a:sym typeface="Proxima Nova"/>
              </a:rPr>
              <a:t>more</a:t>
            </a:r>
            <a:r>
              <a:rPr lang="en" sz="1200">
                <a:solidFill>
                  <a:schemeClr val="dk1"/>
                </a:solidFill>
                <a:latin typeface="Proxima Nova"/>
                <a:ea typeface="Proxima Nova"/>
                <a:cs typeface="Proxima Nova"/>
                <a:sym typeface="Proxima Nova"/>
              </a:rPr>
              <a:t> friends isn’t sufficient, having </a:t>
            </a:r>
            <a:r>
              <a:rPr lang="en" sz="1200" i="1">
                <a:solidFill>
                  <a:schemeClr val="dk1"/>
                </a:solidFill>
                <a:latin typeface="Proxima Nova"/>
                <a:ea typeface="Proxima Nova"/>
                <a:cs typeface="Proxima Nova"/>
                <a:sym typeface="Proxima Nova"/>
              </a:rPr>
              <a:t>important friends</a:t>
            </a:r>
            <a:r>
              <a:rPr lang="en" sz="1200">
                <a:solidFill>
                  <a:schemeClr val="dk1"/>
                </a:solidFill>
                <a:latin typeface="Proxima Nova"/>
                <a:ea typeface="Proxima Nova"/>
                <a:cs typeface="Proxima Nova"/>
                <a:sym typeface="Proxima Nova"/>
              </a:rPr>
              <a:t> is the real deal</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The sum of Linda’s peers’ centralities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 Linda’s incoming edges * centralities of the nodes attached to those edges)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Clr>
                <a:schemeClr val="dk1"/>
              </a:buClr>
              <a:buSzPts val="1100"/>
              <a:buFont typeface="Arial"/>
              <a:buNone/>
            </a:pPr>
            <a:r>
              <a:rPr lang="en" sz="1200">
                <a:solidFill>
                  <a:schemeClr val="dk1"/>
                </a:solidFill>
                <a:latin typeface="Proxima Nova"/>
                <a:ea typeface="Proxima Nova"/>
                <a:cs typeface="Proxima Nova"/>
                <a:sym typeface="Proxima Nova"/>
              </a:rPr>
              <a:t>Linda’s centrality, </a:t>
            </a:r>
            <a:r>
              <a:rPr lang="en" sz="1200" i="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sum</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a:t>
            </a:r>
            <a:r>
              <a:rPr lang="en" sz="1200" i="1">
                <a:solidFill>
                  <a:schemeClr val="dk1"/>
                </a:solidFill>
                <a:latin typeface="Proxima Nova"/>
                <a:ea typeface="Proxima Nova"/>
                <a:cs typeface="Proxima Nova"/>
                <a:sym typeface="Proxima Nova"/>
              </a:rPr>
              <a:t>A</a:t>
            </a:r>
            <a:r>
              <a:rPr lang="en" sz="1200" i="1" baseline="-25000">
                <a:solidFill>
                  <a:schemeClr val="dk1"/>
                </a:solidFill>
                <a:latin typeface="Proxima Nova"/>
                <a:ea typeface="Proxima Nova"/>
                <a:cs typeface="Proxima Nova"/>
                <a:sym typeface="Proxima Nova"/>
              </a:rPr>
              <a:t>j</a:t>
            </a:r>
            <a:r>
              <a:rPr lang="en" sz="1200" baseline="-25000">
                <a:solidFill>
                  <a:schemeClr val="dk1"/>
                </a:solidFill>
                <a:latin typeface="Proxima Nova"/>
                <a:ea typeface="Proxima Nova"/>
                <a:cs typeface="Proxima Nova"/>
                <a:sym typeface="Proxima Nova"/>
              </a:rPr>
              <a:t>,</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 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for </a:t>
            </a:r>
            <a:r>
              <a:rPr lang="en" sz="1200" i="1">
                <a:solidFill>
                  <a:schemeClr val="dk1"/>
                </a:solidFill>
                <a:latin typeface="Proxima Nova"/>
                <a:ea typeface="Proxima Nova"/>
                <a:cs typeface="Proxima Nova"/>
                <a:sym typeface="Proxima Nova"/>
              </a:rPr>
              <a:t>j</a:t>
            </a:r>
            <a:r>
              <a:rPr lang="en" sz="1200">
                <a:solidFill>
                  <a:schemeClr val="dk1"/>
                </a:solidFill>
                <a:latin typeface="Proxima Nova"/>
                <a:ea typeface="Proxima Nova"/>
                <a:cs typeface="Proxima Nova"/>
                <a:sym typeface="Proxima Nova"/>
              </a:rPr>
              <a:t> in {1,..,n}</a:t>
            </a:r>
            <a:endParaRPr sz="1200">
              <a:solidFill>
                <a:schemeClr val="dk1"/>
              </a:solidFill>
              <a:latin typeface="Proxima Nova"/>
              <a:ea typeface="Proxima Nova"/>
              <a:cs typeface="Proxima Nova"/>
              <a:sym typeface="Proxima Nova"/>
            </a:endParaRPr>
          </a:p>
        </p:txBody>
      </p:sp>
      <p:pic>
        <p:nvPicPr>
          <p:cNvPr id="252" name="Google Shape;252;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9075" y="2608650"/>
            <a:ext cx="2222425" cy="734474"/>
          </a:xfrm>
          <a:prstGeom prst="rect">
            <a:avLst/>
          </a:prstGeom>
          <a:noFill/>
          <a:ln>
            <a:noFill/>
          </a:ln>
        </p:spPr>
      </p:pic>
      <p:sp>
        <p:nvSpPr>
          <p:cNvPr id="253" name="Google Shape;253;p34"/>
          <p:cNvSpPr/>
          <p:nvPr/>
        </p:nvSpPr>
        <p:spPr>
          <a:xfrm>
            <a:off x="981125" y="2696200"/>
            <a:ext cx="386400" cy="648600"/>
          </a:xfrm>
          <a:prstGeom prst="rect">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1000"/>
              </a:spcAft>
              <a:buNone/>
            </a:pPr>
            <a:r>
              <a:rPr lang="en" sz="1800">
                <a:solidFill>
                  <a:schemeClr val="dk1"/>
                </a:solidFill>
                <a:latin typeface="Proxima Nova"/>
                <a:ea typeface="Proxima Nova"/>
                <a:cs typeface="Proxima Nova"/>
                <a:sym typeface="Proxima Nova"/>
              </a:rPr>
              <a:t>∝</a:t>
            </a:r>
            <a:endParaRPr sz="1800"/>
          </a:p>
        </p:txBody>
      </p:sp>
      <p:pic>
        <p:nvPicPr>
          <p:cNvPr id="254" name="Google Shape;254;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9075" y="3465600"/>
            <a:ext cx="2222399" cy="734475"/>
          </a:xfrm>
          <a:prstGeom prst="rect">
            <a:avLst/>
          </a:prstGeom>
          <a:noFill/>
          <a:ln>
            <a:noFill/>
          </a:ln>
        </p:spPr>
      </p:pic>
      <p:pic>
        <p:nvPicPr>
          <p:cNvPr id="255" name="Google Shape;255;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79075" y="4449100"/>
            <a:ext cx="1092625" cy="371725"/>
          </a:xfrm>
          <a:prstGeom prst="rect">
            <a:avLst/>
          </a:prstGeom>
          <a:noFill/>
          <a:ln>
            <a:noFill/>
          </a:ln>
        </p:spPr>
      </p:pic>
      <p:pic>
        <p:nvPicPr>
          <p:cNvPr id="256" name="Google Shape;256;p34"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069673" flipH="1">
            <a:off x="1865876" y="4318594"/>
            <a:ext cx="432308" cy="1077808"/>
          </a:xfrm>
          <a:prstGeom prst="rect">
            <a:avLst/>
          </a:prstGeom>
          <a:noFill/>
          <a:ln>
            <a:noFill/>
          </a:ln>
        </p:spPr>
      </p:pic>
      <p:sp>
        <p:nvSpPr>
          <p:cNvPr id="257" name="Google Shape;257;p34"/>
          <p:cNvSpPr txBox="1"/>
          <p:nvPr/>
        </p:nvSpPr>
        <p:spPr>
          <a:xfrm>
            <a:off x="2692350" y="3846600"/>
            <a:ext cx="5402100" cy="1036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Rewriting the same equation compactly. λ has been taken to the other side of the equal sign. </a:t>
            </a:r>
            <a:r>
              <a:rPr lang="en" sz="1200" i="1">
                <a:solidFill>
                  <a:schemeClr val="dk1"/>
                </a:solidFill>
                <a:latin typeface="Proxima Nova"/>
                <a:ea typeface="Proxima Nova"/>
                <a:cs typeface="Proxima Nova"/>
                <a:sym typeface="Proxima Nova"/>
              </a:rPr>
              <a:t>A</a:t>
            </a:r>
            <a:r>
              <a:rPr lang="en" sz="1200" i="1" baseline="-25000">
                <a:solidFill>
                  <a:schemeClr val="dk1"/>
                </a:solidFill>
                <a:latin typeface="Proxima Nova"/>
                <a:ea typeface="Proxima Nova"/>
                <a:cs typeface="Proxima Nova"/>
                <a:sym typeface="Proxima Nova"/>
              </a:rPr>
              <a:t>j</a:t>
            </a:r>
            <a:r>
              <a:rPr lang="en" sz="1200" baseline="-25000">
                <a:solidFill>
                  <a:schemeClr val="dk1"/>
                </a:solidFill>
                <a:latin typeface="Proxima Nova"/>
                <a:ea typeface="Proxima Nova"/>
                <a:cs typeface="Proxima Nova"/>
                <a:sym typeface="Proxima Nova"/>
              </a:rPr>
              <a:t>,</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a:t>
            </a:r>
            <a:r>
              <a:rPr lang="en" sz="1200">
                <a:latin typeface="Proxima Nova Semibold"/>
                <a:ea typeface="Proxima Nova Semibold"/>
                <a:cs typeface="Proxima Nova Semibold"/>
                <a:sym typeface="Proxima Nova Semibold"/>
              </a:rPr>
              <a:t>are the entries of </a:t>
            </a:r>
            <a:r>
              <a:rPr lang="en" sz="1200" b="1">
                <a:latin typeface="Proxima Nova"/>
                <a:ea typeface="Proxima Nova"/>
                <a:cs typeface="Proxima Nova"/>
                <a:sym typeface="Proxima Nova"/>
              </a:rPr>
              <a:t>A</a:t>
            </a:r>
            <a:r>
              <a:rPr lang="en" sz="1200" baseline="30000">
                <a:latin typeface="Proxima Nova Semibold"/>
                <a:ea typeface="Proxima Nova Semibold"/>
                <a:cs typeface="Proxima Nova Semibold"/>
                <a:sym typeface="Proxima Nova Semibold"/>
              </a:rPr>
              <a:t>T</a:t>
            </a:r>
            <a:r>
              <a:rPr lang="en" sz="1200">
                <a:latin typeface="Proxima Nova Semibold"/>
                <a:ea typeface="Proxima Nova Semibold"/>
                <a:cs typeface="Proxima Nova Semibold"/>
                <a:sym typeface="Proxima Nova Semibold"/>
              </a:rPr>
              <a:t>, as discussed before. All the </a:t>
            </a:r>
            <a:r>
              <a:rPr lang="en" sz="1200">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solidFill>
                  <a:schemeClr val="dk1"/>
                </a:solidFill>
                <a:latin typeface="Proxima Nova"/>
                <a:ea typeface="Proxima Nova"/>
                <a:cs typeface="Proxima Nova"/>
                <a:sym typeface="Proxima Nova"/>
              </a:rPr>
              <a:t>(</a:t>
            </a:r>
            <a:r>
              <a:rPr lang="en" sz="1200" i="1">
                <a:solidFill>
                  <a:schemeClr val="dk1"/>
                </a:solidFill>
                <a:latin typeface="Proxima Nova"/>
                <a:ea typeface="Proxima Nova"/>
                <a:cs typeface="Proxima Nova"/>
                <a:sym typeface="Proxima Nova"/>
              </a:rPr>
              <a:t>v</a:t>
            </a:r>
            <a:r>
              <a:rPr lang="en" sz="1200" i="1" baseline="-25000">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a:t>
            </a:r>
            <a:r>
              <a:rPr lang="en" sz="1200">
                <a:latin typeface="Proxima Nova Semibold"/>
                <a:ea typeface="Proxima Nova Semibold"/>
                <a:cs typeface="Proxima Nova Semibold"/>
                <a:sym typeface="Proxima Nova Semibold"/>
              </a:rPr>
              <a:t> values are captured in the vector </a:t>
            </a:r>
            <a:r>
              <a:rPr lang="en" sz="1200" b="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latin typeface="Proxima Nova Semibold"/>
                <a:ea typeface="Proxima Nova Semibold"/>
                <a:cs typeface="Proxima Nova Semibold"/>
                <a:sym typeface="Proxima Nova Semibold"/>
              </a:rPr>
              <a:t>, where the entries correspond to the centralities of the respective nodes. But how do we calculate this vector </a:t>
            </a:r>
            <a:r>
              <a:rPr lang="en" sz="1200" b="1">
                <a:solidFill>
                  <a:schemeClr val="dk1"/>
                </a:solidFill>
                <a:latin typeface="Proxima Nova"/>
                <a:ea typeface="Proxima Nova"/>
                <a:cs typeface="Proxima Nova"/>
                <a:sym typeface="Proxima Nova"/>
              </a:rPr>
              <a:t>c</a:t>
            </a:r>
            <a:r>
              <a:rPr lang="en" sz="1200" baseline="-25000">
                <a:solidFill>
                  <a:schemeClr val="dk1"/>
                </a:solidFill>
                <a:latin typeface="Proxima Nova"/>
                <a:ea typeface="Proxima Nova"/>
                <a:cs typeface="Proxima Nova"/>
                <a:sym typeface="Proxima Nova"/>
              </a:rPr>
              <a:t>e</a:t>
            </a:r>
            <a:r>
              <a:rPr lang="en" sz="1200">
                <a:latin typeface="Proxima Nova Semibold"/>
                <a:ea typeface="Proxima Nova Semibold"/>
                <a:cs typeface="Proxima Nova Semibold"/>
                <a:sym typeface="Proxima Nova Semibold"/>
              </a:rPr>
              <a:t>?</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921525" y="692813"/>
            <a:ext cx="3300950" cy="1123025"/>
          </a:xfrm>
          <a:prstGeom prst="rect">
            <a:avLst/>
          </a:prstGeom>
          <a:noFill/>
          <a:ln>
            <a:noFill/>
          </a:ln>
        </p:spPr>
      </p:pic>
      <p:sp>
        <p:nvSpPr>
          <p:cNvPr id="263" name="Google Shape;263;p35"/>
          <p:cNvSpPr txBox="1"/>
          <p:nvPr/>
        </p:nvSpPr>
        <p:spPr>
          <a:xfrm>
            <a:off x="765600" y="2428650"/>
            <a:ext cx="7730100" cy="182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Looks like our problem </a:t>
            </a:r>
            <a:r>
              <a:rPr lang="en" sz="1600" i="1">
                <a:solidFill>
                  <a:schemeClr val="dk1"/>
                </a:solidFill>
                <a:latin typeface="Proxima Nova"/>
                <a:ea typeface="Proxima Nova"/>
                <a:cs typeface="Proxima Nova"/>
                <a:sym typeface="Proxima Nova"/>
              </a:rPr>
              <a:t>can</a:t>
            </a:r>
            <a:r>
              <a:rPr lang="en" sz="1600">
                <a:solidFill>
                  <a:schemeClr val="dk1"/>
                </a:solidFill>
                <a:latin typeface="Proxima Nova"/>
                <a:ea typeface="Proxima Nova"/>
                <a:cs typeface="Proxima Nova"/>
                <a:sym typeface="Proxima Nova"/>
              </a:rPr>
              <a:t> be expressed in the λ</a:t>
            </a:r>
            <a:r>
              <a:rPr lang="en" sz="1600" b="1">
                <a:solidFill>
                  <a:schemeClr val="dk1"/>
                </a:solidFill>
                <a:latin typeface="Proxima Nova"/>
                <a:ea typeface="Proxima Nova"/>
                <a:cs typeface="Proxima Nova"/>
                <a:sym typeface="Proxima Nova"/>
              </a:rPr>
              <a:t>x</a:t>
            </a:r>
            <a:r>
              <a:rPr lang="en" sz="1600">
                <a:solidFill>
                  <a:schemeClr val="dk1"/>
                </a:solidFill>
                <a:latin typeface="Proxima Nova"/>
                <a:ea typeface="Proxima Nova"/>
                <a:cs typeface="Proxima Nova"/>
                <a:sym typeface="Proxima Nova"/>
              </a:rPr>
              <a:t> = </a:t>
            </a:r>
            <a:r>
              <a:rPr lang="en" sz="1600" b="1">
                <a:solidFill>
                  <a:schemeClr val="dk1"/>
                </a:solidFill>
                <a:latin typeface="Proxima Nova"/>
                <a:ea typeface="Proxima Nova"/>
                <a:cs typeface="Proxima Nova"/>
                <a:sym typeface="Proxima Nova"/>
              </a:rPr>
              <a:t>Ax</a:t>
            </a:r>
            <a:r>
              <a:rPr lang="en" sz="1600">
                <a:solidFill>
                  <a:schemeClr val="dk1"/>
                </a:solidFill>
                <a:latin typeface="Proxima Nova"/>
                <a:ea typeface="Proxima Nova"/>
                <a:cs typeface="Proxima Nova"/>
                <a:sym typeface="Proxima Nova"/>
              </a:rPr>
              <a:t> format</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600">
                <a:solidFill>
                  <a:schemeClr val="dk1"/>
                </a:solidFill>
                <a:latin typeface="Proxima Nova"/>
                <a:ea typeface="Proxima Nova"/>
                <a:cs typeface="Proxima Nova"/>
                <a:sym typeface="Proxima Nova"/>
              </a:rPr>
              <a:t>The equation tells us that for certain special choices of </a:t>
            </a:r>
            <a:r>
              <a:rPr lang="en" sz="1600" b="1">
                <a:solidFill>
                  <a:schemeClr val="dk1"/>
                </a:solidFill>
                <a:latin typeface="Proxima Nova"/>
                <a:ea typeface="Proxima Nova"/>
                <a:cs typeface="Proxima Nova"/>
                <a:sym typeface="Proxima Nova"/>
              </a:rPr>
              <a:t>c</a:t>
            </a:r>
            <a:r>
              <a:rPr lang="en" sz="1600" baseline="-25000">
                <a:solidFill>
                  <a:schemeClr val="dk1"/>
                </a:solidFill>
                <a:latin typeface="Proxima Nova"/>
                <a:ea typeface="Proxima Nova"/>
                <a:cs typeface="Proxima Nova"/>
                <a:sym typeface="Proxima Nova"/>
              </a:rPr>
              <a:t>e</a:t>
            </a:r>
            <a:r>
              <a:rPr lang="en" sz="1600">
                <a:solidFill>
                  <a:schemeClr val="dk1"/>
                </a:solidFill>
                <a:latin typeface="Proxima Nova"/>
                <a:ea typeface="Proxima Nova"/>
                <a:cs typeface="Proxima Nova"/>
                <a:sym typeface="Proxima Nova"/>
              </a:rPr>
              <a:t>, the operator matrix (</a:t>
            </a:r>
            <a:r>
              <a:rPr lang="en" sz="1600" b="1">
                <a:solidFill>
                  <a:schemeClr val="dk1"/>
                </a:solidFill>
                <a:latin typeface="Proxima Nova"/>
                <a:ea typeface="Proxima Nova"/>
                <a:cs typeface="Proxima Nova"/>
                <a:sym typeface="Proxima Nova"/>
              </a:rPr>
              <a:t>A</a:t>
            </a:r>
            <a:r>
              <a:rPr lang="en" sz="1600" baseline="30000">
                <a:solidFill>
                  <a:schemeClr val="dk1"/>
                </a:solidFill>
                <a:latin typeface="Proxima Nova"/>
                <a:ea typeface="Proxima Nova"/>
                <a:cs typeface="Proxima Nova"/>
                <a:sym typeface="Proxima Nova"/>
              </a:rPr>
              <a:t>T</a:t>
            </a:r>
            <a:r>
              <a:rPr lang="en" sz="1600">
                <a:solidFill>
                  <a:schemeClr val="dk1"/>
                </a:solidFill>
                <a:latin typeface="Proxima Nova"/>
                <a:ea typeface="Proxima Nova"/>
                <a:cs typeface="Proxima Nova"/>
                <a:sym typeface="Proxima Nova"/>
              </a:rPr>
              <a:t> in this case) will not rotate this vector </a:t>
            </a:r>
            <a:r>
              <a:rPr lang="en" sz="1600" b="1">
                <a:solidFill>
                  <a:schemeClr val="dk1"/>
                </a:solidFill>
                <a:latin typeface="Proxima Nova"/>
                <a:ea typeface="Proxima Nova"/>
                <a:cs typeface="Proxima Nova"/>
                <a:sym typeface="Proxima Nova"/>
              </a:rPr>
              <a:t>c</a:t>
            </a:r>
            <a:r>
              <a:rPr lang="en" sz="1600" baseline="-25000">
                <a:solidFill>
                  <a:schemeClr val="dk1"/>
                </a:solidFill>
                <a:latin typeface="Proxima Nova"/>
                <a:ea typeface="Proxima Nova"/>
                <a:cs typeface="Proxima Nova"/>
                <a:sym typeface="Proxima Nova"/>
              </a:rPr>
              <a:t>e</a:t>
            </a:r>
            <a:r>
              <a:rPr lang="en" sz="1600">
                <a:solidFill>
                  <a:schemeClr val="dk1"/>
                </a:solidFill>
                <a:latin typeface="Proxima Nova"/>
                <a:ea typeface="Proxima Nova"/>
                <a:cs typeface="Proxima Nova"/>
                <a:sym typeface="Proxima Nova"/>
              </a:rPr>
              <a:t>, rather only scale it by a factor of λ.</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600">
                <a:solidFill>
                  <a:schemeClr val="dk1"/>
                </a:solidFill>
                <a:latin typeface="Proxima Nova"/>
                <a:ea typeface="Proxima Nova"/>
                <a:cs typeface="Proxima Nova"/>
                <a:sym typeface="Proxima Nova"/>
              </a:rPr>
              <a:t>We know how to compute this vector </a:t>
            </a:r>
            <a:r>
              <a:rPr lang="en" sz="1600" b="1">
                <a:solidFill>
                  <a:schemeClr val="dk1"/>
                </a:solidFill>
                <a:latin typeface="Proxima Nova"/>
                <a:ea typeface="Proxima Nova"/>
                <a:cs typeface="Proxima Nova"/>
                <a:sym typeface="Proxima Nova"/>
              </a:rPr>
              <a:t>c</a:t>
            </a:r>
            <a:r>
              <a:rPr lang="en" sz="1600" baseline="-25000">
                <a:solidFill>
                  <a:schemeClr val="dk1"/>
                </a:solidFill>
                <a:latin typeface="Proxima Nova"/>
                <a:ea typeface="Proxima Nova"/>
                <a:cs typeface="Proxima Nova"/>
                <a:sym typeface="Proxima Nova"/>
              </a:rPr>
              <a:t>e </a:t>
            </a:r>
            <a:r>
              <a:rPr lang="en" sz="1600">
                <a:solidFill>
                  <a:schemeClr val="dk1"/>
                </a:solidFill>
                <a:latin typeface="Proxima Nova"/>
                <a:ea typeface="Proxima Nova"/>
                <a:cs typeface="Proxima Nova"/>
                <a:sym typeface="Proxima Nova"/>
              </a:rPr>
              <a:t>when we know the operator matrix! Use linear algebra wizardry.</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267"/>
        <p:cNvGrpSpPr/>
        <p:nvPr/>
      </p:nvGrpSpPr>
      <p:grpSpPr>
        <a:xfrm>
          <a:off x="0" y="0"/>
          <a:ext cx="0" cy="0"/>
          <a:chOff x="0" y="0"/>
          <a:chExt cx="0" cy="0"/>
        </a:xfrm>
      </p:grpSpPr>
      <p:sp>
        <p:nvSpPr>
          <p:cNvPr id="268" name="Google Shape;268;p36"/>
          <p:cNvSpPr txBox="1"/>
          <p:nvPr/>
        </p:nvSpPr>
        <p:spPr>
          <a:xfrm>
            <a:off x="587550" y="955500"/>
            <a:ext cx="7968900" cy="323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Centrality Continued</a:t>
            </a:r>
            <a:endParaRPr sz="6600">
              <a:solidFill>
                <a:schemeClr val="lt1"/>
              </a:solidFill>
              <a:latin typeface="Proxima Nova Extrabold"/>
              <a:ea typeface="Proxima Nova Extrabold"/>
              <a:cs typeface="Proxima Nova Extrabold"/>
              <a:sym typeface="Proxima Nova Extrabold"/>
            </a:endParaRPr>
          </a:p>
        </p:txBody>
      </p:sp>
      <p:sp>
        <p:nvSpPr>
          <p:cNvPr id="269" name="Google Shape;26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311700" y="215550"/>
            <a:ext cx="2810100" cy="1724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 is self-referential</a:t>
            </a:r>
            <a:endParaRPr/>
          </a:p>
        </p:txBody>
      </p:sp>
      <p:sp>
        <p:nvSpPr>
          <p:cNvPr id="275" name="Google Shape;275;p37"/>
          <p:cNvSpPr txBox="1"/>
          <p:nvPr/>
        </p:nvSpPr>
        <p:spPr>
          <a:xfrm>
            <a:off x="308450" y="2171100"/>
            <a:ext cx="4448700" cy="134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A focal node’s centrality depends on the peers’ centralities, which self-referentially depend on the focal node’s centrality</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For this to work, nodes </a:t>
            </a:r>
            <a:r>
              <a:rPr lang="en" sz="1500" i="1">
                <a:solidFill>
                  <a:schemeClr val="dk1"/>
                </a:solidFill>
                <a:latin typeface="Proxima Nova"/>
                <a:ea typeface="Proxima Nova"/>
                <a:cs typeface="Proxima Nova"/>
                <a:sym typeface="Proxima Nova"/>
              </a:rPr>
              <a:t>need</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incoming</a:t>
            </a:r>
            <a:r>
              <a:rPr lang="en" sz="1500">
                <a:solidFill>
                  <a:schemeClr val="dk1"/>
                </a:solidFill>
                <a:latin typeface="Proxima Nova"/>
                <a:ea typeface="Proxima Nova"/>
                <a:cs typeface="Proxima Nova"/>
                <a:sym typeface="Proxima Nova"/>
              </a:rPr>
              <a:t> edges</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311700" y="215550"/>
            <a:ext cx="2810100" cy="1724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 is self-referential</a:t>
            </a:r>
            <a:endParaRPr/>
          </a:p>
        </p:txBody>
      </p:sp>
      <p:sp>
        <p:nvSpPr>
          <p:cNvPr id="281" name="Google Shape;281;p38"/>
          <p:cNvSpPr txBox="1"/>
          <p:nvPr/>
        </p:nvSpPr>
        <p:spPr>
          <a:xfrm>
            <a:off x="308450" y="2171100"/>
            <a:ext cx="4448700" cy="226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A focal node’s centrality depends on the peers’ centralities, which self-referentially depend on the focal node’s centrality</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For this to work, nodes </a:t>
            </a:r>
            <a:r>
              <a:rPr lang="en" sz="1500" i="1">
                <a:solidFill>
                  <a:schemeClr val="dk1"/>
                </a:solidFill>
                <a:latin typeface="Proxima Nova"/>
                <a:ea typeface="Proxima Nova"/>
                <a:cs typeface="Proxima Nova"/>
                <a:sym typeface="Proxima Nova"/>
              </a:rPr>
              <a:t>need</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incoming</a:t>
            </a:r>
            <a:r>
              <a:rPr lang="en" sz="1500">
                <a:solidFill>
                  <a:schemeClr val="dk1"/>
                </a:solidFill>
                <a:latin typeface="Proxima Nova"/>
                <a:ea typeface="Proxima Nova"/>
                <a:cs typeface="Proxima Nova"/>
                <a:sym typeface="Proxima Nova"/>
              </a:rPr>
              <a:t> edges</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Clr>
                <a:schemeClr val="dk1"/>
              </a:buClr>
              <a:buSzPts val="1100"/>
              <a:buFont typeface="Arial"/>
              <a:buNone/>
            </a:pPr>
            <a:r>
              <a:rPr lang="en" sz="1500">
                <a:solidFill>
                  <a:schemeClr val="dk1"/>
                </a:solidFill>
                <a:latin typeface="Proxima Nova"/>
                <a:ea typeface="Proxima Nova"/>
                <a:cs typeface="Proxima Nova"/>
                <a:sym typeface="Proxima Nova"/>
              </a:rPr>
              <a:t>Works well in </a:t>
            </a:r>
            <a:r>
              <a:rPr lang="en" sz="1500" b="1">
                <a:solidFill>
                  <a:schemeClr val="dk1"/>
                </a:solidFill>
                <a:latin typeface="Proxima Nova"/>
                <a:ea typeface="Proxima Nova"/>
                <a:cs typeface="Proxima Nova"/>
                <a:sym typeface="Proxima Nova"/>
              </a:rPr>
              <a:t>strongly-connected directed graphs </a:t>
            </a:r>
            <a:r>
              <a:rPr lang="en" sz="1500">
                <a:solidFill>
                  <a:schemeClr val="dk1"/>
                </a:solidFill>
                <a:latin typeface="Proxima Nova"/>
                <a:ea typeface="Proxima Nova"/>
                <a:cs typeface="Proxima Nova"/>
                <a:sym typeface="Proxima Nova"/>
              </a:rPr>
              <a:t>(where there is a directed path between every node pair), and in </a:t>
            </a:r>
            <a:r>
              <a:rPr lang="en" sz="1500" b="1">
                <a:solidFill>
                  <a:schemeClr val="dk1"/>
                </a:solidFill>
                <a:latin typeface="Proxima Nova"/>
                <a:ea typeface="Proxima Nova"/>
                <a:cs typeface="Proxima Nova"/>
                <a:sym typeface="Proxima Nova"/>
              </a:rPr>
              <a:t>undirected </a:t>
            </a:r>
            <a:r>
              <a:rPr lang="en" sz="1500">
                <a:solidFill>
                  <a:schemeClr val="dk1"/>
                </a:solidFill>
                <a:latin typeface="Proxima Nova"/>
                <a:ea typeface="Proxima Nova"/>
                <a:cs typeface="Proxima Nova"/>
                <a:sym typeface="Proxima Nova"/>
              </a:rPr>
              <a:t>graphs</a:t>
            </a:r>
            <a:endParaRPr sz="1500" b="1">
              <a:solidFill>
                <a:schemeClr val="dk1"/>
              </a:solidFill>
              <a:latin typeface="Proxima Nova"/>
              <a:ea typeface="Proxima Nova"/>
              <a:cs typeface="Proxima Nova"/>
              <a:sym typeface="Proxima Nova"/>
            </a:endParaRPr>
          </a:p>
        </p:txBody>
      </p:sp>
      <p:pic>
        <p:nvPicPr>
          <p:cNvPr id="282" name="Google Shape;282;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07775" y="247600"/>
            <a:ext cx="2231500" cy="2439400"/>
          </a:xfrm>
          <a:prstGeom prst="rect">
            <a:avLst/>
          </a:prstGeom>
          <a:noFill/>
          <a:ln>
            <a:noFill/>
          </a:ln>
        </p:spPr>
      </p:pic>
      <p:pic>
        <p:nvPicPr>
          <p:cNvPr id="283" name="Google Shape;283;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95300" y="2972450"/>
            <a:ext cx="1655327" cy="1866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9"/>
          <p:cNvSpPr txBox="1">
            <a:spLocks noGrp="1"/>
          </p:cNvSpPr>
          <p:nvPr>
            <p:ph type="title"/>
          </p:nvPr>
        </p:nvSpPr>
        <p:spPr>
          <a:xfrm>
            <a:off x="311700" y="215550"/>
            <a:ext cx="2312100" cy="4727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 may face issues in </a:t>
            </a:r>
            <a:r>
              <a:rPr lang="en" sz="3000">
                <a:solidFill>
                  <a:srgbClr val="980000"/>
                </a:solidFill>
                <a:latin typeface="Proxima Nova Extrabold"/>
                <a:ea typeface="Proxima Nova Extrabold"/>
                <a:cs typeface="Proxima Nova Extrabold"/>
                <a:sym typeface="Proxima Nova Extrabold"/>
              </a:rPr>
              <a:t>Weakly Connected </a:t>
            </a:r>
            <a:r>
              <a:rPr lang="en" sz="3000">
                <a:latin typeface="Proxima Nova Extrabold"/>
                <a:ea typeface="Proxima Nova Extrabold"/>
                <a:cs typeface="Proxima Nova Extrabold"/>
                <a:sym typeface="Proxima Nova Extrabold"/>
              </a:rPr>
              <a:t>Graphs</a:t>
            </a:r>
            <a:r>
              <a:rPr lang="en"/>
              <a:t> </a:t>
            </a:r>
            <a:endParaRPr sz="3000">
              <a:latin typeface="Proxima Nova Extrabold"/>
              <a:ea typeface="Proxima Nova Extrabold"/>
              <a:cs typeface="Proxima Nova Extrabold"/>
              <a:sym typeface="Proxima Nova Extrabold"/>
            </a:endParaRPr>
          </a:p>
        </p:txBody>
      </p:sp>
      <p:pic>
        <p:nvPicPr>
          <p:cNvPr id="289" name="Google Shape;289;p3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36625" y="1223413"/>
            <a:ext cx="4045001" cy="2696667"/>
          </a:xfrm>
          <a:prstGeom prst="rect">
            <a:avLst/>
          </a:prstGeom>
          <a:noFill/>
          <a:ln>
            <a:noFill/>
          </a:ln>
        </p:spPr>
      </p:pic>
      <p:pic>
        <p:nvPicPr>
          <p:cNvPr id="290" name="Google Shape;290;p3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291559">
            <a:off x="6935026" y="2578644"/>
            <a:ext cx="432309" cy="1077808"/>
          </a:xfrm>
          <a:prstGeom prst="rect">
            <a:avLst/>
          </a:prstGeom>
          <a:noFill/>
          <a:ln>
            <a:noFill/>
          </a:ln>
        </p:spPr>
      </p:pic>
      <p:sp>
        <p:nvSpPr>
          <p:cNvPr id="291" name="Google Shape;291;p39"/>
          <p:cNvSpPr txBox="1"/>
          <p:nvPr/>
        </p:nvSpPr>
        <p:spPr>
          <a:xfrm>
            <a:off x="5702650" y="3679250"/>
            <a:ext cx="2815500" cy="1003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There is no ‘cycle’ in this graph: you cannot start from a node and go back to it. This is a </a:t>
            </a:r>
            <a:r>
              <a:rPr lang="en" sz="1200" b="1">
                <a:latin typeface="Proxima Nova"/>
                <a:ea typeface="Proxima Nova"/>
                <a:cs typeface="Proxima Nova"/>
                <a:sym typeface="Proxima Nova"/>
              </a:rPr>
              <a:t>directed acyclic graph</a:t>
            </a:r>
            <a:r>
              <a:rPr lang="en" sz="1200">
                <a:latin typeface="Proxima Nova Semibold"/>
                <a:ea typeface="Proxima Nova Semibold"/>
                <a:cs typeface="Proxima Nova Semibold"/>
                <a:sym typeface="Proxima Nova Semibold"/>
              </a:rPr>
              <a:t>.</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4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87629" y="0"/>
            <a:ext cx="6056372" cy="5143501"/>
          </a:xfrm>
          <a:prstGeom prst="rect">
            <a:avLst/>
          </a:prstGeom>
          <a:noFill/>
          <a:ln>
            <a:noFill/>
          </a:ln>
        </p:spPr>
      </p:pic>
      <p:sp>
        <p:nvSpPr>
          <p:cNvPr id="297" name="Google Shape;297;p40"/>
          <p:cNvSpPr txBox="1">
            <a:spLocks noGrp="1"/>
          </p:cNvSpPr>
          <p:nvPr>
            <p:ph type="title"/>
          </p:nvPr>
        </p:nvSpPr>
        <p:spPr>
          <a:xfrm>
            <a:off x="311700" y="215550"/>
            <a:ext cx="2312100" cy="4727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 may face issues in </a:t>
            </a:r>
            <a:r>
              <a:rPr lang="en" sz="3000">
                <a:solidFill>
                  <a:srgbClr val="980000"/>
                </a:solidFill>
                <a:latin typeface="Proxima Nova Extrabold"/>
                <a:ea typeface="Proxima Nova Extrabold"/>
                <a:cs typeface="Proxima Nova Extrabold"/>
                <a:sym typeface="Proxima Nova Extrabold"/>
              </a:rPr>
              <a:t>Weakly Connected </a:t>
            </a:r>
            <a:r>
              <a:rPr lang="en" sz="3000">
                <a:latin typeface="Proxima Nova Extrabold"/>
                <a:ea typeface="Proxima Nova Extrabold"/>
                <a:cs typeface="Proxima Nova Extrabold"/>
                <a:sym typeface="Proxima Nova Extrabold"/>
              </a:rPr>
              <a:t>Graphs</a:t>
            </a:r>
            <a:r>
              <a:rPr lang="en"/>
              <a:t> </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4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87629" y="0"/>
            <a:ext cx="6056372" cy="5143501"/>
          </a:xfrm>
          <a:prstGeom prst="rect">
            <a:avLst/>
          </a:prstGeom>
          <a:noFill/>
          <a:ln>
            <a:noFill/>
          </a:ln>
        </p:spPr>
      </p:pic>
      <p:sp>
        <p:nvSpPr>
          <p:cNvPr id="303" name="Google Shape;303;p41"/>
          <p:cNvSpPr txBox="1">
            <a:spLocks noGrp="1"/>
          </p:cNvSpPr>
          <p:nvPr>
            <p:ph type="title"/>
          </p:nvPr>
        </p:nvSpPr>
        <p:spPr>
          <a:xfrm>
            <a:off x="311700" y="215550"/>
            <a:ext cx="2312100" cy="4727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Eigenvector Centrality may face issues in </a:t>
            </a:r>
            <a:r>
              <a:rPr lang="en" sz="3000">
                <a:solidFill>
                  <a:srgbClr val="980000"/>
                </a:solidFill>
                <a:latin typeface="Proxima Nova Extrabold"/>
                <a:ea typeface="Proxima Nova Extrabold"/>
                <a:cs typeface="Proxima Nova Extrabold"/>
                <a:sym typeface="Proxima Nova Extrabold"/>
              </a:rPr>
              <a:t>Weakly Connected </a:t>
            </a:r>
            <a:r>
              <a:rPr lang="en" sz="3000">
                <a:latin typeface="Proxima Nova Extrabold"/>
                <a:ea typeface="Proxima Nova Extrabold"/>
                <a:cs typeface="Proxima Nova Extrabold"/>
                <a:sym typeface="Proxima Nova Extrabold"/>
              </a:rPr>
              <a:t>Graphs</a:t>
            </a:r>
            <a:r>
              <a:rPr lang="en"/>
              <a:t> </a:t>
            </a:r>
            <a:endParaRPr sz="3000">
              <a:latin typeface="Proxima Nova Extrabold"/>
              <a:ea typeface="Proxima Nova Extrabold"/>
              <a:cs typeface="Proxima Nova Extrabold"/>
              <a:sym typeface="Proxima Nova Extrabold"/>
            </a:endParaRPr>
          </a:p>
        </p:txBody>
      </p:sp>
      <p:pic>
        <p:nvPicPr>
          <p:cNvPr id="304" name="Google Shape;304;p41"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3125187">
            <a:off x="5485626" y="3968594"/>
            <a:ext cx="432308" cy="1077808"/>
          </a:xfrm>
          <a:prstGeom prst="rect">
            <a:avLst/>
          </a:prstGeom>
          <a:noFill/>
          <a:ln>
            <a:noFill/>
          </a:ln>
        </p:spPr>
      </p:pic>
      <p:sp>
        <p:nvSpPr>
          <p:cNvPr id="305" name="Google Shape;305;p41"/>
          <p:cNvSpPr txBox="1"/>
          <p:nvPr/>
        </p:nvSpPr>
        <p:spPr>
          <a:xfrm>
            <a:off x="6328500" y="4125200"/>
            <a:ext cx="1171200" cy="541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Error!</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052850" y="0"/>
            <a:ext cx="5038302" cy="499109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p:nvPr/>
        </p:nvSpPr>
        <p:spPr>
          <a:xfrm>
            <a:off x="460850" y="799500"/>
            <a:ext cx="4259100" cy="134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Linda’s centrality, </a:t>
            </a:r>
            <a:r>
              <a:rPr lang="en" sz="1500" i="1">
                <a:solidFill>
                  <a:schemeClr val="dk1"/>
                </a:solidFill>
                <a:latin typeface="Proxima Nova"/>
                <a:ea typeface="Proxima Nova"/>
                <a:cs typeface="Proxima Nova"/>
                <a:sym typeface="Proxima Nova"/>
              </a:rPr>
              <a:t>c</a:t>
            </a:r>
            <a:r>
              <a:rPr lang="en" sz="1500" baseline="-25000">
                <a:solidFill>
                  <a:schemeClr val="dk1"/>
                </a:solidFill>
                <a:latin typeface="Proxima Nova"/>
                <a:ea typeface="Proxima Nova"/>
                <a:cs typeface="Proxima Nova"/>
                <a:sym typeface="Proxima Nova"/>
              </a:rPr>
              <a:t>e</a:t>
            </a:r>
            <a:r>
              <a:rPr lang="en" sz="1500">
                <a:solidFill>
                  <a:schemeClr val="dk1"/>
                </a:solidFill>
                <a:latin typeface="Proxima Nova"/>
                <a:ea typeface="Proxima Nova"/>
                <a:cs typeface="Proxima Nova"/>
                <a:sym typeface="Proxima Nova"/>
              </a:rPr>
              <a:t>(</a:t>
            </a:r>
            <a:r>
              <a:rPr lang="en" sz="1500" i="1">
                <a:solidFill>
                  <a:schemeClr val="dk1"/>
                </a:solidFill>
                <a:latin typeface="Proxima Nova"/>
                <a:ea typeface="Proxima Nova"/>
                <a:cs typeface="Proxima Nova"/>
                <a:sym typeface="Proxima Nova"/>
              </a:rPr>
              <a:t>v</a:t>
            </a:r>
            <a:r>
              <a:rPr lang="en" sz="1500" i="1" baseline="-25000">
                <a:solidFill>
                  <a:schemeClr val="dk1"/>
                </a:solidFill>
                <a:latin typeface="Proxima Nova"/>
                <a:ea typeface="Proxima Nova"/>
                <a:cs typeface="Proxima Nova"/>
                <a:sym typeface="Proxima Nova"/>
              </a:rPr>
              <a:t>i</a:t>
            </a:r>
            <a:r>
              <a:rPr lang="en" sz="1500">
                <a:solidFill>
                  <a:schemeClr val="dk1"/>
                </a:solidFill>
                <a:latin typeface="Proxima Nova"/>
                <a:ea typeface="Proxima Nova"/>
                <a:cs typeface="Proxima Nova"/>
                <a:sym typeface="Proxima Nova"/>
              </a:rPr>
              <a:t>) ∝ The sum of Linda’s peers’ centralities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Linda gets </a:t>
            </a:r>
            <a:r>
              <a:rPr lang="en" sz="1500" i="1">
                <a:solidFill>
                  <a:schemeClr val="dk1"/>
                </a:solidFill>
                <a:latin typeface="Proxima Nova"/>
                <a:ea typeface="Proxima Nova"/>
                <a:cs typeface="Proxima Nova"/>
                <a:sym typeface="Proxima Nova"/>
              </a:rPr>
              <a:t>all</a:t>
            </a:r>
            <a:r>
              <a:rPr lang="en" sz="1500">
                <a:solidFill>
                  <a:schemeClr val="dk1"/>
                </a:solidFill>
                <a:latin typeface="Proxima Nova"/>
                <a:ea typeface="Proxima Nova"/>
                <a:cs typeface="Proxima Nova"/>
                <a:sym typeface="Proxima Nova"/>
              </a:rPr>
              <a:t> of her influence from the incoming edges from her friends</a:t>
            </a:r>
            <a:endParaRPr sz="1500">
              <a:solidFill>
                <a:schemeClr val="dk1"/>
              </a:solidFill>
              <a:latin typeface="Proxima Nova"/>
              <a:ea typeface="Proxima Nova"/>
              <a:cs typeface="Proxima Nova"/>
              <a:sym typeface="Proxima Nova"/>
            </a:endParaRPr>
          </a:p>
        </p:txBody>
      </p:sp>
      <p:pic>
        <p:nvPicPr>
          <p:cNvPr id="311" name="Google Shape;311;p4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98625" y="1223413"/>
            <a:ext cx="4045001" cy="26966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3"/>
          <p:cNvSpPr txBox="1"/>
          <p:nvPr/>
        </p:nvSpPr>
        <p:spPr>
          <a:xfrm>
            <a:off x="460850" y="799500"/>
            <a:ext cx="4407600" cy="305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Linda’s centrality, </a:t>
            </a:r>
            <a:r>
              <a:rPr lang="en" sz="1500" i="1">
                <a:solidFill>
                  <a:schemeClr val="dk1"/>
                </a:solidFill>
                <a:latin typeface="Proxima Nova"/>
                <a:ea typeface="Proxima Nova"/>
                <a:cs typeface="Proxima Nova"/>
                <a:sym typeface="Proxima Nova"/>
              </a:rPr>
              <a:t>c</a:t>
            </a:r>
            <a:r>
              <a:rPr lang="en" sz="1500" baseline="-25000">
                <a:solidFill>
                  <a:schemeClr val="dk1"/>
                </a:solidFill>
                <a:latin typeface="Proxima Nova"/>
                <a:ea typeface="Proxima Nova"/>
                <a:cs typeface="Proxima Nova"/>
                <a:sym typeface="Proxima Nova"/>
              </a:rPr>
              <a:t>e</a:t>
            </a:r>
            <a:r>
              <a:rPr lang="en" sz="1500">
                <a:solidFill>
                  <a:schemeClr val="dk1"/>
                </a:solidFill>
                <a:latin typeface="Proxima Nova"/>
                <a:ea typeface="Proxima Nova"/>
                <a:cs typeface="Proxima Nova"/>
                <a:sym typeface="Proxima Nova"/>
              </a:rPr>
              <a:t>(</a:t>
            </a:r>
            <a:r>
              <a:rPr lang="en" sz="1500" i="1">
                <a:solidFill>
                  <a:schemeClr val="dk1"/>
                </a:solidFill>
                <a:latin typeface="Proxima Nova"/>
                <a:ea typeface="Proxima Nova"/>
                <a:cs typeface="Proxima Nova"/>
                <a:sym typeface="Proxima Nova"/>
              </a:rPr>
              <a:t>v</a:t>
            </a:r>
            <a:r>
              <a:rPr lang="en" sz="1500" i="1" baseline="-25000">
                <a:solidFill>
                  <a:schemeClr val="dk1"/>
                </a:solidFill>
                <a:latin typeface="Proxima Nova"/>
                <a:ea typeface="Proxima Nova"/>
                <a:cs typeface="Proxima Nova"/>
                <a:sym typeface="Proxima Nova"/>
              </a:rPr>
              <a:t>i</a:t>
            </a:r>
            <a:r>
              <a:rPr lang="en" sz="1500">
                <a:solidFill>
                  <a:schemeClr val="dk1"/>
                </a:solidFill>
                <a:latin typeface="Proxima Nova"/>
                <a:ea typeface="Proxima Nova"/>
                <a:cs typeface="Proxima Nova"/>
                <a:sym typeface="Proxima Nova"/>
              </a:rPr>
              <a:t>) ∝ The sum of Linda’s peers’ centralities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Linda gets </a:t>
            </a:r>
            <a:r>
              <a:rPr lang="en" sz="1500" i="1">
                <a:solidFill>
                  <a:schemeClr val="dk1"/>
                </a:solidFill>
                <a:latin typeface="Proxima Nova"/>
                <a:ea typeface="Proxima Nova"/>
                <a:cs typeface="Proxima Nova"/>
                <a:sym typeface="Proxima Nova"/>
              </a:rPr>
              <a:t>all</a:t>
            </a:r>
            <a:r>
              <a:rPr lang="en" sz="1500">
                <a:solidFill>
                  <a:schemeClr val="dk1"/>
                </a:solidFill>
                <a:latin typeface="Proxima Nova"/>
                <a:ea typeface="Proxima Nova"/>
                <a:cs typeface="Proxima Nova"/>
                <a:sym typeface="Proxima Nova"/>
              </a:rPr>
              <a:t> of her influence from the incoming edges from her friends</a:t>
            </a:r>
            <a:endParaRPr sz="1500">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2 has all of her influence from 1, but 1 has undefined influence. </a:t>
            </a:r>
            <a:endParaRPr sz="1500">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3 and 4 get their influences from 2, but 2’s own influences are shady, etc.</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500">
              <a:solidFill>
                <a:schemeClr val="dk1"/>
              </a:solidFill>
              <a:latin typeface="Proxima Nova"/>
              <a:ea typeface="Proxima Nova"/>
              <a:cs typeface="Proxima Nova"/>
              <a:sym typeface="Proxima Nova"/>
            </a:endParaRPr>
          </a:p>
        </p:txBody>
      </p:sp>
      <p:pic>
        <p:nvPicPr>
          <p:cNvPr id="317" name="Google Shape;317;p4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98625" y="1223413"/>
            <a:ext cx="4045001" cy="26966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p:nvPr/>
        </p:nvSpPr>
        <p:spPr>
          <a:xfrm>
            <a:off x="460850" y="799500"/>
            <a:ext cx="4407600" cy="358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Linda’s centrality, </a:t>
            </a:r>
            <a:r>
              <a:rPr lang="en" sz="1500" i="1">
                <a:solidFill>
                  <a:schemeClr val="dk1"/>
                </a:solidFill>
                <a:latin typeface="Proxima Nova"/>
                <a:ea typeface="Proxima Nova"/>
                <a:cs typeface="Proxima Nova"/>
                <a:sym typeface="Proxima Nova"/>
              </a:rPr>
              <a:t>c</a:t>
            </a:r>
            <a:r>
              <a:rPr lang="en" sz="1500" baseline="-25000">
                <a:solidFill>
                  <a:schemeClr val="dk1"/>
                </a:solidFill>
                <a:latin typeface="Proxima Nova"/>
                <a:ea typeface="Proxima Nova"/>
                <a:cs typeface="Proxima Nova"/>
                <a:sym typeface="Proxima Nova"/>
              </a:rPr>
              <a:t>e</a:t>
            </a:r>
            <a:r>
              <a:rPr lang="en" sz="1500">
                <a:solidFill>
                  <a:schemeClr val="dk1"/>
                </a:solidFill>
                <a:latin typeface="Proxima Nova"/>
                <a:ea typeface="Proxima Nova"/>
                <a:cs typeface="Proxima Nova"/>
                <a:sym typeface="Proxima Nova"/>
              </a:rPr>
              <a:t>(</a:t>
            </a:r>
            <a:r>
              <a:rPr lang="en" sz="1500" i="1">
                <a:solidFill>
                  <a:schemeClr val="dk1"/>
                </a:solidFill>
                <a:latin typeface="Proxima Nova"/>
                <a:ea typeface="Proxima Nova"/>
                <a:cs typeface="Proxima Nova"/>
                <a:sym typeface="Proxima Nova"/>
              </a:rPr>
              <a:t>v</a:t>
            </a:r>
            <a:r>
              <a:rPr lang="en" sz="1500" i="1" baseline="-25000">
                <a:solidFill>
                  <a:schemeClr val="dk1"/>
                </a:solidFill>
                <a:latin typeface="Proxima Nova"/>
                <a:ea typeface="Proxima Nova"/>
                <a:cs typeface="Proxima Nova"/>
                <a:sym typeface="Proxima Nova"/>
              </a:rPr>
              <a:t>i</a:t>
            </a:r>
            <a:r>
              <a:rPr lang="en" sz="1500">
                <a:solidFill>
                  <a:schemeClr val="dk1"/>
                </a:solidFill>
                <a:latin typeface="Proxima Nova"/>
                <a:ea typeface="Proxima Nova"/>
                <a:cs typeface="Proxima Nova"/>
                <a:sym typeface="Proxima Nova"/>
              </a:rPr>
              <a:t>) ∝ The sum of Linda’s peers’ centralities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Linda gets </a:t>
            </a:r>
            <a:r>
              <a:rPr lang="en" sz="1500" i="1">
                <a:solidFill>
                  <a:schemeClr val="dk1"/>
                </a:solidFill>
                <a:latin typeface="Proxima Nova"/>
                <a:ea typeface="Proxima Nova"/>
                <a:cs typeface="Proxima Nova"/>
                <a:sym typeface="Proxima Nova"/>
              </a:rPr>
              <a:t>all</a:t>
            </a:r>
            <a:r>
              <a:rPr lang="en" sz="1500">
                <a:solidFill>
                  <a:schemeClr val="dk1"/>
                </a:solidFill>
                <a:latin typeface="Proxima Nova"/>
                <a:ea typeface="Proxima Nova"/>
                <a:cs typeface="Proxima Nova"/>
                <a:sym typeface="Proxima Nova"/>
              </a:rPr>
              <a:t> of her influence from the incoming edges from her friends</a:t>
            </a:r>
            <a:endParaRPr sz="1500">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2 has all of her influence from 1, but 1 has undefined influence. </a:t>
            </a:r>
            <a:endParaRPr sz="1500">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3 and 4 get their influences from 2, but 2’s own influences are shady, etc.</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In a </a:t>
            </a:r>
            <a:r>
              <a:rPr lang="en" sz="1500" b="1">
                <a:solidFill>
                  <a:schemeClr val="dk1"/>
                </a:solidFill>
                <a:latin typeface="Proxima Nova"/>
                <a:ea typeface="Proxima Nova"/>
                <a:cs typeface="Proxima Nova"/>
                <a:sym typeface="Proxima Nova"/>
              </a:rPr>
              <a:t>directed acyclic (weakly connected) graph</a:t>
            </a:r>
            <a:r>
              <a:rPr lang="en" sz="1500">
                <a:solidFill>
                  <a:schemeClr val="dk1"/>
                </a:solidFill>
                <a:latin typeface="Proxima Nova"/>
                <a:ea typeface="Proxima Nova"/>
                <a:cs typeface="Proxima Nova"/>
                <a:sym typeface="Proxima Nova"/>
              </a:rPr>
              <a:t> like this one, Eigenvector Centrality becomes useless</a:t>
            </a:r>
            <a:endParaRPr sz="1500">
              <a:solidFill>
                <a:schemeClr val="dk1"/>
              </a:solidFill>
              <a:latin typeface="Proxima Nova"/>
              <a:ea typeface="Proxima Nova"/>
              <a:cs typeface="Proxima Nova"/>
              <a:sym typeface="Proxima Nova"/>
            </a:endParaRPr>
          </a:p>
        </p:txBody>
      </p:sp>
      <p:pic>
        <p:nvPicPr>
          <p:cNvPr id="323" name="Google Shape;323;p4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98625" y="1223413"/>
            <a:ext cx="4045001" cy="2696667"/>
          </a:xfrm>
          <a:prstGeom prst="rect">
            <a:avLst/>
          </a:prstGeom>
          <a:noFill/>
          <a:ln>
            <a:noFill/>
          </a:ln>
        </p:spPr>
      </p:pic>
      <p:sp>
        <p:nvSpPr>
          <p:cNvPr id="324" name="Google Shape;324;p44"/>
          <p:cNvSpPr/>
          <p:nvPr/>
        </p:nvSpPr>
        <p:spPr>
          <a:xfrm>
            <a:off x="5757650" y="1754150"/>
            <a:ext cx="3055775" cy="2057100"/>
          </a:xfrm>
          <a:custGeom>
            <a:avLst/>
            <a:gdLst/>
            <a:ahLst/>
            <a:cxnLst/>
            <a:rect l="l" t="t" r="r" b="b"/>
            <a:pathLst>
              <a:path w="122231" h="82284" extrusionOk="0">
                <a:moveTo>
                  <a:pt x="122231" y="6541"/>
                </a:moveTo>
                <a:cubicBezTo>
                  <a:pt x="111425" y="6541"/>
                  <a:pt x="99801" y="7422"/>
                  <a:pt x="90419" y="12784"/>
                </a:cubicBezTo>
                <a:cubicBezTo>
                  <a:pt x="78186" y="19775"/>
                  <a:pt x="68129" y="30559"/>
                  <a:pt x="59796" y="41921"/>
                </a:cubicBezTo>
                <a:cubicBezTo>
                  <a:pt x="51160" y="53696"/>
                  <a:pt x="47691" y="69581"/>
                  <a:pt x="36605" y="79085"/>
                </a:cubicBezTo>
                <a:cubicBezTo>
                  <a:pt x="32621" y="82501"/>
                  <a:pt x="26371" y="82533"/>
                  <a:pt x="21145" y="82058"/>
                </a:cubicBezTo>
                <a:cubicBezTo>
                  <a:pt x="5387" y="80627"/>
                  <a:pt x="36" y="55365"/>
                  <a:pt x="36" y="39542"/>
                </a:cubicBezTo>
                <a:cubicBezTo>
                  <a:pt x="36" y="26166"/>
                  <a:pt x="-540" y="11134"/>
                  <a:pt x="6874" y="0"/>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325" name="Google Shape;325;p44"/>
          <p:cNvSpPr/>
          <p:nvPr/>
        </p:nvSpPr>
        <p:spPr>
          <a:xfrm>
            <a:off x="6325325" y="1248700"/>
            <a:ext cx="2341325" cy="436600"/>
          </a:xfrm>
          <a:custGeom>
            <a:avLst/>
            <a:gdLst/>
            <a:ahLst/>
            <a:cxnLst/>
            <a:rect l="l" t="t" r="r" b="b"/>
            <a:pathLst>
              <a:path w="93653" h="17464" extrusionOk="0">
                <a:moveTo>
                  <a:pt x="93653" y="0"/>
                </a:moveTo>
                <a:cubicBezTo>
                  <a:pt x="75884" y="0"/>
                  <a:pt x="60845" y="15840"/>
                  <a:pt x="43110" y="16947"/>
                </a:cubicBezTo>
                <a:cubicBezTo>
                  <a:pt x="36274" y="17374"/>
                  <a:pt x="29009" y="18163"/>
                  <a:pt x="22595" y="15758"/>
                </a:cubicBezTo>
                <a:cubicBezTo>
                  <a:pt x="14907" y="12875"/>
                  <a:pt x="8211" y="5947"/>
                  <a:pt x="0" y="5947"/>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326" name="Google Shape;326;p44"/>
          <p:cNvSpPr/>
          <p:nvPr/>
        </p:nvSpPr>
        <p:spPr>
          <a:xfrm>
            <a:off x="5917298" y="1767125"/>
            <a:ext cx="2756775" cy="1206250"/>
          </a:xfrm>
          <a:custGeom>
            <a:avLst/>
            <a:gdLst/>
            <a:ahLst/>
            <a:cxnLst/>
            <a:rect l="l" t="t" r="r" b="b"/>
            <a:pathLst>
              <a:path w="110271" h="48250" extrusionOk="0">
                <a:moveTo>
                  <a:pt x="110271" y="0"/>
                </a:moveTo>
                <a:cubicBezTo>
                  <a:pt x="91592" y="0"/>
                  <a:pt x="72301" y="8514"/>
                  <a:pt x="58242" y="20812"/>
                </a:cubicBezTo>
                <a:cubicBezTo>
                  <a:pt x="49215" y="28708"/>
                  <a:pt x="45239" y="43478"/>
                  <a:pt x="33862" y="47273"/>
                </a:cubicBezTo>
                <a:cubicBezTo>
                  <a:pt x="22426" y="51087"/>
                  <a:pt x="5688" y="42506"/>
                  <a:pt x="1455" y="31218"/>
                </a:cubicBezTo>
                <a:cubicBezTo>
                  <a:pt x="-1513" y="23304"/>
                  <a:pt x="866" y="13966"/>
                  <a:pt x="3536" y="5947"/>
                </a:cubicBezTo>
              </a:path>
            </a:pathLst>
          </a:custGeom>
          <a:noFill/>
          <a:ln w="19050" cap="flat" cmpd="sng">
            <a:solidFill>
              <a:srgbClr val="FF9900"/>
            </a:solidFill>
            <a:prstDash val="solid"/>
            <a:round/>
            <a:headEnd type="none" w="med" len="med"/>
            <a:tailEnd type="stealth" w="med" len="med"/>
          </a:ln>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4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98625" y="1223413"/>
            <a:ext cx="4045001" cy="2696667"/>
          </a:xfrm>
          <a:prstGeom prst="rect">
            <a:avLst/>
          </a:prstGeom>
          <a:noFill/>
          <a:ln>
            <a:noFill/>
          </a:ln>
        </p:spPr>
      </p:pic>
      <p:sp>
        <p:nvSpPr>
          <p:cNvPr id="332" name="Google Shape;332;p45"/>
          <p:cNvSpPr/>
          <p:nvPr/>
        </p:nvSpPr>
        <p:spPr>
          <a:xfrm>
            <a:off x="5757650" y="1754150"/>
            <a:ext cx="3055775" cy="2057100"/>
          </a:xfrm>
          <a:custGeom>
            <a:avLst/>
            <a:gdLst/>
            <a:ahLst/>
            <a:cxnLst/>
            <a:rect l="l" t="t" r="r" b="b"/>
            <a:pathLst>
              <a:path w="122231" h="82284" extrusionOk="0">
                <a:moveTo>
                  <a:pt x="122231" y="6541"/>
                </a:moveTo>
                <a:cubicBezTo>
                  <a:pt x="111425" y="6541"/>
                  <a:pt x="99801" y="7422"/>
                  <a:pt x="90419" y="12784"/>
                </a:cubicBezTo>
                <a:cubicBezTo>
                  <a:pt x="78186" y="19775"/>
                  <a:pt x="68129" y="30559"/>
                  <a:pt x="59796" y="41921"/>
                </a:cubicBezTo>
                <a:cubicBezTo>
                  <a:pt x="51160" y="53696"/>
                  <a:pt x="47691" y="69581"/>
                  <a:pt x="36605" y="79085"/>
                </a:cubicBezTo>
                <a:cubicBezTo>
                  <a:pt x="32621" y="82501"/>
                  <a:pt x="26371" y="82533"/>
                  <a:pt x="21145" y="82058"/>
                </a:cubicBezTo>
                <a:cubicBezTo>
                  <a:pt x="5387" y="80627"/>
                  <a:pt x="36" y="55365"/>
                  <a:pt x="36" y="39542"/>
                </a:cubicBezTo>
                <a:cubicBezTo>
                  <a:pt x="36" y="26166"/>
                  <a:pt x="-540" y="11134"/>
                  <a:pt x="6874" y="0"/>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333" name="Google Shape;333;p45"/>
          <p:cNvSpPr/>
          <p:nvPr/>
        </p:nvSpPr>
        <p:spPr>
          <a:xfrm>
            <a:off x="6325325" y="1248700"/>
            <a:ext cx="2341325" cy="436600"/>
          </a:xfrm>
          <a:custGeom>
            <a:avLst/>
            <a:gdLst/>
            <a:ahLst/>
            <a:cxnLst/>
            <a:rect l="l" t="t" r="r" b="b"/>
            <a:pathLst>
              <a:path w="93653" h="17464" extrusionOk="0">
                <a:moveTo>
                  <a:pt x="93653" y="0"/>
                </a:moveTo>
                <a:cubicBezTo>
                  <a:pt x="75884" y="0"/>
                  <a:pt x="60845" y="15840"/>
                  <a:pt x="43110" y="16947"/>
                </a:cubicBezTo>
                <a:cubicBezTo>
                  <a:pt x="36274" y="17374"/>
                  <a:pt x="29009" y="18163"/>
                  <a:pt x="22595" y="15758"/>
                </a:cubicBezTo>
                <a:cubicBezTo>
                  <a:pt x="14907" y="12875"/>
                  <a:pt x="8211" y="5947"/>
                  <a:pt x="0" y="5947"/>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334" name="Google Shape;334;p45"/>
          <p:cNvSpPr/>
          <p:nvPr/>
        </p:nvSpPr>
        <p:spPr>
          <a:xfrm>
            <a:off x="5917298" y="1767125"/>
            <a:ext cx="2756775" cy="1206250"/>
          </a:xfrm>
          <a:custGeom>
            <a:avLst/>
            <a:gdLst/>
            <a:ahLst/>
            <a:cxnLst/>
            <a:rect l="l" t="t" r="r" b="b"/>
            <a:pathLst>
              <a:path w="110271" h="48250" extrusionOk="0">
                <a:moveTo>
                  <a:pt x="110271" y="0"/>
                </a:moveTo>
                <a:cubicBezTo>
                  <a:pt x="91592" y="0"/>
                  <a:pt x="72301" y="8514"/>
                  <a:pt x="58242" y="20812"/>
                </a:cubicBezTo>
                <a:cubicBezTo>
                  <a:pt x="49215" y="28708"/>
                  <a:pt x="45239" y="43478"/>
                  <a:pt x="33862" y="47273"/>
                </a:cubicBezTo>
                <a:cubicBezTo>
                  <a:pt x="22426" y="51087"/>
                  <a:pt x="5688" y="42506"/>
                  <a:pt x="1455" y="31218"/>
                </a:cubicBezTo>
                <a:cubicBezTo>
                  <a:pt x="-1513" y="23304"/>
                  <a:pt x="866" y="13966"/>
                  <a:pt x="3536" y="5947"/>
                </a:cubicBezTo>
              </a:path>
            </a:pathLst>
          </a:custGeom>
          <a:noFill/>
          <a:ln w="19050" cap="flat" cmpd="sng">
            <a:solidFill>
              <a:srgbClr val="FF9900"/>
            </a:solidFill>
            <a:prstDash val="solid"/>
            <a:round/>
            <a:headEnd type="none" w="med" len="med"/>
            <a:tailEnd type="stealth" w="med" len="med"/>
          </a:ln>
        </p:spPr>
        <p:txBody>
          <a:bodyPr/>
          <a:lstStyle/>
          <a:p>
            <a:endParaRPr lang="en-US"/>
          </a:p>
        </p:txBody>
      </p:sp>
      <p:sp>
        <p:nvSpPr>
          <p:cNvPr id="335" name="Google Shape;335;p45"/>
          <p:cNvSpPr txBox="1"/>
          <p:nvPr/>
        </p:nvSpPr>
        <p:spPr>
          <a:xfrm>
            <a:off x="453425" y="702325"/>
            <a:ext cx="4407600" cy="107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latin typeface="Proxima Nova"/>
                <a:ea typeface="Proxima Nova"/>
                <a:cs typeface="Proxima Nova"/>
                <a:sym typeface="Proxima Nova"/>
              </a:rPr>
              <a:t>Intuitively, who </a:t>
            </a:r>
            <a:r>
              <a:rPr lang="en" sz="1500" b="1" i="1">
                <a:solidFill>
                  <a:schemeClr val="dk1"/>
                </a:solidFill>
                <a:latin typeface="Proxima Nova"/>
                <a:ea typeface="Proxima Nova"/>
                <a:cs typeface="Proxima Nova"/>
                <a:sym typeface="Proxima Nova"/>
              </a:rPr>
              <a:t>should</a:t>
            </a:r>
            <a:r>
              <a:rPr lang="en" sz="1500" b="1">
                <a:solidFill>
                  <a:schemeClr val="dk1"/>
                </a:solidFill>
                <a:latin typeface="Proxima Nova"/>
                <a:ea typeface="Proxima Nova"/>
                <a:cs typeface="Proxima Nova"/>
                <a:sym typeface="Proxima Nova"/>
              </a:rPr>
              <a:t> be the most influential node in this scenario?</a:t>
            </a:r>
            <a:endParaRPr sz="1500" b="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500">
              <a:solidFill>
                <a:schemeClr val="dk1"/>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6"/>
          <p:cNvSpPr txBox="1"/>
          <p:nvPr/>
        </p:nvSpPr>
        <p:spPr>
          <a:xfrm>
            <a:off x="453425" y="702325"/>
            <a:ext cx="4407600" cy="359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latin typeface="Proxima Nova"/>
                <a:ea typeface="Proxima Nova"/>
                <a:cs typeface="Proxima Nova"/>
                <a:sym typeface="Proxima Nova"/>
              </a:rPr>
              <a:t>Intuitively, who </a:t>
            </a:r>
            <a:r>
              <a:rPr lang="en" sz="1500" b="1" i="1">
                <a:solidFill>
                  <a:schemeClr val="dk1"/>
                </a:solidFill>
                <a:latin typeface="Proxima Nova"/>
                <a:ea typeface="Proxima Nova"/>
                <a:cs typeface="Proxima Nova"/>
                <a:sym typeface="Proxima Nova"/>
              </a:rPr>
              <a:t>should</a:t>
            </a:r>
            <a:r>
              <a:rPr lang="en" sz="1500" b="1">
                <a:solidFill>
                  <a:schemeClr val="dk1"/>
                </a:solidFill>
                <a:latin typeface="Proxima Nova"/>
                <a:ea typeface="Proxima Nova"/>
                <a:cs typeface="Proxima Nova"/>
                <a:sym typeface="Proxima Nova"/>
              </a:rPr>
              <a:t> be the most influential node in this scenario?</a:t>
            </a:r>
            <a:endParaRPr sz="1500" b="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Based on the way we defined importance, everyone ‘gets’ influence from their incoming edges. This also means, your entire influence ‘flows’ outward to every node you point to. Therefore, any node you point to will have at least the same or more influence than you. Node 3 seems to be the most influential here, while node 1 is the least influential.</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The problem is, node 1 has no defined influence to begin with, since no one points toward it.</a:t>
            </a:r>
            <a:endParaRPr sz="1500">
              <a:solidFill>
                <a:schemeClr val="dk1"/>
              </a:solidFill>
              <a:latin typeface="Proxima Nova"/>
              <a:ea typeface="Proxima Nova"/>
              <a:cs typeface="Proxima Nova"/>
              <a:sym typeface="Proxima Nova"/>
            </a:endParaRPr>
          </a:p>
        </p:txBody>
      </p:sp>
      <p:pic>
        <p:nvPicPr>
          <p:cNvPr id="341" name="Google Shape;341;p4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98625" y="1223413"/>
            <a:ext cx="4045001" cy="2696667"/>
          </a:xfrm>
          <a:prstGeom prst="rect">
            <a:avLst/>
          </a:prstGeom>
          <a:noFill/>
          <a:ln>
            <a:noFill/>
          </a:ln>
        </p:spPr>
      </p:pic>
      <p:sp>
        <p:nvSpPr>
          <p:cNvPr id="342" name="Google Shape;342;p46"/>
          <p:cNvSpPr/>
          <p:nvPr/>
        </p:nvSpPr>
        <p:spPr>
          <a:xfrm>
            <a:off x="5757650" y="1754150"/>
            <a:ext cx="3055775" cy="2057100"/>
          </a:xfrm>
          <a:custGeom>
            <a:avLst/>
            <a:gdLst/>
            <a:ahLst/>
            <a:cxnLst/>
            <a:rect l="l" t="t" r="r" b="b"/>
            <a:pathLst>
              <a:path w="122231" h="82284" extrusionOk="0">
                <a:moveTo>
                  <a:pt x="122231" y="6541"/>
                </a:moveTo>
                <a:cubicBezTo>
                  <a:pt x="111425" y="6541"/>
                  <a:pt x="99801" y="7422"/>
                  <a:pt x="90419" y="12784"/>
                </a:cubicBezTo>
                <a:cubicBezTo>
                  <a:pt x="78186" y="19775"/>
                  <a:pt x="68129" y="30559"/>
                  <a:pt x="59796" y="41921"/>
                </a:cubicBezTo>
                <a:cubicBezTo>
                  <a:pt x="51160" y="53696"/>
                  <a:pt x="47691" y="69581"/>
                  <a:pt x="36605" y="79085"/>
                </a:cubicBezTo>
                <a:cubicBezTo>
                  <a:pt x="32621" y="82501"/>
                  <a:pt x="26371" y="82533"/>
                  <a:pt x="21145" y="82058"/>
                </a:cubicBezTo>
                <a:cubicBezTo>
                  <a:pt x="5387" y="80627"/>
                  <a:pt x="36" y="55365"/>
                  <a:pt x="36" y="39542"/>
                </a:cubicBezTo>
                <a:cubicBezTo>
                  <a:pt x="36" y="26166"/>
                  <a:pt x="-540" y="11134"/>
                  <a:pt x="6874" y="0"/>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343" name="Google Shape;343;p46"/>
          <p:cNvSpPr/>
          <p:nvPr/>
        </p:nvSpPr>
        <p:spPr>
          <a:xfrm>
            <a:off x="6325325" y="1248700"/>
            <a:ext cx="2341325" cy="436600"/>
          </a:xfrm>
          <a:custGeom>
            <a:avLst/>
            <a:gdLst/>
            <a:ahLst/>
            <a:cxnLst/>
            <a:rect l="l" t="t" r="r" b="b"/>
            <a:pathLst>
              <a:path w="93653" h="17464" extrusionOk="0">
                <a:moveTo>
                  <a:pt x="93653" y="0"/>
                </a:moveTo>
                <a:cubicBezTo>
                  <a:pt x="75884" y="0"/>
                  <a:pt x="60845" y="15840"/>
                  <a:pt x="43110" y="16947"/>
                </a:cubicBezTo>
                <a:cubicBezTo>
                  <a:pt x="36274" y="17374"/>
                  <a:pt x="29009" y="18163"/>
                  <a:pt x="22595" y="15758"/>
                </a:cubicBezTo>
                <a:cubicBezTo>
                  <a:pt x="14907" y="12875"/>
                  <a:pt x="8211" y="5947"/>
                  <a:pt x="0" y="5947"/>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344" name="Google Shape;344;p46"/>
          <p:cNvSpPr/>
          <p:nvPr/>
        </p:nvSpPr>
        <p:spPr>
          <a:xfrm>
            <a:off x="5917298" y="1767125"/>
            <a:ext cx="2756775" cy="1206250"/>
          </a:xfrm>
          <a:custGeom>
            <a:avLst/>
            <a:gdLst/>
            <a:ahLst/>
            <a:cxnLst/>
            <a:rect l="l" t="t" r="r" b="b"/>
            <a:pathLst>
              <a:path w="110271" h="48250" extrusionOk="0">
                <a:moveTo>
                  <a:pt x="110271" y="0"/>
                </a:moveTo>
                <a:cubicBezTo>
                  <a:pt x="91592" y="0"/>
                  <a:pt x="72301" y="8514"/>
                  <a:pt x="58242" y="20812"/>
                </a:cubicBezTo>
                <a:cubicBezTo>
                  <a:pt x="49215" y="28708"/>
                  <a:pt x="45239" y="43478"/>
                  <a:pt x="33862" y="47273"/>
                </a:cubicBezTo>
                <a:cubicBezTo>
                  <a:pt x="22426" y="51087"/>
                  <a:pt x="5688" y="42506"/>
                  <a:pt x="1455" y="31218"/>
                </a:cubicBezTo>
                <a:cubicBezTo>
                  <a:pt x="-1513" y="23304"/>
                  <a:pt x="866" y="13966"/>
                  <a:pt x="3536" y="5947"/>
                </a:cubicBezTo>
              </a:path>
            </a:pathLst>
          </a:custGeom>
          <a:noFill/>
          <a:ln w="19050" cap="flat" cmpd="sng">
            <a:solidFill>
              <a:srgbClr val="FF9900"/>
            </a:solidFill>
            <a:prstDash val="solid"/>
            <a:round/>
            <a:headEnd type="none" w="med" len="med"/>
            <a:tailEnd type="stealth" w="med" len="med"/>
          </a:ln>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Intuition: Give everyone some ‘free’ centrality</a:t>
            </a:r>
            <a:endParaRPr sz="2800">
              <a:solidFill>
                <a:srgbClr val="000000"/>
              </a:solidFill>
            </a:endParaRPr>
          </a:p>
        </p:txBody>
      </p:sp>
      <p:sp>
        <p:nvSpPr>
          <p:cNvPr id="350" name="Google Shape;350;p47"/>
          <p:cNvSpPr txBox="1"/>
          <p:nvPr/>
        </p:nvSpPr>
        <p:spPr>
          <a:xfrm>
            <a:off x="379075" y="1114925"/>
            <a:ext cx="8265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Clr>
                <a:schemeClr val="dk1"/>
              </a:buClr>
              <a:buSzPts val="1100"/>
              <a:buFont typeface="Arial"/>
              <a:buNone/>
            </a:pPr>
            <a:endParaRPr sz="1200">
              <a:solidFill>
                <a:schemeClr val="dk1"/>
              </a:solidFill>
              <a:latin typeface="Proxima Nova"/>
              <a:ea typeface="Proxima Nova"/>
              <a:cs typeface="Proxima Nova"/>
              <a:sym typeface="Proxima Nova"/>
            </a:endParaRPr>
          </a:p>
        </p:txBody>
      </p:sp>
      <p:pic>
        <p:nvPicPr>
          <p:cNvPr id="351" name="Google Shape;351;p4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654400" y="1362125"/>
            <a:ext cx="3120950" cy="1031425"/>
          </a:xfrm>
          <a:prstGeom prst="rect">
            <a:avLst/>
          </a:prstGeom>
          <a:noFill/>
          <a:ln>
            <a:noFill/>
          </a:ln>
        </p:spPr>
      </p:pic>
      <p:sp>
        <p:nvSpPr>
          <p:cNvPr id="352" name="Google Shape;352;p47"/>
          <p:cNvSpPr txBox="1"/>
          <p:nvPr/>
        </p:nvSpPr>
        <p:spPr>
          <a:xfrm>
            <a:off x="416300" y="17169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Eigenvector Centrality:</a:t>
            </a:r>
            <a:endParaRPr/>
          </a:p>
        </p:txBody>
      </p:sp>
      <p:pic>
        <p:nvPicPr>
          <p:cNvPr id="353" name="Google Shape;353;p47"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291559">
            <a:off x="6020626" y="1740444"/>
            <a:ext cx="432309" cy="1077808"/>
          </a:xfrm>
          <a:prstGeom prst="rect">
            <a:avLst/>
          </a:prstGeom>
          <a:noFill/>
          <a:ln>
            <a:noFill/>
          </a:ln>
        </p:spPr>
      </p:pic>
      <p:sp>
        <p:nvSpPr>
          <p:cNvPr id="354" name="Google Shape;354;p47"/>
          <p:cNvSpPr txBox="1"/>
          <p:nvPr/>
        </p:nvSpPr>
        <p:spPr>
          <a:xfrm>
            <a:off x="5702650" y="2841050"/>
            <a:ext cx="1410600" cy="674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is what we had before</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Give everyone some ‘free’ centrality</a:t>
            </a:r>
            <a:endParaRPr sz="2800">
              <a:solidFill>
                <a:srgbClr val="000000"/>
              </a:solidFill>
            </a:endParaRPr>
          </a:p>
        </p:txBody>
      </p:sp>
      <p:sp>
        <p:nvSpPr>
          <p:cNvPr id="360" name="Google Shape;360;p48"/>
          <p:cNvSpPr txBox="1"/>
          <p:nvPr/>
        </p:nvSpPr>
        <p:spPr>
          <a:xfrm>
            <a:off x="379075" y="1114925"/>
            <a:ext cx="8265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Clr>
                <a:schemeClr val="dk1"/>
              </a:buClr>
              <a:buSzPts val="1100"/>
              <a:buFont typeface="Arial"/>
              <a:buNone/>
            </a:pPr>
            <a:endParaRPr sz="1200">
              <a:solidFill>
                <a:schemeClr val="dk1"/>
              </a:solidFill>
              <a:latin typeface="Proxima Nova"/>
              <a:ea typeface="Proxima Nova"/>
              <a:cs typeface="Proxima Nova"/>
              <a:sym typeface="Proxima Nova"/>
            </a:endParaRPr>
          </a:p>
        </p:txBody>
      </p:sp>
      <p:pic>
        <p:nvPicPr>
          <p:cNvPr id="361" name="Google Shape;361;p4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654400" y="1362125"/>
            <a:ext cx="3120950" cy="1031425"/>
          </a:xfrm>
          <a:prstGeom prst="rect">
            <a:avLst/>
          </a:prstGeom>
          <a:noFill/>
          <a:ln>
            <a:noFill/>
          </a:ln>
        </p:spPr>
      </p:pic>
      <p:pic>
        <p:nvPicPr>
          <p:cNvPr id="362" name="Google Shape;362;p4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701925" y="2440995"/>
            <a:ext cx="4091724" cy="947625"/>
          </a:xfrm>
          <a:prstGeom prst="rect">
            <a:avLst/>
          </a:prstGeom>
          <a:noFill/>
          <a:ln>
            <a:noFill/>
          </a:ln>
        </p:spPr>
      </p:pic>
      <p:sp>
        <p:nvSpPr>
          <p:cNvPr id="363" name="Google Shape;363;p48"/>
          <p:cNvSpPr txBox="1"/>
          <p:nvPr/>
        </p:nvSpPr>
        <p:spPr>
          <a:xfrm>
            <a:off x="416300" y="17169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Eigenvector Centrality:</a:t>
            </a:r>
            <a:endParaRPr/>
          </a:p>
        </p:txBody>
      </p:sp>
      <p:sp>
        <p:nvSpPr>
          <p:cNvPr id="364" name="Google Shape;364;p48"/>
          <p:cNvSpPr txBox="1"/>
          <p:nvPr/>
        </p:nvSpPr>
        <p:spPr>
          <a:xfrm>
            <a:off x="416300" y="26313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Katz Centrality:</a:t>
            </a:r>
            <a:endParaRPr/>
          </a:p>
        </p:txBody>
      </p:sp>
      <p:pic>
        <p:nvPicPr>
          <p:cNvPr id="365" name="Google Shape;365;p48"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8291559">
            <a:off x="7163626" y="2731044"/>
            <a:ext cx="432309" cy="1077808"/>
          </a:xfrm>
          <a:prstGeom prst="rect">
            <a:avLst/>
          </a:prstGeom>
          <a:noFill/>
          <a:ln>
            <a:noFill/>
          </a:ln>
        </p:spPr>
      </p:pic>
      <p:sp>
        <p:nvSpPr>
          <p:cNvPr id="366" name="Google Shape;366;p48"/>
          <p:cNvSpPr txBox="1"/>
          <p:nvPr/>
        </p:nvSpPr>
        <p:spPr>
          <a:xfrm>
            <a:off x="5255000" y="3842750"/>
            <a:ext cx="3389400" cy="1189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Let’s give everyone some free centrality, for mathematical convenience. Now node 1 in the previous example will have some ‘inherent’ centrality to begin with. That influence will ‘flow’ to the next node(s).</a:t>
            </a:r>
            <a:endParaRPr sz="1200">
              <a:solidFill>
                <a:srgbClr val="000000"/>
              </a:solidFill>
              <a:latin typeface="Proxima Nova"/>
              <a:ea typeface="Proxima Nova"/>
              <a:cs typeface="Proxima Nova"/>
              <a:sym typeface="Proxima Nova"/>
            </a:endParaRPr>
          </a:p>
        </p:txBody>
      </p:sp>
      <p:sp>
        <p:nvSpPr>
          <p:cNvPr id="367" name="Google Shape;367;p48"/>
          <p:cNvSpPr/>
          <p:nvPr/>
        </p:nvSpPr>
        <p:spPr>
          <a:xfrm>
            <a:off x="6511125" y="2556875"/>
            <a:ext cx="379200" cy="5727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Give everyone some ‘free’ centrality</a:t>
            </a:r>
            <a:endParaRPr sz="2800">
              <a:solidFill>
                <a:srgbClr val="000000"/>
              </a:solidFill>
            </a:endParaRPr>
          </a:p>
        </p:txBody>
      </p:sp>
      <p:sp>
        <p:nvSpPr>
          <p:cNvPr id="373" name="Google Shape;373;p49"/>
          <p:cNvSpPr txBox="1"/>
          <p:nvPr/>
        </p:nvSpPr>
        <p:spPr>
          <a:xfrm>
            <a:off x="379075" y="1114925"/>
            <a:ext cx="8265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Clr>
                <a:schemeClr val="dk1"/>
              </a:buClr>
              <a:buSzPts val="1100"/>
              <a:buFont typeface="Arial"/>
              <a:buNone/>
            </a:pPr>
            <a:endParaRPr sz="1200">
              <a:solidFill>
                <a:schemeClr val="dk1"/>
              </a:solidFill>
              <a:latin typeface="Proxima Nova"/>
              <a:ea typeface="Proxima Nova"/>
              <a:cs typeface="Proxima Nova"/>
              <a:sym typeface="Proxima Nova"/>
            </a:endParaRPr>
          </a:p>
        </p:txBody>
      </p:sp>
      <p:pic>
        <p:nvPicPr>
          <p:cNvPr id="374" name="Google Shape;374;p4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654400" y="1362125"/>
            <a:ext cx="3120950" cy="1031425"/>
          </a:xfrm>
          <a:prstGeom prst="rect">
            <a:avLst/>
          </a:prstGeom>
          <a:noFill/>
          <a:ln>
            <a:noFill/>
          </a:ln>
        </p:spPr>
      </p:pic>
      <p:pic>
        <p:nvPicPr>
          <p:cNvPr id="375" name="Google Shape;375;p4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701925" y="2440995"/>
            <a:ext cx="4091724" cy="947625"/>
          </a:xfrm>
          <a:prstGeom prst="rect">
            <a:avLst/>
          </a:prstGeom>
          <a:noFill/>
          <a:ln>
            <a:noFill/>
          </a:ln>
        </p:spPr>
      </p:pic>
      <p:sp>
        <p:nvSpPr>
          <p:cNvPr id="376" name="Google Shape;376;p49"/>
          <p:cNvSpPr txBox="1"/>
          <p:nvPr/>
        </p:nvSpPr>
        <p:spPr>
          <a:xfrm>
            <a:off x="416300" y="17169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Eigenvector Centrality:</a:t>
            </a:r>
            <a:endParaRPr/>
          </a:p>
        </p:txBody>
      </p:sp>
      <p:sp>
        <p:nvSpPr>
          <p:cNvPr id="377" name="Google Shape;377;p49"/>
          <p:cNvSpPr txBox="1"/>
          <p:nvPr/>
        </p:nvSpPr>
        <p:spPr>
          <a:xfrm>
            <a:off x="416300" y="26313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Katz Centrality:</a:t>
            </a:r>
            <a:endParaRPr/>
          </a:p>
        </p:txBody>
      </p:sp>
      <p:sp>
        <p:nvSpPr>
          <p:cNvPr id="378" name="Google Shape;378;p49"/>
          <p:cNvSpPr txBox="1"/>
          <p:nvPr/>
        </p:nvSpPr>
        <p:spPr>
          <a:xfrm>
            <a:off x="6451750" y="3679250"/>
            <a:ext cx="2192700" cy="812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Rewriting using matrices and vectors. This part is new.</a:t>
            </a:r>
            <a:endParaRPr sz="1200">
              <a:solidFill>
                <a:srgbClr val="000000"/>
              </a:solidFill>
              <a:latin typeface="Proxima Nova"/>
              <a:ea typeface="Proxima Nova"/>
              <a:cs typeface="Proxima Nova"/>
              <a:sym typeface="Proxima Nova"/>
            </a:endParaRPr>
          </a:p>
        </p:txBody>
      </p:sp>
      <p:pic>
        <p:nvPicPr>
          <p:cNvPr id="379" name="Google Shape;379;p4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654400" y="3679250"/>
            <a:ext cx="2802947" cy="488825"/>
          </a:xfrm>
          <a:prstGeom prst="rect">
            <a:avLst/>
          </a:prstGeom>
          <a:noFill/>
          <a:ln>
            <a:noFill/>
          </a:ln>
        </p:spPr>
      </p:pic>
      <p:pic>
        <p:nvPicPr>
          <p:cNvPr id="380" name="Google Shape;380;p49" descr="Doodles_Arrow_Yellow.png"/>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6418471" flipH="1">
            <a:off x="5600876" y="3896044"/>
            <a:ext cx="432308" cy="1077808"/>
          </a:xfrm>
          <a:prstGeom prst="rect">
            <a:avLst/>
          </a:prstGeom>
          <a:noFill/>
          <a:ln>
            <a:noFill/>
          </a:ln>
        </p:spPr>
      </p:pic>
      <p:sp>
        <p:nvSpPr>
          <p:cNvPr id="381" name="Google Shape;381;p49"/>
          <p:cNvSpPr/>
          <p:nvPr/>
        </p:nvSpPr>
        <p:spPr>
          <a:xfrm>
            <a:off x="5117700" y="3753650"/>
            <a:ext cx="379200" cy="3693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p5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92925" y="784275"/>
            <a:ext cx="2802947" cy="488825"/>
          </a:xfrm>
          <a:prstGeom prst="rect">
            <a:avLst/>
          </a:prstGeom>
          <a:noFill/>
          <a:ln>
            <a:noFill/>
          </a:ln>
        </p:spPr>
      </p:pic>
      <p:sp>
        <p:nvSpPr>
          <p:cNvPr id="387" name="Google Shape;387;p50"/>
          <p:cNvSpPr txBox="1"/>
          <p:nvPr/>
        </p:nvSpPr>
        <p:spPr>
          <a:xfrm>
            <a:off x="765600" y="1742850"/>
            <a:ext cx="7730100" cy="112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No longer expressed in the λ</a:t>
            </a:r>
            <a:r>
              <a:rPr lang="en" sz="1600" b="1">
                <a:solidFill>
                  <a:schemeClr val="dk1"/>
                </a:solidFill>
                <a:latin typeface="Proxima Nova"/>
                <a:ea typeface="Proxima Nova"/>
                <a:cs typeface="Proxima Nova"/>
                <a:sym typeface="Proxima Nova"/>
              </a:rPr>
              <a:t>x</a:t>
            </a:r>
            <a:r>
              <a:rPr lang="en" sz="1600">
                <a:solidFill>
                  <a:schemeClr val="dk1"/>
                </a:solidFill>
                <a:latin typeface="Proxima Nova"/>
                <a:ea typeface="Proxima Nova"/>
                <a:cs typeface="Proxima Nova"/>
                <a:sym typeface="Proxima Nova"/>
              </a:rPr>
              <a:t> = </a:t>
            </a:r>
            <a:r>
              <a:rPr lang="en" sz="1600" b="1">
                <a:solidFill>
                  <a:schemeClr val="dk1"/>
                </a:solidFill>
                <a:latin typeface="Proxima Nova"/>
                <a:ea typeface="Proxima Nova"/>
                <a:cs typeface="Proxima Nova"/>
                <a:sym typeface="Proxima Nova"/>
              </a:rPr>
              <a:t>Ax</a:t>
            </a:r>
            <a:r>
              <a:rPr lang="en" sz="1600">
                <a:solidFill>
                  <a:schemeClr val="dk1"/>
                </a:solidFill>
                <a:latin typeface="Proxima Nova"/>
                <a:ea typeface="Proxima Nova"/>
                <a:cs typeface="Proxima Nova"/>
                <a:sym typeface="Proxima Nova"/>
              </a:rPr>
              <a:t> format, we cannot solve for </a:t>
            </a:r>
            <a:r>
              <a:rPr lang="en" sz="1600" b="1">
                <a:solidFill>
                  <a:schemeClr val="dk1"/>
                </a:solidFill>
                <a:latin typeface="Proxima Nova"/>
                <a:ea typeface="Proxima Nova"/>
                <a:cs typeface="Proxima Nova"/>
                <a:sym typeface="Proxima Nova"/>
              </a:rPr>
              <a:t>c</a:t>
            </a:r>
            <a:r>
              <a:rPr lang="en" sz="1600" baseline="-25000">
                <a:solidFill>
                  <a:schemeClr val="dk1"/>
                </a:solidFill>
                <a:latin typeface="Proxima Nova"/>
                <a:ea typeface="Proxima Nova"/>
                <a:cs typeface="Proxima Nova"/>
                <a:sym typeface="Proxima Nova"/>
              </a:rPr>
              <a:t>Katz</a:t>
            </a:r>
            <a:r>
              <a:rPr lang="en" sz="1600">
                <a:solidFill>
                  <a:schemeClr val="dk1"/>
                </a:solidFill>
                <a:latin typeface="Proxima Nova"/>
                <a:ea typeface="Proxima Nova"/>
                <a:cs typeface="Proxima Nova"/>
                <a:sym typeface="Proxima Nova"/>
              </a:rPr>
              <a:t> using Eigenvectors like before.</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600">
              <a:solidFill>
                <a:schemeClr val="dk1"/>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5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92925" y="784275"/>
            <a:ext cx="2802947" cy="488825"/>
          </a:xfrm>
          <a:prstGeom prst="rect">
            <a:avLst/>
          </a:prstGeom>
          <a:noFill/>
          <a:ln>
            <a:noFill/>
          </a:ln>
        </p:spPr>
      </p:pic>
      <p:sp>
        <p:nvSpPr>
          <p:cNvPr id="393" name="Google Shape;393;p51"/>
          <p:cNvSpPr txBox="1"/>
          <p:nvPr/>
        </p:nvSpPr>
        <p:spPr>
          <a:xfrm>
            <a:off x="765600" y="1742850"/>
            <a:ext cx="7730100" cy="112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No longer expressed in the λ</a:t>
            </a:r>
            <a:r>
              <a:rPr lang="en" sz="1600" b="1">
                <a:solidFill>
                  <a:schemeClr val="dk1"/>
                </a:solidFill>
                <a:latin typeface="Proxima Nova"/>
                <a:ea typeface="Proxima Nova"/>
                <a:cs typeface="Proxima Nova"/>
                <a:sym typeface="Proxima Nova"/>
              </a:rPr>
              <a:t>x</a:t>
            </a:r>
            <a:r>
              <a:rPr lang="en" sz="1600">
                <a:solidFill>
                  <a:schemeClr val="dk1"/>
                </a:solidFill>
                <a:latin typeface="Proxima Nova"/>
                <a:ea typeface="Proxima Nova"/>
                <a:cs typeface="Proxima Nova"/>
                <a:sym typeface="Proxima Nova"/>
              </a:rPr>
              <a:t> = </a:t>
            </a:r>
            <a:r>
              <a:rPr lang="en" sz="1600" b="1">
                <a:solidFill>
                  <a:schemeClr val="dk1"/>
                </a:solidFill>
                <a:latin typeface="Proxima Nova"/>
                <a:ea typeface="Proxima Nova"/>
                <a:cs typeface="Proxima Nova"/>
                <a:sym typeface="Proxima Nova"/>
              </a:rPr>
              <a:t>Ax</a:t>
            </a:r>
            <a:r>
              <a:rPr lang="en" sz="1600">
                <a:solidFill>
                  <a:schemeClr val="dk1"/>
                </a:solidFill>
                <a:latin typeface="Proxima Nova"/>
                <a:ea typeface="Proxima Nova"/>
                <a:cs typeface="Proxima Nova"/>
                <a:sym typeface="Proxima Nova"/>
              </a:rPr>
              <a:t> format, we cannot solve for </a:t>
            </a:r>
            <a:r>
              <a:rPr lang="en" sz="1600" b="1">
                <a:solidFill>
                  <a:schemeClr val="dk1"/>
                </a:solidFill>
                <a:latin typeface="Proxima Nova"/>
                <a:ea typeface="Proxima Nova"/>
                <a:cs typeface="Proxima Nova"/>
                <a:sym typeface="Proxima Nova"/>
              </a:rPr>
              <a:t>c</a:t>
            </a:r>
            <a:r>
              <a:rPr lang="en" sz="1600" baseline="-25000">
                <a:solidFill>
                  <a:schemeClr val="dk1"/>
                </a:solidFill>
                <a:latin typeface="Proxima Nova"/>
                <a:ea typeface="Proxima Nova"/>
                <a:cs typeface="Proxima Nova"/>
                <a:sym typeface="Proxima Nova"/>
              </a:rPr>
              <a:t>Katz</a:t>
            </a:r>
            <a:r>
              <a:rPr lang="en" sz="1600">
                <a:solidFill>
                  <a:schemeClr val="dk1"/>
                </a:solidFill>
                <a:latin typeface="Proxima Nova"/>
                <a:ea typeface="Proxima Nova"/>
                <a:cs typeface="Proxima Nova"/>
                <a:sym typeface="Proxima Nova"/>
              </a:rPr>
              <a:t> using Eigenvectors like before.</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600">
                <a:solidFill>
                  <a:schemeClr val="dk1"/>
                </a:solidFill>
                <a:latin typeface="Proxima Nova"/>
                <a:ea typeface="Proxima Nova"/>
                <a:cs typeface="Proxima Nova"/>
                <a:sym typeface="Proxima Nova"/>
              </a:rPr>
              <a:t>Let’s solve this </a:t>
            </a:r>
            <a:r>
              <a:rPr lang="en" sz="1600" b="1">
                <a:solidFill>
                  <a:schemeClr val="dk1"/>
                </a:solidFill>
                <a:latin typeface="Proxima Nova"/>
                <a:ea typeface="Proxima Nova"/>
                <a:cs typeface="Proxima Nova"/>
                <a:sym typeface="Proxima Nova"/>
              </a:rPr>
              <a:t>analytically</a:t>
            </a:r>
            <a:r>
              <a:rPr lang="en" sz="1600">
                <a:solidFill>
                  <a:schemeClr val="dk1"/>
                </a:solidFill>
                <a:latin typeface="Proxima Nova"/>
                <a:ea typeface="Proxima Nova"/>
                <a:cs typeface="Proxima Nova"/>
                <a:sym typeface="Proxima Nova"/>
              </a:rPr>
              <a:t>,</a:t>
            </a:r>
            <a:endParaRPr sz="1600">
              <a:solidFill>
                <a:schemeClr val="dk1"/>
              </a:solidFill>
              <a:latin typeface="Proxima Nova"/>
              <a:ea typeface="Proxima Nova"/>
              <a:cs typeface="Proxima Nova"/>
              <a:sym typeface="Proxima Nova"/>
            </a:endParaRPr>
          </a:p>
        </p:txBody>
      </p:sp>
      <p:pic>
        <p:nvPicPr>
          <p:cNvPr id="394" name="Google Shape;394;p5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129200" y="2975250"/>
            <a:ext cx="2766676" cy="391125"/>
          </a:xfrm>
          <a:prstGeom prst="rect">
            <a:avLst/>
          </a:prstGeom>
          <a:noFill/>
          <a:ln>
            <a:noFill/>
          </a:ln>
        </p:spPr>
      </p:pic>
      <p:sp>
        <p:nvSpPr>
          <p:cNvPr id="395" name="Google Shape;395;p51"/>
          <p:cNvSpPr txBox="1"/>
          <p:nvPr/>
        </p:nvSpPr>
        <p:spPr>
          <a:xfrm>
            <a:off x="765600" y="3647850"/>
            <a:ext cx="77301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600">
                <a:solidFill>
                  <a:schemeClr val="dk1"/>
                </a:solidFill>
                <a:latin typeface="Proxima Nova"/>
                <a:ea typeface="Proxima Nova"/>
                <a:cs typeface="Proxima Nova"/>
                <a:sym typeface="Proxima Nova"/>
              </a:rPr>
              <a:t>Choose α &lt; 1/λ (where λ is the largest Eigenvalue), and some β. </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72"/>
        <p:cNvGrpSpPr/>
        <p:nvPr/>
      </p:nvGrpSpPr>
      <p:grpSpPr>
        <a:xfrm>
          <a:off x="0" y="0"/>
          <a:ext cx="0" cy="0"/>
          <a:chOff x="0" y="0"/>
          <a:chExt cx="0" cy="0"/>
        </a:xfrm>
      </p:grpSpPr>
      <p:sp>
        <p:nvSpPr>
          <p:cNvPr id="73" name="Google Shape;73;p16"/>
          <p:cNvSpPr txBox="1"/>
          <p:nvPr/>
        </p:nvSpPr>
        <p:spPr>
          <a:xfrm>
            <a:off x="660500" y="2987575"/>
            <a:ext cx="4690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Recap</a:t>
            </a:r>
            <a:endParaRPr sz="6600">
              <a:solidFill>
                <a:schemeClr val="lt1"/>
              </a:solidFill>
              <a:latin typeface="Proxima Nova Extrabold"/>
              <a:ea typeface="Proxima Nova Extrabold"/>
              <a:cs typeface="Proxima Nova Extrabold"/>
              <a:sym typeface="Proxima Nova Extrabold"/>
            </a:endParaRPr>
          </a:p>
        </p:txBody>
      </p:sp>
      <p:sp>
        <p:nvSpPr>
          <p:cNvPr id="74" name="Google Shape;7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5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92925" y="784275"/>
            <a:ext cx="2802947" cy="488825"/>
          </a:xfrm>
          <a:prstGeom prst="rect">
            <a:avLst/>
          </a:prstGeom>
          <a:noFill/>
          <a:ln>
            <a:noFill/>
          </a:ln>
        </p:spPr>
      </p:pic>
      <p:sp>
        <p:nvSpPr>
          <p:cNvPr id="401" name="Google Shape;401;p52"/>
          <p:cNvSpPr txBox="1"/>
          <p:nvPr/>
        </p:nvSpPr>
        <p:spPr>
          <a:xfrm>
            <a:off x="765600" y="1742850"/>
            <a:ext cx="7730100" cy="112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No longer expressed in the λ</a:t>
            </a:r>
            <a:r>
              <a:rPr lang="en" sz="1600" b="1">
                <a:solidFill>
                  <a:schemeClr val="dk1"/>
                </a:solidFill>
                <a:latin typeface="Proxima Nova"/>
                <a:ea typeface="Proxima Nova"/>
                <a:cs typeface="Proxima Nova"/>
                <a:sym typeface="Proxima Nova"/>
              </a:rPr>
              <a:t>x</a:t>
            </a:r>
            <a:r>
              <a:rPr lang="en" sz="1600">
                <a:solidFill>
                  <a:schemeClr val="dk1"/>
                </a:solidFill>
                <a:latin typeface="Proxima Nova"/>
                <a:ea typeface="Proxima Nova"/>
                <a:cs typeface="Proxima Nova"/>
                <a:sym typeface="Proxima Nova"/>
              </a:rPr>
              <a:t> = </a:t>
            </a:r>
            <a:r>
              <a:rPr lang="en" sz="1600" b="1">
                <a:solidFill>
                  <a:schemeClr val="dk1"/>
                </a:solidFill>
                <a:latin typeface="Proxima Nova"/>
                <a:ea typeface="Proxima Nova"/>
                <a:cs typeface="Proxima Nova"/>
                <a:sym typeface="Proxima Nova"/>
              </a:rPr>
              <a:t>Ax</a:t>
            </a:r>
            <a:r>
              <a:rPr lang="en" sz="1600">
                <a:solidFill>
                  <a:schemeClr val="dk1"/>
                </a:solidFill>
                <a:latin typeface="Proxima Nova"/>
                <a:ea typeface="Proxima Nova"/>
                <a:cs typeface="Proxima Nova"/>
                <a:sym typeface="Proxima Nova"/>
              </a:rPr>
              <a:t> format, we cannot solve for </a:t>
            </a:r>
            <a:r>
              <a:rPr lang="en" sz="1600" b="1">
                <a:solidFill>
                  <a:schemeClr val="dk1"/>
                </a:solidFill>
                <a:latin typeface="Proxima Nova"/>
                <a:ea typeface="Proxima Nova"/>
                <a:cs typeface="Proxima Nova"/>
                <a:sym typeface="Proxima Nova"/>
              </a:rPr>
              <a:t>c</a:t>
            </a:r>
            <a:r>
              <a:rPr lang="en" sz="1600" baseline="-25000">
                <a:solidFill>
                  <a:schemeClr val="dk1"/>
                </a:solidFill>
                <a:latin typeface="Proxima Nova"/>
                <a:ea typeface="Proxima Nova"/>
                <a:cs typeface="Proxima Nova"/>
                <a:sym typeface="Proxima Nova"/>
              </a:rPr>
              <a:t>Katz</a:t>
            </a:r>
            <a:r>
              <a:rPr lang="en" sz="1600">
                <a:solidFill>
                  <a:schemeClr val="dk1"/>
                </a:solidFill>
                <a:latin typeface="Proxima Nova"/>
                <a:ea typeface="Proxima Nova"/>
                <a:cs typeface="Proxima Nova"/>
                <a:sym typeface="Proxima Nova"/>
              </a:rPr>
              <a:t> using Eigenvectors like before.</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600">
                <a:solidFill>
                  <a:schemeClr val="dk1"/>
                </a:solidFill>
                <a:latin typeface="Proxima Nova"/>
                <a:ea typeface="Proxima Nova"/>
                <a:cs typeface="Proxima Nova"/>
                <a:sym typeface="Proxima Nova"/>
              </a:rPr>
              <a:t>Let’s solve this </a:t>
            </a:r>
            <a:r>
              <a:rPr lang="en" sz="1600" b="1">
                <a:solidFill>
                  <a:schemeClr val="dk1"/>
                </a:solidFill>
                <a:latin typeface="Proxima Nova"/>
                <a:ea typeface="Proxima Nova"/>
                <a:cs typeface="Proxima Nova"/>
                <a:sym typeface="Proxima Nova"/>
              </a:rPr>
              <a:t>analytically</a:t>
            </a:r>
            <a:r>
              <a:rPr lang="en" sz="1600">
                <a:solidFill>
                  <a:schemeClr val="dk1"/>
                </a:solidFill>
                <a:latin typeface="Proxima Nova"/>
                <a:ea typeface="Proxima Nova"/>
                <a:cs typeface="Proxima Nova"/>
                <a:sym typeface="Proxima Nova"/>
              </a:rPr>
              <a:t>,</a:t>
            </a:r>
            <a:endParaRPr sz="1600">
              <a:solidFill>
                <a:schemeClr val="dk1"/>
              </a:solidFill>
              <a:latin typeface="Proxima Nova"/>
              <a:ea typeface="Proxima Nova"/>
              <a:cs typeface="Proxima Nova"/>
              <a:sym typeface="Proxima Nova"/>
            </a:endParaRPr>
          </a:p>
        </p:txBody>
      </p:sp>
      <p:pic>
        <p:nvPicPr>
          <p:cNvPr id="402" name="Google Shape;402;p5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129200" y="2975250"/>
            <a:ext cx="2766676" cy="391125"/>
          </a:xfrm>
          <a:prstGeom prst="rect">
            <a:avLst/>
          </a:prstGeom>
          <a:noFill/>
          <a:ln>
            <a:noFill/>
          </a:ln>
        </p:spPr>
      </p:pic>
      <p:sp>
        <p:nvSpPr>
          <p:cNvPr id="403" name="Google Shape;403;p52"/>
          <p:cNvSpPr txBox="1"/>
          <p:nvPr/>
        </p:nvSpPr>
        <p:spPr>
          <a:xfrm>
            <a:off x="765600" y="3647850"/>
            <a:ext cx="7730100" cy="84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Choose α &lt; 1/λ (where λ is the largest Eigenvalue), and some β. </a:t>
            </a:r>
            <a:endParaRPr sz="16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600">
                <a:solidFill>
                  <a:schemeClr val="dk1"/>
                </a:solidFill>
                <a:latin typeface="Proxima Nova"/>
                <a:ea typeface="Proxima Nova"/>
                <a:cs typeface="Proxima Nova"/>
                <a:sym typeface="Proxima Nova"/>
              </a:rPr>
              <a:t>Or, just let </a:t>
            </a:r>
            <a:r>
              <a:rPr lang="en" sz="1600" b="1">
                <a:solidFill>
                  <a:schemeClr val="dk1"/>
                </a:solidFill>
                <a:latin typeface="Proxima Nova"/>
                <a:ea typeface="Proxima Nova"/>
                <a:cs typeface="Proxima Nova"/>
                <a:sym typeface="Proxima Nova"/>
              </a:rPr>
              <a:t>Python</a:t>
            </a:r>
            <a:r>
              <a:rPr lang="en" sz="1600">
                <a:solidFill>
                  <a:schemeClr val="dk1"/>
                </a:solidFill>
                <a:latin typeface="Proxima Nova"/>
                <a:ea typeface="Proxima Nova"/>
                <a:cs typeface="Proxima Nova"/>
                <a:sym typeface="Proxima Nova"/>
              </a:rPr>
              <a:t> solve it for you 😅</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5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837400" y="0"/>
            <a:ext cx="6306601" cy="5143501"/>
          </a:xfrm>
          <a:prstGeom prst="rect">
            <a:avLst/>
          </a:prstGeom>
          <a:noFill/>
          <a:ln>
            <a:noFill/>
          </a:ln>
        </p:spPr>
      </p:pic>
      <p:sp>
        <p:nvSpPr>
          <p:cNvPr id="409" name="Google Shape;409;p53"/>
          <p:cNvSpPr txBox="1">
            <a:spLocks noGrp="1"/>
          </p:cNvSpPr>
          <p:nvPr>
            <p:ph type="title"/>
          </p:nvPr>
        </p:nvSpPr>
        <p:spPr>
          <a:xfrm>
            <a:off x="311700" y="215550"/>
            <a:ext cx="2312100" cy="4727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solidFill>
                  <a:srgbClr val="980000"/>
                </a:solidFill>
                <a:latin typeface="Proxima Nova Extrabold"/>
                <a:ea typeface="Proxima Nova Extrabold"/>
                <a:cs typeface="Proxima Nova Extrabold"/>
                <a:sym typeface="Proxima Nova Extrabold"/>
              </a:rPr>
              <a:t>Katz</a:t>
            </a:r>
            <a:r>
              <a:rPr lang="en" sz="3000">
                <a:latin typeface="Proxima Nova Extrabold"/>
                <a:ea typeface="Proxima Nova Extrabold"/>
                <a:cs typeface="Proxima Nova Extrabold"/>
                <a:sym typeface="Proxima Nova Extrabold"/>
              </a:rPr>
              <a:t> Centrality gives us meaningful scores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5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837400" y="0"/>
            <a:ext cx="6306601" cy="5143501"/>
          </a:xfrm>
          <a:prstGeom prst="rect">
            <a:avLst/>
          </a:prstGeom>
          <a:noFill/>
          <a:ln>
            <a:noFill/>
          </a:ln>
        </p:spPr>
      </p:pic>
      <p:sp>
        <p:nvSpPr>
          <p:cNvPr id="415" name="Google Shape;415;p54"/>
          <p:cNvSpPr txBox="1">
            <a:spLocks noGrp="1"/>
          </p:cNvSpPr>
          <p:nvPr>
            <p:ph type="title"/>
          </p:nvPr>
        </p:nvSpPr>
        <p:spPr>
          <a:xfrm>
            <a:off x="311700" y="215550"/>
            <a:ext cx="2312100" cy="4727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a:solidFill>
                  <a:srgbClr val="980000"/>
                </a:solidFill>
                <a:latin typeface="Proxima Nova Extrabold"/>
                <a:ea typeface="Proxima Nova Extrabold"/>
                <a:cs typeface="Proxima Nova Extrabold"/>
                <a:sym typeface="Proxima Nova Extrabold"/>
              </a:rPr>
              <a:t>Katz</a:t>
            </a:r>
            <a:r>
              <a:rPr lang="en" sz="3000">
                <a:latin typeface="Proxima Nova Extrabold"/>
                <a:ea typeface="Proxima Nova Extrabold"/>
                <a:cs typeface="Proxima Nova Extrabold"/>
                <a:sym typeface="Proxima Nova Extrabold"/>
              </a:rPr>
              <a:t> Centrality gives us meaningful scores</a:t>
            </a:r>
            <a:endParaRPr/>
          </a:p>
        </p:txBody>
      </p:sp>
      <p:sp>
        <p:nvSpPr>
          <p:cNvPr id="416" name="Google Shape;416;p54"/>
          <p:cNvSpPr/>
          <p:nvPr/>
        </p:nvSpPr>
        <p:spPr>
          <a:xfrm>
            <a:off x="2965675" y="4506150"/>
            <a:ext cx="1665000" cy="1617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17" name="Google Shape;417;p54"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975679">
            <a:off x="5076601" y="3792244"/>
            <a:ext cx="432308" cy="1077808"/>
          </a:xfrm>
          <a:prstGeom prst="rect">
            <a:avLst/>
          </a:prstGeom>
          <a:noFill/>
          <a:ln>
            <a:noFill/>
          </a:ln>
        </p:spPr>
      </p:pic>
      <p:sp>
        <p:nvSpPr>
          <p:cNvPr id="418" name="Google Shape;418;p54"/>
          <p:cNvSpPr txBox="1"/>
          <p:nvPr/>
        </p:nvSpPr>
        <p:spPr>
          <a:xfrm>
            <a:off x="5964925" y="4130850"/>
            <a:ext cx="2192700" cy="812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Node 3 is rightfully the most influential, node 1 is the least influential. No error!</a:t>
            </a:r>
            <a:endParaRPr sz="1200">
              <a:solidFill>
                <a:srgbClr val="000000"/>
              </a:solidFill>
              <a:latin typeface="Proxima Nova"/>
              <a:ea typeface="Proxima Nova"/>
              <a:cs typeface="Proxima Nova"/>
              <a:sym typeface="Proxima Nova"/>
            </a:endParaRPr>
          </a:p>
        </p:txBody>
      </p:sp>
      <p:sp>
        <p:nvSpPr>
          <p:cNvPr id="419" name="Google Shape;419;p54"/>
          <p:cNvSpPr/>
          <p:nvPr/>
        </p:nvSpPr>
        <p:spPr>
          <a:xfrm>
            <a:off x="2965675" y="4238514"/>
            <a:ext cx="1665000" cy="1617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0" name="Google Shape;420;p54"/>
          <p:cNvSpPr/>
          <p:nvPr/>
        </p:nvSpPr>
        <p:spPr>
          <a:xfrm>
            <a:off x="3416300" y="2031396"/>
            <a:ext cx="2825981" cy="1902406"/>
          </a:xfrm>
          <a:custGeom>
            <a:avLst/>
            <a:gdLst/>
            <a:ahLst/>
            <a:cxnLst/>
            <a:rect l="l" t="t" r="r" b="b"/>
            <a:pathLst>
              <a:path w="122231" h="82284" extrusionOk="0">
                <a:moveTo>
                  <a:pt x="122231" y="6541"/>
                </a:moveTo>
                <a:cubicBezTo>
                  <a:pt x="111425" y="6541"/>
                  <a:pt x="99801" y="7422"/>
                  <a:pt x="90419" y="12784"/>
                </a:cubicBezTo>
                <a:cubicBezTo>
                  <a:pt x="78186" y="19775"/>
                  <a:pt x="68129" y="30559"/>
                  <a:pt x="59796" y="41921"/>
                </a:cubicBezTo>
                <a:cubicBezTo>
                  <a:pt x="51160" y="53696"/>
                  <a:pt x="47691" y="69581"/>
                  <a:pt x="36605" y="79085"/>
                </a:cubicBezTo>
                <a:cubicBezTo>
                  <a:pt x="32621" y="82501"/>
                  <a:pt x="26371" y="82533"/>
                  <a:pt x="21145" y="82058"/>
                </a:cubicBezTo>
                <a:cubicBezTo>
                  <a:pt x="5387" y="80627"/>
                  <a:pt x="36" y="55365"/>
                  <a:pt x="36" y="39542"/>
                </a:cubicBezTo>
                <a:cubicBezTo>
                  <a:pt x="36" y="26166"/>
                  <a:pt x="-540" y="11134"/>
                  <a:pt x="6874" y="0"/>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421" name="Google Shape;421;p54"/>
          <p:cNvSpPr/>
          <p:nvPr/>
        </p:nvSpPr>
        <p:spPr>
          <a:xfrm>
            <a:off x="3941294" y="1563950"/>
            <a:ext cx="2165257" cy="403768"/>
          </a:xfrm>
          <a:custGeom>
            <a:avLst/>
            <a:gdLst/>
            <a:ahLst/>
            <a:cxnLst/>
            <a:rect l="l" t="t" r="r" b="b"/>
            <a:pathLst>
              <a:path w="93653" h="17464" extrusionOk="0">
                <a:moveTo>
                  <a:pt x="93653" y="0"/>
                </a:moveTo>
                <a:cubicBezTo>
                  <a:pt x="75884" y="0"/>
                  <a:pt x="60845" y="15840"/>
                  <a:pt x="43110" y="16947"/>
                </a:cubicBezTo>
                <a:cubicBezTo>
                  <a:pt x="36274" y="17374"/>
                  <a:pt x="29009" y="18163"/>
                  <a:pt x="22595" y="15758"/>
                </a:cubicBezTo>
                <a:cubicBezTo>
                  <a:pt x="14907" y="12875"/>
                  <a:pt x="8211" y="5947"/>
                  <a:pt x="0" y="5947"/>
                </a:cubicBezTo>
              </a:path>
            </a:pathLst>
          </a:custGeom>
          <a:noFill/>
          <a:ln w="19050" cap="flat" cmpd="sng">
            <a:solidFill>
              <a:srgbClr val="FF9900"/>
            </a:solidFill>
            <a:prstDash val="solid"/>
            <a:round/>
            <a:headEnd type="none" w="med" len="med"/>
            <a:tailEnd type="triangle" w="med" len="med"/>
          </a:ln>
        </p:spPr>
        <p:txBody>
          <a:bodyPr/>
          <a:lstStyle/>
          <a:p>
            <a:endParaRPr lang="en-US"/>
          </a:p>
        </p:txBody>
      </p:sp>
      <p:sp>
        <p:nvSpPr>
          <p:cNvPr id="422" name="Google Shape;422;p54"/>
          <p:cNvSpPr/>
          <p:nvPr/>
        </p:nvSpPr>
        <p:spPr>
          <a:xfrm>
            <a:off x="3563945" y="2043395"/>
            <a:ext cx="2549466" cy="1115540"/>
          </a:xfrm>
          <a:custGeom>
            <a:avLst/>
            <a:gdLst/>
            <a:ahLst/>
            <a:cxnLst/>
            <a:rect l="l" t="t" r="r" b="b"/>
            <a:pathLst>
              <a:path w="110271" h="48250" extrusionOk="0">
                <a:moveTo>
                  <a:pt x="110271" y="0"/>
                </a:moveTo>
                <a:cubicBezTo>
                  <a:pt x="91592" y="0"/>
                  <a:pt x="72301" y="8514"/>
                  <a:pt x="58242" y="20812"/>
                </a:cubicBezTo>
                <a:cubicBezTo>
                  <a:pt x="49215" y="28708"/>
                  <a:pt x="45239" y="43478"/>
                  <a:pt x="33862" y="47273"/>
                </a:cubicBezTo>
                <a:cubicBezTo>
                  <a:pt x="22426" y="51087"/>
                  <a:pt x="5688" y="42506"/>
                  <a:pt x="1455" y="31218"/>
                </a:cubicBezTo>
                <a:cubicBezTo>
                  <a:pt x="-1513" y="23304"/>
                  <a:pt x="866" y="13966"/>
                  <a:pt x="3536" y="5947"/>
                </a:cubicBezTo>
              </a:path>
            </a:pathLst>
          </a:custGeom>
          <a:noFill/>
          <a:ln w="19050" cap="flat" cmpd="sng">
            <a:solidFill>
              <a:srgbClr val="FF9900"/>
            </a:solidFill>
            <a:prstDash val="solid"/>
            <a:round/>
            <a:headEnd type="none" w="med" len="med"/>
            <a:tailEnd type="stealth" w="med" len="med"/>
          </a:ln>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6666"/>
              <a:buFont typeface="Arial"/>
              <a:buNone/>
            </a:pPr>
            <a:r>
              <a:rPr lang="en" sz="3000">
                <a:latin typeface="Proxima Nova Extrabold"/>
                <a:ea typeface="Proxima Nova Extrabold"/>
                <a:cs typeface="Proxima Nova Extrabold"/>
                <a:sym typeface="Proxima Nova Extrabold"/>
              </a:rPr>
              <a:t>Summary so far</a:t>
            </a:r>
            <a:endParaRPr/>
          </a:p>
        </p:txBody>
      </p:sp>
      <p:sp>
        <p:nvSpPr>
          <p:cNvPr id="428" name="Google Shape;428;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chemeClr val="dk1"/>
                </a:solidFill>
                <a:latin typeface="Proxima Nova"/>
                <a:ea typeface="Proxima Nova"/>
                <a:cs typeface="Proxima Nova"/>
                <a:sym typeface="Proxima Nova"/>
              </a:rPr>
              <a:t>Eigenvector centrality did not work in certain corner cases</a:t>
            </a:r>
            <a:endParaRPr sz="1200">
              <a:solidFill>
                <a:schemeClr val="dk1"/>
              </a:solidFill>
              <a:latin typeface="Proxima Nova"/>
              <a:ea typeface="Proxima Nova"/>
              <a:cs typeface="Proxima Nova"/>
              <a:sym typeface="Proxima Nova"/>
            </a:endParaRPr>
          </a:p>
          <a:p>
            <a:pPr marL="0" lvl="0" indent="0" algn="l" rtl="0">
              <a:spcBef>
                <a:spcPts val="1200"/>
              </a:spcBef>
              <a:spcAft>
                <a:spcPts val="1200"/>
              </a:spcAft>
              <a:buNone/>
            </a:pPr>
            <a:r>
              <a:rPr lang="en" sz="1200">
                <a:solidFill>
                  <a:schemeClr val="dk1"/>
                </a:solidFill>
                <a:latin typeface="Proxima Nova"/>
                <a:ea typeface="Proxima Nova"/>
                <a:cs typeface="Proxima Nova"/>
                <a:sym typeface="Proxima Nova"/>
              </a:rPr>
              <a:t>Giving everyone some </a:t>
            </a:r>
            <a:r>
              <a:rPr lang="en" sz="1200" b="1">
                <a:solidFill>
                  <a:schemeClr val="dk1"/>
                </a:solidFill>
                <a:latin typeface="Proxima Nova"/>
                <a:ea typeface="Proxima Nova"/>
                <a:cs typeface="Proxima Nova"/>
                <a:sym typeface="Proxima Nova"/>
              </a:rPr>
              <a:t>free</a:t>
            </a:r>
            <a:r>
              <a:rPr lang="en" sz="1200">
                <a:solidFill>
                  <a:schemeClr val="dk1"/>
                </a:solidFill>
                <a:latin typeface="Proxima Nova"/>
                <a:ea typeface="Proxima Nova"/>
                <a:cs typeface="Proxima Nova"/>
                <a:sym typeface="Proxima Nova"/>
              </a:rPr>
              <a:t> centrality allowed the mathematics to work =&gt; </a:t>
            </a:r>
            <a:r>
              <a:rPr lang="en" sz="1200" b="1">
                <a:solidFill>
                  <a:schemeClr val="dk1"/>
                </a:solidFill>
                <a:latin typeface="Proxima Nova"/>
                <a:ea typeface="Proxima Nova"/>
                <a:cs typeface="Proxima Nova"/>
                <a:sym typeface="Proxima Nova"/>
              </a:rPr>
              <a:t>Katz Centrality</a:t>
            </a:r>
            <a:endParaRPr sz="1200" b="1">
              <a:solidFill>
                <a:schemeClr val="dk1"/>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5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088951" y="0"/>
            <a:ext cx="4776105" cy="5143502"/>
          </a:xfrm>
          <a:prstGeom prst="rect">
            <a:avLst/>
          </a:prstGeom>
          <a:noFill/>
          <a:ln>
            <a:noFill/>
          </a:ln>
        </p:spPr>
      </p:pic>
      <p:sp>
        <p:nvSpPr>
          <p:cNvPr id="434" name="Google Shape;434;p56"/>
          <p:cNvSpPr txBox="1"/>
          <p:nvPr/>
        </p:nvSpPr>
        <p:spPr>
          <a:xfrm>
            <a:off x="371650" y="1479150"/>
            <a:ext cx="3753600" cy="21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The origin story of a billion dollar paper</a:t>
            </a:r>
            <a:endParaRPr sz="3000">
              <a:solidFill>
                <a:schemeClr val="dk1"/>
              </a:solidFill>
              <a:latin typeface="Proxima Nova Extrabold"/>
              <a:ea typeface="Proxima Nova Extrabold"/>
              <a:cs typeface="Proxima Nova Extrabold"/>
              <a:sym typeface="Proxima Nova Extrabold"/>
            </a:endParaRPr>
          </a:p>
          <a:p>
            <a:pPr marL="0" lvl="0" indent="0" algn="l" rtl="0">
              <a:spcBef>
                <a:spcPts val="1000"/>
              </a:spcBef>
              <a:spcAft>
                <a:spcPts val="1000"/>
              </a:spcAft>
              <a:buNone/>
            </a:pPr>
            <a:r>
              <a:rPr lang="en" sz="3000" b="1">
                <a:solidFill>
                  <a:schemeClr val="dk2"/>
                </a:solidFill>
                <a:latin typeface="Proxima Nova"/>
                <a:ea typeface="Proxima Nova"/>
                <a:cs typeface="Proxima Nova"/>
                <a:sym typeface="Proxima Nova"/>
              </a:rPr>
              <a:t>🤑 💵 💰</a:t>
            </a:r>
            <a:endParaRPr sz="3000" b="1">
              <a:solidFill>
                <a:schemeClr val="dk2"/>
              </a:solidFill>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7"/>
          <p:cNvSpPr/>
          <p:nvPr/>
        </p:nvSpPr>
        <p:spPr>
          <a:xfrm>
            <a:off x="5614200" y="884500"/>
            <a:ext cx="936600" cy="936600"/>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A</a:t>
            </a:r>
            <a:endParaRPr sz="2200" b="1">
              <a:latin typeface="Proxima Nova"/>
              <a:ea typeface="Proxima Nova"/>
              <a:cs typeface="Proxima Nova"/>
              <a:sym typeface="Proxima Nova"/>
            </a:endParaRPr>
          </a:p>
        </p:txBody>
      </p:sp>
      <p:sp>
        <p:nvSpPr>
          <p:cNvPr id="440" name="Google Shape;440;p57"/>
          <p:cNvSpPr/>
          <p:nvPr/>
        </p:nvSpPr>
        <p:spPr>
          <a:xfrm>
            <a:off x="7595400" y="884500"/>
            <a:ext cx="936600" cy="936600"/>
          </a:xfrm>
          <a:prstGeom prst="ellipse">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B</a:t>
            </a:r>
            <a:endParaRPr sz="2200" b="1">
              <a:latin typeface="Proxima Nova"/>
              <a:ea typeface="Proxima Nova"/>
              <a:cs typeface="Proxima Nova"/>
              <a:sym typeface="Proxima Nova"/>
            </a:endParaRPr>
          </a:p>
        </p:txBody>
      </p:sp>
      <p:sp>
        <p:nvSpPr>
          <p:cNvPr id="441" name="Google Shape;441;p57"/>
          <p:cNvSpPr/>
          <p:nvPr/>
        </p:nvSpPr>
        <p:spPr>
          <a:xfrm>
            <a:off x="5614200" y="2789500"/>
            <a:ext cx="936600" cy="936600"/>
          </a:xfrm>
          <a:prstGeom prst="ellipse">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C</a:t>
            </a:r>
            <a:endParaRPr sz="2200" b="1">
              <a:latin typeface="Proxima Nova"/>
              <a:ea typeface="Proxima Nova"/>
              <a:cs typeface="Proxima Nova"/>
              <a:sym typeface="Proxima Nova"/>
            </a:endParaRPr>
          </a:p>
        </p:txBody>
      </p:sp>
      <p:sp>
        <p:nvSpPr>
          <p:cNvPr id="442" name="Google Shape;442;p57"/>
          <p:cNvSpPr/>
          <p:nvPr/>
        </p:nvSpPr>
        <p:spPr>
          <a:xfrm>
            <a:off x="7595400" y="2789500"/>
            <a:ext cx="936600" cy="936600"/>
          </a:xfrm>
          <a:prstGeom prst="ellipse">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D</a:t>
            </a:r>
            <a:endParaRPr sz="2200" b="1">
              <a:latin typeface="Proxima Nova"/>
              <a:ea typeface="Proxima Nova"/>
              <a:cs typeface="Proxima Nova"/>
              <a:sym typeface="Proxima Nova"/>
            </a:endParaRPr>
          </a:p>
        </p:txBody>
      </p:sp>
      <p:cxnSp>
        <p:nvCxnSpPr>
          <p:cNvPr id="443" name="Google Shape;443;p57"/>
          <p:cNvCxnSpPr/>
          <p:nvPr/>
        </p:nvCxnSpPr>
        <p:spPr>
          <a:xfrm>
            <a:off x="6550800" y="1376925"/>
            <a:ext cx="1044600" cy="0"/>
          </a:xfrm>
          <a:prstGeom prst="straightConnector1">
            <a:avLst/>
          </a:prstGeom>
          <a:noFill/>
          <a:ln w="19050" cap="flat" cmpd="sng">
            <a:solidFill>
              <a:srgbClr val="E06666"/>
            </a:solidFill>
            <a:prstDash val="solid"/>
            <a:round/>
            <a:headEnd type="none" w="med" len="med"/>
            <a:tailEnd type="triangle" w="med" len="med"/>
          </a:ln>
        </p:spPr>
      </p:cxnSp>
      <p:cxnSp>
        <p:nvCxnSpPr>
          <p:cNvPr id="444" name="Google Shape;444;p57"/>
          <p:cNvCxnSpPr/>
          <p:nvPr/>
        </p:nvCxnSpPr>
        <p:spPr>
          <a:xfrm>
            <a:off x="6550800" y="1300725"/>
            <a:ext cx="1044600" cy="0"/>
          </a:xfrm>
          <a:prstGeom prst="straightConnector1">
            <a:avLst/>
          </a:prstGeom>
          <a:noFill/>
          <a:ln w="19050" cap="flat" cmpd="sng">
            <a:solidFill>
              <a:srgbClr val="4A86E8"/>
            </a:solidFill>
            <a:prstDash val="solid"/>
            <a:round/>
            <a:headEnd type="triangle" w="med" len="med"/>
            <a:tailEnd type="none" w="med" len="med"/>
          </a:ln>
        </p:spPr>
      </p:cxnSp>
      <p:cxnSp>
        <p:nvCxnSpPr>
          <p:cNvPr id="445" name="Google Shape;445;p57"/>
          <p:cNvCxnSpPr>
            <a:stCxn id="439" idx="5"/>
            <a:endCxn id="442" idx="1"/>
          </p:cNvCxnSpPr>
          <p:nvPr/>
        </p:nvCxnSpPr>
        <p:spPr>
          <a:xfrm>
            <a:off x="6413638" y="1683938"/>
            <a:ext cx="1318800" cy="1242600"/>
          </a:xfrm>
          <a:prstGeom prst="straightConnector1">
            <a:avLst/>
          </a:prstGeom>
          <a:noFill/>
          <a:ln w="19050" cap="flat" cmpd="sng">
            <a:solidFill>
              <a:srgbClr val="E06666"/>
            </a:solidFill>
            <a:prstDash val="solid"/>
            <a:round/>
            <a:headEnd type="none" w="med" len="med"/>
            <a:tailEnd type="triangle" w="med" len="med"/>
          </a:ln>
        </p:spPr>
      </p:cxnSp>
      <p:cxnSp>
        <p:nvCxnSpPr>
          <p:cNvPr id="446" name="Google Shape;446;p57"/>
          <p:cNvCxnSpPr>
            <a:stCxn id="439" idx="4"/>
            <a:endCxn id="441" idx="0"/>
          </p:cNvCxnSpPr>
          <p:nvPr/>
        </p:nvCxnSpPr>
        <p:spPr>
          <a:xfrm>
            <a:off x="6082500" y="1821100"/>
            <a:ext cx="0" cy="968400"/>
          </a:xfrm>
          <a:prstGeom prst="straightConnector1">
            <a:avLst/>
          </a:prstGeom>
          <a:noFill/>
          <a:ln w="19050" cap="flat" cmpd="sng">
            <a:solidFill>
              <a:srgbClr val="E06666"/>
            </a:solidFill>
            <a:prstDash val="solid"/>
            <a:round/>
            <a:headEnd type="none" w="med" len="med"/>
            <a:tailEnd type="triangle" w="med" len="med"/>
          </a:ln>
        </p:spPr>
      </p:cxnSp>
      <p:cxnSp>
        <p:nvCxnSpPr>
          <p:cNvPr id="447" name="Google Shape;447;p57"/>
          <p:cNvCxnSpPr>
            <a:stCxn id="441" idx="6"/>
            <a:endCxn id="442" idx="2"/>
          </p:cNvCxnSpPr>
          <p:nvPr/>
        </p:nvCxnSpPr>
        <p:spPr>
          <a:xfrm>
            <a:off x="6550800" y="3257800"/>
            <a:ext cx="1044600" cy="0"/>
          </a:xfrm>
          <a:prstGeom prst="straightConnector1">
            <a:avLst/>
          </a:prstGeom>
          <a:noFill/>
          <a:ln w="19050" cap="flat" cmpd="sng">
            <a:solidFill>
              <a:srgbClr val="6AA84F"/>
            </a:solidFill>
            <a:prstDash val="solid"/>
            <a:round/>
            <a:headEnd type="none" w="med" len="med"/>
            <a:tailEnd type="triangle" w="med" len="med"/>
          </a:ln>
        </p:spPr>
      </p:cxnSp>
      <p:cxnSp>
        <p:nvCxnSpPr>
          <p:cNvPr id="448" name="Google Shape;448;p57"/>
          <p:cNvCxnSpPr>
            <a:stCxn id="440" idx="4"/>
            <a:endCxn id="442" idx="0"/>
          </p:cNvCxnSpPr>
          <p:nvPr/>
        </p:nvCxnSpPr>
        <p:spPr>
          <a:xfrm>
            <a:off x="8063700" y="1821100"/>
            <a:ext cx="0" cy="968400"/>
          </a:xfrm>
          <a:prstGeom prst="straightConnector1">
            <a:avLst/>
          </a:prstGeom>
          <a:noFill/>
          <a:ln w="19050" cap="flat" cmpd="sng">
            <a:solidFill>
              <a:srgbClr val="4A86E8"/>
            </a:solidFill>
            <a:prstDash val="solid"/>
            <a:round/>
            <a:headEnd type="none" w="med" len="med"/>
            <a:tailEnd type="triangle" w="med" len="med"/>
          </a:ln>
        </p:spPr>
      </p:cxnSp>
      <p:sp>
        <p:nvSpPr>
          <p:cNvPr id="449" name="Google Shape;449;p57"/>
          <p:cNvSpPr txBox="1"/>
          <p:nvPr/>
        </p:nvSpPr>
        <p:spPr>
          <a:xfrm>
            <a:off x="460850" y="799500"/>
            <a:ext cx="4452300" cy="146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The World Wide Web as a directed graph</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Nodes are web pages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If node A has a hyperlink to node B, we draw a </a:t>
            </a:r>
            <a:r>
              <a:rPr lang="en" sz="1500" b="1">
                <a:solidFill>
                  <a:schemeClr val="dk1"/>
                </a:solidFill>
                <a:latin typeface="Proxima Nova"/>
                <a:ea typeface="Proxima Nova"/>
                <a:cs typeface="Proxima Nova"/>
                <a:sym typeface="Proxima Nova"/>
              </a:rPr>
              <a:t>directed</a:t>
            </a:r>
            <a:r>
              <a:rPr lang="en" sz="1500">
                <a:solidFill>
                  <a:schemeClr val="dk1"/>
                </a:solidFill>
                <a:latin typeface="Proxima Nova"/>
                <a:ea typeface="Proxima Nova"/>
                <a:cs typeface="Proxima Nova"/>
                <a:sym typeface="Proxima Nova"/>
              </a:rPr>
              <a:t> edge from A to B</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8"/>
          <p:cNvSpPr/>
          <p:nvPr/>
        </p:nvSpPr>
        <p:spPr>
          <a:xfrm>
            <a:off x="5614200" y="884500"/>
            <a:ext cx="936600" cy="936600"/>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A</a:t>
            </a:r>
            <a:endParaRPr sz="2200" b="1">
              <a:latin typeface="Proxima Nova"/>
              <a:ea typeface="Proxima Nova"/>
              <a:cs typeface="Proxima Nova"/>
              <a:sym typeface="Proxima Nova"/>
            </a:endParaRPr>
          </a:p>
        </p:txBody>
      </p:sp>
      <p:sp>
        <p:nvSpPr>
          <p:cNvPr id="455" name="Google Shape;455;p58"/>
          <p:cNvSpPr/>
          <p:nvPr/>
        </p:nvSpPr>
        <p:spPr>
          <a:xfrm>
            <a:off x="7595400" y="884500"/>
            <a:ext cx="936600" cy="936600"/>
          </a:xfrm>
          <a:prstGeom prst="ellipse">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B</a:t>
            </a:r>
            <a:endParaRPr sz="2200" b="1">
              <a:latin typeface="Proxima Nova"/>
              <a:ea typeface="Proxima Nova"/>
              <a:cs typeface="Proxima Nova"/>
              <a:sym typeface="Proxima Nova"/>
            </a:endParaRPr>
          </a:p>
        </p:txBody>
      </p:sp>
      <p:sp>
        <p:nvSpPr>
          <p:cNvPr id="456" name="Google Shape;456;p58"/>
          <p:cNvSpPr/>
          <p:nvPr/>
        </p:nvSpPr>
        <p:spPr>
          <a:xfrm>
            <a:off x="5614200" y="2789500"/>
            <a:ext cx="936600" cy="936600"/>
          </a:xfrm>
          <a:prstGeom prst="ellipse">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C</a:t>
            </a:r>
            <a:endParaRPr sz="2200" b="1">
              <a:latin typeface="Proxima Nova"/>
              <a:ea typeface="Proxima Nova"/>
              <a:cs typeface="Proxima Nova"/>
              <a:sym typeface="Proxima Nova"/>
            </a:endParaRPr>
          </a:p>
        </p:txBody>
      </p:sp>
      <p:sp>
        <p:nvSpPr>
          <p:cNvPr id="457" name="Google Shape;457;p58"/>
          <p:cNvSpPr/>
          <p:nvPr/>
        </p:nvSpPr>
        <p:spPr>
          <a:xfrm>
            <a:off x="7595400" y="2789500"/>
            <a:ext cx="936600" cy="936600"/>
          </a:xfrm>
          <a:prstGeom prst="ellipse">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D</a:t>
            </a:r>
            <a:endParaRPr sz="2200" b="1">
              <a:latin typeface="Proxima Nova"/>
              <a:ea typeface="Proxima Nova"/>
              <a:cs typeface="Proxima Nova"/>
              <a:sym typeface="Proxima Nova"/>
            </a:endParaRPr>
          </a:p>
        </p:txBody>
      </p:sp>
      <p:cxnSp>
        <p:nvCxnSpPr>
          <p:cNvPr id="458" name="Google Shape;458;p58"/>
          <p:cNvCxnSpPr/>
          <p:nvPr/>
        </p:nvCxnSpPr>
        <p:spPr>
          <a:xfrm>
            <a:off x="6550800" y="1376925"/>
            <a:ext cx="1044600" cy="0"/>
          </a:xfrm>
          <a:prstGeom prst="straightConnector1">
            <a:avLst/>
          </a:prstGeom>
          <a:noFill/>
          <a:ln w="19050" cap="flat" cmpd="sng">
            <a:solidFill>
              <a:srgbClr val="E06666"/>
            </a:solidFill>
            <a:prstDash val="solid"/>
            <a:round/>
            <a:headEnd type="none" w="med" len="med"/>
            <a:tailEnd type="triangle" w="med" len="med"/>
          </a:ln>
        </p:spPr>
      </p:cxnSp>
      <p:cxnSp>
        <p:nvCxnSpPr>
          <p:cNvPr id="459" name="Google Shape;459;p58"/>
          <p:cNvCxnSpPr/>
          <p:nvPr/>
        </p:nvCxnSpPr>
        <p:spPr>
          <a:xfrm>
            <a:off x="6550800" y="1300725"/>
            <a:ext cx="1044600" cy="0"/>
          </a:xfrm>
          <a:prstGeom prst="straightConnector1">
            <a:avLst/>
          </a:prstGeom>
          <a:noFill/>
          <a:ln w="19050" cap="flat" cmpd="sng">
            <a:solidFill>
              <a:srgbClr val="4A86E8"/>
            </a:solidFill>
            <a:prstDash val="solid"/>
            <a:round/>
            <a:headEnd type="triangle" w="med" len="med"/>
            <a:tailEnd type="none" w="med" len="med"/>
          </a:ln>
        </p:spPr>
      </p:cxnSp>
      <p:cxnSp>
        <p:nvCxnSpPr>
          <p:cNvPr id="460" name="Google Shape;460;p58"/>
          <p:cNvCxnSpPr>
            <a:stCxn id="454" idx="5"/>
            <a:endCxn id="457" idx="1"/>
          </p:cNvCxnSpPr>
          <p:nvPr/>
        </p:nvCxnSpPr>
        <p:spPr>
          <a:xfrm>
            <a:off x="6413638" y="1683938"/>
            <a:ext cx="1318800" cy="1242600"/>
          </a:xfrm>
          <a:prstGeom prst="straightConnector1">
            <a:avLst/>
          </a:prstGeom>
          <a:noFill/>
          <a:ln w="19050" cap="flat" cmpd="sng">
            <a:solidFill>
              <a:srgbClr val="E06666"/>
            </a:solidFill>
            <a:prstDash val="solid"/>
            <a:round/>
            <a:headEnd type="none" w="med" len="med"/>
            <a:tailEnd type="triangle" w="med" len="med"/>
          </a:ln>
        </p:spPr>
      </p:cxnSp>
      <p:cxnSp>
        <p:nvCxnSpPr>
          <p:cNvPr id="461" name="Google Shape;461;p58"/>
          <p:cNvCxnSpPr>
            <a:stCxn id="454" idx="4"/>
            <a:endCxn id="456" idx="0"/>
          </p:cNvCxnSpPr>
          <p:nvPr/>
        </p:nvCxnSpPr>
        <p:spPr>
          <a:xfrm>
            <a:off x="6082500" y="1821100"/>
            <a:ext cx="0" cy="968400"/>
          </a:xfrm>
          <a:prstGeom prst="straightConnector1">
            <a:avLst/>
          </a:prstGeom>
          <a:noFill/>
          <a:ln w="19050" cap="flat" cmpd="sng">
            <a:solidFill>
              <a:srgbClr val="E06666"/>
            </a:solidFill>
            <a:prstDash val="solid"/>
            <a:round/>
            <a:headEnd type="none" w="med" len="med"/>
            <a:tailEnd type="triangle" w="med" len="med"/>
          </a:ln>
        </p:spPr>
      </p:cxnSp>
      <p:cxnSp>
        <p:nvCxnSpPr>
          <p:cNvPr id="462" name="Google Shape;462;p58"/>
          <p:cNvCxnSpPr>
            <a:stCxn id="456" idx="6"/>
            <a:endCxn id="457" idx="2"/>
          </p:cNvCxnSpPr>
          <p:nvPr/>
        </p:nvCxnSpPr>
        <p:spPr>
          <a:xfrm>
            <a:off x="6550800" y="3257800"/>
            <a:ext cx="1044600" cy="0"/>
          </a:xfrm>
          <a:prstGeom prst="straightConnector1">
            <a:avLst/>
          </a:prstGeom>
          <a:noFill/>
          <a:ln w="19050" cap="flat" cmpd="sng">
            <a:solidFill>
              <a:srgbClr val="6AA84F"/>
            </a:solidFill>
            <a:prstDash val="solid"/>
            <a:round/>
            <a:headEnd type="none" w="med" len="med"/>
            <a:tailEnd type="triangle" w="med" len="med"/>
          </a:ln>
        </p:spPr>
      </p:cxnSp>
      <p:cxnSp>
        <p:nvCxnSpPr>
          <p:cNvPr id="463" name="Google Shape;463;p58"/>
          <p:cNvCxnSpPr>
            <a:stCxn id="455" idx="4"/>
            <a:endCxn id="457" idx="0"/>
          </p:cNvCxnSpPr>
          <p:nvPr/>
        </p:nvCxnSpPr>
        <p:spPr>
          <a:xfrm>
            <a:off x="8063700" y="1821100"/>
            <a:ext cx="0" cy="968400"/>
          </a:xfrm>
          <a:prstGeom prst="straightConnector1">
            <a:avLst/>
          </a:prstGeom>
          <a:noFill/>
          <a:ln w="19050" cap="flat" cmpd="sng">
            <a:solidFill>
              <a:srgbClr val="4A86E8"/>
            </a:solidFill>
            <a:prstDash val="solid"/>
            <a:round/>
            <a:headEnd type="none" w="med" len="med"/>
            <a:tailEnd type="triangle" w="med" len="med"/>
          </a:ln>
        </p:spPr>
      </p:cxnSp>
      <p:sp>
        <p:nvSpPr>
          <p:cNvPr id="464" name="Google Shape;464;p58"/>
          <p:cNvSpPr txBox="1"/>
          <p:nvPr/>
        </p:nvSpPr>
        <p:spPr>
          <a:xfrm>
            <a:off x="460850" y="799500"/>
            <a:ext cx="4452300" cy="146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The World Wide Web as a directed graph</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Nodes are web pages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If node A has a hyperlink to node B, we draw a </a:t>
            </a:r>
            <a:r>
              <a:rPr lang="en" sz="1500" b="1">
                <a:solidFill>
                  <a:schemeClr val="dk1"/>
                </a:solidFill>
                <a:latin typeface="Proxima Nova"/>
                <a:ea typeface="Proxima Nova"/>
                <a:cs typeface="Proxima Nova"/>
                <a:sym typeface="Proxima Nova"/>
              </a:rPr>
              <a:t>directed</a:t>
            </a:r>
            <a:r>
              <a:rPr lang="en" sz="1500">
                <a:solidFill>
                  <a:schemeClr val="dk1"/>
                </a:solidFill>
                <a:latin typeface="Proxima Nova"/>
                <a:ea typeface="Proxima Nova"/>
                <a:cs typeface="Proxima Nova"/>
                <a:sym typeface="Proxima Nova"/>
              </a:rPr>
              <a:t> edge from A to B</a:t>
            </a:r>
            <a:endParaRPr sz="1500">
              <a:solidFill>
                <a:schemeClr val="dk1"/>
              </a:solidFill>
              <a:latin typeface="Proxima Nova"/>
              <a:ea typeface="Proxima Nova"/>
              <a:cs typeface="Proxima Nova"/>
              <a:sym typeface="Proxima Nova"/>
            </a:endParaRPr>
          </a:p>
        </p:txBody>
      </p:sp>
      <p:sp>
        <p:nvSpPr>
          <p:cNvPr id="465" name="Google Shape;465;p58"/>
          <p:cNvSpPr txBox="1"/>
          <p:nvPr/>
        </p:nvSpPr>
        <p:spPr>
          <a:xfrm>
            <a:off x="460850" y="2780700"/>
            <a:ext cx="5084100" cy="186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latin typeface="Proxima Nova"/>
                <a:ea typeface="Proxima Nova"/>
                <a:cs typeface="Proxima Nova"/>
                <a:sym typeface="Proxima Nova"/>
              </a:rPr>
              <a:t>Key Intuition</a:t>
            </a:r>
            <a:r>
              <a:rPr lang="en" sz="1500">
                <a:solidFill>
                  <a:schemeClr val="dk1"/>
                </a:solidFill>
                <a:latin typeface="Proxima Nova"/>
                <a:ea typeface="Proxima Nova"/>
                <a:cs typeface="Proxima Nova"/>
                <a:sym typeface="Proxima Nova"/>
              </a:rPr>
              <a:t> behind internet search result ranking</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Show </a:t>
            </a:r>
            <a:r>
              <a:rPr lang="en" sz="1500" b="1">
                <a:solidFill>
                  <a:schemeClr val="dk1"/>
                </a:solidFill>
                <a:latin typeface="Proxima Nova"/>
                <a:ea typeface="Proxima Nova"/>
                <a:cs typeface="Proxima Nova"/>
                <a:sym typeface="Proxima Nova"/>
              </a:rPr>
              <a:t>‘important’ pages first</a:t>
            </a:r>
            <a:r>
              <a:rPr lang="en" sz="1500">
                <a:solidFill>
                  <a:schemeClr val="dk1"/>
                </a:solidFill>
                <a:latin typeface="Proxima Nova"/>
                <a:ea typeface="Proxima Nova"/>
                <a:cs typeface="Proxima Nova"/>
                <a:sym typeface="Proxima Nova"/>
              </a:rPr>
              <a:t> as search results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If a lot of important nodes point towards you, you are important!</a:t>
            </a:r>
            <a:endParaRPr sz="1500">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Katz centrality sounds like a reasonable choice</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9"/>
          <p:cNvSpPr/>
          <p:nvPr/>
        </p:nvSpPr>
        <p:spPr>
          <a:xfrm>
            <a:off x="5742150" y="1302725"/>
            <a:ext cx="2616300" cy="2616300"/>
          </a:xfrm>
          <a:prstGeom prst="ellipse">
            <a:avLst/>
          </a:prstGeom>
          <a:solidFill>
            <a:srgbClr val="7C009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71" name="Google Shape;471;p5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20037" y="2154213"/>
            <a:ext cx="1460526" cy="913325"/>
          </a:xfrm>
          <a:prstGeom prst="rect">
            <a:avLst/>
          </a:prstGeom>
          <a:noFill/>
          <a:ln>
            <a:noFill/>
          </a:ln>
        </p:spPr>
      </p:pic>
      <p:cxnSp>
        <p:nvCxnSpPr>
          <p:cNvPr id="472" name="Google Shape;472;p59"/>
          <p:cNvCxnSpPr/>
          <p:nvPr/>
        </p:nvCxnSpPr>
        <p:spPr>
          <a:xfrm>
            <a:off x="5385375" y="1652075"/>
            <a:ext cx="520200" cy="334500"/>
          </a:xfrm>
          <a:prstGeom prst="straightConnector1">
            <a:avLst/>
          </a:prstGeom>
          <a:noFill/>
          <a:ln w="19050" cap="flat" cmpd="sng">
            <a:solidFill>
              <a:schemeClr val="dk2"/>
            </a:solidFill>
            <a:prstDash val="solid"/>
            <a:round/>
            <a:headEnd type="none" w="med" len="med"/>
            <a:tailEnd type="triangle" w="med" len="med"/>
          </a:ln>
        </p:spPr>
      </p:cxnSp>
      <p:cxnSp>
        <p:nvCxnSpPr>
          <p:cNvPr id="473" name="Google Shape;473;p59"/>
          <p:cNvCxnSpPr/>
          <p:nvPr/>
        </p:nvCxnSpPr>
        <p:spPr>
          <a:xfrm>
            <a:off x="5875925" y="1131775"/>
            <a:ext cx="386400" cy="449700"/>
          </a:xfrm>
          <a:prstGeom prst="straightConnector1">
            <a:avLst/>
          </a:prstGeom>
          <a:noFill/>
          <a:ln w="19050" cap="flat" cmpd="sng">
            <a:solidFill>
              <a:schemeClr val="dk2"/>
            </a:solidFill>
            <a:prstDash val="solid"/>
            <a:round/>
            <a:headEnd type="none" w="med" len="med"/>
            <a:tailEnd type="triangle" w="med" len="med"/>
          </a:ln>
        </p:spPr>
      </p:cxnSp>
      <p:cxnSp>
        <p:nvCxnSpPr>
          <p:cNvPr id="474" name="Google Shape;474;p59"/>
          <p:cNvCxnSpPr/>
          <p:nvPr/>
        </p:nvCxnSpPr>
        <p:spPr>
          <a:xfrm>
            <a:off x="6648950" y="834464"/>
            <a:ext cx="119700" cy="505500"/>
          </a:xfrm>
          <a:prstGeom prst="straightConnector1">
            <a:avLst/>
          </a:prstGeom>
          <a:noFill/>
          <a:ln w="19050" cap="flat" cmpd="sng">
            <a:solidFill>
              <a:schemeClr val="dk2"/>
            </a:solidFill>
            <a:prstDash val="solid"/>
            <a:round/>
            <a:headEnd type="none" w="med" len="med"/>
            <a:tailEnd type="triangle" w="med" len="med"/>
          </a:ln>
        </p:spPr>
      </p:cxnSp>
      <p:cxnSp>
        <p:nvCxnSpPr>
          <p:cNvPr id="475" name="Google Shape;475;p59"/>
          <p:cNvCxnSpPr/>
          <p:nvPr/>
        </p:nvCxnSpPr>
        <p:spPr>
          <a:xfrm flipH="1">
            <a:off x="7344125" y="812147"/>
            <a:ext cx="92700" cy="525900"/>
          </a:xfrm>
          <a:prstGeom prst="straightConnector1">
            <a:avLst/>
          </a:prstGeom>
          <a:noFill/>
          <a:ln w="19050" cap="flat" cmpd="sng">
            <a:solidFill>
              <a:schemeClr val="dk2"/>
            </a:solidFill>
            <a:prstDash val="solid"/>
            <a:round/>
            <a:headEnd type="none" w="med" len="med"/>
            <a:tailEnd type="triangle" w="med" len="med"/>
          </a:ln>
        </p:spPr>
      </p:cxnSp>
      <p:cxnSp>
        <p:nvCxnSpPr>
          <p:cNvPr id="476" name="Google Shape;476;p59"/>
          <p:cNvCxnSpPr/>
          <p:nvPr/>
        </p:nvCxnSpPr>
        <p:spPr>
          <a:xfrm flipH="1">
            <a:off x="7808513" y="1116903"/>
            <a:ext cx="393900" cy="420000"/>
          </a:xfrm>
          <a:prstGeom prst="straightConnector1">
            <a:avLst/>
          </a:prstGeom>
          <a:noFill/>
          <a:ln w="19050" cap="flat" cmpd="sng">
            <a:solidFill>
              <a:schemeClr val="dk2"/>
            </a:solidFill>
            <a:prstDash val="solid"/>
            <a:round/>
            <a:headEnd type="none" w="med" len="med"/>
            <a:tailEnd type="triangle" w="med" len="med"/>
          </a:ln>
        </p:spPr>
      </p:cxnSp>
      <p:cxnSp>
        <p:nvCxnSpPr>
          <p:cNvPr id="477" name="Google Shape;477;p59"/>
          <p:cNvCxnSpPr/>
          <p:nvPr/>
        </p:nvCxnSpPr>
        <p:spPr>
          <a:xfrm flipH="1">
            <a:off x="8161200" y="1652075"/>
            <a:ext cx="450000" cy="245400"/>
          </a:xfrm>
          <a:prstGeom prst="straightConnector1">
            <a:avLst/>
          </a:prstGeom>
          <a:noFill/>
          <a:ln w="19050" cap="flat" cmpd="sng">
            <a:solidFill>
              <a:schemeClr val="dk2"/>
            </a:solidFill>
            <a:prstDash val="solid"/>
            <a:round/>
            <a:headEnd type="none" w="med" len="med"/>
            <a:tailEnd type="triangle" w="med" len="med"/>
          </a:ln>
        </p:spPr>
      </p:cxnSp>
      <p:sp>
        <p:nvSpPr>
          <p:cNvPr id="478" name="Google Shape;478;p59"/>
          <p:cNvSpPr txBox="1"/>
          <p:nvPr/>
        </p:nvSpPr>
        <p:spPr>
          <a:xfrm>
            <a:off x="311700" y="445025"/>
            <a:ext cx="3713100" cy="1212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The problem in web search: Giant Hubs</a:t>
            </a:r>
            <a:endParaRPr sz="3000">
              <a:latin typeface="Proxima Nova Extrabold"/>
              <a:ea typeface="Proxima Nova Extrabold"/>
              <a:cs typeface="Proxima Nova Extrabold"/>
              <a:sym typeface="Proxima Nova Extrabold"/>
            </a:endParaRPr>
          </a:p>
        </p:txBody>
      </p:sp>
      <p:sp>
        <p:nvSpPr>
          <p:cNvPr id="479" name="Google Shape;479;p59"/>
          <p:cNvSpPr txBox="1"/>
          <p:nvPr/>
        </p:nvSpPr>
        <p:spPr>
          <a:xfrm>
            <a:off x="460850" y="1866300"/>
            <a:ext cx="4452300" cy="6810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Internet directory hubs like Yahoo have a </a:t>
            </a:r>
            <a:r>
              <a:rPr lang="en" sz="1500" i="1">
                <a:solidFill>
                  <a:schemeClr val="dk1"/>
                </a:solidFill>
                <a:latin typeface="Proxima Nova"/>
                <a:ea typeface="Proxima Nova"/>
                <a:cs typeface="Proxima Nova"/>
                <a:sym typeface="Proxima Nova"/>
              </a:rPr>
              <a:t>huge</a:t>
            </a:r>
            <a:r>
              <a:rPr lang="en" sz="1500">
                <a:solidFill>
                  <a:schemeClr val="dk1"/>
                </a:solidFill>
                <a:latin typeface="Proxima Nova"/>
                <a:ea typeface="Proxima Nova"/>
                <a:cs typeface="Proxima Nova"/>
                <a:sym typeface="Proxima Nova"/>
              </a:rPr>
              <a:t> number of incoming and outgoing links</a:t>
            </a:r>
            <a:endParaRPr sz="1500">
              <a:solidFill>
                <a:schemeClr val="dk1"/>
              </a:solidFill>
              <a:latin typeface="Proxima Nova"/>
              <a:ea typeface="Proxima Nova"/>
              <a:cs typeface="Proxima Nova"/>
              <a:sym typeface="Proxima Nova"/>
            </a:endParaRPr>
          </a:p>
        </p:txBody>
      </p:sp>
      <p:cxnSp>
        <p:nvCxnSpPr>
          <p:cNvPr id="480" name="Google Shape;480;p59"/>
          <p:cNvCxnSpPr/>
          <p:nvPr/>
        </p:nvCxnSpPr>
        <p:spPr>
          <a:xfrm flipH="1">
            <a:off x="5871859" y="3632941"/>
            <a:ext cx="375600" cy="397500"/>
          </a:xfrm>
          <a:prstGeom prst="straightConnector1">
            <a:avLst/>
          </a:prstGeom>
          <a:noFill/>
          <a:ln w="19050" cap="flat" cmpd="sng">
            <a:solidFill>
              <a:schemeClr val="dk2"/>
            </a:solidFill>
            <a:prstDash val="solid"/>
            <a:round/>
            <a:headEnd type="none" w="med" len="med"/>
            <a:tailEnd type="triangle" w="med" len="med"/>
          </a:ln>
        </p:spPr>
      </p:cxnSp>
      <p:cxnSp>
        <p:nvCxnSpPr>
          <p:cNvPr id="481" name="Google Shape;481;p59"/>
          <p:cNvCxnSpPr/>
          <p:nvPr/>
        </p:nvCxnSpPr>
        <p:spPr>
          <a:xfrm flipH="1">
            <a:off x="6503650" y="3874367"/>
            <a:ext cx="192000" cy="513000"/>
          </a:xfrm>
          <a:prstGeom prst="straightConnector1">
            <a:avLst/>
          </a:prstGeom>
          <a:noFill/>
          <a:ln w="19050" cap="flat" cmpd="sng">
            <a:solidFill>
              <a:schemeClr val="dk2"/>
            </a:solidFill>
            <a:prstDash val="solid"/>
            <a:round/>
            <a:headEnd type="none" w="med" len="med"/>
            <a:tailEnd type="triangle" w="med" len="med"/>
          </a:ln>
        </p:spPr>
      </p:cxnSp>
      <p:cxnSp>
        <p:nvCxnSpPr>
          <p:cNvPr id="482" name="Google Shape;482;p59"/>
          <p:cNvCxnSpPr/>
          <p:nvPr/>
        </p:nvCxnSpPr>
        <p:spPr>
          <a:xfrm>
            <a:off x="7212275" y="3911592"/>
            <a:ext cx="27300" cy="579900"/>
          </a:xfrm>
          <a:prstGeom prst="straightConnector1">
            <a:avLst/>
          </a:prstGeom>
          <a:noFill/>
          <a:ln w="19050" cap="flat" cmpd="sng">
            <a:solidFill>
              <a:schemeClr val="dk2"/>
            </a:solidFill>
            <a:prstDash val="solid"/>
            <a:round/>
            <a:headEnd type="none" w="med" len="med"/>
            <a:tailEnd type="triangle" w="med" len="med"/>
          </a:ln>
        </p:spPr>
      </p:cxnSp>
      <p:cxnSp>
        <p:nvCxnSpPr>
          <p:cNvPr id="483" name="Google Shape;483;p59"/>
          <p:cNvCxnSpPr/>
          <p:nvPr/>
        </p:nvCxnSpPr>
        <p:spPr>
          <a:xfrm>
            <a:off x="7756200" y="3699792"/>
            <a:ext cx="330900" cy="509100"/>
          </a:xfrm>
          <a:prstGeom prst="straightConnector1">
            <a:avLst/>
          </a:prstGeom>
          <a:noFill/>
          <a:ln w="19050" cap="flat" cmpd="sng">
            <a:solidFill>
              <a:schemeClr val="dk2"/>
            </a:solidFill>
            <a:prstDash val="solid"/>
            <a:round/>
            <a:headEnd type="none" w="med" len="med"/>
            <a:tailEnd type="triangle" w="med" len="med"/>
          </a:ln>
        </p:spPr>
      </p:cxnSp>
      <p:cxnSp>
        <p:nvCxnSpPr>
          <p:cNvPr id="484" name="Google Shape;484;p59"/>
          <p:cNvCxnSpPr/>
          <p:nvPr/>
        </p:nvCxnSpPr>
        <p:spPr>
          <a:xfrm>
            <a:off x="8124150" y="3365267"/>
            <a:ext cx="490500" cy="3753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0"/>
          <p:cNvSpPr/>
          <p:nvPr/>
        </p:nvSpPr>
        <p:spPr>
          <a:xfrm>
            <a:off x="5742150" y="1302725"/>
            <a:ext cx="2616300" cy="2616300"/>
          </a:xfrm>
          <a:prstGeom prst="ellipse">
            <a:avLst/>
          </a:prstGeom>
          <a:solidFill>
            <a:srgbClr val="7C009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90" name="Google Shape;490;p6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20037" y="2154213"/>
            <a:ext cx="1460526" cy="913325"/>
          </a:xfrm>
          <a:prstGeom prst="rect">
            <a:avLst/>
          </a:prstGeom>
          <a:noFill/>
          <a:ln>
            <a:noFill/>
          </a:ln>
        </p:spPr>
      </p:pic>
      <p:cxnSp>
        <p:nvCxnSpPr>
          <p:cNvPr id="491" name="Google Shape;491;p60"/>
          <p:cNvCxnSpPr/>
          <p:nvPr/>
        </p:nvCxnSpPr>
        <p:spPr>
          <a:xfrm>
            <a:off x="5385375" y="1652075"/>
            <a:ext cx="520200" cy="334500"/>
          </a:xfrm>
          <a:prstGeom prst="straightConnector1">
            <a:avLst/>
          </a:prstGeom>
          <a:noFill/>
          <a:ln w="28575" cap="flat" cmpd="sng">
            <a:solidFill>
              <a:schemeClr val="accent1"/>
            </a:solidFill>
            <a:prstDash val="solid"/>
            <a:round/>
            <a:headEnd type="none" w="med" len="med"/>
            <a:tailEnd type="triangle" w="med" len="med"/>
          </a:ln>
        </p:spPr>
      </p:cxnSp>
      <p:cxnSp>
        <p:nvCxnSpPr>
          <p:cNvPr id="492" name="Google Shape;492;p60"/>
          <p:cNvCxnSpPr/>
          <p:nvPr/>
        </p:nvCxnSpPr>
        <p:spPr>
          <a:xfrm>
            <a:off x="5875925" y="1131775"/>
            <a:ext cx="386400" cy="449700"/>
          </a:xfrm>
          <a:prstGeom prst="straightConnector1">
            <a:avLst/>
          </a:prstGeom>
          <a:noFill/>
          <a:ln w="28575" cap="flat" cmpd="sng">
            <a:solidFill>
              <a:schemeClr val="accent1"/>
            </a:solidFill>
            <a:prstDash val="solid"/>
            <a:round/>
            <a:headEnd type="none" w="med" len="med"/>
            <a:tailEnd type="triangle" w="med" len="med"/>
          </a:ln>
        </p:spPr>
      </p:cxnSp>
      <p:cxnSp>
        <p:nvCxnSpPr>
          <p:cNvPr id="493" name="Google Shape;493;p60"/>
          <p:cNvCxnSpPr/>
          <p:nvPr/>
        </p:nvCxnSpPr>
        <p:spPr>
          <a:xfrm>
            <a:off x="6648950" y="834464"/>
            <a:ext cx="119700" cy="505500"/>
          </a:xfrm>
          <a:prstGeom prst="straightConnector1">
            <a:avLst/>
          </a:prstGeom>
          <a:noFill/>
          <a:ln w="28575" cap="flat" cmpd="sng">
            <a:solidFill>
              <a:schemeClr val="accent1"/>
            </a:solidFill>
            <a:prstDash val="solid"/>
            <a:round/>
            <a:headEnd type="none" w="med" len="med"/>
            <a:tailEnd type="triangle" w="med" len="med"/>
          </a:ln>
        </p:spPr>
      </p:cxnSp>
      <p:cxnSp>
        <p:nvCxnSpPr>
          <p:cNvPr id="494" name="Google Shape;494;p60"/>
          <p:cNvCxnSpPr/>
          <p:nvPr/>
        </p:nvCxnSpPr>
        <p:spPr>
          <a:xfrm flipH="1">
            <a:off x="7344125" y="812147"/>
            <a:ext cx="92700" cy="525900"/>
          </a:xfrm>
          <a:prstGeom prst="straightConnector1">
            <a:avLst/>
          </a:prstGeom>
          <a:noFill/>
          <a:ln w="28575" cap="flat" cmpd="sng">
            <a:solidFill>
              <a:schemeClr val="accent1"/>
            </a:solidFill>
            <a:prstDash val="solid"/>
            <a:round/>
            <a:headEnd type="none" w="med" len="med"/>
            <a:tailEnd type="triangle" w="med" len="med"/>
          </a:ln>
        </p:spPr>
      </p:cxnSp>
      <p:cxnSp>
        <p:nvCxnSpPr>
          <p:cNvPr id="495" name="Google Shape;495;p60"/>
          <p:cNvCxnSpPr/>
          <p:nvPr/>
        </p:nvCxnSpPr>
        <p:spPr>
          <a:xfrm flipH="1">
            <a:off x="7808513" y="1116903"/>
            <a:ext cx="393900" cy="420000"/>
          </a:xfrm>
          <a:prstGeom prst="straightConnector1">
            <a:avLst/>
          </a:prstGeom>
          <a:noFill/>
          <a:ln w="28575" cap="flat" cmpd="sng">
            <a:solidFill>
              <a:schemeClr val="accent1"/>
            </a:solidFill>
            <a:prstDash val="solid"/>
            <a:round/>
            <a:headEnd type="none" w="med" len="med"/>
            <a:tailEnd type="triangle" w="med" len="med"/>
          </a:ln>
        </p:spPr>
      </p:cxnSp>
      <p:cxnSp>
        <p:nvCxnSpPr>
          <p:cNvPr id="496" name="Google Shape;496;p60"/>
          <p:cNvCxnSpPr/>
          <p:nvPr/>
        </p:nvCxnSpPr>
        <p:spPr>
          <a:xfrm flipH="1">
            <a:off x="8161200" y="1652075"/>
            <a:ext cx="450000" cy="245400"/>
          </a:xfrm>
          <a:prstGeom prst="straightConnector1">
            <a:avLst/>
          </a:prstGeom>
          <a:noFill/>
          <a:ln w="28575" cap="flat" cmpd="sng">
            <a:solidFill>
              <a:schemeClr val="accent1"/>
            </a:solidFill>
            <a:prstDash val="solid"/>
            <a:round/>
            <a:headEnd type="none" w="med" len="med"/>
            <a:tailEnd type="triangle" w="med" len="med"/>
          </a:ln>
        </p:spPr>
      </p:cxnSp>
      <p:sp>
        <p:nvSpPr>
          <p:cNvPr id="497" name="Google Shape;497;p60"/>
          <p:cNvSpPr txBox="1"/>
          <p:nvPr/>
        </p:nvSpPr>
        <p:spPr>
          <a:xfrm>
            <a:off x="311700" y="445025"/>
            <a:ext cx="3713100" cy="1212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The problem in web search: Giant Hubs</a:t>
            </a:r>
            <a:endParaRPr sz="3000">
              <a:latin typeface="Proxima Nova Extrabold"/>
              <a:ea typeface="Proxima Nova Extrabold"/>
              <a:cs typeface="Proxima Nova Extrabold"/>
              <a:sym typeface="Proxima Nova Extrabold"/>
            </a:endParaRPr>
          </a:p>
        </p:txBody>
      </p:sp>
      <p:sp>
        <p:nvSpPr>
          <p:cNvPr id="498" name="Google Shape;498;p60"/>
          <p:cNvSpPr txBox="1"/>
          <p:nvPr/>
        </p:nvSpPr>
        <p:spPr>
          <a:xfrm>
            <a:off x="460850" y="1866300"/>
            <a:ext cx="4452300" cy="13404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Internet directory hubs like Yahoo have a </a:t>
            </a:r>
            <a:r>
              <a:rPr lang="en" sz="1500" i="1">
                <a:solidFill>
                  <a:schemeClr val="dk1"/>
                </a:solidFill>
                <a:latin typeface="Proxima Nova"/>
                <a:ea typeface="Proxima Nova"/>
                <a:cs typeface="Proxima Nova"/>
                <a:sym typeface="Proxima Nova"/>
              </a:rPr>
              <a:t>huge</a:t>
            </a:r>
            <a:r>
              <a:rPr lang="en" sz="1500">
                <a:solidFill>
                  <a:schemeClr val="dk1"/>
                </a:solidFill>
                <a:latin typeface="Proxima Nova"/>
                <a:ea typeface="Proxima Nova"/>
                <a:cs typeface="Proxima Nova"/>
                <a:sym typeface="Proxima Nova"/>
              </a:rPr>
              <a:t> number of incoming and outgoing links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Lots of important incoming links make Yahoo very important == </a:t>
            </a:r>
            <a:r>
              <a:rPr lang="en" sz="1500" b="1">
                <a:solidFill>
                  <a:srgbClr val="7C009A"/>
                </a:solidFill>
                <a:latin typeface="Proxima Nova"/>
                <a:ea typeface="Proxima Nova"/>
                <a:cs typeface="Proxima Nova"/>
                <a:sym typeface="Proxima Nova"/>
              </a:rPr>
              <a:t>Fair</a:t>
            </a:r>
            <a:endParaRPr sz="1500" b="1">
              <a:solidFill>
                <a:srgbClr val="7C009A"/>
              </a:solidFill>
              <a:latin typeface="Proxima Nova"/>
              <a:ea typeface="Proxima Nova"/>
              <a:cs typeface="Proxima Nova"/>
              <a:sym typeface="Proxima Nova"/>
            </a:endParaRPr>
          </a:p>
        </p:txBody>
      </p:sp>
      <p:cxnSp>
        <p:nvCxnSpPr>
          <p:cNvPr id="499" name="Google Shape;499;p60"/>
          <p:cNvCxnSpPr/>
          <p:nvPr/>
        </p:nvCxnSpPr>
        <p:spPr>
          <a:xfrm flipH="1">
            <a:off x="5871859" y="3632941"/>
            <a:ext cx="375600" cy="397500"/>
          </a:xfrm>
          <a:prstGeom prst="straightConnector1">
            <a:avLst/>
          </a:prstGeom>
          <a:noFill/>
          <a:ln w="19050" cap="flat" cmpd="sng">
            <a:solidFill>
              <a:schemeClr val="dk2"/>
            </a:solidFill>
            <a:prstDash val="solid"/>
            <a:round/>
            <a:headEnd type="none" w="med" len="med"/>
            <a:tailEnd type="triangle" w="med" len="med"/>
          </a:ln>
        </p:spPr>
      </p:cxnSp>
      <p:cxnSp>
        <p:nvCxnSpPr>
          <p:cNvPr id="500" name="Google Shape;500;p60"/>
          <p:cNvCxnSpPr/>
          <p:nvPr/>
        </p:nvCxnSpPr>
        <p:spPr>
          <a:xfrm flipH="1">
            <a:off x="6503650" y="3874367"/>
            <a:ext cx="192000" cy="513000"/>
          </a:xfrm>
          <a:prstGeom prst="straightConnector1">
            <a:avLst/>
          </a:prstGeom>
          <a:noFill/>
          <a:ln w="19050" cap="flat" cmpd="sng">
            <a:solidFill>
              <a:schemeClr val="dk2"/>
            </a:solidFill>
            <a:prstDash val="solid"/>
            <a:round/>
            <a:headEnd type="none" w="med" len="med"/>
            <a:tailEnd type="triangle" w="med" len="med"/>
          </a:ln>
        </p:spPr>
      </p:cxnSp>
      <p:cxnSp>
        <p:nvCxnSpPr>
          <p:cNvPr id="501" name="Google Shape;501;p60"/>
          <p:cNvCxnSpPr/>
          <p:nvPr/>
        </p:nvCxnSpPr>
        <p:spPr>
          <a:xfrm>
            <a:off x="7212275" y="3911592"/>
            <a:ext cx="27300" cy="579900"/>
          </a:xfrm>
          <a:prstGeom prst="straightConnector1">
            <a:avLst/>
          </a:prstGeom>
          <a:noFill/>
          <a:ln w="19050" cap="flat" cmpd="sng">
            <a:solidFill>
              <a:schemeClr val="dk2"/>
            </a:solidFill>
            <a:prstDash val="solid"/>
            <a:round/>
            <a:headEnd type="none" w="med" len="med"/>
            <a:tailEnd type="triangle" w="med" len="med"/>
          </a:ln>
        </p:spPr>
      </p:cxnSp>
      <p:cxnSp>
        <p:nvCxnSpPr>
          <p:cNvPr id="502" name="Google Shape;502;p60"/>
          <p:cNvCxnSpPr/>
          <p:nvPr/>
        </p:nvCxnSpPr>
        <p:spPr>
          <a:xfrm>
            <a:off x="7756200" y="3699792"/>
            <a:ext cx="330900" cy="509100"/>
          </a:xfrm>
          <a:prstGeom prst="straightConnector1">
            <a:avLst/>
          </a:prstGeom>
          <a:noFill/>
          <a:ln w="19050" cap="flat" cmpd="sng">
            <a:solidFill>
              <a:schemeClr val="dk2"/>
            </a:solidFill>
            <a:prstDash val="solid"/>
            <a:round/>
            <a:headEnd type="none" w="med" len="med"/>
            <a:tailEnd type="triangle" w="med" len="med"/>
          </a:ln>
        </p:spPr>
      </p:cxnSp>
      <p:cxnSp>
        <p:nvCxnSpPr>
          <p:cNvPr id="503" name="Google Shape;503;p60"/>
          <p:cNvCxnSpPr/>
          <p:nvPr/>
        </p:nvCxnSpPr>
        <p:spPr>
          <a:xfrm>
            <a:off x="8124150" y="3365267"/>
            <a:ext cx="490500" cy="3753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1"/>
          <p:cNvSpPr/>
          <p:nvPr/>
        </p:nvSpPr>
        <p:spPr>
          <a:xfrm>
            <a:off x="5742150" y="1302725"/>
            <a:ext cx="2616300" cy="2616300"/>
          </a:xfrm>
          <a:prstGeom prst="ellipse">
            <a:avLst/>
          </a:prstGeom>
          <a:solidFill>
            <a:srgbClr val="7C009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09" name="Google Shape;509;p6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20037" y="2154213"/>
            <a:ext cx="1460526" cy="913325"/>
          </a:xfrm>
          <a:prstGeom prst="rect">
            <a:avLst/>
          </a:prstGeom>
          <a:noFill/>
          <a:ln>
            <a:noFill/>
          </a:ln>
        </p:spPr>
      </p:pic>
      <p:cxnSp>
        <p:nvCxnSpPr>
          <p:cNvPr id="510" name="Google Shape;510;p61"/>
          <p:cNvCxnSpPr/>
          <p:nvPr/>
        </p:nvCxnSpPr>
        <p:spPr>
          <a:xfrm>
            <a:off x="5385375" y="1652075"/>
            <a:ext cx="520200" cy="334500"/>
          </a:xfrm>
          <a:prstGeom prst="straightConnector1">
            <a:avLst/>
          </a:prstGeom>
          <a:noFill/>
          <a:ln w="19050" cap="flat" cmpd="sng">
            <a:solidFill>
              <a:schemeClr val="dk2"/>
            </a:solidFill>
            <a:prstDash val="solid"/>
            <a:round/>
            <a:headEnd type="none" w="med" len="med"/>
            <a:tailEnd type="triangle" w="med" len="med"/>
          </a:ln>
        </p:spPr>
      </p:cxnSp>
      <p:cxnSp>
        <p:nvCxnSpPr>
          <p:cNvPr id="511" name="Google Shape;511;p61"/>
          <p:cNvCxnSpPr/>
          <p:nvPr/>
        </p:nvCxnSpPr>
        <p:spPr>
          <a:xfrm>
            <a:off x="5875925" y="1131775"/>
            <a:ext cx="386400" cy="449700"/>
          </a:xfrm>
          <a:prstGeom prst="straightConnector1">
            <a:avLst/>
          </a:prstGeom>
          <a:noFill/>
          <a:ln w="19050" cap="flat" cmpd="sng">
            <a:solidFill>
              <a:schemeClr val="dk2"/>
            </a:solidFill>
            <a:prstDash val="solid"/>
            <a:round/>
            <a:headEnd type="none" w="med" len="med"/>
            <a:tailEnd type="triangle" w="med" len="med"/>
          </a:ln>
        </p:spPr>
      </p:cxnSp>
      <p:cxnSp>
        <p:nvCxnSpPr>
          <p:cNvPr id="512" name="Google Shape;512;p61"/>
          <p:cNvCxnSpPr/>
          <p:nvPr/>
        </p:nvCxnSpPr>
        <p:spPr>
          <a:xfrm>
            <a:off x="6648950" y="834464"/>
            <a:ext cx="119700" cy="505500"/>
          </a:xfrm>
          <a:prstGeom prst="straightConnector1">
            <a:avLst/>
          </a:prstGeom>
          <a:noFill/>
          <a:ln w="19050" cap="flat" cmpd="sng">
            <a:solidFill>
              <a:schemeClr val="dk2"/>
            </a:solidFill>
            <a:prstDash val="solid"/>
            <a:round/>
            <a:headEnd type="none" w="med" len="med"/>
            <a:tailEnd type="triangle" w="med" len="med"/>
          </a:ln>
        </p:spPr>
      </p:cxnSp>
      <p:cxnSp>
        <p:nvCxnSpPr>
          <p:cNvPr id="513" name="Google Shape;513;p61"/>
          <p:cNvCxnSpPr/>
          <p:nvPr/>
        </p:nvCxnSpPr>
        <p:spPr>
          <a:xfrm flipH="1">
            <a:off x="7344125" y="812147"/>
            <a:ext cx="92700" cy="525900"/>
          </a:xfrm>
          <a:prstGeom prst="straightConnector1">
            <a:avLst/>
          </a:prstGeom>
          <a:noFill/>
          <a:ln w="19050" cap="flat" cmpd="sng">
            <a:solidFill>
              <a:schemeClr val="dk2"/>
            </a:solidFill>
            <a:prstDash val="solid"/>
            <a:round/>
            <a:headEnd type="none" w="med" len="med"/>
            <a:tailEnd type="triangle" w="med" len="med"/>
          </a:ln>
        </p:spPr>
      </p:cxnSp>
      <p:cxnSp>
        <p:nvCxnSpPr>
          <p:cNvPr id="514" name="Google Shape;514;p61"/>
          <p:cNvCxnSpPr/>
          <p:nvPr/>
        </p:nvCxnSpPr>
        <p:spPr>
          <a:xfrm flipH="1">
            <a:off x="7808513" y="1116903"/>
            <a:ext cx="393900" cy="420000"/>
          </a:xfrm>
          <a:prstGeom prst="straightConnector1">
            <a:avLst/>
          </a:prstGeom>
          <a:noFill/>
          <a:ln w="19050" cap="flat" cmpd="sng">
            <a:solidFill>
              <a:schemeClr val="dk2"/>
            </a:solidFill>
            <a:prstDash val="solid"/>
            <a:round/>
            <a:headEnd type="none" w="med" len="med"/>
            <a:tailEnd type="triangle" w="med" len="med"/>
          </a:ln>
        </p:spPr>
      </p:cxnSp>
      <p:cxnSp>
        <p:nvCxnSpPr>
          <p:cNvPr id="515" name="Google Shape;515;p61"/>
          <p:cNvCxnSpPr/>
          <p:nvPr/>
        </p:nvCxnSpPr>
        <p:spPr>
          <a:xfrm flipH="1">
            <a:off x="8161200" y="1652075"/>
            <a:ext cx="450000" cy="245400"/>
          </a:xfrm>
          <a:prstGeom prst="straightConnector1">
            <a:avLst/>
          </a:prstGeom>
          <a:noFill/>
          <a:ln w="19050" cap="flat" cmpd="sng">
            <a:solidFill>
              <a:schemeClr val="dk2"/>
            </a:solidFill>
            <a:prstDash val="solid"/>
            <a:round/>
            <a:headEnd type="none" w="med" len="med"/>
            <a:tailEnd type="triangle" w="med" len="med"/>
          </a:ln>
        </p:spPr>
      </p:cxnSp>
      <p:sp>
        <p:nvSpPr>
          <p:cNvPr id="516" name="Google Shape;516;p61"/>
          <p:cNvSpPr txBox="1"/>
          <p:nvPr/>
        </p:nvSpPr>
        <p:spPr>
          <a:xfrm>
            <a:off x="311700" y="445025"/>
            <a:ext cx="3713100" cy="1212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The problem in web search: Giant Hubs</a:t>
            </a:r>
            <a:endParaRPr sz="3000">
              <a:latin typeface="Proxima Nova Extrabold"/>
              <a:ea typeface="Proxima Nova Extrabold"/>
              <a:cs typeface="Proxima Nova Extrabold"/>
              <a:sym typeface="Proxima Nova Extrabold"/>
            </a:endParaRPr>
          </a:p>
        </p:txBody>
      </p:sp>
      <p:sp>
        <p:nvSpPr>
          <p:cNvPr id="517" name="Google Shape;517;p61"/>
          <p:cNvSpPr txBox="1"/>
          <p:nvPr/>
        </p:nvSpPr>
        <p:spPr>
          <a:xfrm>
            <a:off x="460850" y="1866300"/>
            <a:ext cx="4452300" cy="1999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Internet directory hubs like Yahoo have a </a:t>
            </a:r>
            <a:r>
              <a:rPr lang="en" sz="1500" i="1">
                <a:solidFill>
                  <a:schemeClr val="dk1"/>
                </a:solidFill>
                <a:latin typeface="Proxima Nova"/>
                <a:ea typeface="Proxima Nova"/>
                <a:cs typeface="Proxima Nova"/>
                <a:sym typeface="Proxima Nova"/>
              </a:rPr>
              <a:t>huge</a:t>
            </a:r>
            <a:r>
              <a:rPr lang="en" sz="1500">
                <a:solidFill>
                  <a:schemeClr val="dk1"/>
                </a:solidFill>
                <a:latin typeface="Proxima Nova"/>
                <a:ea typeface="Proxima Nova"/>
                <a:cs typeface="Proxima Nova"/>
                <a:sym typeface="Proxima Nova"/>
              </a:rPr>
              <a:t> number of incoming and outgoing links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Lots of important incoming links make Yahoo very important == </a:t>
            </a:r>
            <a:r>
              <a:rPr lang="en" sz="1500" b="1">
                <a:solidFill>
                  <a:srgbClr val="7C009A"/>
                </a:solidFill>
                <a:latin typeface="Proxima Nova"/>
                <a:ea typeface="Proxima Nova"/>
                <a:cs typeface="Proxima Nova"/>
                <a:sym typeface="Proxima Nova"/>
              </a:rPr>
              <a:t>Fair</a:t>
            </a:r>
            <a:endParaRPr sz="1500" b="1">
              <a:solidFill>
                <a:srgbClr val="7C009A"/>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But every website Yahoo enlists now become very important == </a:t>
            </a:r>
            <a:r>
              <a:rPr lang="en" sz="1500" b="1">
                <a:solidFill>
                  <a:srgbClr val="980000"/>
                </a:solidFill>
                <a:latin typeface="Proxima Nova"/>
                <a:ea typeface="Proxima Nova"/>
                <a:cs typeface="Proxima Nova"/>
                <a:sym typeface="Proxima Nova"/>
              </a:rPr>
              <a:t>Yikes</a:t>
            </a:r>
            <a:endParaRPr sz="1500" b="1">
              <a:solidFill>
                <a:srgbClr val="980000"/>
              </a:solidFill>
              <a:latin typeface="Proxima Nova"/>
              <a:ea typeface="Proxima Nova"/>
              <a:cs typeface="Proxima Nova"/>
              <a:sym typeface="Proxima Nova"/>
            </a:endParaRPr>
          </a:p>
        </p:txBody>
      </p:sp>
      <p:cxnSp>
        <p:nvCxnSpPr>
          <p:cNvPr id="518" name="Google Shape;518;p61"/>
          <p:cNvCxnSpPr/>
          <p:nvPr/>
        </p:nvCxnSpPr>
        <p:spPr>
          <a:xfrm flipH="1">
            <a:off x="5871859" y="3632941"/>
            <a:ext cx="375600" cy="397500"/>
          </a:xfrm>
          <a:prstGeom prst="straightConnector1">
            <a:avLst/>
          </a:prstGeom>
          <a:noFill/>
          <a:ln w="28575" cap="flat" cmpd="sng">
            <a:solidFill>
              <a:srgbClr val="CC0000"/>
            </a:solidFill>
            <a:prstDash val="solid"/>
            <a:round/>
            <a:headEnd type="none" w="med" len="med"/>
            <a:tailEnd type="triangle" w="med" len="med"/>
          </a:ln>
        </p:spPr>
      </p:cxnSp>
      <p:cxnSp>
        <p:nvCxnSpPr>
          <p:cNvPr id="519" name="Google Shape;519;p61"/>
          <p:cNvCxnSpPr/>
          <p:nvPr/>
        </p:nvCxnSpPr>
        <p:spPr>
          <a:xfrm flipH="1">
            <a:off x="6503650" y="3874367"/>
            <a:ext cx="192000" cy="513000"/>
          </a:xfrm>
          <a:prstGeom prst="straightConnector1">
            <a:avLst/>
          </a:prstGeom>
          <a:noFill/>
          <a:ln w="28575" cap="flat" cmpd="sng">
            <a:solidFill>
              <a:srgbClr val="CC0000"/>
            </a:solidFill>
            <a:prstDash val="solid"/>
            <a:round/>
            <a:headEnd type="none" w="med" len="med"/>
            <a:tailEnd type="triangle" w="med" len="med"/>
          </a:ln>
        </p:spPr>
      </p:cxnSp>
      <p:cxnSp>
        <p:nvCxnSpPr>
          <p:cNvPr id="520" name="Google Shape;520;p61"/>
          <p:cNvCxnSpPr/>
          <p:nvPr/>
        </p:nvCxnSpPr>
        <p:spPr>
          <a:xfrm>
            <a:off x="7212275" y="3911592"/>
            <a:ext cx="27300" cy="579900"/>
          </a:xfrm>
          <a:prstGeom prst="straightConnector1">
            <a:avLst/>
          </a:prstGeom>
          <a:noFill/>
          <a:ln w="28575" cap="flat" cmpd="sng">
            <a:solidFill>
              <a:srgbClr val="CC0000"/>
            </a:solidFill>
            <a:prstDash val="solid"/>
            <a:round/>
            <a:headEnd type="none" w="med" len="med"/>
            <a:tailEnd type="triangle" w="med" len="med"/>
          </a:ln>
        </p:spPr>
      </p:cxnSp>
      <p:cxnSp>
        <p:nvCxnSpPr>
          <p:cNvPr id="521" name="Google Shape;521;p61"/>
          <p:cNvCxnSpPr/>
          <p:nvPr/>
        </p:nvCxnSpPr>
        <p:spPr>
          <a:xfrm>
            <a:off x="7756200" y="3699792"/>
            <a:ext cx="330900" cy="509100"/>
          </a:xfrm>
          <a:prstGeom prst="straightConnector1">
            <a:avLst/>
          </a:prstGeom>
          <a:noFill/>
          <a:ln w="28575" cap="flat" cmpd="sng">
            <a:solidFill>
              <a:srgbClr val="CC0000"/>
            </a:solidFill>
            <a:prstDash val="solid"/>
            <a:round/>
            <a:headEnd type="none" w="med" len="med"/>
            <a:tailEnd type="triangle" w="med" len="med"/>
          </a:ln>
        </p:spPr>
      </p:cxnSp>
      <p:cxnSp>
        <p:nvCxnSpPr>
          <p:cNvPr id="522" name="Google Shape;522;p61"/>
          <p:cNvCxnSpPr/>
          <p:nvPr/>
        </p:nvCxnSpPr>
        <p:spPr>
          <a:xfrm>
            <a:off x="8124150" y="3365267"/>
            <a:ext cx="490500" cy="375300"/>
          </a:xfrm>
          <a:prstGeom prst="straightConnector1">
            <a:avLst/>
          </a:prstGeom>
          <a:noFill/>
          <a:ln w="28575" cap="flat" cmpd="sng">
            <a:solidFill>
              <a:srgbClr val="CC0000"/>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193250" y="4905650"/>
            <a:ext cx="7172700" cy="14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Data collected by Prof. David Krackhardt of Carnegie Mellon University</a:t>
            </a:r>
            <a:endParaRPr sz="900">
              <a:solidFill>
                <a:schemeClr val="dk1"/>
              </a:solidFill>
              <a:latin typeface="Proxima Nova"/>
              <a:ea typeface="Proxima Nova"/>
              <a:cs typeface="Proxima Nova"/>
              <a:sym typeface="Proxima Nova"/>
            </a:endParaRPr>
          </a:p>
        </p:txBody>
      </p:sp>
      <p:pic>
        <p:nvPicPr>
          <p:cNvPr id="80" name="Google Shape;80;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33163" y="228600"/>
            <a:ext cx="6134467" cy="4600850"/>
          </a:xfrm>
          <a:prstGeom prst="rect">
            <a:avLst/>
          </a:prstGeom>
          <a:noFill/>
          <a:ln>
            <a:noFill/>
          </a:ln>
        </p:spPr>
      </p:pic>
      <p:pic>
        <p:nvPicPr>
          <p:cNvPr id="81" name="Google Shape;81;p17"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572945" flipH="1">
            <a:off x="3980385" y="1561436"/>
            <a:ext cx="432308" cy="1077809"/>
          </a:xfrm>
          <a:prstGeom prst="rect">
            <a:avLst/>
          </a:prstGeom>
          <a:noFill/>
          <a:ln>
            <a:noFill/>
          </a:ln>
        </p:spPr>
      </p:pic>
      <p:sp>
        <p:nvSpPr>
          <p:cNvPr id="82" name="Google Shape;82;p17"/>
          <p:cNvSpPr txBox="1"/>
          <p:nvPr/>
        </p:nvSpPr>
        <p:spPr>
          <a:xfrm>
            <a:off x="4724825" y="2086775"/>
            <a:ext cx="17973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Linda has the most number of connections</a:t>
            </a:r>
            <a:endParaRPr sz="1200">
              <a:solidFill>
                <a:srgbClr val="000000"/>
              </a:solidFill>
              <a:latin typeface="Proxima Nova"/>
              <a:ea typeface="Proxima Nova"/>
              <a:cs typeface="Proxima Nova"/>
              <a:sym typeface="Proxima Nova"/>
            </a:endParaRPr>
          </a:p>
        </p:txBody>
      </p:sp>
      <p:pic>
        <p:nvPicPr>
          <p:cNvPr id="83" name="Google Shape;83;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932850" y="923400"/>
            <a:ext cx="2088475" cy="3363650"/>
          </a:xfrm>
          <a:prstGeom prst="rect">
            <a:avLst/>
          </a:prstGeom>
          <a:noFill/>
          <a:ln>
            <a:noFill/>
          </a:ln>
        </p:spPr>
      </p:pic>
      <p:sp>
        <p:nvSpPr>
          <p:cNvPr id="84" name="Google Shape;84;p17"/>
          <p:cNvSpPr/>
          <p:nvPr/>
        </p:nvSpPr>
        <p:spPr>
          <a:xfrm>
            <a:off x="7090875" y="1644525"/>
            <a:ext cx="1181700" cy="2082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7"/>
          <p:cNvSpPr txBox="1"/>
          <p:nvPr/>
        </p:nvSpPr>
        <p:spPr>
          <a:xfrm>
            <a:off x="6866591" y="495750"/>
            <a:ext cx="1979400" cy="3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Proxima Nova"/>
                <a:ea typeface="Proxima Nova"/>
                <a:cs typeface="Proxima Nova"/>
                <a:sym typeface="Proxima Nova"/>
              </a:rPr>
              <a:t>Degree Centrality</a:t>
            </a:r>
            <a:endParaRPr sz="1200" b="1">
              <a:solidFill>
                <a:schemeClr val="dk1"/>
              </a:solidFill>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Intuition: Account for the </a:t>
            </a:r>
            <a:r>
              <a:rPr lang="en" sz="3000">
                <a:solidFill>
                  <a:schemeClr val="dk1"/>
                </a:solidFill>
                <a:latin typeface="Proxima Nova Extrabold"/>
                <a:ea typeface="Proxima Nova Extrabold"/>
                <a:cs typeface="Proxima Nova Extrabold"/>
                <a:sym typeface="Proxima Nova Extrabold"/>
              </a:rPr>
              <a:t>number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sp>
        <p:nvSpPr>
          <p:cNvPr id="528" name="Google Shape;528;p62"/>
          <p:cNvSpPr/>
          <p:nvPr/>
        </p:nvSpPr>
        <p:spPr>
          <a:xfrm>
            <a:off x="5614200" y="1417900"/>
            <a:ext cx="936600" cy="936600"/>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A</a:t>
            </a:r>
            <a:endParaRPr sz="2200" b="1">
              <a:latin typeface="Proxima Nova"/>
              <a:ea typeface="Proxima Nova"/>
              <a:cs typeface="Proxima Nova"/>
              <a:sym typeface="Proxima Nova"/>
            </a:endParaRPr>
          </a:p>
        </p:txBody>
      </p:sp>
      <p:sp>
        <p:nvSpPr>
          <p:cNvPr id="529" name="Google Shape;529;p62"/>
          <p:cNvSpPr/>
          <p:nvPr/>
        </p:nvSpPr>
        <p:spPr>
          <a:xfrm>
            <a:off x="7595400" y="1417900"/>
            <a:ext cx="936600" cy="936600"/>
          </a:xfrm>
          <a:prstGeom prst="ellipse">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B</a:t>
            </a:r>
            <a:endParaRPr sz="2200" b="1">
              <a:latin typeface="Proxima Nova"/>
              <a:ea typeface="Proxima Nova"/>
              <a:cs typeface="Proxima Nova"/>
              <a:sym typeface="Proxima Nova"/>
            </a:endParaRPr>
          </a:p>
        </p:txBody>
      </p:sp>
      <p:sp>
        <p:nvSpPr>
          <p:cNvPr id="530" name="Google Shape;530;p62"/>
          <p:cNvSpPr/>
          <p:nvPr/>
        </p:nvSpPr>
        <p:spPr>
          <a:xfrm>
            <a:off x="5614200" y="3322900"/>
            <a:ext cx="936600" cy="936600"/>
          </a:xfrm>
          <a:prstGeom prst="ellipse">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C</a:t>
            </a:r>
            <a:endParaRPr sz="2200" b="1">
              <a:latin typeface="Proxima Nova"/>
              <a:ea typeface="Proxima Nova"/>
              <a:cs typeface="Proxima Nova"/>
              <a:sym typeface="Proxima Nova"/>
            </a:endParaRPr>
          </a:p>
        </p:txBody>
      </p:sp>
      <p:sp>
        <p:nvSpPr>
          <p:cNvPr id="531" name="Google Shape;531;p62"/>
          <p:cNvSpPr/>
          <p:nvPr/>
        </p:nvSpPr>
        <p:spPr>
          <a:xfrm>
            <a:off x="7595400" y="3322900"/>
            <a:ext cx="936600" cy="936600"/>
          </a:xfrm>
          <a:prstGeom prst="ellipse">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D</a:t>
            </a:r>
            <a:endParaRPr sz="2200" b="1">
              <a:latin typeface="Proxima Nova"/>
              <a:ea typeface="Proxima Nova"/>
              <a:cs typeface="Proxima Nova"/>
              <a:sym typeface="Proxima Nova"/>
            </a:endParaRPr>
          </a:p>
        </p:txBody>
      </p:sp>
      <p:cxnSp>
        <p:nvCxnSpPr>
          <p:cNvPr id="532" name="Google Shape;532;p62"/>
          <p:cNvCxnSpPr/>
          <p:nvPr/>
        </p:nvCxnSpPr>
        <p:spPr>
          <a:xfrm>
            <a:off x="6550800" y="1910325"/>
            <a:ext cx="1044600" cy="0"/>
          </a:xfrm>
          <a:prstGeom prst="straightConnector1">
            <a:avLst/>
          </a:prstGeom>
          <a:noFill/>
          <a:ln w="19050" cap="flat" cmpd="sng">
            <a:solidFill>
              <a:srgbClr val="E06666"/>
            </a:solidFill>
            <a:prstDash val="solid"/>
            <a:round/>
            <a:headEnd type="none" w="med" len="med"/>
            <a:tailEnd type="triangle" w="med" len="med"/>
          </a:ln>
        </p:spPr>
      </p:cxnSp>
      <p:cxnSp>
        <p:nvCxnSpPr>
          <p:cNvPr id="533" name="Google Shape;533;p62"/>
          <p:cNvCxnSpPr/>
          <p:nvPr/>
        </p:nvCxnSpPr>
        <p:spPr>
          <a:xfrm>
            <a:off x="6550800" y="1834125"/>
            <a:ext cx="1044600" cy="0"/>
          </a:xfrm>
          <a:prstGeom prst="straightConnector1">
            <a:avLst/>
          </a:prstGeom>
          <a:noFill/>
          <a:ln w="19050" cap="flat" cmpd="sng">
            <a:solidFill>
              <a:srgbClr val="4A86E8"/>
            </a:solidFill>
            <a:prstDash val="solid"/>
            <a:round/>
            <a:headEnd type="triangle" w="med" len="med"/>
            <a:tailEnd type="none" w="med" len="med"/>
          </a:ln>
        </p:spPr>
      </p:cxnSp>
      <p:cxnSp>
        <p:nvCxnSpPr>
          <p:cNvPr id="534" name="Google Shape;534;p62"/>
          <p:cNvCxnSpPr>
            <a:stCxn id="528" idx="5"/>
            <a:endCxn id="531" idx="1"/>
          </p:cNvCxnSpPr>
          <p:nvPr/>
        </p:nvCxnSpPr>
        <p:spPr>
          <a:xfrm>
            <a:off x="6413638" y="2217338"/>
            <a:ext cx="1318800" cy="1242600"/>
          </a:xfrm>
          <a:prstGeom prst="straightConnector1">
            <a:avLst/>
          </a:prstGeom>
          <a:noFill/>
          <a:ln w="19050" cap="flat" cmpd="sng">
            <a:solidFill>
              <a:srgbClr val="E06666"/>
            </a:solidFill>
            <a:prstDash val="solid"/>
            <a:round/>
            <a:headEnd type="none" w="med" len="med"/>
            <a:tailEnd type="triangle" w="med" len="med"/>
          </a:ln>
        </p:spPr>
      </p:cxnSp>
      <p:cxnSp>
        <p:nvCxnSpPr>
          <p:cNvPr id="535" name="Google Shape;535;p62"/>
          <p:cNvCxnSpPr>
            <a:stCxn id="528" idx="4"/>
            <a:endCxn id="530" idx="0"/>
          </p:cNvCxnSpPr>
          <p:nvPr/>
        </p:nvCxnSpPr>
        <p:spPr>
          <a:xfrm>
            <a:off x="6082500" y="2354500"/>
            <a:ext cx="0" cy="968400"/>
          </a:xfrm>
          <a:prstGeom prst="straightConnector1">
            <a:avLst/>
          </a:prstGeom>
          <a:noFill/>
          <a:ln w="19050" cap="flat" cmpd="sng">
            <a:solidFill>
              <a:srgbClr val="E06666"/>
            </a:solidFill>
            <a:prstDash val="solid"/>
            <a:round/>
            <a:headEnd type="none" w="med" len="med"/>
            <a:tailEnd type="triangle" w="med" len="med"/>
          </a:ln>
        </p:spPr>
      </p:cxnSp>
      <p:cxnSp>
        <p:nvCxnSpPr>
          <p:cNvPr id="536" name="Google Shape;536;p62"/>
          <p:cNvCxnSpPr>
            <a:stCxn id="530" idx="6"/>
            <a:endCxn id="531" idx="2"/>
          </p:cNvCxnSpPr>
          <p:nvPr/>
        </p:nvCxnSpPr>
        <p:spPr>
          <a:xfrm>
            <a:off x="6550800" y="3791200"/>
            <a:ext cx="1044600" cy="0"/>
          </a:xfrm>
          <a:prstGeom prst="straightConnector1">
            <a:avLst/>
          </a:prstGeom>
          <a:noFill/>
          <a:ln w="19050" cap="flat" cmpd="sng">
            <a:solidFill>
              <a:srgbClr val="6AA84F"/>
            </a:solidFill>
            <a:prstDash val="solid"/>
            <a:round/>
            <a:headEnd type="none" w="med" len="med"/>
            <a:tailEnd type="triangle" w="med" len="med"/>
          </a:ln>
        </p:spPr>
      </p:cxnSp>
      <p:cxnSp>
        <p:nvCxnSpPr>
          <p:cNvPr id="537" name="Google Shape;537;p62"/>
          <p:cNvCxnSpPr>
            <a:stCxn id="529" idx="4"/>
            <a:endCxn id="531" idx="0"/>
          </p:cNvCxnSpPr>
          <p:nvPr/>
        </p:nvCxnSpPr>
        <p:spPr>
          <a:xfrm>
            <a:off x="8063700" y="2354500"/>
            <a:ext cx="0" cy="968400"/>
          </a:xfrm>
          <a:prstGeom prst="straightConnector1">
            <a:avLst/>
          </a:prstGeom>
          <a:noFill/>
          <a:ln w="19050" cap="flat" cmpd="sng">
            <a:solidFill>
              <a:srgbClr val="4A86E8"/>
            </a:solidFill>
            <a:prstDash val="solid"/>
            <a:round/>
            <a:headEnd type="none" w="med" len="med"/>
            <a:tailEnd type="triangle" w="med" len="med"/>
          </a:ln>
        </p:spPr>
      </p:cxnSp>
      <p:graphicFrame>
        <p:nvGraphicFramePr>
          <p:cNvPr id="538" name="Google Shape;538;p62"/>
          <p:cNvGraphicFramePr/>
          <p:nvPr/>
        </p:nvGraphicFramePr>
        <p:xfrm>
          <a:off x="3716375" y="1306350"/>
          <a:ext cx="3000000" cy="3000000"/>
        </p:xfrm>
        <a:graphic>
          <a:graphicData uri="http://schemas.openxmlformats.org/drawingml/2006/table">
            <a:tbl>
              <a:tblPr>
                <a:noFill/>
                <a:tableStyleId>{57A54D37-2C74-4D59-B1A1-C6EF42CADA64}</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539" name="Google Shape;539;p62"/>
          <p:cNvSpPr txBox="1"/>
          <p:nvPr/>
        </p:nvSpPr>
        <p:spPr>
          <a:xfrm>
            <a:off x="354850" y="1306350"/>
            <a:ext cx="3175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A</a:t>
            </a:r>
            <a:r>
              <a:rPr lang="en" sz="1200" baseline="30000">
                <a:solidFill>
                  <a:schemeClr val="dk1"/>
                </a:solidFill>
                <a:latin typeface="Proxima Nova"/>
                <a:ea typeface="Proxima Nova"/>
                <a:cs typeface="Proxima Nova"/>
                <a:sym typeface="Proxima Nova"/>
              </a:rPr>
              <a:t>T </a:t>
            </a:r>
            <a:r>
              <a:rPr lang="en" sz="1200">
                <a:solidFill>
                  <a:schemeClr val="dk1"/>
                </a:solidFill>
                <a:latin typeface="Proxima Nova"/>
                <a:ea typeface="Proxima Nova"/>
                <a:cs typeface="Proxima Nova"/>
                <a:sym typeface="Proxima Nova"/>
              </a:rPr>
              <a:t>captures incoming links to the row index </a:t>
            </a:r>
            <a:r>
              <a:rPr lang="en" sz="1200" i="1">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a:t>
            </a:r>
            <a:endParaRPr sz="13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Account for the </a:t>
            </a:r>
            <a:r>
              <a:rPr lang="en" sz="3000">
                <a:solidFill>
                  <a:schemeClr val="dk1"/>
                </a:solidFill>
                <a:latin typeface="Proxima Nova Extrabold"/>
                <a:ea typeface="Proxima Nova Extrabold"/>
                <a:cs typeface="Proxima Nova Extrabold"/>
                <a:sym typeface="Proxima Nova Extrabold"/>
              </a:rPr>
              <a:t>number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sp>
        <p:nvSpPr>
          <p:cNvPr id="545" name="Google Shape;545;p63"/>
          <p:cNvSpPr/>
          <p:nvPr/>
        </p:nvSpPr>
        <p:spPr>
          <a:xfrm>
            <a:off x="5614200" y="1417900"/>
            <a:ext cx="936600" cy="936600"/>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A</a:t>
            </a:r>
            <a:endParaRPr sz="2200" b="1">
              <a:latin typeface="Proxima Nova"/>
              <a:ea typeface="Proxima Nova"/>
              <a:cs typeface="Proxima Nova"/>
              <a:sym typeface="Proxima Nova"/>
            </a:endParaRPr>
          </a:p>
        </p:txBody>
      </p:sp>
      <p:sp>
        <p:nvSpPr>
          <p:cNvPr id="546" name="Google Shape;546;p63"/>
          <p:cNvSpPr/>
          <p:nvPr/>
        </p:nvSpPr>
        <p:spPr>
          <a:xfrm>
            <a:off x="7595400" y="1417900"/>
            <a:ext cx="936600" cy="936600"/>
          </a:xfrm>
          <a:prstGeom prst="ellipse">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B</a:t>
            </a:r>
            <a:endParaRPr sz="2200" b="1">
              <a:latin typeface="Proxima Nova"/>
              <a:ea typeface="Proxima Nova"/>
              <a:cs typeface="Proxima Nova"/>
              <a:sym typeface="Proxima Nova"/>
            </a:endParaRPr>
          </a:p>
        </p:txBody>
      </p:sp>
      <p:sp>
        <p:nvSpPr>
          <p:cNvPr id="547" name="Google Shape;547;p63"/>
          <p:cNvSpPr/>
          <p:nvPr/>
        </p:nvSpPr>
        <p:spPr>
          <a:xfrm>
            <a:off x="5614200" y="3322900"/>
            <a:ext cx="936600" cy="936600"/>
          </a:xfrm>
          <a:prstGeom prst="ellipse">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C</a:t>
            </a:r>
            <a:endParaRPr sz="2200" b="1">
              <a:latin typeface="Proxima Nova"/>
              <a:ea typeface="Proxima Nova"/>
              <a:cs typeface="Proxima Nova"/>
              <a:sym typeface="Proxima Nova"/>
            </a:endParaRPr>
          </a:p>
        </p:txBody>
      </p:sp>
      <p:sp>
        <p:nvSpPr>
          <p:cNvPr id="548" name="Google Shape;548;p63"/>
          <p:cNvSpPr/>
          <p:nvPr/>
        </p:nvSpPr>
        <p:spPr>
          <a:xfrm>
            <a:off x="7595400" y="3322900"/>
            <a:ext cx="936600" cy="936600"/>
          </a:xfrm>
          <a:prstGeom prst="ellipse">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D</a:t>
            </a:r>
            <a:endParaRPr sz="2200" b="1">
              <a:latin typeface="Proxima Nova"/>
              <a:ea typeface="Proxima Nova"/>
              <a:cs typeface="Proxima Nova"/>
              <a:sym typeface="Proxima Nova"/>
            </a:endParaRPr>
          </a:p>
        </p:txBody>
      </p:sp>
      <p:cxnSp>
        <p:nvCxnSpPr>
          <p:cNvPr id="549" name="Google Shape;549;p63"/>
          <p:cNvCxnSpPr/>
          <p:nvPr/>
        </p:nvCxnSpPr>
        <p:spPr>
          <a:xfrm>
            <a:off x="6550800" y="1910325"/>
            <a:ext cx="1044600" cy="0"/>
          </a:xfrm>
          <a:prstGeom prst="straightConnector1">
            <a:avLst/>
          </a:prstGeom>
          <a:noFill/>
          <a:ln w="19050" cap="flat" cmpd="sng">
            <a:solidFill>
              <a:srgbClr val="E06666"/>
            </a:solidFill>
            <a:prstDash val="solid"/>
            <a:round/>
            <a:headEnd type="none" w="med" len="med"/>
            <a:tailEnd type="triangle" w="med" len="med"/>
          </a:ln>
        </p:spPr>
      </p:cxnSp>
      <p:cxnSp>
        <p:nvCxnSpPr>
          <p:cNvPr id="550" name="Google Shape;550;p63"/>
          <p:cNvCxnSpPr/>
          <p:nvPr/>
        </p:nvCxnSpPr>
        <p:spPr>
          <a:xfrm>
            <a:off x="6550800" y="1834125"/>
            <a:ext cx="1044600" cy="0"/>
          </a:xfrm>
          <a:prstGeom prst="straightConnector1">
            <a:avLst/>
          </a:prstGeom>
          <a:noFill/>
          <a:ln w="19050" cap="flat" cmpd="sng">
            <a:solidFill>
              <a:srgbClr val="4A86E8"/>
            </a:solidFill>
            <a:prstDash val="solid"/>
            <a:round/>
            <a:headEnd type="triangle" w="med" len="med"/>
            <a:tailEnd type="none" w="med" len="med"/>
          </a:ln>
        </p:spPr>
      </p:cxnSp>
      <p:cxnSp>
        <p:nvCxnSpPr>
          <p:cNvPr id="551" name="Google Shape;551;p63"/>
          <p:cNvCxnSpPr>
            <a:stCxn id="545" idx="5"/>
            <a:endCxn id="548" idx="1"/>
          </p:cNvCxnSpPr>
          <p:nvPr/>
        </p:nvCxnSpPr>
        <p:spPr>
          <a:xfrm>
            <a:off x="6413638" y="2217338"/>
            <a:ext cx="1318800" cy="1242600"/>
          </a:xfrm>
          <a:prstGeom prst="straightConnector1">
            <a:avLst/>
          </a:prstGeom>
          <a:noFill/>
          <a:ln w="19050" cap="flat" cmpd="sng">
            <a:solidFill>
              <a:srgbClr val="E06666"/>
            </a:solidFill>
            <a:prstDash val="solid"/>
            <a:round/>
            <a:headEnd type="none" w="med" len="med"/>
            <a:tailEnd type="triangle" w="med" len="med"/>
          </a:ln>
        </p:spPr>
      </p:cxnSp>
      <p:cxnSp>
        <p:nvCxnSpPr>
          <p:cNvPr id="552" name="Google Shape;552;p63"/>
          <p:cNvCxnSpPr>
            <a:stCxn id="545" idx="4"/>
            <a:endCxn id="547" idx="0"/>
          </p:cNvCxnSpPr>
          <p:nvPr/>
        </p:nvCxnSpPr>
        <p:spPr>
          <a:xfrm>
            <a:off x="6082500" y="2354500"/>
            <a:ext cx="0" cy="968400"/>
          </a:xfrm>
          <a:prstGeom prst="straightConnector1">
            <a:avLst/>
          </a:prstGeom>
          <a:noFill/>
          <a:ln w="19050" cap="flat" cmpd="sng">
            <a:solidFill>
              <a:srgbClr val="E06666"/>
            </a:solidFill>
            <a:prstDash val="solid"/>
            <a:round/>
            <a:headEnd type="none" w="med" len="med"/>
            <a:tailEnd type="triangle" w="med" len="med"/>
          </a:ln>
        </p:spPr>
      </p:cxnSp>
      <p:cxnSp>
        <p:nvCxnSpPr>
          <p:cNvPr id="553" name="Google Shape;553;p63"/>
          <p:cNvCxnSpPr>
            <a:stCxn id="547" idx="6"/>
            <a:endCxn id="548" idx="2"/>
          </p:cNvCxnSpPr>
          <p:nvPr/>
        </p:nvCxnSpPr>
        <p:spPr>
          <a:xfrm>
            <a:off x="6550800" y="3791200"/>
            <a:ext cx="1044600" cy="0"/>
          </a:xfrm>
          <a:prstGeom prst="straightConnector1">
            <a:avLst/>
          </a:prstGeom>
          <a:noFill/>
          <a:ln w="19050" cap="flat" cmpd="sng">
            <a:solidFill>
              <a:srgbClr val="6AA84F"/>
            </a:solidFill>
            <a:prstDash val="solid"/>
            <a:round/>
            <a:headEnd type="none" w="med" len="med"/>
            <a:tailEnd type="triangle" w="med" len="med"/>
          </a:ln>
        </p:spPr>
      </p:cxnSp>
      <p:cxnSp>
        <p:nvCxnSpPr>
          <p:cNvPr id="554" name="Google Shape;554;p63"/>
          <p:cNvCxnSpPr>
            <a:stCxn id="546" idx="4"/>
            <a:endCxn id="548" idx="0"/>
          </p:cNvCxnSpPr>
          <p:nvPr/>
        </p:nvCxnSpPr>
        <p:spPr>
          <a:xfrm>
            <a:off x="8063700" y="2354500"/>
            <a:ext cx="0" cy="968400"/>
          </a:xfrm>
          <a:prstGeom prst="straightConnector1">
            <a:avLst/>
          </a:prstGeom>
          <a:noFill/>
          <a:ln w="19050" cap="flat" cmpd="sng">
            <a:solidFill>
              <a:srgbClr val="4A86E8"/>
            </a:solidFill>
            <a:prstDash val="solid"/>
            <a:round/>
            <a:headEnd type="none" w="med" len="med"/>
            <a:tailEnd type="triangle" w="med" len="med"/>
          </a:ln>
        </p:spPr>
      </p:cxnSp>
      <p:graphicFrame>
        <p:nvGraphicFramePr>
          <p:cNvPr id="555" name="Google Shape;555;p63"/>
          <p:cNvGraphicFramePr/>
          <p:nvPr/>
        </p:nvGraphicFramePr>
        <p:xfrm>
          <a:off x="3716375" y="1306350"/>
          <a:ext cx="3000000" cy="3000000"/>
        </p:xfrm>
        <a:graphic>
          <a:graphicData uri="http://schemas.openxmlformats.org/drawingml/2006/table">
            <a:tbl>
              <a:tblPr>
                <a:noFill/>
                <a:tableStyleId>{57A54D37-2C74-4D59-B1A1-C6EF42CADA64}</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556" name="Google Shape;556;p63"/>
          <p:cNvSpPr txBox="1"/>
          <p:nvPr/>
        </p:nvSpPr>
        <p:spPr>
          <a:xfrm>
            <a:off x="354850" y="1306350"/>
            <a:ext cx="3175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A</a:t>
            </a:r>
            <a:r>
              <a:rPr lang="en" sz="1200" baseline="30000">
                <a:solidFill>
                  <a:schemeClr val="dk1"/>
                </a:solidFill>
                <a:latin typeface="Proxima Nova"/>
                <a:ea typeface="Proxima Nova"/>
                <a:cs typeface="Proxima Nova"/>
                <a:sym typeface="Proxima Nova"/>
              </a:rPr>
              <a:t>T </a:t>
            </a:r>
            <a:r>
              <a:rPr lang="en" sz="1200">
                <a:solidFill>
                  <a:schemeClr val="dk1"/>
                </a:solidFill>
                <a:latin typeface="Proxima Nova"/>
                <a:ea typeface="Proxima Nova"/>
                <a:cs typeface="Proxima Nova"/>
                <a:sym typeface="Proxima Nova"/>
              </a:rPr>
              <a:t>captures incoming links to the row index </a:t>
            </a:r>
            <a:r>
              <a:rPr lang="en" sz="1200" i="1">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a:t>
            </a:r>
            <a:endParaRPr sz="1300"/>
          </a:p>
        </p:txBody>
      </p:sp>
      <p:graphicFrame>
        <p:nvGraphicFramePr>
          <p:cNvPr id="557" name="Google Shape;557;p63"/>
          <p:cNvGraphicFramePr/>
          <p:nvPr/>
        </p:nvGraphicFramePr>
        <p:xfrm>
          <a:off x="3716375" y="3211350"/>
          <a:ext cx="3000000" cy="3000000"/>
        </p:xfrm>
        <a:graphic>
          <a:graphicData uri="http://schemas.openxmlformats.org/drawingml/2006/table">
            <a:tbl>
              <a:tblPr>
                <a:noFill/>
                <a:tableStyleId>{57A54D37-2C74-4D59-B1A1-C6EF42CADA64}</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558" name="Google Shape;558;p63"/>
          <p:cNvSpPr txBox="1"/>
          <p:nvPr/>
        </p:nvSpPr>
        <p:spPr>
          <a:xfrm>
            <a:off x="354850" y="3211350"/>
            <a:ext cx="30345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Proxima Nova"/>
                <a:ea typeface="Proxima Nova"/>
                <a:cs typeface="Proxima Nova"/>
                <a:sym typeface="Proxima Nova"/>
              </a:rPr>
              <a:t>Normalize by the source’s total number of outgoing links, i.e., you receive a ‘fraction’ of the source peer’s influence</a:t>
            </a:r>
            <a:endParaRPr sz="1300" i="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Account for the </a:t>
            </a:r>
            <a:r>
              <a:rPr lang="en" sz="3000">
                <a:solidFill>
                  <a:schemeClr val="dk1"/>
                </a:solidFill>
                <a:latin typeface="Proxima Nova Extrabold"/>
                <a:ea typeface="Proxima Nova Extrabold"/>
                <a:cs typeface="Proxima Nova Extrabold"/>
                <a:sym typeface="Proxima Nova Extrabold"/>
              </a:rPr>
              <a:t>number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sp>
        <p:nvSpPr>
          <p:cNvPr id="564" name="Google Shape;564;p64"/>
          <p:cNvSpPr/>
          <p:nvPr/>
        </p:nvSpPr>
        <p:spPr>
          <a:xfrm>
            <a:off x="5614200" y="1417900"/>
            <a:ext cx="936600" cy="936600"/>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A</a:t>
            </a:r>
            <a:endParaRPr sz="2200" b="1">
              <a:latin typeface="Proxima Nova"/>
              <a:ea typeface="Proxima Nova"/>
              <a:cs typeface="Proxima Nova"/>
              <a:sym typeface="Proxima Nova"/>
            </a:endParaRPr>
          </a:p>
        </p:txBody>
      </p:sp>
      <p:sp>
        <p:nvSpPr>
          <p:cNvPr id="565" name="Google Shape;565;p64"/>
          <p:cNvSpPr/>
          <p:nvPr/>
        </p:nvSpPr>
        <p:spPr>
          <a:xfrm>
            <a:off x="7595400" y="1417900"/>
            <a:ext cx="936600" cy="936600"/>
          </a:xfrm>
          <a:prstGeom prst="ellipse">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B</a:t>
            </a:r>
            <a:endParaRPr sz="2200" b="1">
              <a:latin typeface="Proxima Nova"/>
              <a:ea typeface="Proxima Nova"/>
              <a:cs typeface="Proxima Nova"/>
              <a:sym typeface="Proxima Nova"/>
            </a:endParaRPr>
          </a:p>
        </p:txBody>
      </p:sp>
      <p:sp>
        <p:nvSpPr>
          <p:cNvPr id="566" name="Google Shape;566;p64"/>
          <p:cNvSpPr/>
          <p:nvPr/>
        </p:nvSpPr>
        <p:spPr>
          <a:xfrm>
            <a:off x="5614200" y="3322900"/>
            <a:ext cx="936600" cy="936600"/>
          </a:xfrm>
          <a:prstGeom prst="ellipse">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C</a:t>
            </a:r>
            <a:endParaRPr sz="2200" b="1">
              <a:latin typeface="Proxima Nova"/>
              <a:ea typeface="Proxima Nova"/>
              <a:cs typeface="Proxima Nova"/>
              <a:sym typeface="Proxima Nova"/>
            </a:endParaRPr>
          </a:p>
        </p:txBody>
      </p:sp>
      <p:sp>
        <p:nvSpPr>
          <p:cNvPr id="567" name="Google Shape;567;p64"/>
          <p:cNvSpPr/>
          <p:nvPr/>
        </p:nvSpPr>
        <p:spPr>
          <a:xfrm>
            <a:off x="7595400" y="3322900"/>
            <a:ext cx="936600" cy="936600"/>
          </a:xfrm>
          <a:prstGeom prst="ellipse">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D</a:t>
            </a:r>
            <a:endParaRPr sz="2200" b="1">
              <a:latin typeface="Proxima Nova"/>
              <a:ea typeface="Proxima Nova"/>
              <a:cs typeface="Proxima Nova"/>
              <a:sym typeface="Proxima Nova"/>
            </a:endParaRPr>
          </a:p>
        </p:txBody>
      </p:sp>
      <p:cxnSp>
        <p:nvCxnSpPr>
          <p:cNvPr id="568" name="Google Shape;568;p64"/>
          <p:cNvCxnSpPr/>
          <p:nvPr/>
        </p:nvCxnSpPr>
        <p:spPr>
          <a:xfrm>
            <a:off x="6550800" y="1910325"/>
            <a:ext cx="1044600" cy="0"/>
          </a:xfrm>
          <a:prstGeom prst="straightConnector1">
            <a:avLst/>
          </a:prstGeom>
          <a:noFill/>
          <a:ln w="19050" cap="flat" cmpd="sng">
            <a:solidFill>
              <a:srgbClr val="E06666"/>
            </a:solidFill>
            <a:prstDash val="solid"/>
            <a:round/>
            <a:headEnd type="none" w="med" len="med"/>
            <a:tailEnd type="triangle" w="med" len="med"/>
          </a:ln>
        </p:spPr>
      </p:cxnSp>
      <p:cxnSp>
        <p:nvCxnSpPr>
          <p:cNvPr id="569" name="Google Shape;569;p64"/>
          <p:cNvCxnSpPr/>
          <p:nvPr/>
        </p:nvCxnSpPr>
        <p:spPr>
          <a:xfrm>
            <a:off x="6550800" y="1834125"/>
            <a:ext cx="1044600" cy="0"/>
          </a:xfrm>
          <a:prstGeom prst="straightConnector1">
            <a:avLst/>
          </a:prstGeom>
          <a:noFill/>
          <a:ln w="19050" cap="flat" cmpd="sng">
            <a:solidFill>
              <a:srgbClr val="4A86E8"/>
            </a:solidFill>
            <a:prstDash val="solid"/>
            <a:round/>
            <a:headEnd type="triangle" w="med" len="med"/>
            <a:tailEnd type="none" w="med" len="med"/>
          </a:ln>
        </p:spPr>
      </p:cxnSp>
      <p:cxnSp>
        <p:nvCxnSpPr>
          <p:cNvPr id="570" name="Google Shape;570;p64"/>
          <p:cNvCxnSpPr>
            <a:stCxn id="564" idx="5"/>
            <a:endCxn id="567" idx="1"/>
          </p:cNvCxnSpPr>
          <p:nvPr/>
        </p:nvCxnSpPr>
        <p:spPr>
          <a:xfrm>
            <a:off x="6413638" y="2217338"/>
            <a:ext cx="1318800" cy="1242600"/>
          </a:xfrm>
          <a:prstGeom prst="straightConnector1">
            <a:avLst/>
          </a:prstGeom>
          <a:noFill/>
          <a:ln w="19050" cap="flat" cmpd="sng">
            <a:solidFill>
              <a:srgbClr val="E06666"/>
            </a:solidFill>
            <a:prstDash val="solid"/>
            <a:round/>
            <a:headEnd type="none" w="med" len="med"/>
            <a:tailEnd type="triangle" w="med" len="med"/>
          </a:ln>
        </p:spPr>
      </p:cxnSp>
      <p:cxnSp>
        <p:nvCxnSpPr>
          <p:cNvPr id="571" name="Google Shape;571;p64"/>
          <p:cNvCxnSpPr>
            <a:stCxn id="564" idx="4"/>
            <a:endCxn id="566" idx="0"/>
          </p:cNvCxnSpPr>
          <p:nvPr/>
        </p:nvCxnSpPr>
        <p:spPr>
          <a:xfrm>
            <a:off x="6082500" y="2354500"/>
            <a:ext cx="0" cy="968400"/>
          </a:xfrm>
          <a:prstGeom prst="straightConnector1">
            <a:avLst/>
          </a:prstGeom>
          <a:noFill/>
          <a:ln w="19050" cap="flat" cmpd="sng">
            <a:solidFill>
              <a:srgbClr val="E06666"/>
            </a:solidFill>
            <a:prstDash val="solid"/>
            <a:round/>
            <a:headEnd type="none" w="med" len="med"/>
            <a:tailEnd type="triangle" w="med" len="med"/>
          </a:ln>
        </p:spPr>
      </p:cxnSp>
      <p:cxnSp>
        <p:nvCxnSpPr>
          <p:cNvPr id="572" name="Google Shape;572;p64"/>
          <p:cNvCxnSpPr>
            <a:stCxn id="566" idx="6"/>
            <a:endCxn id="567" idx="2"/>
          </p:cNvCxnSpPr>
          <p:nvPr/>
        </p:nvCxnSpPr>
        <p:spPr>
          <a:xfrm>
            <a:off x="6550800" y="3791200"/>
            <a:ext cx="1044600" cy="0"/>
          </a:xfrm>
          <a:prstGeom prst="straightConnector1">
            <a:avLst/>
          </a:prstGeom>
          <a:noFill/>
          <a:ln w="19050" cap="flat" cmpd="sng">
            <a:solidFill>
              <a:srgbClr val="6AA84F"/>
            </a:solidFill>
            <a:prstDash val="solid"/>
            <a:round/>
            <a:headEnd type="none" w="med" len="med"/>
            <a:tailEnd type="triangle" w="med" len="med"/>
          </a:ln>
        </p:spPr>
      </p:cxnSp>
      <p:cxnSp>
        <p:nvCxnSpPr>
          <p:cNvPr id="573" name="Google Shape;573;p64"/>
          <p:cNvCxnSpPr>
            <a:stCxn id="565" idx="4"/>
            <a:endCxn id="567" idx="0"/>
          </p:cNvCxnSpPr>
          <p:nvPr/>
        </p:nvCxnSpPr>
        <p:spPr>
          <a:xfrm>
            <a:off x="8063700" y="2354500"/>
            <a:ext cx="0" cy="968400"/>
          </a:xfrm>
          <a:prstGeom prst="straightConnector1">
            <a:avLst/>
          </a:prstGeom>
          <a:noFill/>
          <a:ln w="19050" cap="flat" cmpd="sng">
            <a:solidFill>
              <a:srgbClr val="4A86E8"/>
            </a:solidFill>
            <a:prstDash val="solid"/>
            <a:round/>
            <a:headEnd type="none" w="med" len="med"/>
            <a:tailEnd type="triangle" w="med" len="med"/>
          </a:ln>
        </p:spPr>
      </p:cxnSp>
      <p:graphicFrame>
        <p:nvGraphicFramePr>
          <p:cNvPr id="574" name="Google Shape;574;p64"/>
          <p:cNvGraphicFramePr/>
          <p:nvPr/>
        </p:nvGraphicFramePr>
        <p:xfrm>
          <a:off x="3716375" y="1306350"/>
          <a:ext cx="3000000" cy="3000000"/>
        </p:xfrm>
        <a:graphic>
          <a:graphicData uri="http://schemas.openxmlformats.org/drawingml/2006/table">
            <a:tbl>
              <a:tblPr>
                <a:noFill/>
                <a:tableStyleId>{57A54D37-2C74-4D59-B1A1-C6EF42CADA64}</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575" name="Google Shape;575;p64"/>
          <p:cNvSpPr txBox="1"/>
          <p:nvPr/>
        </p:nvSpPr>
        <p:spPr>
          <a:xfrm>
            <a:off x="354850" y="1306350"/>
            <a:ext cx="3175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A</a:t>
            </a:r>
            <a:r>
              <a:rPr lang="en" sz="1200" baseline="30000">
                <a:solidFill>
                  <a:schemeClr val="dk1"/>
                </a:solidFill>
                <a:latin typeface="Proxima Nova"/>
                <a:ea typeface="Proxima Nova"/>
                <a:cs typeface="Proxima Nova"/>
                <a:sym typeface="Proxima Nova"/>
              </a:rPr>
              <a:t>T </a:t>
            </a:r>
            <a:r>
              <a:rPr lang="en" sz="1200">
                <a:solidFill>
                  <a:schemeClr val="dk1"/>
                </a:solidFill>
                <a:latin typeface="Proxima Nova"/>
                <a:ea typeface="Proxima Nova"/>
                <a:cs typeface="Proxima Nova"/>
                <a:sym typeface="Proxima Nova"/>
              </a:rPr>
              <a:t>captures incoming links to the row index </a:t>
            </a:r>
            <a:r>
              <a:rPr lang="en" sz="1200" i="1">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a:t>
            </a:r>
            <a:endParaRPr sz="1300"/>
          </a:p>
        </p:txBody>
      </p:sp>
      <p:graphicFrame>
        <p:nvGraphicFramePr>
          <p:cNvPr id="576" name="Google Shape;576;p64"/>
          <p:cNvGraphicFramePr/>
          <p:nvPr/>
        </p:nvGraphicFramePr>
        <p:xfrm>
          <a:off x="3716375" y="3211350"/>
          <a:ext cx="3000000" cy="3000000"/>
        </p:xfrm>
        <a:graphic>
          <a:graphicData uri="http://schemas.openxmlformats.org/drawingml/2006/table">
            <a:tbl>
              <a:tblPr>
                <a:noFill/>
                <a:tableStyleId>{57A54D37-2C74-4D59-B1A1-C6EF42CADA64}</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577" name="Google Shape;577;p64"/>
          <p:cNvSpPr txBox="1"/>
          <p:nvPr/>
        </p:nvSpPr>
        <p:spPr>
          <a:xfrm>
            <a:off x="354850" y="3211350"/>
            <a:ext cx="30345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Proxima Nova"/>
                <a:ea typeface="Proxima Nova"/>
                <a:cs typeface="Proxima Nova"/>
                <a:sym typeface="Proxima Nova"/>
              </a:rPr>
              <a:t>Normalize by the source’s total number of outgoing links, i.e., you receive a ‘fraction’ of the source peer’s influence</a:t>
            </a:r>
            <a:endParaRPr sz="1300" i="1"/>
          </a:p>
        </p:txBody>
      </p:sp>
      <p:pic>
        <p:nvPicPr>
          <p:cNvPr id="578" name="Google Shape;578;p64"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154012">
            <a:off x="4240475" y="3591744"/>
            <a:ext cx="432308" cy="1077809"/>
          </a:xfrm>
          <a:prstGeom prst="rect">
            <a:avLst/>
          </a:prstGeom>
          <a:noFill/>
          <a:ln>
            <a:noFill/>
          </a:ln>
        </p:spPr>
      </p:pic>
      <p:sp>
        <p:nvSpPr>
          <p:cNvPr id="579" name="Google Shape;579;p64"/>
          <p:cNvSpPr txBox="1"/>
          <p:nvPr/>
        </p:nvSpPr>
        <p:spPr>
          <a:xfrm>
            <a:off x="5003850" y="4122450"/>
            <a:ext cx="1750800" cy="864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 has 3 outgoing links, so D receives ⅓ of A’s influence</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Account for the </a:t>
            </a:r>
            <a:r>
              <a:rPr lang="en" sz="3000">
                <a:solidFill>
                  <a:schemeClr val="dk1"/>
                </a:solidFill>
                <a:latin typeface="Proxima Nova Extrabold"/>
                <a:ea typeface="Proxima Nova Extrabold"/>
                <a:cs typeface="Proxima Nova Extrabold"/>
                <a:sym typeface="Proxima Nova Extrabold"/>
              </a:rPr>
              <a:t>number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sp>
        <p:nvSpPr>
          <p:cNvPr id="585" name="Google Shape;585;p65"/>
          <p:cNvSpPr/>
          <p:nvPr/>
        </p:nvSpPr>
        <p:spPr>
          <a:xfrm>
            <a:off x="5614200" y="1417900"/>
            <a:ext cx="936600" cy="936600"/>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A</a:t>
            </a:r>
            <a:endParaRPr sz="2200" b="1">
              <a:latin typeface="Proxima Nova"/>
              <a:ea typeface="Proxima Nova"/>
              <a:cs typeface="Proxima Nova"/>
              <a:sym typeface="Proxima Nova"/>
            </a:endParaRPr>
          </a:p>
        </p:txBody>
      </p:sp>
      <p:sp>
        <p:nvSpPr>
          <p:cNvPr id="586" name="Google Shape;586;p65"/>
          <p:cNvSpPr/>
          <p:nvPr/>
        </p:nvSpPr>
        <p:spPr>
          <a:xfrm>
            <a:off x="7595400" y="1417900"/>
            <a:ext cx="936600" cy="936600"/>
          </a:xfrm>
          <a:prstGeom prst="ellipse">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B</a:t>
            </a:r>
            <a:endParaRPr sz="2200" b="1">
              <a:latin typeface="Proxima Nova"/>
              <a:ea typeface="Proxima Nova"/>
              <a:cs typeface="Proxima Nova"/>
              <a:sym typeface="Proxima Nova"/>
            </a:endParaRPr>
          </a:p>
        </p:txBody>
      </p:sp>
      <p:sp>
        <p:nvSpPr>
          <p:cNvPr id="587" name="Google Shape;587;p65"/>
          <p:cNvSpPr/>
          <p:nvPr/>
        </p:nvSpPr>
        <p:spPr>
          <a:xfrm>
            <a:off x="5614200" y="3322900"/>
            <a:ext cx="936600" cy="936600"/>
          </a:xfrm>
          <a:prstGeom prst="ellipse">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C</a:t>
            </a:r>
            <a:endParaRPr sz="2200" b="1">
              <a:latin typeface="Proxima Nova"/>
              <a:ea typeface="Proxima Nova"/>
              <a:cs typeface="Proxima Nova"/>
              <a:sym typeface="Proxima Nova"/>
            </a:endParaRPr>
          </a:p>
        </p:txBody>
      </p:sp>
      <p:sp>
        <p:nvSpPr>
          <p:cNvPr id="588" name="Google Shape;588;p65"/>
          <p:cNvSpPr/>
          <p:nvPr/>
        </p:nvSpPr>
        <p:spPr>
          <a:xfrm>
            <a:off x="7595400" y="3322900"/>
            <a:ext cx="936600" cy="936600"/>
          </a:xfrm>
          <a:prstGeom prst="ellipse">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D</a:t>
            </a:r>
            <a:endParaRPr sz="2200" b="1">
              <a:latin typeface="Proxima Nova"/>
              <a:ea typeface="Proxima Nova"/>
              <a:cs typeface="Proxima Nova"/>
              <a:sym typeface="Proxima Nova"/>
            </a:endParaRPr>
          </a:p>
        </p:txBody>
      </p:sp>
      <p:cxnSp>
        <p:nvCxnSpPr>
          <p:cNvPr id="589" name="Google Shape;589;p65"/>
          <p:cNvCxnSpPr/>
          <p:nvPr/>
        </p:nvCxnSpPr>
        <p:spPr>
          <a:xfrm>
            <a:off x="6550800" y="1910325"/>
            <a:ext cx="1044600" cy="0"/>
          </a:xfrm>
          <a:prstGeom prst="straightConnector1">
            <a:avLst/>
          </a:prstGeom>
          <a:noFill/>
          <a:ln w="19050" cap="flat" cmpd="sng">
            <a:solidFill>
              <a:srgbClr val="E06666"/>
            </a:solidFill>
            <a:prstDash val="solid"/>
            <a:round/>
            <a:headEnd type="none" w="med" len="med"/>
            <a:tailEnd type="triangle" w="med" len="med"/>
          </a:ln>
        </p:spPr>
      </p:cxnSp>
      <p:cxnSp>
        <p:nvCxnSpPr>
          <p:cNvPr id="590" name="Google Shape;590;p65"/>
          <p:cNvCxnSpPr/>
          <p:nvPr/>
        </p:nvCxnSpPr>
        <p:spPr>
          <a:xfrm>
            <a:off x="6550800" y="1834125"/>
            <a:ext cx="1044600" cy="0"/>
          </a:xfrm>
          <a:prstGeom prst="straightConnector1">
            <a:avLst/>
          </a:prstGeom>
          <a:noFill/>
          <a:ln w="19050" cap="flat" cmpd="sng">
            <a:solidFill>
              <a:srgbClr val="4A86E8"/>
            </a:solidFill>
            <a:prstDash val="solid"/>
            <a:round/>
            <a:headEnd type="triangle" w="med" len="med"/>
            <a:tailEnd type="none" w="med" len="med"/>
          </a:ln>
        </p:spPr>
      </p:cxnSp>
      <p:cxnSp>
        <p:nvCxnSpPr>
          <p:cNvPr id="591" name="Google Shape;591;p65"/>
          <p:cNvCxnSpPr>
            <a:stCxn id="585" idx="5"/>
            <a:endCxn id="588" idx="1"/>
          </p:cNvCxnSpPr>
          <p:nvPr/>
        </p:nvCxnSpPr>
        <p:spPr>
          <a:xfrm>
            <a:off x="6413638" y="2217338"/>
            <a:ext cx="1318800" cy="1242600"/>
          </a:xfrm>
          <a:prstGeom prst="straightConnector1">
            <a:avLst/>
          </a:prstGeom>
          <a:noFill/>
          <a:ln w="19050" cap="flat" cmpd="sng">
            <a:solidFill>
              <a:srgbClr val="E06666"/>
            </a:solidFill>
            <a:prstDash val="solid"/>
            <a:round/>
            <a:headEnd type="none" w="med" len="med"/>
            <a:tailEnd type="triangle" w="med" len="med"/>
          </a:ln>
        </p:spPr>
      </p:cxnSp>
      <p:cxnSp>
        <p:nvCxnSpPr>
          <p:cNvPr id="592" name="Google Shape;592;p65"/>
          <p:cNvCxnSpPr>
            <a:stCxn id="585" idx="4"/>
            <a:endCxn id="587" idx="0"/>
          </p:cNvCxnSpPr>
          <p:nvPr/>
        </p:nvCxnSpPr>
        <p:spPr>
          <a:xfrm>
            <a:off x="6082500" y="2354500"/>
            <a:ext cx="0" cy="968400"/>
          </a:xfrm>
          <a:prstGeom prst="straightConnector1">
            <a:avLst/>
          </a:prstGeom>
          <a:noFill/>
          <a:ln w="19050" cap="flat" cmpd="sng">
            <a:solidFill>
              <a:srgbClr val="E06666"/>
            </a:solidFill>
            <a:prstDash val="solid"/>
            <a:round/>
            <a:headEnd type="none" w="med" len="med"/>
            <a:tailEnd type="triangle" w="med" len="med"/>
          </a:ln>
        </p:spPr>
      </p:cxnSp>
      <p:cxnSp>
        <p:nvCxnSpPr>
          <p:cNvPr id="593" name="Google Shape;593;p65"/>
          <p:cNvCxnSpPr>
            <a:stCxn id="587" idx="6"/>
            <a:endCxn id="588" idx="2"/>
          </p:cNvCxnSpPr>
          <p:nvPr/>
        </p:nvCxnSpPr>
        <p:spPr>
          <a:xfrm>
            <a:off x="6550800" y="3791200"/>
            <a:ext cx="1044600" cy="0"/>
          </a:xfrm>
          <a:prstGeom prst="straightConnector1">
            <a:avLst/>
          </a:prstGeom>
          <a:noFill/>
          <a:ln w="19050" cap="flat" cmpd="sng">
            <a:solidFill>
              <a:srgbClr val="6AA84F"/>
            </a:solidFill>
            <a:prstDash val="solid"/>
            <a:round/>
            <a:headEnd type="none" w="med" len="med"/>
            <a:tailEnd type="triangle" w="med" len="med"/>
          </a:ln>
        </p:spPr>
      </p:cxnSp>
      <p:cxnSp>
        <p:nvCxnSpPr>
          <p:cNvPr id="594" name="Google Shape;594;p65"/>
          <p:cNvCxnSpPr>
            <a:stCxn id="586" idx="4"/>
            <a:endCxn id="588" idx="0"/>
          </p:cNvCxnSpPr>
          <p:nvPr/>
        </p:nvCxnSpPr>
        <p:spPr>
          <a:xfrm>
            <a:off x="8063700" y="2354500"/>
            <a:ext cx="0" cy="968400"/>
          </a:xfrm>
          <a:prstGeom prst="straightConnector1">
            <a:avLst/>
          </a:prstGeom>
          <a:noFill/>
          <a:ln w="19050" cap="flat" cmpd="sng">
            <a:solidFill>
              <a:srgbClr val="4A86E8"/>
            </a:solidFill>
            <a:prstDash val="solid"/>
            <a:round/>
            <a:headEnd type="none" w="med" len="med"/>
            <a:tailEnd type="triangle" w="med" len="med"/>
          </a:ln>
        </p:spPr>
      </p:cxnSp>
      <p:graphicFrame>
        <p:nvGraphicFramePr>
          <p:cNvPr id="595" name="Google Shape;595;p65"/>
          <p:cNvGraphicFramePr/>
          <p:nvPr/>
        </p:nvGraphicFramePr>
        <p:xfrm>
          <a:off x="3716375" y="1306350"/>
          <a:ext cx="3000000" cy="3000000"/>
        </p:xfrm>
        <a:graphic>
          <a:graphicData uri="http://schemas.openxmlformats.org/drawingml/2006/table">
            <a:tbl>
              <a:tblPr>
                <a:noFill/>
                <a:tableStyleId>{57A54D37-2C74-4D59-B1A1-C6EF42CADA64}</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596" name="Google Shape;596;p65"/>
          <p:cNvSpPr txBox="1"/>
          <p:nvPr/>
        </p:nvSpPr>
        <p:spPr>
          <a:xfrm>
            <a:off x="354850" y="1306350"/>
            <a:ext cx="3175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A</a:t>
            </a:r>
            <a:r>
              <a:rPr lang="en" sz="1200" baseline="30000">
                <a:solidFill>
                  <a:schemeClr val="dk1"/>
                </a:solidFill>
                <a:latin typeface="Proxima Nova"/>
                <a:ea typeface="Proxima Nova"/>
                <a:cs typeface="Proxima Nova"/>
                <a:sym typeface="Proxima Nova"/>
              </a:rPr>
              <a:t>T </a:t>
            </a:r>
            <a:r>
              <a:rPr lang="en" sz="1200">
                <a:solidFill>
                  <a:schemeClr val="dk1"/>
                </a:solidFill>
                <a:latin typeface="Proxima Nova"/>
                <a:ea typeface="Proxima Nova"/>
                <a:cs typeface="Proxima Nova"/>
                <a:sym typeface="Proxima Nova"/>
              </a:rPr>
              <a:t>captures incoming links to the row index </a:t>
            </a:r>
            <a:r>
              <a:rPr lang="en" sz="1200" i="1">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a:t>
            </a:r>
            <a:endParaRPr sz="1300"/>
          </a:p>
        </p:txBody>
      </p:sp>
      <p:graphicFrame>
        <p:nvGraphicFramePr>
          <p:cNvPr id="597" name="Google Shape;597;p65"/>
          <p:cNvGraphicFramePr/>
          <p:nvPr/>
        </p:nvGraphicFramePr>
        <p:xfrm>
          <a:off x="3716375" y="3211350"/>
          <a:ext cx="3000000" cy="3000000"/>
        </p:xfrm>
        <a:graphic>
          <a:graphicData uri="http://schemas.openxmlformats.org/drawingml/2006/table">
            <a:tbl>
              <a:tblPr>
                <a:noFill/>
                <a:tableStyleId>{57A54D37-2C74-4D59-B1A1-C6EF42CADA64}</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598" name="Google Shape;598;p65"/>
          <p:cNvSpPr txBox="1"/>
          <p:nvPr/>
        </p:nvSpPr>
        <p:spPr>
          <a:xfrm>
            <a:off x="354850" y="3211350"/>
            <a:ext cx="30345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Proxima Nova"/>
                <a:ea typeface="Proxima Nova"/>
                <a:cs typeface="Proxima Nova"/>
                <a:sym typeface="Proxima Nova"/>
              </a:rPr>
              <a:t>Normalize by the source’s total number of outgoing links, i.e., you receive a ‘fraction’ of the source peer’s influence</a:t>
            </a:r>
            <a:endParaRPr sz="1300" i="1"/>
          </a:p>
        </p:txBody>
      </p:sp>
      <p:pic>
        <p:nvPicPr>
          <p:cNvPr id="599" name="Google Shape;599;p65"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154012">
            <a:off x="4621475" y="3591744"/>
            <a:ext cx="432308" cy="1077809"/>
          </a:xfrm>
          <a:prstGeom prst="rect">
            <a:avLst/>
          </a:prstGeom>
          <a:noFill/>
          <a:ln>
            <a:noFill/>
          </a:ln>
        </p:spPr>
      </p:pic>
      <p:sp>
        <p:nvSpPr>
          <p:cNvPr id="600" name="Google Shape;600;p65"/>
          <p:cNvSpPr txBox="1"/>
          <p:nvPr/>
        </p:nvSpPr>
        <p:spPr>
          <a:xfrm>
            <a:off x="5384850" y="4122450"/>
            <a:ext cx="1750800" cy="864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 has 2 outgoing links, so D receives ½ of B’s influence</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6"/>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Account for the </a:t>
            </a:r>
            <a:r>
              <a:rPr lang="en" sz="3000">
                <a:solidFill>
                  <a:schemeClr val="dk1"/>
                </a:solidFill>
                <a:latin typeface="Proxima Nova Extrabold"/>
                <a:ea typeface="Proxima Nova Extrabold"/>
                <a:cs typeface="Proxima Nova Extrabold"/>
                <a:sym typeface="Proxima Nova Extrabold"/>
              </a:rPr>
              <a:t>number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sp>
        <p:nvSpPr>
          <p:cNvPr id="606" name="Google Shape;606;p66"/>
          <p:cNvSpPr/>
          <p:nvPr/>
        </p:nvSpPr>
        <p:spPr>
          <a:xfrm>
            <a:off x="5614200" y="1417900"/>
            <a:ext cx="936600" cy="936600"/>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A</a:t>
            </a:r>
            <a:endParaRPr sz="2200" b="1">
              <a:latin typeface="Proxima Nova"/>
              <a:ea typeface="Proxima Nova"/>
              <a:cs typeface="Proxima Nova"/>
              <a:sym typeface="Proxima Nova"/>
            </a:endParaRPr>
          </a:p>
        </p:txBody>
      </p:sp>
      <p:sp>
        <p:nvSpPr>
          <p:cNvPr id="607" name="Google Shape;607;p66"/>
          <p:cNvSpPr/>
          <p:nvPr/>
        </p:nvSpPr>
        <p:spPr>
          <a:xfrm>
            <a:off x="7595400" y="1417900"/>
            <a:ext cx="936600" cy="936600"/>
          </a:xfrm>
          <a:prstGeom prst="ellipse">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B</a:t>
            </a:r>
            <a:endParaRPr sz="2200" b="1">
              <a:latin typeface="Proxima Nova"/>
              <a:ea typeface="Proxima Nova"/>
              <a:cs typeface="Proxima Nova"/>
              <a:sym typeface="Proxima Nova"/>
            </a:endParaRPr>
          </a:p>
        </p:txBody>
      </p:sp>
      <p:sp>
        <p:nvSpPr>
          <p:cNvPr id="608" name="Google Shape;608;p66"/>
          <p:cNvSpPr/>
          <p:nvPr/>
        </p:nvSpPr>
        <p:spPr>
          <a:xfrm>
            <a:off x="5614200" y="3322900"/>
            <a:ext cx="936600" cy="936600"/>
          </a:xfrm>
          <a:prstGeom prst="ellipse">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C</a:t>
            </a:r>
            <a:endParaRPr sz="2200" b="1">
              <a:latin typeface="Proxima Nova"/>
              <a:ea typeface="Proxima Nova"/>
              <a:cs typeface="Proxima Nova"/>
              <a:sym typeface="Proxima Nova"/>
            </a:endParaRPr>
          </a:p>
        </p:txBody>
      </p:sp>
      <p:sp>
        <p:nvSpPr>
          <p:cNvPr id="609" name="Google Shape;609;p66"/>
          <p:cNvSpPr/>
          <p:nvPr/>
        </p:nvSpPr>
        <p:spPr>
          <a:xfrm>
            <a:off x="7595400" y="3322900"/>
            <a:ext cx="936600" cy="936600"/>
          </a:xfrm>
          <a:prstGeom prst="ellipse">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D</a:t>
            </a:r>
            <a:endParaRPr sz="2200" b="1">
              <a:latin typeface="Proxima Nova"/>
              <a:ea typeface="Proxima Nova"/>
              <a:cs typeface="Proxima Nova"/>
              <a:sym typeface="Proxima Nova"/>
            </a:endParaRPr>
          </a:p>
        </p:txBody>
      </p:sp>
      <p:cxnSp>
        <p:nvCxnSpPr>
          <p:cNvPr id="610" name="Google Shape;610;p66"/>
          <p:cNvCxnSpPr/>
          <p:nvPr/>
        </p:nvCxnSpPr>
        <p:spPr>
          <a:xfrm>
            <a:off x="6550800" y="1910325"/>
            <a:ext cx="1044600" cy="0"/>
          </a:xfrm>
          <a:prstGeom prst="straightConnector1">
            <a:avLst/>
          </a:prstGeom>
          <a:noFill/>
          <a:ln w="19050" cap="flat" cmpd="sng">
            <a:solidFill>
              <a:srgbClr val="E06666"/>
            </a:solidFill>
            <a:prstDash val="solid"/>
            <a:round/>
            <a:headEnd type="none" w="med" len="med"/>
            <a:tailEnd type="triangle" w="med" len="med"/>
          </a:ln>
        </p:spPr>
      </p:cxnSp>
      <p:cxnSp>
        <p:nvCxnSpPr>
          <p:cNvPr id="611" name="Google Shape;611;p66"/>
          <p:cNvCxnSpPr/>
          <p:nvPr/>
        </p:nvCxnSpPr>
        <p:spPr>
          <a:xfrm>
            <a:off x="6550800" y="1834125"/>
            <a:ext cx="1044600" cy="0"/>
          </a:xfrm>
          <a:prstGeom prst="straightConnector1">
            <a:avLst/>
          </a:prstGeom>
          <a:noFill/>
          <a:ln w="19050" cap="flat" cmpd="sng">
            <a:solidFill>
              <a:srgbClr val="4A86E8"/>
            </a:solidFill>
            <a:prstDash val="solid"/>
            <a:round/>
            <a:headEnd type="triangle" w="med" len="med"/>
            <a:tailEnd type="none" w="med" len="med"/>
          </a:ln>
        </p:spPr>
      </p:cxnSp>
      <p:cxnSp>
        <p:nvCxnSpPr>
          <p:cNvPr id="612" name="Google Shape;612;p66"/>
          <p:cNvCxnSpPr>
            <a:stCxn id="606" idx="5"/>
            <a:endCxn id="609" idx="1"/>
          </p:cNvCxnSpPr>
          <p:nvPr/>
        </p:nvCxnSpPr>
        <p:spPr>
          <a:xfrm>
            <a:off x="6413638" y="2217338"/>
            <a:ext cx="1318800" cy="1242600"/>
          </a:xfrm>
          <a:prstGeom prst="straightConnector1">
            <a:avLst/>
          </a:prstGeom>
          <a:noFill/>
          <a:ln w="19050" cap="flat" cmpd="sng">
            <a:solidFill>
              <a:srgbClr val="E06666"/>
            </a:solidFill>
            <a:prstDash val="solid"/>
            <a:round/>
            <a:headEnd type="none" w="med" len="med"/>
            <a:tailEnd type="triangle" w="med" len="med"/>
          </a:ln>
        </p:spPr>
      </p:cxnSp>
      <p:cxnSp>
        <p:nvCxnSpPr>
          <p:cNvPr id="613" name="Google Shape;613;p66"/>
          <p:cNvCxnSpPr>
            <a:stCxn id="606" idx="4"/>
            <a:endCxn id="608" idx="0"/>
          </p:cNvCxnSpPr>
          <p:nvPr/>
        </p:nvCxnSpPr>
        <p:spPr>
          <a:xfrm>
            <a:off x="6082500" y="2354500"/>
            <a:ext cx="0" cy="968400"/>
          </a:xfrm>
          <a:prstGeom prst="straightConnector1">
            <a:avLst/>
          </a:prstGeom>
          <a:noFill/>
          <a:ln w="19050" cap="flat" cmpd="sng">
            <a:solidFill>
              <a:srgbClr val="E06666"/>
            </a:solidFill>
            <a:prstDash val="solid"/>
            <a:round/>
            <a:headEnd type="none" w="med" len="med"/>
            <a:tailEnd type="triangle" w="med" len="med"/>
          </a:ln>
        </p:spPr>
      </p:cxnSp>
      <p:cxnSp>
        <p:nvCxnSpPr>
          <p:cNvPr id="614" name="Google Shape;614;p66"/>
          <p:cNvCxnSpPr>
            <a:stCxn id="608" idx="6"/>
            <a:endCxn id="609" idx="2"/>
          </p:cNvCxnSpPr>
          <p:nvPr/>
        </p:nvCxnSpPr>
        <p:spPr>
          <a:xfrm>
            <a:off x="6550800" y="3791200"/>
            <a:ext cx="1044600" cy="0"/>
          </a:xfrm>
          <a:prstGeom prst="straightConnector1">
            <a:avLst/>
          </a:prstGeom>
          <a:noFill/>
          <a:ln w="19050" cap="flat" cmpd="sng">
            <a:solidFill>
              <a:srgbClr val="6AA84F"/>
            </a:solidFill>
            <a:prstDash val="solid"/>
            <a:round/>
            <a:headEnd type="none" w="med" len="med"/>
            <a:tailEnd type="triangle" w="med" len="med"/>
          </a:ln>
        </p:spPr>
      </p:cxnSp>
      <p:cxnSp>
        <p:nvCxnSpPr>
          <p:cNvPr id="615" name="Google Shape;615;p66"/>
          <p:cNvCxnSpPr>
            <a:stCxn id="607" idx="4"/>
            <a:endCxn id="609" idx="0"/>
          </p:cNvCxnSpPr>
          <p:nvPr/>
        </p:nvCxnSpPr>
        <p:spPr>
          <a:xfrm>
            <a:off x="8063700" y="2354500"/>
            <a:ext cx="0" cy="968400"/>
          </a:xfrm>
          <a:prstGeom prst="straightConnector1">
            <a:avLst/>
          </a:prstGeom>
          <a:noFill/>
          <a:ln w="19050" cap="flat" cmpd="sng">
            <a:solidFill>
              <a:srgbClr val="4A86E8"/>
            </a:solidFill>
            <a:prstDash val="solid"/>
            <a:round/>
            <a:headEnd type="none" w="med" len="med"/>
            <a:tailEnd type="triangle" w="med" len="med"/>
          </a:ln>
        </p:spPr>
      </p:cxnSp>
      <p:graphicFrame>
        <p:nvGraphicFramePr>
          <p:cNvPr id="616" name="Google Shape;616;p66"/>
          <p:cNvGraphicFramePr/>
          <p:nvPr/>
        </p:nvGraphicFramePr>
        <p:xfrm>
          <a:off x="3716375" y="1306350"/>
          <a:ext cx="3000000" cy="3000000"/>
        </p:xfrm>
        <a:graphic>
          <a:graphicData uri="http://schemas.openxmlformats.org/drawingml/2006/table">
            <a:tbl>
              <a:tblPr>
                <a:noFill/>
                <a:tableStyleId>{57A54D37-2C74-4D59-B1A1-C6EF42CADA64}</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617" name="Google Shape;617;p66"/>
          <p:cNvSpPr txBox="1"/>
          <p:nvPr/>
        </p:nvSpPr>
        <p:spPr>
          <a:xfrm>
            <a:off x="354850" y="1306350"/>
            <a:ext cx="3175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b="1">
                <a:solidFill>
                  <a:schemeClr val="dk1"/>
                </a:solidFill>
                <a:latin typeface="Proxima Nova"/>
                <a:ea typeface="Proxima Nova"/>
                <a:cs typeface="Proxima Nova"/>
                <a:sym typeface="Proxima Nova"/>
              </a:rPr>
              <a:t>A</a:t>
            </a:r>
            <a:r>
              <a:rPr lang="en" sz="1200" baseline="30000">
                <a:solidFill>
                  <a:schemeClr val="dk1"/>
                </a:solidFill>
                <a:latin typeface="Proxima Nova"/>
                <a:ea typeface="Proxima Nova"/>
                <a:cs typeface="Proxima Nova"/>
                <a:sym typeface="Proxima Nova"/>
              </a:rPr>
              <a:t>T </a:t>
            </a:r>
            <a:r>
              <a:rPr lang="en" sz="1200">
                <a:solidFill>
                  <a:schemeClr val="dk1"/>
                </a:solidFill>
                <a:latin typeface="Proxima Nova"/>
                <a:ea typeface="Proxima Nova"/>
                <a:cs typeface="Proxima Nova"/>
                <a:sym typeface="Proxima Nova"/>
              </a:rPr>
              <a:t>captures incoming links to the row index </a:t>
            </a:r>
            <a:r>
              <a:rPr lang="en" sz="1200" i="1">
                <a:solidFill>
                  <a:schemeClr val="dk1"/>
                </a:solidFill>
                <a:latin typeface="Proxima Nova"/>
                <a:ea typeface="Proxima Nova"/>
                <a:cs typeface="Proxima Nova"/>
                <a:sym typeface="Proxima Nova"/>
              </a:rPr>
              <a:t>i</a:t>
            </a:r>
            <a:r>
              <a:rPr lang="en" sz="1200">
                <a:solidFill>
                  <a:schemeClr val="dk1"/>
                </a:solidFill>
                <a:latin typeface="Proxima Nova"/>
                <a:ea typeface="Proxima Nova"/>
                <a:cs typeface="Proxima Nova"/>
                <a:sym typeface="Proxima Nova"/>
              </a:rPr>
              <a:t> </a:t>
            </a:r>
            <a:endParaRPr sz="1300"/>
          </a:p>
        </p:txBody>
      </p:sp>
      <p:graphicFrame>
        <p:nvGraphicFramePr>
          <p:cNvPr id="618" name="Google Shape;618;p66"/>
          <p:cNvGraphicFramePr/>
          <p:nvPr/>
        </p:nvGraphicFramePr>
        <p:xfrm>
          <a:off x="3716375" y="3211350"/>
          <a:ext cx="3000000" cy="3000000"/>
        </p:xfrm>
        <a:graphic>
          <a:graphicData uri="http://schemas.openxmlformats.org/drawingml/2006/table">
            <a:tbl>
              <a:tblPr>
                <a:noFill/>
                <a:tableStyleId>{57A54D37-2C74-4D59-B1A1-C6EF42CADA64}</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619" name="Google Shape;619;p66"/>
          <p:cNvSpPr txBox="1"/>
          <p:nvPr/>
        </p:nvSpPr>
        <p:spPr>
          <a:xfrm>
            <a:off x="354850" y="3211350"/>
            <a:ext cx="30345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Proxima Nova"/>
                <a:ea typeface="Proxima Nova"/>
                <a:cs typeface="Proxima Nova"/>
                <a:sym typeface="Proxima Nova"/>
              </a:rPr>
              <a:t>Normalize by the source’s total number of outgoing links, i.e., you receive a ‘fraction’ of the source peer’s influence</a:t>
            </a:r>
            <a:endParaRPr sz="1300" i="1"/>
          </a:p>
        </p:txBody>
      </p:sp>
      <p:pic>
        <p:nvPicPr>
          <p:cNvPr id="620" name="Google Shape;620;p66"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154012">
            <a:off x="5002475" y="3591744"/>
            <a:ext cx="432308" cy="1077809"/>
          </a:xfrm>
          <a:prstGeom prst="rect">
            <a:avLst/>
          </a:prstGeom>
          <a:noFill/>
          <a:ln>
            <a:noFill/>
          </a:ln>
        </p:spPr>
      </p:pic>
      <p:sp>
        <p:nvSpPr>
          <p:cNvPr id="621" name="Google Shape;621;p66"/>
          <p:cNvSpPr txBox="1"/>
          <p:nvPr/>
        </p:nvSpPr>
        <p:spPr>
          <a:xfrm>
            <a:off x="5765850" y="4122450"/>
            <a:ext cx="1750800" cy="864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C has 1 outgoing link, so D receives C’s influence in full</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Account for the </a:t>
            </a:r>
            <a:r>
              <a:rPr lang="en" sz="3000">
                <a:solidFill>
                  <a:schemeClr val="dk1"/>
                </a:solidFill>
                <a:latin typeface="Proxima Nova Extrabold"/>
                <a:ea typeface="Proxima Nova Extrabold"/>
                <a:cs typeface="Proxima Nova Extrabold"/>
                <a:sym typeface="Proxima Nova Extrabold"/>
              </a:rPr>
              <a:t>volume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pic>
        <p:nvPicPr>
          <p:cNvPr id="627" name="Google Shape;627;p6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01925" y="1526595"/>
            <a:ext cx="4091724" cy="947625"/>
          </a:xfrm>
          <a:prstGeom prst="rect">
            <a:avLst/>
          </a:prstGeom>
          <a:noFill/>
          <a:ln>
            <a:noFill/>
          </a:ln>
        </p:spPr>
      </p:pic>
      <p:sp>
        <p:nvSpPr>
          <p:cNvPr id="628" name="Google Shape;628;p67"/>
          <p:cNvSpPr txBox="1"/>
          <p:nvPr/>
        </p:nvSpPr>
        <p:spPr>
          <a:xfrm>
            <a:off x="416300" y="17169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Katz Centrality:</a:t>
            </a:r>
            <a:endParaRPr/>
          </a:p>
        </p:txBody>
      </p:sp>
      <p:pic>
        <p:nvPicPr>
          <p:cNvPr id="629" name="Google Shape;629;p67"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291559">
            <a:off x="7169026" y="1740444"/>
            <a:ext cx="432309" cy="1077808"/>
          </a:xfrm>
          <a:prstGeom prst="rect">
            <a:avLst/>
          </a:prstGeom>
          <a:noFill/>
          <a:ln>
            <a:noFill/>
          </a:ln>
        </p:spPr>
      </p:pic>
      <p:sp>
        <p:nvSpPr>
          <p:cNvPr id="630" name="Google Shape;630;p67"/>
          <p:cNvSpPr txBox="1"/>
          <p:nvPr/>
        </p:nvSpPr>
        <p:spPr>
          <a:xfrm>
            <a:off x="7003450" y="2841050"/>
            <a:ext cx="1410600" cy="674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is what we had before</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6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Account for the </a:t>
            </a:r>
            <a:r>
              <a:rPr lang="en" sz="3000">
                <a:solidFill>
                  <a:schemeClr val="dk1"/>
                </a:solidFill>
                <a:latin typeface="Proxima Nova Extrabold"/>
                <a:ea typeface="Proxima Nova Extrabold"/>
                <a:cs typeface="Proxima Nova Extrabold"/>
                <a:sym typeface="Proxima Nova Extrabold"/>
              </a:rPr>
              <a:t>volume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pic>
        <p:nvPicPr>
          <p:cNvPr id="636" name="Google Shape;636;p6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01925" y="1526595"/>
            <a:ext cx="4091724" cy="947625"/>
          </a:xfrm>
          <a:prstGeom prst="rect">
            <a:avLst/>
          </a:prstGeom>
          <a:noFill/>
          <a:ln>
            <a:noFill/>
          </a:ln>
        </p:spPr>
      </p:pic>
      <p:sp>
        <p:nvSpPr>
          <p:cNvPr id="637" name="Google Shape;637;p68"/>
          <p:cNvSpPr txBox="1"/>
          <p:nvPr/>
        </p:nvSpPr>
        <p:spPr>
          <a:xfrm>
            <a:off x="416300" y="17169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Katz Centrality:</a:t>
            </a:r>
            <a:endParaRPr/>
          </a:p>
        </p:txBody>
      </p:sp>
      <p:sp>
        <p:nvSpPr>
          <p:cNvPr id="638" name="Google Shape;638;p68"/>
          <p:cNvSpPr txBox="1"/>
          <p:nvPr/>
        </p:nvSpPr>
        <p:spPr>
          <a:xfrm>
            <a:off x="416300" y="27837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PageRank Centrality:</a:t>
            </a:r>
            <a:endParaRPr/>
          </a:p>
        </p:txBody>
      </p:sp>
      <p:pic>
        <p:nvPicPr>
          <p:cNvPr id="639" name="Google Shape;639;p6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729750" y="2626625"/>
            <a:ext cx="3790483" cy="947625"/>
          </a:xfrm>
          <a:prstGeom prst="rect">
            <a:avLst/>
          </a:prstGeom>
          <a:noFill/>
          <a:ln>
            <a:noFill/>
          </a:ln>
        </p:spPr>
      </p:pic>
      <p:pic>
        <p:nvPicPr>
          <p:cNvPr id="640" name="Google Shape;640;p68"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8629925" flipH="1">
            <a:off x="5575001" y="3507795"/>
            <a:ext cx="432308" cy="1077808"/>
          </a:xfrm>
          <a:prstGeom prst="rect">
            <a:avLst/>
          </a:prstGeom>
          <a:noFill/>
          <a:ln>
            <a:noFill/>
          </a:ln>
        </p:spPr>
      </p:pic>
      <p:sp>
        <p:nvSpPr>
          <p:cNvPr id="641" name="Google Shape;641;p68"/>
          <p:cNvSpPr txBox="1"/>
          <p:nvPr/>
        </p:nvSpPr>
        <p:spPr>
          <a:xfrm>
            <a:off x="6269675" y="3790725"/>
            <a:ext cx="2367300" cy="1065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Normalize by how many links come out of </a:t>
            </a:r>
            <a:r>
              <a:rPr lang="en" sz="1200" i="1">
                <a:latin typeface="Proxima Nova"/>
                <a:ea typeface="Proxima Nova"/>
                <a:cs typeface="Proxima Nova"/>
                <a:sym typeface="Proxima Nova"/>
              </a:rPr>
              <a:t>j</a:t>
            </a:r>
            <a:r>
              <a:rPr lang="en" sz="1200">
                <a:latin typeface="Proxima Nova Semibold"/>
                <a:ea typeface="Proxima Nova Semibold"/>
                <a:cs typeface="Proxima Nova Semibold"/>
                <a:sym typeface="Proxima Nova Semibold"/>
              </a:rPr>
              <a:t>. In essence, </a:t>
            </a:r>
            <a:r>
              <a:rPr lang="en" sz="1200" i="1">
                <a:solidFill>
                  <a:schemeClr val="dk1"/>
                </a:solidFill>
                <a:latin typeface="Proxima Nova"/>
                <a:ea typeface="Proxima Nova"/>
                <a:cs typeface="Proxima Nova"/>
                <a:sym typeface="Proxima Nova"/>
              </a:rPr>
              <a:t>j</a:t>
            </a:r>
            <a:r>
              <a:rPr lang="en" sz="1200">
                <a:latin typeface="Proxima Nova Semibold"/>
                <a:ea typeface="Proxima Nova Semibold"/>
                <a:cs typeface="Proxima Nova Semibold"/>
                <a:sym typeface="Proxima Nova Semibold"/>
              </a:rPr>
              <a:t>’s centrality is divided among the outgoing links</a:t>
            </a:r>
            <a:endParaRPr sz="1200">
              <a:solidFill>
                <a:srgbClr val="000000"/>
              </a:solidFill>
              <a:latin typeface="Proxima Nova"/>
              <a:ea typeface="Proxima Nova"/>
              <a:cs typeface="Proxima Nova"/>
              <a:sym typeface="Proxima Nova"/>
            </a:endParaRPr>
          </a:p>
        </p:txBody>
      </p:sp>
      <p:sp>
        <p:nvSpPr>
          <p:cNvPr id="642" name="Google Shape;642;p68"/>
          <p:cNvSpPr/>
          <p:nvPr/>
        </p:nvSpPr>
        <p:spPr>
          <a:xfrm>
            <a:off x="5169550" y="3112525"/>
            <a:ext cx="672600" cy="4155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6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Account for the </a:t>
            </a:r>
            <a:r>
              <a:rPr lang="en" sz="3000">
                <a:solidFill>
                  <a:schemeClr val="dk1"/>
                </a:solidFill>
                <a:latin typeface="Proxima Nova Extrabold"/>
                <a:ea typeface="Proxima Nova Extrabold"/>
                <a:cs typeface="Proxima Nova Extrabold"/>
                <a:sym typeface="Proxima Nova Extrabold"/>
              </a:rPr>
              <a:t>volume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pic>
        <p:nvPicPr>
          <p:cNvPr id="648" name="Google Shape;648;p6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01925" y="1526595"/>
            <a:ext cx="4091724" cy="947625"/>
          </a:xfrm>
          <a:prstGeom prst="rect">
            <a:avLst/>
          </a:prstGeom>
          <a:noFill/>
          <a:ln>
            <a:noFill/>
          </a:ln>
        </p:spPr>
      </p:pic>
      <p:sp>
        <p:nvSpPr>
          <p:cNvPr id="649" name="Google Shape;649;p69"/>
          <p:cNvSpPr txBox="1"/>
          <p:nvPr/>
        </p:nvSpPr>
        <p:spPr>
          <a:xfrm>
            <a:off x="416300" y="17169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Katz Centrality:</a:t>
            </a:r>
            <a:endParaRPr/>
          </a:p>
        </p:txBody>
      </p:sp>
      <p:sp>
        <p:nvSpPr>
          <p:cNvPr id="650" name="Google Shape;650;p69"/>
          <p:cNvSpPr txBox="1"/>
          <p:nvPr/>
        </p:nvSpPr>
        <p:spPr>
          <a:xfrm>
            <a:off x="416300" y="27837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PageRank Centrality:</a:t>
            </a:r>
            <a:endParaRPr/>
          </a:p>
        </p:txBody>
      </p:sp>
      <p:pic>
        <p:nvPicPr>
          <p:cNvPr id="651" name="Google Shape;651;p6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729750" y="2626625"/>
            <a:ext cx="3790483" cy="947625"/>
          </a:xfrm>
          <a:prstGeom prst="rect">
            <a:avLst/>
          </a:prstGeom>
          <a:noFill/>
          <a:ln>
            <a:noFill/>
          </a:ln>
        </p:spPr>
      </p:pic>
      <p:pic>
        <p:nvPicPr>
          <p:cNvPr id="652" name="Google Shape;652;p6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701925" y="3917600"/>
            <a:ext cx="2768625" cy="369575"/>
          </a:xfrm>
          <a:prstGeom prst="rect">
            <a:avLst/>
          </a:prstGeom>
          <a:noFill/>
          <a:ln>
            <a:noFill/>
          </a:ln>
        </p:spPr>
      </p:pic>
      <p:pic>
        <p:nvPicPr>
          <p:cNvPr id="653" name="Google Shape;653;p69" descr="Doodles_Arrow_Yellow.png"/>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6091846">
            <a:off x="5797426" y="3416844"/>
            <a:ext cx="432308" cy="1077808"/>
          </a:xfrm>
          <a:prstGeom prst="rect">
            <a:avLst/>
          </a:prstGeom>
          <a:noFill/>
          <a:ln>
            <a:noFill/>
          </a:ln>
        </p:spPr>
      </p:pic>
      <p:sp>
        <p:nvSpPr>
          <p:cNvPr id="654" name="Google Shape;654;p69"/>
          <p:cNvSpPr txBox="1"/>
          <p:nvPr/>
        </p:nvSpPr>
        <p:spPr>
          <a:xfrm>
            <a:off x="6584825" y="3813225"/>
            <a:ext cx="1866300" cy="674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latin typeface="Proxima Nova Semibold"/>
                <a:ea typeface="Proxima Nova Semibold"/>
                <a:cs typeface="Proxima Nova Semibold"/>
                <a:sym typeface="Proxima Nova Semibold"/>
              </a:rPr>
              <a:t>Rewriting using matrices and vectors</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7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Intuition</a:t>
            </a:r>
            <a:r>
              <a:rPr lang="en" sz="3000">
                <a:latin typeface="Proxima Nova Extrabold"/>
                <a:ea typeface="Proxima Nova Extrabold"/>
                <a:cs typeface="Proxima Nova Extrabold"/>
                <a:sym typeface="Proxima Nova Extrabold"/>
              </a:rPr>
              <a:t>: Account for the </a:t>
            </a:r>
            <a:r>
              <a:rPr lang="en" sz="3000">
                <a:solidFill>
                  <a:schemeClr val="dk1"/>
                </a:solidFill>
                <a:latin typeface="Proxima Nova Extrabold"/>
                <a:ea typeface="Proxima Nova Extrabold"/>
                <a:cs typeface="Proxima Nova Extrabold"/>
                <a:sym typeface="Proxima Nova Extrabold"/>
              </a:rPr>
              <a:t>volume of </a:t>
            </a:r>
            <a:r>
              <a:rPr lang="en" sz="3000">
                <a:latin typeface="Proxima Nova Extrabold"/>
                <a:ea typeface="Proxima Nova Extrabold"/>
                <a:cs typeface="Proxima Nova Extrabold"/>
                <a:sym typeface="Proxima Nova Extrabold"/>
              </a:rPr>
              <a:t>outgoing links</a:t>
            </a:r>
            <a:endParaRPr sz="2800">
              <a:solidFill>
                <a:srgbClr val="000000"/>
              </a:solidFill>
            </a:endParaRPr>
          </a:p>
        </p:txBody>
      </p:sp>
      <p:pic>
        <p:nvPicPr>
          <p:cNvPr id="660" name="Google Shape;660;p7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01925" y="1526595"/>
            <a:ext cx="4091724" cy="947625"/>
          </a:xfrm>
          <a:prstGeom prst="rect">
            <a:avLst/>
          </a:prstGeom>
          <a:noFill/>
          <a:ln>
            <a:noFill/>
          </a:ln>
        </p:spPr>
      </p:pic>
      <p:sp>
        <p:nvSpPr>
          <p:cNvPr id="661" name="Google Shape;661;p70"/>
          <p:cNvSpPr txBox="1"/>
          <p:nvPr/>
        </p:nvSpPr>
        <p:spPr>
          <a:xfrm>
            <a:off x="416300" y="17169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Katz Centrality:</a:t>
            </a:r>
            <a:endParaRPr/>
          </a:p>
        </p:txBody>
      </p:sp>
      <p:sp>
        <p:nvSpPr>
          <p:cNvPr id="662" name="Google Shape;662;p70"/>
          <p:cNvSpPr txBox="1"/>
          <p:nvPr/>
        </p:nvSpPr>
        <p:spPr>
          <a:xfrm>
            <a:off x="416300" y="2783775"/>
            <a:ext cx="2192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PageRank Centrality:</a:t>
            </a:r>
            <a:endParaRPr/>
          </a:p>
        </p:txBody>
      </p:sp>
      <p:pic>
        <p:nvPicPr>
          <p:cNvPr id="663" name="Google Shape;663;p7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729750" y="2626625"/>
            <a:ext cx="3790483" cy="947625"/>
          </a:xfrm>
          <a:prstGeom prst="rect">
            <a:avLst/>
          </a:prstGeom>
          <a:noFill/>
          <a:ln>
            <a:noFill/>
          </a:ln>
        </p:spPr>
      </p:pic>
      <p:pic>
        <p:nvPicPr>
          <p:cNvPr id="664" name="Google Shape;664;p7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701925" y="3917600"/>
            <a:ext cx="2768625" cy="369575"/>
          </a:xfrm>
          <a:prstGeom prst="rect">
            <a:avLst/>
          </a:prstGeom>
          <a:noFill/>
          <a:ln>
            <a:noFill/>
          </a:ln>
        </p:spPr>
      </p:pic>
      <p:pic>
        <p:nvPicPr>
          <p:cNvPr id="665" name="Google Shape;665;p7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740006" y="4487923"/>
            <a:ext cx="2868714" cy="369575"/>
          </a:xfrm>
          <a:prstGeom prst="rect">
            <a:avLst/>
          </a:prstGeom>
          <a:noFill/>
          <a:ln>
            <a:noFill/>
          </a:ln>
        </p:spPr>
      </p:pic>
      <p:sp>
        <p:nvSpPr>
          <p:cNvPr id="666" name="Google Shape;666;p70"/>
          <p:cNvSpPr txBox="1"/>
          <p:nvPr/>
        </p:nvSpPr>
        <p:spPr>
          <a:xfrm>
            <a:off x="6508625" y="3798359"/>
            <a:ext cx="1866300" cy="674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Analytical solution</a:t>
            </a:r>
            <a:endParaRPr sz="1200">
              <a:solidFill>
                <a:srgbClr val="000000"/>
              </a:solidFill>
              <a:latin typeface="Proxima Nova"/>
              <a:ea typeface="Proxima Nova"/>
              <a:cs typeface="Proxima Nova"/>
              <a:sym typeface="Proxima Nova"/>
            </a:endParaRPr>
          </a:p>
        </p:txBody>
      </p:sp>
      <p:pic>
        <p:nvPicPr>
          <p:cNvPr id="667" name="Google Shape;667;p70" descr="Doodles_Arrow_Yellow.png"/>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5114906" flipH="1">
            <a:off x="5947526" y="4209095"/>
            <a:ext cx="432308" cy="107780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pic>
        <p:nvPicPr>
          <p:cNvPr id="672" name="Google Shape;672;p71"/>
          <p:cNvPicPr preferRelativeResize="0"/>
          <p:nvPr/>
        </p:nvPicPr>
        <p:blipFill>
          <a:blip r:embed="rId3">
            <a:alphaModFix/>
          </a:blip>
          <a:stretch>
            <a:fillRect/>
          </a:stretch>
        </p:blipFill>
        <p:spPr>
          <a:xfrm>
            <a:off x="566825" y="1865675"/>
            <a:ext cx="3962400" cy="1905000"/>
          </a:xfrm>
          <a:prstGeom prst="rect">
            <a:avLst/>
          </a:prstGeom>
          <a:noFill/>
          <a:ln>
            <a:noFill/>
          </a:ln>
        </p:spPr>
      </p:pic>
      <p:sp>
        <p:nvSpPr>
          <p:cNvPr id="673" name="Google Shape;673;p71"/>
          <p:cNvSpPr/>
          <p:nvPr/>
        </p:nvSpPr>
        <p:spPr>
          <a:xfrm>
            <a:off x="5614200" y="1417900"/>
            <a:ext cx="936600" cy="936600"/>
          </a:xfrm>
          <a:prstGeom prst="ellipse">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A</a:t>
            </a:r>
            <a:endParaRPr sz="2200" b="1">
              <a:latin typeface="Proxima Nova"/>
              <a:ea typeface="Proxima Nova"/>
              <a:cs typeface="Proxima Nova"/>
              <a:sym typeface="Proxima Nova"/>
            </a:endParaRPr>
          </a:p>
        </p:txBody>
      </p:sp>
      <p:sp>
        <p:nvSpPr>
          <p:cNvPr id="674" name="Google Shape;674;p71"/>
          <p:cNvSpPr/>
          <p:nvPr/>
        </p:nvSpPr>
        <p:spPr>
          <a:xfrm>
            <a:off x="7595400" y="1417900"/>
            <a:ext cx="936600" cy="936600"/>
          </a:xfrm>
          <a:prstGeom prst="ellipse">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B</a:t>
            </a:r>
            <a:endParaRPr sz="2200" b="1">
              <a:latin typeface="Proxima Nova"/>
              <a:ea typeface="Proxima Nova"/>
              <a:cs typeface="Proxima Nova"/>
              <a:sym typeface="Proxima Nova"/>
            </a:endParaRPr>
          </a:p>
        </p:txBody>
      </p:sp>
      <p:sp>
        <p:nvSpPr>
          <p:cNvPr id="675" name="Google Shape;675;p71"/>
          <p:cNvSpPr/>
          <p:nvPr/>
        </p:nvSpPr>
        <p:spPr>
          <a:xfrm>
            <a:off x="5614200" y="3322900"/>
            <a:ext cx="936600" cy="936600"/>
          </a:xfrm>
          <a:prstGeom prst="ellipse">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C</a:t>
            </a:r>
            <a:endParaRPr sz="2200" b="1">
              <a:latin typeface="Proxima Nova"/>
              <a:ea typeface="Proxima Nova"/>
              <a:cs typeface="Proxima Nova"/>
              <a:sym typeface="Proxima Nova"/>
            </a:endParaRPr>
          </a:p>
        </p:txBody>
      </p:sp>
      <p:sp>
        <p:nvSpPr>
          <p:cNvPr id="676" name="Google Shape;676;p71"/>
          <p:cNvSpPr/>
          <p:nvPr/>
        </p:nvSpPr>
        <p:spPr>
          <a:xfrm>
            <a:off x="7595400" y="3322900"/>
            <a:ext cx="936600" cy="936600"/>
          </a:xfrm>
          <a:prstGeom prst="ellipse">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Proxima Nova"/>
                <a:ea typeface="Proxima Nova"/>
                <a:cs typeface="Proxima Nova"/>
                <a:sym typeface="Proxima Nova"/>
              </a:rPr>
              <a:t>D</a:t>
            </a:r>
            <a:endParaRPr sz="2200" b="1">
              <a:latin typeface="Proxima Nova"/>
              <a:ea typeface="Proxima Nova"/>
              <a:cs typeface="Proxima Nova"/>
              <a:sym typeface="Proxima Nova"/>
            </a:endParaRPr>
          </a:p>
        </p:txBody>
      </p:sp>
      <p:cxnSp>
        <p:nvCxnSpPr>
          <p:cNvPr id="677" name="Google Shape;677;p71"/>
          <p:cNvCxnSpPr/>
          <p:nvPr/>
        </p:nvCxnSpPr>
        <p:spPr>
          <a:xfrm>
            <a:off x="6550800" y="1910325"/>
            <a:ext cx="1044600" cy="0"/>
          </a:xfrm>
          <a:prstGeom prst="straightConnector1">
            <a:avLst/>
          </a:prstGeom>
          <a:noFill/>
          <a:ln w="19050" cap="flat" cmpd="sng">
            <a:solidFill>
              <a:srgbClr val="E06666"/>
            </a:solidFill>
            <a:prstDash val="solid"/>
            <a:round/>
            <a:headEnd type="none" w="med" len="med"/>
            <a:tailEnd type="triangle" w="med" len="med"/>
          </a:ln>
        </p:spPr>
      </p:cxnSp>
      <p:cxnSp>
        <p:nvCxnSpPr>
          <p:cNvPr id="678" name="Google Shape;678;p71"/>
          <p:cNvCxnSpPr/>
          <p:nvPr/>
        </p:nvCxnSpPr>
        <p:spPr>
          <a:xfrm>
            <a:off x="6550800" y="1834125"/>
            <a:ext cx="1044600" cy="0"/>
          </a:xfrm>
          <a:prstGeom prst="straightConnector1">
            <a:avLst/>
          </a:prstGeom>
          <a:noFill/>
          <a:ln w="19050" cap="flat" cmpd="sng">
            <a:solidFill>
              <a:srgbClr val="4A86E8"/>
            </a:solidFill>
            <a:prstDash val="solid"/>
            <a:round/>
            <a:headEnd type="triangle" w="med" len="med"/>
            <a:tailEnd type="none" w="med" len="med"/>
          </a:ln>
        </p:spPr>
      </p:cxnSp>
      <p:cxnSp>
        <p:nvCxnSpPr>
          <p:cNvPr id="679" name="Google Shape;679;p71"/>
          <p:cNvCxnSpPr>
            <a:stCxn id="673" idx="5"/>
            <a:endCxn id="676" idx="1"/>
          </p:cNvCxnSpPr>
          <p:nvPr/>
        </p:nvCxnSpPr>
        <p:spPr>
          <a:xfrm>
            <a:off x="6413638" y="2217338"/>
            <a:ext cx="1318800" cy="1242600"/>
          </a:xfrm>
          <a:prstGeom prst="straightConnector1">
            <a:avLst/>
          </a:prstGeom>
          <a:noFill/>
          <a:ln w="19050" cap="flat" cmpd="sng">
            <a:solidFill>
              <a:srgbClr val="E06666"/>
            </a:solidFill>
            <a:prstDash val="solid"/>
            <a:round/>
            <a:headEnd type="none" w="med" len="med"/>
            <a:tailEnd type="triangle" w="med" len="med"/>
          </a:ln>
        </p:spPr>
      </p:cxnSp>
      <p:cxnSp>
        <p:nvCxnSpPr>
          <p:cNvPr id="680" name="Google Shape;680;p71"/>
          <p:cNvCxnSpPr>
            <a:stCxn id="673" idx="4"/>
            <a:endCxn id="675" idx="0"/>
          </p:cNvCxnSpPr>
          <p:nvPr/>
        </p:nvCxnSpPr>
        <p:spPr>
          <a:xfrm>
            <a:off x="6082500" y="2354500"/>
            <a:ext cx="0" cy="968400"/>
          </a:xfrm>
          <a:prstGeom prst="straightConnector1">
            <a:avLst/>
          </a:prstGeom>
          <a:noFill/>
          <a:ln w="19050" cap="flat" cmpd="sng">
            <a:solidFill>
              <a:srgbClr val="E06666"/>
            </a:solidFill>
            <a:prstDash val="solid"/>
            <a:round/>
            <a:headEnd type="none" w="med" len="med"/>
            <a:tailEnd type="triangle" w="med" len="med"/>
          </a:ln>
        </p:spPr>
      </p:cxnSp>
      <p:cxnSp>
        <p:nvCxnSpPr>
          <p:cNvPr id="681" name="Google Shape;681;p71"/>
          <p:cNvCxnSpPr>
            <a:stCxn id="675" idx="6"/>
            <a:endCxn id="676" idx="2"/>
          </p:cNvCxnSpPr>
          <p:nvPr/>
        </p:nvCxnSpPr>
        <p:spPr>
          <a:xfrm>
            <a:off x="6550800" y="3791200"/>
            <a:ext cx="1044600" cy="0"/>
          </a:xfrm>
          <a:prstGeom prst="straightConnector1">
            <a:avLst/>
          </a:prstGeom>
          <a:noFill/>
          <a:ln w="19050" cap="flat" cmpd="sng">
            <a:solidFill>
              <a:srgbClr val="6AA84F"/>
            </a:solidFill>
            <a:prstDash val="solid"/>
            <a:round/>
            <a:headEnd type="none" w="med" len="med"/>
            <a:tailEnd type="triangle" w="med" len="med"/>
          </a:ln>
        </p:spPr>
      </p:cxnSp>
      <p:cxnSp>
        <p:nvCxnSpPr>
          <p:cNvPr id="682" name="Google Shape;682;p71"/>
          <p:cNvCxnSpPr>
            <a:stCxn id="674" idx="4"/>
            <a:endCxn id="676" idx="0"/>
          </p:cNvCxnSpPr>
          <p:nvPr/>
        </p:nvCxnSpPr>
        <p:spPr>
          <a:xfrm>
            <a:off x="8063700" y="2354500"/>
            <a:ext cx="0" cy="968400"/>
          </a:xfrm>
          <a:prstGeom prst="straightConnector1">
            <a:avLst/>
          </a:prstGeom>
          <a:noFill/>
          <a:ln w="19050" cap="flat" cmpd="sng">
            <a:solidFill>
              <a:srgbClr val="4A86E8"/>
            </a:solidFill>
            <a:prstDash val="solid"/>
            <a:round/>
            <a:headEnd type="none" w="med" len="med"/>
            <a:tailEnd type="triangle" w="med" len="med"/>
          </a:ln>
        </p:spPr>
      </p:cxnSp>
      <p:sp>
        <p:nvSpPr>
          <p:cNvPr id="683" name="Google Shape;683;p71"/>
          <p:cNvSpPr txBox="1"/>
          <p:nvPr/>
        </p:nvSpPr>
        <p:spPr>
          <a:xfrm>
            <a:off x="566825" y="1040600"/>
            <a:ext cx="40053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Or, just let Python do it solve it for you </a:t>
            </a:r>
            <a:r>
              <a:rPr lang="en" sz="16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193250" y="4905650"/>
            <a:ext cx="7172700" cy="14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Data collected by Prof. David Krackhardt of Carnegie Mellon University</a:t>
            </a:r>
            <a:endParaRPr sz="900">
              <a:solidFill>
                <a:schemeClr val="dk1"/>
              </a:solidFill>
              <a:latin typeface="Proxima Nova"/>
              <a:ea typeface="Proxima Nova"/>
              <a:cs typeface="Proxima Nova"/>
              <a:sym typeface="Proxima Nova"/>
            </a:endParaRPr>
          </a:p>
        </p:txBody>
      </p:sp>
      <p:pic>
        <p:nvPicPr>
          <p:cNvPr id="91" name="Google Shape;91;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33163" y="228600"/>
            <a:ext cx="6134467" cy="4600850"/>
          </a:xfrm>
          <a:prstGeom prst="rect">
            <a:avLst/>
          </a:prstGeom>
          <a:noFill/>
          <a:ln>
            <a:noFill/>
          </a:ln>
        </p:spPr>
      </p:pic>
      <p:pic>
        <p:nvPicPr>
          <p:cNvPr id="92" name="Google Shape;92;p18"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572945" flipH="1">
            <a:off x="3980385" y="1561436"/>
            <a:ext cx="432308" cy="1077809"/>
          </a:xfrm>
          <a:prstGeom prst="rect">
            <a:avLst/>
          </a:prstGeom>
          <a:noFill/>
          <a:ln>
            <a:noFill/>
          </a:ln>
        </p:spPr>
      </p:pic>
      <p:sp>
        <p:nvSpPr>
          <p:cNvPr id="93" name="Google Shape;93;p18"/>
          <p:cNvSpPr txBox="1"/>
          <p:nvPr/>
        </p:nvSpPr>
        <p:spPr>
          <a:xfrm>
            <a:off x="4724825" y="2086775"/>
            <a:ext cx="17973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Linda also has the most well-connected friends</a:t>
            </a:r>
            <a:endParaRPr sz="1200">
              <a:solidFill>
                <a:srgbClr val="000000"/>
              </a:solidFill>
              <a:latin typeface="Proxima Nova"/>
              <a:ea typeface="Proxima Nova"/>
              <a:cs typeface="Proxima Nova"/>
              <a:sym typeface="Proxima Nova"/>
            </a:endParaRPr>
          </a:p>
        </p:txBody>
      </p:sp>
      <p:pic>
        <p:nvPicPr>
          <p:cNvPr id="94" name="Google Shape;94;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72625" y="1332000"/>
            <a:ext cx="2248700" cy="2711450"/>
          </a:xfrm>
          <a:prstGeom prst="rect">
            <a:avLst/>
          </a:prstGeom>
          <a:noFill/>
          <a:ln>
            <a:noFill/>
          </a:ln>
        </p:spPr>
      </p:pic>
      <p:sp>
        <p:nvSpPr>
          <p:cNvPr id="95" name="Google Shape;95;p18"/>
          <p:cNvSpPr/>
          <p:nvPr/>
        </p:nvSpPr>
        <p:spPr>
          <a:xfrm>
            <a:off x="6882750" y="1902800"/>
            <a:ext cx="2021700" cy="1839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8"/>
          <p:cNvSpPr txBox="1"/>
          <p:nvPr/>
        </p:nvSpPr>
        <p:spPr>
          <a:xfrm>
            <a:off x="6720597" y="876750"/>
            <a:ext cx="2194200" cy="3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Proxima Nova"/>
                <a:ea typeface="Proxima Nova"/>
                <a:cs typeface="Proxima Nova"/>
                <a:sym typeface="Proxima Nova"/>
              </a:rPr>
              <a:t>Eigenvector Centrality</a:t>
            </a:r>
            <a:endParaRPr sz="1200" b="1">
              <a:solidFill>
                <a:schemeClr val="dk1"/>
              </a:solidFill>
              <a:latin typeface="Proxima Nova"/>
              <a:ea typeface="Proxima Nova"/>
              <a:cs typeface="Proxima Nova"/>
              <a:sym typeface="Proxima Nov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72"/>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2"/>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Closeness Centrality</a:t>
            </a:r>
            <a:endParaRPr sz="3000">
              <a:solidFill>
                <a:schemeClr val="lt1"/>
              </a:solidFill>
              <a:latin typeface="Proxima Nova Semibold"/>
              <a:ea typeface="Proxima Nova Semibold"/>
              <a:cs typeface="Proxima Nova Semibold"/>
              <a:sym typeface="Proxima Nova Semibold"/>
            </a:endParaRPr>
          </a:p>
        </p:txBody>
      </p:sp>
      <p:sp>
        <p:nvSpPr>
          <p:cNvPr id="690" name="Google Shape;69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691" name="Google Shape;691;p72"/>
          <p:cNvSpPr txBox="1"/>
          <p:nvPr/>
        </p:nvSpPr>
        <p:spPr>
          <a:xfrm>
            <a:off x="3710800" y="1250900"/>
            <a:ext cx="5253000" cy="8103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200">
                <a:solidFill>
                  <a:schemeClr val="dk1"/>
                </a:solidFill>
                <a:latin typeface="Proxima Nova"/>
                <a:ea typeface="Proxima Nova"/>
                <a:cs typeface="Proxima Nova"/>
                <a:sym typeface="Proxima Nova"/>
              </a:rPr>
              <a:t>Reaches everyone else at the shortest number of hops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Pick this person for propagating information across the community!</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pic>
        <p:nvPicPr>
          <p:cNvPr id="696" name="Google Shape;696;p7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772625" y="1332000"/>
            <a:ext cx="2248700" cy="2823579"/>
          </a:xfrm>
          <a:prstGeom prst="rect">
            <a:avLst/>
          </a:prstGeom>
          <a:noFill/>
          <a:ln>
            <a:noFill/>
          </a:ln>
        </p:spPr>
      </p:pic>
      <p:sp>
        <p:nvSpPr>
          <p:cNvPr id="697" name="Google Shape;697;p73"/>
          <p:cNvSpPr txBox="1"/>
          <p:nvPr/>
        </p:nvSpPr>
        <p:spPr>
          <a:xfrm>
            <a:off x="193250" y="4905650"/>
            <a:ext cx="7172700" cy="14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Data collected by Prof. David Krackhardt of Carnegie Mellon University</a:t>
            </a:r>
            <a:endParaRPr sz="900">
              <a:solidFill>
                <a:schemeClr val="dk1"/>
              </a:solidFill>
              <a:latin typeface="Proxima Nova"/>
              <a:ea typeface="Proxima Nova"/>
              <a:cs typeface="Proxima Nova"/>
              <a:sym typeface="Proxima Nova"/>
            </a:endParaRPr>
          </a:p>
        </p:txBody>
      </p:sp>
      <p:pic>
        <p:nvPicPr>
          <p:cNvPr id="698" name="Google Shape;698;p7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3163" y="228600"/>
            <a:ext cx="6134467" cy="4600850"/>
          </a:xfrm>
          <a:prstGeom prst="rect">
            <a:avLst/>
          </a:prstGeom>
          <a:noFill/>
          <a:ln>
            <a:noFill/>
          </a:ln>
        </p:spPr>
      </p:pic>
      <p:pic>
        <p:nvPicPr>
          <p:cNvPr id="699" name="Google Shape;699;p73"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8572945" flipH="1">
            <a:off x="3684385" y="2243922"/>
            <a:ext cx="432308" cy="1077809"/>
          </a:xfrm>
          <a:prstGeom prst="rect">
            <a:avLst/>
          </a:prstGeom>
          <a:noFill/>
          <a:ln>
            <a:noFill/>
          </a:ln>
        </p:spPr>
      </p:pic>
      <p:sp>
        <p:nvSpPr>
          <p:cNvPr id="700" name="Google Shape;700;p73"/>
          <p:cNvSpPr txBox="1"/>
          <p:nvPr/>
        </p:nvSpPr>
        <p:spPr>
          <a:xfrm>
            <a:off x="4398125" y="2265125"/>
            <a:ext cx="1734000" cy="1001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Roger can reach everyone else at the lowest average number of hops</a:t>
            </a:r>
            <a:endParaRPr sz="1200">
              <a:solidFill>
                <a:srgbClr val="000000"/>
              </a:solidFill>
              <a:latin typeface="Proxima Nova"/>
              <a:ea typeface="Proxima Nova"/>
              <a:cs typeface="Proxima Nova"/>
              <a:sym typeface="Proxima Nova"/>
            </a:endParaRPr>
          </a:p>
        </p:txBody>
      </p:sp>
      <p:sp>
        <p:nvSpPr>
          <p:cNvPr id="701" name="Google Shape;701;p73"/>
          <p:cNvSpPr/>
          <p:nvPr/>
        </p:nvSpPr>
        <p:spPr>
          <a:xfrm>
            <a:off x="6882750" y="2651838"/>
            <a:ext cx="2021700" cy="1839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2" name="Google Shape;702;p73"/>
          <p:cNvSpPr txBox="1"/>
          <p:nvPr/>
        </p:nvSpPr>
        <p:spPr>
          <a:xfrm>
            <a:off x="6720597" y="876750"/>
            <a:ext cx="2194200" cy="3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Proxima Nova"/>
                <a:ea typeface="Proxima Nova"/>
                <a:cs typeface="Proxima Nova"/>
                <a:sym typeface="Proxima Nova"/>
              </a:rPr>
              <a:t>Closeness Centrality</a:t>
            </a:r>
            <a:endParaRPr sz="1200" b="1">
              <a:solidFill>
                <a:schemeClr val="dk1"/>
              </a:solidFill>
              <a:latin typeface="Proxima Nova"/>
              <a:ea typeface="Proxima Nova"/>
              <a:cs typeface="Proxima Nova"/>
              <a:sym typeface="Proxima Nov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p7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726675" y="739625"/>
            <a:ext cx="988576" cy="1257300"/>
          </a:xfrm>
          <a:prstGeom prst="rect">
            <a:avLst/>
          </a:prstGeom>
          <a:noFill/>
          <a:ln>
            <a:noFill/>
          </a:ln>
        </p:spPr>
      </p:pic>
      <p:sp>
        <p:nvSpPr>
          <p:cNvPr id="708" name="Google Shape;708;p74"/>
          <p:cNvSpPr txBox="1"/>
          <p:nvPr/>
        </p:nvSpPr>
        <p:spPr>
          <a:xfrm>
            <a:off x="4645500" y="2236050"/>
            <a:ext cx="2109000" cy="1257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shortest distance between nodes </a:t>
            </a:r>
            <a:r>
              <a:rPr lang="en" sz="1200" i="1">
                <a:latin typeface="Proxima Nova"/>
                <a:ea typeface="Proxima Nova"/>
                <a:cs typeface="Proxima Nova"/>
                <a:sym typeface="Proxima Nova"/>
              </a:rPr>
              <a:t>i</a:t>
            </a:r>
            <a:r>
              <a:rPr lang="en" sz="1200">
                <a:latin typeface="Proxima Nova Semibold"/>
                <a:ea typeface="Proxima Nova Semibold"/>
                <a:cs typeface="Proxima Nova Semibold"/>
                <a:sym typeface="Proxima Nova Semibold"/>
              </a:rPr>
              <a:t> and </a:t>
            </a:r>
            <a:r>
              <a:rPr lang="en" sz="1200" i="1">
                <a:latin typeface="Proxima Nova"/>
                <a:ea typeface="Proxima Nova"/>
                <a:cs typeface="Proxima Nova"/>
                <a:sym typeface="Proxima Nova"/>
              </a:rPr>
              <a:t>j</a:t>
            </a:r>
            <a:endParaRPr sz="1200">
              <a:solidFill>
                <a:schemeClr val="dk1"/>
              </a:solidFill>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a:solidFill>
                  <a:schemeClr val="dk1"/>
                </a:solidFill>
                <a:latin typeface="Proxima Nova Semibold"/>
                <a:ea typeface="Proxima Nova Semibold"/>
                <a:cs typeface="Proxima Nova Semibold"/>
                <a:sym typeface="Proxima Nova Semibold"/>
              </a:rPr>
              <a:t>Use Dijkstra to find these shortest paths!</a:t>
            </a:r>
            <a:endParaRPr sz="1200">
              <a:solidFill>
                <a:schemeClr val="dk1"/>
              </a:solidFill>
              <a:latin typeface="Proxima Nova Semibold"/>
              <a:ea typeface="Proxima Nova Semibold"/>
              <a:cs typeface="Proxima Nova Semibold"/>
              <a:sym typeface="Proxima Nova Semibold"/>
            </a:endParaRPr>
          </a:p>
        </p:txBody>
      </p:sp>
      <p:pic>
        <p:nvPicPr>
          <p:cNvPr id="709" name="Google Shape;709;p74"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9565380">
            <a:off x="6934625" y="1878244"/>
            <a:ext cx="432308" cy="107780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pic>
        <p:nvPicPr>
          <p:cNvPr id="714" name="Google Shape;714;p7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144075" y="739625"/>
            <a:ext cx="4571175" cy="1257300"/>
          </a:xfrm>
          <a:prstGeom prst="rect">
            <a:avLst/>
          </a:prstGeom>
          <a:noFill/>
          <a:ln>
            <a:noFill/>
          </a:ln>
        </p:spPr>
      </p:pic>
      <p:sp>
        <p:nvSpPr>
          <p:cNvPr id="715" name="Google Shape;715;p75"/>
          <p:cNvSpPr txBox="1"/>
          <p:nvPr/>
        </p:nvSpPr>
        <p:spPr>
          <a:xfrm>
            <a:off x="2408225" y="2555650"/>
            <a:ext cx="1707600" cy="908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Take the average of the shortest distances from </a:t>
            </a:r>
            <a:r>
              <a:rPr lang="en" sz="1200" i="1">
                <a:latin typeface="Proxima Nova"/>
                <a:ea typeface="Proxima Nova"/>
                <a:cs typeface="Proxima Nova"/>
                <a:sym typeface="Proxima Nova"/>
              </a:rPr>
              <a:t>i</a:t>
            </a:r>
            <a:r>
              <a:rPr lang="en" sz="1200">
                <a:latin typeface="Proxima Nova Semibold"/>
                <a:ea typeface="Proxima Nova Semibold"/>
                <a:cs typeface="Proxima Nova Semibold"/>
                <a:sym typeface="Proxima Nova Semibold"/>
              </a:rPr>
              <a:t> to all other </a:t>
            </a:r>
            <a:r>
              <a:rPr lang="en" sz="1200" i="1">
                <a:latin typeface="Proxima Nova"/>
                <a:ea typeface="Proxima Nova"/>
                <a:cs typeface="Proxima Nova"/>
                <a:sym typeface="Proxima Nova"/>
              </a:rPr>
              <a:t>j</a:t>
            </a:r>
            <a:endParaRPr sz="1200" i="1">
              <a:solidFill>
                <a:schemeClr val="dk1"/>
              </a:solidFill>
              <a:latin typeface="Proxima Nova"/>
              <a:ea typeface="Proxima Nova"/>
              <a:cs typeface="Proxima Nova"/>
              <a:sym typeface="Proxima Nova"/>
            </a:endParaRPr>
          </a:p>
        </p:txBody>
      </p:sp>
      <p:pic>
        <p:nvPicPr>
          <p:cNvPr id="716" name="Google Shape;716;p75"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9565380">
            <a:off x="4295975" y="2197844"/>
            <a:ext cx="432308" cy="1077808"/>
          </a:xfrm>
          <a:prstGeom prst="rect">
            <a:avLst/>
          </a:prstGeom>
          <a:noFill/>
          <a:ln>
            <a:noFill/>
          </a:ln>
        </p:spPr>
      </p:pic>
      <p:sp>
        <p:nvSpPr>
          <p:cNvPr id="717" name="Google Shape;717;p75"/>
          <p:cNvSpPr/>
          <p:nvPr/>
        </p:nvSpPr>
        <p:spPr>
          <a:xfrm>
            <a:off x="3036350" y="793475"/>
            <a:ext cx="3601200" cy="12573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722" name="Google Shape;722;p76"/>
          <p:cNvPicPr preferRelativeResize="0"/>
          <p:nvPr/>
        </p:nvPicPr>
        <p:blipFill>
          <a:blip r:embed="rId3">
            <a:alphaModFix/>
          </a:blip>
          <a:stretch>
            <a:fillRect/>
          </a:stretch>
        </p:blipFill>
        <p:spPr>
          <a:xfrm>
            <a:off x="1276350" y="739625"/>
            <a:ext cx="6438900" cy="1257300"/>
          </a:xfrm>
          <a:prstGeom prst="rect">
            <a:avLst/>
          </a:prstGeom>
          <a:noFill/>
          <a:ln>
            <a:noFill/>
          </a:ln>
        </p:spPr>
      </p:pic>
      <p:pic>
        <p:nvPicPr>
          <p:cNvPr id="723" name="Google Shape;723;p76"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572945" flipH="1">
            <a:off x="1796435" y="1855497"/>
            <a:ext cx="432308" cy="1077809"/>
          </a:xfrm>
          <a:prstGeom prst="rect">
            <a:avLst/>
          </a:prstGeom>
          <a:noFill/>
          <a:ln>
            <a:noFill/>
          </a:ln>
        </p:spPr>
      </p:pic>
      <p:sp>
        <p:nvSpPr>
          <p:cNvPr id="724" name="Google Shape;724;p76"/>
          <p:cNvSpPr txBox="1"/>
          <p:nvPr/>
        </p:nvSpPr>
        <p:spPr>
          <a:xfrm>
            <a:off x="2510175" y="2333900"/>
            <a:ext cx="1637400" cy="1001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Low values indicate you can reach others in fewer hops</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pic>
        <p:nvPicPr>
          <p:cNvPr id="729" name="Google Shape;729;p7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33350" y="2345075"/>
            <a:ext cx="3585100" cy="1958525"/>
          </a:xfrm>
          <a:prstGeom prst="rect">
            <a:avLst/>
          </a:prstGeom>
          <a:noFill/>
          <a:ln>
            <a:noFill/>
          </a:ln>
        </p:spPr>
      </p:pic>
      <p:pic>
        <p:nvPicPr>
          <p:cNvPr id="730" name="Google Shape;730;p77"/>
          <p:cNvPicPr preferRelativeResize="0"/>
          <p:nvPr/>
        </p:nvPicPr>
        <p:blipFill>
          <a:blip r:embed="rId4">
            <a:alphaModFix/>
          </a:blip>
          <a:stretch>
            <a:fillRect/>
          </a:stretch>
        </p:blipFill>
        <p:spPr>
          <a:xfrm>
            <a:off x="1276350" y="739625"/>
            <a:ext cx="6438900" cy="1257300"/>
          </a:xfrm>
          <a:prstGeom prst="rect">
            <a:avLst/>
          </a:prstGeom>
          <a:noFill/>
          <a:ln>
            <a:noFill/>
          </a:ln>
        </p:spPr>
      </p:pic>
      <p:sp>
        <p:nvSpPr>
          <p:cNvPr id="731" name="Google Shape;731;p77"/>
          <p:cNvSpPr txBox="1"/>
          <p:nvPr/>
        </p:nvSpPr>
        <p:spPr>
          <a:xfrm>
            <a:off x="6007650" y="3181250"/>
            <a:ext cx="2235300" cy="1122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Take the inverse so that low average distances lead to high centrality values</a:t>
            </a:r>
            <a:endParaRPr sz="1200" i="1">
              <a:solidFill>
                <a:schemeClr val="dk1"/>
              </a:solidFill>
              <a:latin typeface="Proxima Nova"/>
              <a:ea typeface="Proxima Nova"/>
              <a:cs typeface="Proxima Nova"/>
              <a:sym typeface="Proxima Nova"/>
            </a:endParaRPr>
          </a:p>
        </p:txBody>
      </p:sp>
      <p:pic>
        <p:nvPicPr>
          <p:cNvPr id="732" name="Google Shape;732;p77"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566907">
            <a:off x="5173050" y="2785432"/>
            <a:ext cx="432308" cy="1077808"/>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78"/>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8"/>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Betweenness Centrality</a:t>
            </a:r>
            <a:endParaRPr sz="3000">
              <a:solidFill>
                <a:schemeClr val="lt1"/>
              </a:solidFill>
              <a:latin typeface="Proxima Nova Semibold"/>
              <a:ea typeface="Proxima Nova Semibold"/>
              <a:cs typeface="Proxima Nova Semibold"/>
              <a:sym typeface="Proxima Nova Semibold"/>
            </a:endParaRPr>
          </a:p>
        </p:txBody>
      </p:sp>
      <p:sp>
        <p:nvSpPr>
          <p:cNvPr id="739" name="Google Shape;739;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740" name="Google Shape;740;p78"/>
          <p:cNvSpPr txBox="1"/>
          <p:nvPr/>
        </p:nvSpPr>
        <p:spPr>
          <a:xfrm>
            <a:off x="3710800" y="1250900"/>
            <a:ext cx="4851900" cy="8103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200">
                <a:solidFill>
                  <a:schemeClr val="dk1"/>
                </a:solidFill>
                <a:latin typeface="Proxima Nova"/>
                <a:ea typeface="Proxima Nova"/>
                <a:cs typeface="Proxima Nova"/>
                <a:sym typeface="Proxima Nova"/>
              </a:rPr>
              <a:t>The extent to which a particular node lies on the shortest paths between other node pairs</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Bridging nodes, brokers</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pic>
        <p:nvPicPr>
          <p:cNvPr id="745" name="Google Shape;745;p7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42975" y="152400"/>
            <a:ext cx="7258050" cy="4838700"/>
          </a:xfrm>
          <a:prstGeom prst="rect">
            <a:avLst/>
          </a:prstGeom>
          <a:noFill/>
          <a:ln>
            <a:noFill/>
          </a:ln>
        </p:spPr>
      </p:pic>
      <p:sp>
        <p:nvSpPr>
          <p:cNvPr id="746" name="Google Shape;746;p79"/>
          <p:cNvSpPr txBox="1"/>
          <p:nvPr/>
        </p:nvSpPr>
        <p:spPr>
          <a:xfrm>
            <a:off x="6395975" y="2456575"/>
            <a:ext cx="1805100" cy="683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Intuitively, Node 3 is playing the broker role</a:t>
            </a:r>
            <a:endParaRPr sz="1200" i="1">
              <a:solidFill>
                <a:schemeClr val="dk1"/>
              </a:solidFill>
              <a:latin typeface="Proxima Nova"/>
              <a:ea typeface="Proxima Nova"/>
              <a:cs typeface="Proxima Nova"/>
              <a:sym typeface="Proxima Nova"/>
            </a:endParaRPr>
          </a:p>
        </p:txBody>
      </p:sp>
      <p:pic>
        <p:nvPicPr>
          <p:cNvPr id="747" name="Google Shape;747;p7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566907">
            <a:off x="5581850" y="2032845"/>
            <a:ext cx="432308" cy="107780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752" name="Google Shape;752;p80"/>
          <p:cNvPicPr preferRelativeResize="0"/>
          <p:nvPr/>
        </p:nvPicPr>
        <p:blipFill rotWithShape="1">
          <a:blip r:embed="rId3" cstate="email">
            <a:alphaModFix/>
            <a:extLst>
              <a:ext uri="{28A0092B-C50C-407E-A947-70E740481C1C}">
                <a14:useLocalDpi xmlns:a14="http://schemas.microsoft.com/office/drawing/2010/main"/>
              </a:ext>
            </a:extLst>
          </a:blip>
          <a:srcRect l="-795"/>
          <a:stretch/>
        </p:blipFill>
        <p:spPr>
          <a:xfrm>
            <a:off x="1230225" y="1776625"/>
            <a:ext cx="3779524" cy="1334400"/>
          </a:xfrm>
          <a:prstGeom prst="rect">
            <a:avLst/>
          </a:prstGeom>
          <a:noFill/>
          <a:ln>
            <a:noFill/>
          </a:ln>
        </p:spPr>
      </p:pic>
      <p:sp>
        <p:nvSpPr>
          <p:cNvPr id="753" name="Google Shape;753;p80"/>
          <p:cNvSpPr txBox="1"/>
          <p:nvPr/>
        </p:nvSpPr>
        <p:spPr>
          <a:xfrm>
            <a:off x="5784650" y="2618400"/>
            <a:ext cx="2183400" cy="876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Total number of shortest paths between </a:t>
            </a:r>
            <a:r>
              <a:rPr lang="en" sz="1200" i="1">
                <a:latin typeface="Proxima Nova"/>
                <a:ea typeface="Proxima Nova"/>
                <a:cs typeface="Proxima Nova"/>
                <a:sym typeface="Proxima Nova"/>
              </a:rPr>
              <a:t>s</a:t>
            </a:r>
            <a:r>
              <a:rPr lang="en" sz="1200">
                <a:latin typeface="Proxima Nova Semibold"/>
                <a:ea typeface="Proxima Nova Semibold"/>
                <a:cs typeface="Proxima Nova Semibold"/>
                <a:sym typeface="Proxima Nova Semibold"/>
              </a:rPr>
              <a:t> and </a:t>
            </a:r>
            <a:r>
              <a:rPr lang="en" sz="1200" i="1">
                <a:latin typeface="Proxima Nova"/>
                <a:ea typeface="Proxima Nova"/>
                <a:cs typeface="Proxima Nova"/>
                <a:sym typeface="Proxima Nova"/>
              </a:rPr>
              <a:t>t</a:t>
            </a:r>
            <a:r>
              <a:rPr lang="en" sz="1200">
                <a:latin typeface="Proxima Nova Semibold"/>
                <a:ea typeface="Proxima Nova Semibold"/>
                <a:cs typeface="Proxima Nova Semibold"/>
                <a:sym typeface="Proxima Nova Semibold"/>
              </a:rPr>
              <a:t> nodes</a:t>
            </a:r>
            <a:endParaRPr sz="1200" i="1">
              <a:solidFill>
                <a:schemeClr val="dk1"/>
              </a:solidFill>
              <a:latin typeface="Proxima Nova"/>
              <a:ea typeface="Proxima Nova"/>
              <a:cs typeface="Proxima Nova"/>
              <a:sym typeface="Proxima Nova"/>
            </a:endParaRPr>
          </a:p>
        </p:txBody>
      </p:sp>
      <p:pic>
        <p:nvPicPr>
          <p:cNvPr id="754" name="Google Shape;754;p8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6441843" flipH="1">
            <a:off x="4950100" y="2655494"/>
            <a:ext cx="432308" cy="1077808"/>
          </a:xfrm>
          <a:prstGeom prst="rect">
            <a:avLst/>
          </a:prstGeom>
          <a:noFill/>
          <a:ln>
            <a:noFill/>
          </a:ln>
        </p:spPr>
      </p:pic>
      <p:sp>
        <p:nvSpPr>
          <p:cNvPr id="755" name="Google Shape;755;p80"/>
          <p:cNvSpPr txBox="1"/>
          <p:nvPr/>
        </p:nvSpPr>
        <p:spPr>
          <a:xfrm>
            <a:off x="5784650" y="1475400"/>
            <a:ext cx="2183400" cy="977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Total number of shortest paths between </a:t>
            </a:r>
            <a:r>
              <a:rPr lang="en" sz="1200" i="1">
                <a:latin typeface="Proxima Nova"/>
                <a:ea typeface="Proxima Nova"/>
                <a:cs typeface="Proxima Nova"/>
                <a:sym typeface="Proxima Nova"/>
              </a:rPr>
              <a:t>s</a:t>
            </a:r>
            <a:r>
              <a:rPr lang="en" sz="1200">
                <a:latin typeface="Proxima Nova Semibold"/>
                <a:ea typeface="Proxima Nova Semibold"/>
                <a:cs typeface="Proxima Nova Semibold"/>
                <a:sym typeface="Proxima Nova Semibold"/>
              </a:rPr>
              <a:t> and </a:t>
            </a:r>
            <a:r>
              <a:rPr lang="en" sz="1200" i="1">
                <a:latin typeface="Proxima Nova"/>
                <a:ea typeface="Proxima Nova"/>
                <a:cs typeface="Proxima Nova"/>
                <a:sym typeface="Proxima Nova"/>
              </a:rPr>
              <a:t>t</a:t>
            </a:r>
            <a:r>
              <a:rPr lang="en" sz="1200">
                <a:latin typeface="Proxima Nova Semibold"/>
                <a:ea typeface="Proxima Nova Semibold"/>
                <a:cs typeface="Proxima Nova Semibold"/>
                <a:sym typeface="Proxima Nova Semibold"/>
              </a:rPr>
              <a:t> nodes that go through node </a:t>
            </a:r>
            <a:r>
              <a:rPr lang="en" sz="1200" i="1">
                <a:latin typeface="Proxima Nova"/>
                <a:ea typeface="Proxima Nova"/>
                <a:cs typeface="Proxima Nova"/>
                <a:sym typeface="Proxima Nova"/>
              </a:rPr>
              <a:t>v</a:t>
            </a:r>
            <a:r>
              <a:rPr lang="en" sz="1200" i="1" baseline="-25000">
                <a:latin typeface="Proxima Nova"/>
                <a:ea typeface="Proxima Nova"/>
                <a:cs typeface="Proxima Nova"/>
                <a:sym typeface="Proxima Nova"/>
              </a:rPr>
              <a:t>i</a:t>
            </a:r>
            <a:endParaRPr sz="1200" i="1" baseline="-25000">
              <a:solidFill>
                <a:schemeClr val="dk1"/>
              </a:solidFill>
              <a:latin typeface="Proxima Nova"/>
              <a:ea typeface="Proxima Nova"/>
              <a:cs typeface="Proxima Nova"/>
              <a:sym typeface="Proxima Nova"/>
            </a:endParaRPr>
          </a:p>
        </p:txBody>
      </p:sp>
      <p:pic>
        <p:nvPicPr>
          <p:cNvPr id="756" name="Google Shape;756;p8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862029">
            <a:off x="4955626" y="1136519"/>
            <a:ext cx="432308" cy="1077808"/>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pic>
        <p:nvPicPr>
          <p:cNvPr id="761" name="Google Shape;761;p8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1196675"/>
            <a:ext cx="3910649" cy="2607099"/>
          </a:xfrm>
          <a:prstGeom prst="rect">
            <a:avLst/>
          </a:prstGeom>
          <a:noFill/>
          <a:ln>
            <a:noFill/>
          </a:ln>
        </p:spPr>
      </p:pic>
      <p:graphicFrame>
        <p:nvGraphicFramePr>
          <p:cNvPr id="762" name="Google Shape;762;p81"/>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2931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1"/>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2"/>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3"/>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4"/>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5"/>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6"/>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7"/>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8"/>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9"/>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772625" y="1332000"/>
            <a:ext cx="2248700" cy="2823579"/>
          </a:xfrm>
          <a:prstGeom prst="rect">
            <a:avLst/>
          </a:prstGeom>
          <a:noFill/>
          <a:ln>
            <a:noFill/>
          </a:ln>
        </p:spPr>
      </p:pic>
      <p:sp>
        <p:nvSpPr>
          <p:cNvPr id="102" name="Google Shape;102;p19"/>
          <p:cNvSpPr txBox="1"/>
          <p:nvPr/>
        </p:nvSpPr>
        <p:spPr>
          <a:xfrm>
            <a:off x="193250" y="4905650"/>
            <a:ext cx="7172700" cy="14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Data collected by Prof. David Krackhardt of Carnegie Mellon University</a:t>
            </a:r>
            <a:endParaRPr sz="900">
              <a:solidFill>
                <a:schemeClr val="dk1"/>
              </a:solidFill>
              <a:latin typeface="Proxima Nova"/>
              <a:ea typeface="Proxima Nova"/>
              <a:cs typeface="Proxima Nova"/>
              <a:sym typeface="Proxima Nova"/>
            </a:endParaRPr>
          </a:p>
        </p:txBody>
      </p:sp>
      <p:pic>
        <p:nvPicPr>
          <p:cNvPr id="103" name="Google Shape;103;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3163" y="228600"/>
            <a:ext cx="6134467" cy="4600850"/>
          </a:xfrm>
          <a:prstGeom prst="rect">
            <a:avLst/>
          </a:prstGeom>
          <a:noFill/>
          <a:ln>
            <a:noFill/>
          </a:ln>
        </p:spPr>
      </p:pic>
      <p:pic>
        <p:nvPicPr>
          <p:cNvPr id="104" name="Google Shape;104;p19"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8572945" flipH="1">
            <a:off x="3684385" y="2243922"/>
            <a:ext cx="432308" cy="1077809"/>
          </a:xfrm>
          <a:prstGeom prst="rect">
            <a:avLst/>
          </a:prstGeom>
          <a:noFill/>
          <a:ln>
            <a:noFill/>
          </a:ln>
        </p:spPr>
      </p:pic>
      <p:sp>
        <p:nvSpPr>
          <p:cNvPr id="105" name="Google Shape;105;p19"/>
          <p:cNvSpPr txBox="1"/>
          <p:nvPr/>
        </p:nvSpPr>
        <p:spPr>
          <a:xfrm>
            <a:off x="4398125" y="2265125"/>
            <a:ext cx="1734000" cy="1001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But Roger can reach everyone else at the lowest average number of hops</a:t>
            </a:r>
            <a:endParaRPr sz="1200">
              <a:solidFill>
                <a:srgbClr val="000000"/>
              </a:solidFill>
              <a:latin typeface="Proxima Nova"/>
              <a:ea typeface="Proxima Nova"/>
              <a:cs typeface="Proxima Nova"/>
              <a:sym typeface="Proxima Nova"/>
            </a:endParaRPr>
          </a:p>
        </p:txBody>
      </p:sp>
      <p:sp>
        <p:nvSpPr>
          <p:cNvPr id="106" name="Google Shape;106;p19"/>
          <p:cNvSpPr/>
          <p:nvPr/>
        </p:nvSpPr>
        <p:spPr>
          <a:xfrm>
            <a:off x="6882750" y="2651838"/>
            <a:ext cx="2021700" cy="1839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9"/>
          <p:cNvSpPr txBox="1"/>
          <p:nvPr/>
        </p:nvSpPr>
        <p:spPr>
          <a:xfrm>
            <a:off x="6720597" y="876750"/>
            <a:ext cx="2194200" cy="3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Proxima Nova"/>
                <a:ea typeface="Proxima Nova"/>
                <a:cs typeface="Proxima Nova"/>
                <a:sym typeface="Proxima Nova"/>
              </a:rPr>
              <a:t>Closeness Centrality</a:t>
            </a:r>
            <a:endParaRPr sz="1200" b="1">
              <a:solidFill>
                <a:schemeClr val="dk1"/>
              </a:solidFill>
              <a:latin typeface="Proxima Nova"/>
              <a:ea typeface="Proxima Nova"/>
              <a:cs typeface="Proxima Nova"/>
              <a:sym typeface="Proxima Nov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pic>
        <p:nvPicPr>
          <p:cNvPr id="767" name="Google Shape;767;p8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1196675"/>
            <a:ext cx="3910649" cy="2607099"/>
          </a:xfrm>
          <a:prstGeom prst="rect">
            <a:avLst/>
          </a:prstGeom>
          <a:noFill/>
          <a:ln>
            <a:noFill/>
          </a:ln>
        </p:spPr>
      </p:pic>
      <p:graphicFrame>
        <p:nvGraphicFramePr>
          <p:cNvPr id="768" name="Google Shape;768;p82"/>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2931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1"/>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2"/>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3"/>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4"/>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5"/>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6"/>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7"/>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8"/>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9"/>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10"/>
                  </a:ext>
                </a:extLst>
              </a:tr>
            </a:tbl>
          </a:graphicData>
        </a:graphic>
      </p:graphicFrame>
      <p:sp>
        <p:nvSpPr>
          <p:cNvPr id="769" name="Google Shape;769;p82"/>
          <p:cNvSpPr txBox="1"/>
          <p:nvPr/>
        </p:nvSpPr>
        <p:spPr>
          <a:xfrm>
            <a:off x="2872375" y="139375"/>
            <a:ext cx="3244800" cy="1068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Make sure </a:t>
            </a:r>
            <a:r>
              <a:rPr lang="en" sz="1200" i="1">
                <a:latin typeface="Proxima Nova Semibold"/>
                <a:ea typeface="Proxima Nova Semibold"/>
                <a:cs typeface="Proxima Nova Semibold"/>
                <a:sym typeface="Proxima Nova Semibold"/>
              </a:rPr>
              <a:t>not </a:t>
            </a:r>
            <a:r>
              <a:rPr lang="en" sz="1200">
                <a:latin typeface="Proxima Nova Semibold"/>
                <a:ea typeface="Proxima Nova Semibold"/>
                <a:cs typeface="Proxima Nova Semibold"/>
                <a:sym typeface="Proxima Nova Semibold"/>
              </a:rPr>
              <a:t>to double count from-to node-pairs in undirected graphs, i.e., count (</a:t>
            </a:r>
            <a:r>
              <a:rPr lang="en" sz="1200" i="1">
                <a:latin typeface="Proxima Nova"/>
                <a:ea typeface="Proxima Nova"/>
                <a:cs typeface="Proxima Nova"/>
                <a:sym typeface="Proxima Nova"/>
              </a:rPr>
              <a:t>i</a:t>
            </a:r>
            <a:r>
              <a:rPr lang="en" sz="1200">
                <a:latin typeface="Proxima Nova Semibold"/>
                <a:ea typeface="Proxima Nova Semibold"/>
                <a:cs typeface="Proxima Nova Semibold"/>
                <a:sym typeface="Proxima Nova Semibold"/>
              </a:rPr>
              <a:t>,</a:t>
            </a:r>
            <a:r>
              <a:rPr lang="en" sz="1200" i="1">
                <a:latin typeface="Proxima Nova"/>
                <a:ea typeface="Proxima Nova"/>
                <a:cs typeface="Proxima Nova"/>
                <a:sym typeface="Proxima Nova"/>
              </a:rPr>
              <a:t>j</a:t>
            </a:r>
            <a:r>
              <a:rPr lang="en" sz="1200">
                <a:latin typeface="Proxima Nova Semibold"/>
                <a:ea typeface="Proxima Nova Semibold"/>
                <a:cs typeface="Proxima Nova Semibold"/>
                <a:sym typeface="Proxima Nova Semibold"/>
              </a:rPr>
              <a:t>) or (</a:t>
            </a:r>
            <a:r>
              <a:rPr lang="en" sz="1200" i="1">
                <a:latin typeface="Proxima Nova"/>
                <a:ea typeface="Proxima Nova"/>
                <a:cs typeface="Proxima Nova"/>
                <a:sym typeface="Proxima Nova"/>
              </a:rPr>
              <a:t>j</a:t>
            </a:r>
            <a:r>
              <a:rPr lang="en" sz="1200">
                <a:latin typeface="Proxima Nova Semibold"/>
                <a:ea typeface="Proxima Nova Semibold"/>
                <a:cs typeface="Proxima Nova Semibold"/>
                <a:sym typeface="Proxima Nova Semibold"/>
              </a:rPr>
              <a:t>,</a:t>
            </a:r>
            <a:r>
              <a:rPr lang="en" sz="1200" i="1">
                <a:latin typeface="Proxima Nova"/>
                <a:ea typeface="Proxima Nova"/>
                <a:cs typeface="Proxima Nova"/>
                <a:sym typeface="Proxima Nova"/>
              </a:rPr>
              <a:t>i</a:t>
            </a:r>
            <a:r>
              <a:rPr lang="en" sz="1200">
                <a:latin typeface="Proxima Nova Semibold"/>
                <a:ea typeface="Proxima Nova Semibold"/>
                <a:cs typeface="Proxima Nova Semibold"/>
                <a:sym typeface="Proxima Nova Semibold"/>
              </a:rPr>
              <a:t>), but not both</a:t>
            </a:r>
            <a:endParaRPr sz="1200">
              <a:solidFill>
                <a:schemeClr val="dk1"/>
              </a:solidFill>
              <a:latin typeface="Proxima Nova"/>
              <a:ea typeface="Proxima Nova"/>
              <a:cs typeface="Proxima Nova"/>
              <a:sym typeface="Proxima Nova"/>
            </a:endParaRPr>
          </a:p>
        </p:txBody>
      </p:sp>
      <p:pic>
        <p:nvPicPr>
          <p:cNvPr id="770" name="Google Shape;770;p8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37998">
            <a:off x="2121525" y="-193556"/>
            <a:ext cx="432308" cy="107780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pic>
        <p:nvPicPr>
          <p:cNvPr id="775" name="Google Shape;775;p8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1196675"/>
            <a:ext cx="3910649" cy="2607099"/>
          </a:xfrm>
          <a:prstGeom prst="rect">
            <a:avLst/>
          </a:prstGeom>
          <a:noFill/>
          <a:ln>
            <a:noFill/>
          </a:ln>
        </p:spPr>
      </p:pic>
      <p:graphicFrame>
        <p:nvGraphicFramePr>
          <p:cNvPr id="776" name="Google Shape;776;p83"/>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2931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1"/>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2"/>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3"/>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4"/>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5"/>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6"/>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7"/>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8"/>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9"/>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10"/>
                  </a:ext>
                </a:extLst>
              </a:tr>
            </a:tbl>
          </a:graphicData>
        </a:graphic>
      </p:graphicFrame>
      <p:sp>
        <p:nvSpPr>
          <p:cNvPr id="777" name="Google Shape;777;p83"/>
          <p:cNvSpPr txBox="1"/>
          <p:nvPr/>
        </p:nvSpPr>
        <p:spPr>
          <a:xfrm>
            <a:off x="4548775" y="367975"/>
            <a:ext cx="2133300" cy="1096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List all shortest paths between the node pairs</a:t>
            </a:r>
            <a:endParaRPr sz="1200">
              <a:solidFill>
                <a:schemeClr val="dk1"/>
              </a:solidFill>
              <a:latin typeface="Proxima Nova"/>
              <a:ea typeface="Proxima Nova"/>
              <a:cs typeface="Proxima Nova"/>
              <a:sym typeface="Proxima Nova"/>
            </a:endParaRPr>
          </a:p>
        </p:txBody>
      </p:sp>
      <p:pic>
        <p:nvPicPr>
          <p:cNvPr id="778" name="Google Shape;778;p83"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737998">
            <a:off x="3797925" y="35044"/>
            <a:ext cx="432308" cy="107780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pic>
        <p:nvPicPr>
          <p:cNvPr id="783" name="Google Shape;783;p8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1196675"/>
            <a:ext cx="3910649" cy="2607099"/>
          </a:xfrm>
          <a:prstGeom prst="rect">
            <a:avLst/>
          </a:prstGeom>
          <a:noFill/>
          <a:ln>
            <a:noFill/>
          </a:ln>
        </p:spPr>
      </p:pic>
      <p:graphicFrame>
        <p:nvGraphicFramePr>
          <p:cNvPr id="784" name="Google Shape;784;p84"/>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2931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(1,2)</a:t>
                      </a:r>
                      <a:endParaRPr sz="1200"/>
                    </a:p>
                  </a:txBody>
                  <a:tcPr marL="91425" marR="91425" marT="91425" marB="91425" anchor="ctr"/>
                </a:tc>
                <a:extLst>
                  <a:ext uri="{0D108BD9-81ED-4DB2-BD59-A6C34878D82A}">
                    <a16:rowId xmlns:a16="http://schemas.microsoft.com/office/drawing/2014/main" val="10001"/>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2"/>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3"/>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4"/>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5"/>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6"/>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7"/>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8"/>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9"/>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pic>
        <p:nvPicPr>
          <p:cNvPr id="789" name="Google Shape;789;p8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1196675"/>
            <a:ext cx="3910649" cy="2607099"/>
          </a:xfrm>
          <a:prstGeom prst="rect">
            <a:avLst/>
          </a:prstGeom>
          <a:noFill/>
          <a:ln>
            <a:noFill/>
          </a:ln>
        </p:spPr>
      </p:pic>
      <p:graphicFrame>
        <p:nvGraphicFramePr>
          <p:cNvPr id="790" name="Google Shape;790;p85"/>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2931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(1,2)</a:t>
                      </a:r>
                      <a:endParaRPr sz="1200"/>
                    </a:p>
                  </a:txBody>
                  <a:tcPr marL="91425" marR="91425" marT="91425" marB="91425" anchor="ctr"/>
                </a:tc>
                <a:extLst>
                  <a:ext uri="{0D108BD9-81ED-4DB2-BD59-A6C34878D82A}">
                    <a16:rowId xmlns:a16="http://schemas.microsoft.com/office/drawing/2014/main" val="10001"/>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(1,3)</a:t>
                      </a:r>
                      <a:endParaRPr sz="1200"/>
                    </a:p>
                  </a:txBody>
                  <a:tcPr marL="91425" marR="91425" marT="91425" marB="91425" anchor="ctr"/>
                </a:tc>
                <a:extLst>
                  <a:ext uri="{0D108BD9-81ED-4DB2-BD59-A6C34878D82A}">
                    <a16:rowId xmlns:a16="http://schemas.microsoft.com/office/drawing/2014/main" val="10002"/>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3"/>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4"/>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5"/>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6"/>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7"/>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8"/>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9"/>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pic>
        <p:nvPicPr>
          <p:cNvPr id="795" name="Google Shape;795;p8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1196675"/>
            <a:ext cx="3910649" cy="2607099"/>
          </a:xfrm>
          <a:prstGeom prst="rect">
            <a:avLst/>
          </a:prstGeom>
          <a:noFill/>
          <a:ln>
            <a:noFill/>
          </a:ln>
        </p:spPr>
      </p:pic>
      <p:graphicFrame>
        <p:nvGraphicFramePr>
          <p:cNvPr id="796" name="Google Shape;796;p86"/>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2931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(1,2)</a:t>
                      </a:r>
                      <a:endParaRPr sz="1200"/>
                    </a:p>
                  </a:txBody>
                  <a:tcPr marL="91425" marR="91425" marT="91425" marB="91425" anchor="ctr"/>
                </a:tc>
                <a:extLst>
                  <a:ext uri="{0D108BD9-81ED-4DB2-BD59-A6C34878D82A}">
                    <a16:rowId xmlns:a16="http://schemas.microsoft.com/office/drawing/2014/main" val="10001"/>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(1,3)</a:t>
                      </a:r>
                      <a:endParaRPr sz="1200"/>
                    </a:p>
                  </a:txBody>
                  <a:tcPr marL="91425" marR="91425" marT="91425" marB="91425" anchor="ctr"/>
                </a:tc>
                <a:extLst>
                  <a:ext uri="{0D108BD9-81ED-4DB2-BD59-A6C34878D82A}">
                    <a16:rowId xmlns:a16="http://schemas.microsoft.com/office/drawing/2014/main" val="10002"/>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(1,3,4)</a:t>
                      </a:r>
                      <a:endParaRPr sz="1200"/>
                    </a:p>
                  </a:txBody>
                  <a:tcPr marL="91425" marR="91425" marT="91425" marB="91425" anchor="ctr"/>
                </a:tc>
                <a:extLst>
                  <a:ext uri="{0D108BD9-81ED-4DB2-BD59-A6C34878D82A}">
                    <a16:rowId xmlns:a16="http://schemas.microsoft.com/office/drawing/2014/main" val="10003"/>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4"/>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5"/>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6"/>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7"/>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8"/>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09"/>
                  </a:ext>
                </a:extLst>
              </a:tr>
              <a:tr h="317600">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l" rtl="0">
                        <a:spcBef>
                          <a:spcPts val="0"/>
                        </a:spcBef>
                        <a:spcAft>
                          <a:spcPts val="0"/>
                        </a:spcAft>
                        <a:buNone/>
                      </a:pPr>
                      <a:endParaRPr sz="1200"/>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pic>
        <p:nvPicPr>
          <p:cNvPr id="801" name="Google Shape;801;p8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1196675"/>
            <a:ext cx="3910649" cy="2607099"/>
          </a:xfrm>
          <a:prstGeom prst="rect">
            <a:avLst/>
          </a:prstGeom>
          <a:noFill/>
          <a:ln>
            <a:noFill/>
          </a:ln>
        </p:spPr>
      </p:pic>
      <p:graphicFrame>
        <p:nvGraphicFramePr>
          <p:cNvPr id="802" name="Google Shape;802;p87"/>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graphicFrame>
        <p:nvGraphicFramePr>
          <p:cNvPr id="807" name="Google Shape;807;p88"/>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graphicFrame>
        <p:nvGraphicFramePr>
          <p:cNvPr id="808" name="Google Shape;808;p88"/>
          <p:cNvGraphicFramePr/>
          <p:nvPr/>
        </p:nvGraphicFramePr>
        <p:xfrm>
          <a:off x="4152900" y="476250"/>
          <a:ext cx="3000000" cy="3000000"/>
        </p:xfrm>
        <a:graphic>
          <a:graphicData uri="http://schemas.openxmlformats.org/drawingml/2006/table">
            <a:tbl>
              <a:tblPr>
                <a:noFill/>
                <a:tableStyleId>{57A54D37-2C74-4D59-B1A1-C6EF42CADA64}</a:tableStyleId>
              </a:tblPr>
              <a:tblGrid>
                <a:gridCol w="638725">
                  <a:extLst>
                    <a:ext uri="{9D8B030D-6E8A-4147-A177-3AD203B41FA5}">
                      <a16:colId xmlns:a16="http://schemas.microsoft.com/office/drawing/2014/main" val="20000"/>
                    </a:ext>
                  </a:extLst>
                </a:gridCol>
                <a:gridCol w="623525">
                  <a:extLst>
                    <a:ext uri="{9D8B030D-6E8A-4147-A177-3AD203B41FA5}">
                      <a16:colId xmlns:a16="http://schemas.microsoft.com/office/drawing/2014/main" val="20001"/>
                    </a:ext>
                  </a:extLst>
                </a:gridCol>
                <a:gridCol w="623525">
                  <a:extLst>
                    <a:ext uri="{9D8B030D-6E8A-4147-A177-3AD203B41FA5}">
                      <a16:colId xmlns:a16="http://schemas.microsoft.com/office/drawing/2014/main" val="20002"/>
                    </a:ext>
                  </a:extLst>
                </a:gridCol>
                <a:gridCol w="623525">
                  <a:extLst>
                    <a:ext uri="{9D8B030D-6E8A-4147-A177-3AD203B41FA5}">
                      <a16:colId xmlns:a16="http://schemas.microsoft.com/office/drawing/2014/main" val="20003"/>
                    </a:ext>
                  </a:extLst>
                </a:gridCol>
                <a:gridCol w="62352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b="1">
                          <a:latin typeface="Proxima Nova"/>
                          <a:ea typeface="Proxima Nova"/>
                          <a:cs typeface="Proxima Nova"/>
                          <a:sym typeface="Proxima Nova"/>
                        </a:rPr>
                        <a:t>1</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2</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3</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4</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5</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sp>
        <p:nvSpPr>
          <p:cNvPr id="809" name="Google Shape;809;p88"/>
          <p:cNvSpPr txBox="1"/>
          <p:nvPr/>
        </p:nvSpPr>
        <p:spPr>
          <a:xfrm>
            <a:off x="6526000" y="1062900"/>
            <a:ext cx="2460300" cy="1917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For the shortest paths in each row of the left table, count the number of shortest paths that go </a:t>
            </a:r>
            <a:r>
              <a:rPr lang="en" sz="1200" i="1">
                <a:latin typeface="Proxima Nova Semibold"/>
                <a:ea typeface="Proxima Nova Semibold"/>
                <a:cs typeface="Proxima Nova Semibold"/>
                <a:sym typeface="Proxima Nova Semibold"/>
              </a:rPr>
              <a:t>through</a:t>
            </a:r>
            <a:r>
              <a:rPr lang="en" sz="1200">
                <a:latin typeface="Proxima Nova Semibold"/>
                <a:ea typeface="Proxima Nova Semibold"/>
                <a:cs typeface="Proxima Nova Semibold"/>
                <a:sym typeface="Proxima Nova Semibold"/>
              </a:rPr>
              <a:t> these nodes. Do not count the beginning or ending nodes.</a:t>
            </a:r>
            <a:endParaRPr sz="1200" baseline="-25000">
              <a:solidFill>
                <a:schemeClr val="dk1"/>
              </a:solidFill>
              <a:latin typeface="Proxima Nova"/>
              <a:ea typeface="Proxima Nova"/>
              <a:cs typeface="Proxima Nova"/>
              <a:sym typeface="Proxima Nova"/>
            </a:endParaRPr>
          </a:p>
        </p:txBody>
      </p:sp>
      <p:pic>
        <p:nvPicPr>
          <p:cNvPr id="810" name="Google Shape;810;p88"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357486">
            <a:off x="7535026" y="118169"/>
            <a:ext cx="432308" cy="1077808"/>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graphicFrame>
        <p:nvGraphicFramePr>
          <p:cNvPr id="815" name="Google Shape;815;p89"/>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graphicFrame>
        <p:nvGraphicFramePr>
          <p:cNvPr id="816" name="Google Shape;816;p89"/>
          <p:cNvGraphicFramePr/>
          <p:nvPr/>
        </p:nvGraphicFramePr>
        <p:xfrm>
          <a:off x="4152900" y="476250"/>
          <a:ext cx="3000000" cy="3000000"/>
        </p:xfrm>
        <a:graphic>
          <a:graphicData uri="http://schemas.openxmlformats.org/drawingml/2006/table">
            <a:tbl>
              <a:tblPr>
                <a:noFill/>
                <a:tableStyleId>{57A54D37-2C74-4D59-B1A1-C6EF42CADA64}</a:tableStyleId>
              </a:tblPr>
              <a:tblGrid>
                <a:gridCol w="638725">
                  <a:extLst>
                    <a:ext uri="{9D8B030D-6E8A-4147-A177-3AD203B41FA5}">
                      <a16:colId xmlns:a16="http://schemas.microsoft.com/office/drawing/2014/main" val="20000"/>
                    </a:ext>
                  </a:extLst>
                </a:gridCol>
                <a:gridCol w="623525">
                  <a:extLst>
                    <a:ext uri="{9D8B030D-6E8A-4147-A177-3AD203B41FA5}">
                      <a16:colId xmlns:a16="http://schemas.microsoft.com/office/drawing/2014/main" val="20001"/>
                    </a:ext>
                  </a:extLst>
                </a:gridCol>
                <a:gridCol w="623525">
                  <a:extLst>
                    <a:ext uri="{9D8B030D-6E8A-4147-A177-3AD203B41FA5}">
                      <a16:colId xmlns:a16="http://schemas.microsoft.com/office/drawing/2014/main" val="20002"/>
                    </a:ext>
                  </a:extLst>
                </a:gridCol>
                <a:gridCol w="623525">
                  <a:extLst>
                    <a:ext uri="{9D8B030D-6E8A-4147-A177-3AD203B41FA5}">
                      <a16:colId xmlns:a16="http://schemas.microsoft.com/office/drawing/2014/main" val="20003"/>
                    </a:ext>
                  </a:extLst>
                </a:gridCol>
                <a:gridCol w="62352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b="1">
                          <a:latin typeface="Proxima Nova"/>
                          <a:ea typeface="Proxima Nova"/>
                          <a:cs typeface="Proxima Nova"/>
                          <a:sym typeface="Proxima Nova"/>
                        </a:rPr>
                        <a:t>1</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2</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3</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4</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5</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sp>
        <p:nvSpPr>
          <p:cNvPr id="817" name="Google Shape;817;p89"/>
          <p:cNvSpPr txBox="1"/>
          <p:nvPr/>
        </p:nvSpPr>
        <p:spPr>
          <a:xfrm>
            <a:off x="7083450" y="1520100"/>
            <a:ext cx="1902900" cy="1601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(1,2) is the only shortest path here. </a:t>
            </a:r>
            <a:r>
              <a:rPr lang="en" sz="1200">
                <a:solidFill>
                  <a:schemeClr val="dk1"/>
                </a:solidFill>
                <a:latin typeface="Proxima Nova Semibold"/>
                <a:ea typeface="Proxima Nova Semibold"/>
                <a:cs typeface="Proxima Nova Semibold"/>
                <a:sym typeface="Proxima Nova Semibold"/>
              </a:rPr>
              <a:t>This path does not go </a:t>
            </a:r>
            <a:r>
              <a:rPr lang="en" sz="1200" i="1">
                <a:solidFill>
                  <a:schemeClr val="dk1"/>
                </a:solidFill>
                <a:latin typeface="Proxima Nova Semibold"/>
                <a:ea typeface="Proxima Nova Semibold"/>
                <a:cs typeface="Proxima Nova Semibold"/>
                <a:sym typeface="Proxima Nova Semibold"/>
              </a:rPr>
              <a:t>through </a:t>
            </a:r>
            <a:r>
              <a:rPr lang="en" sz="1200">
                <a:solidFill>
                  <a:schemeClr val="dk1"/>
                </a:solidFill>
                <a:latin typeface="Proxima Nova Semibold"/>
                <a:ea typeface="Proxima Nova Semibold"/>
                <a:cs typeface="Proxima Nova Semibold"/>
                <a:sym typeface="Proxima Nova Semibold"/>
              </a:rPr>
              <a:t>any other node, thus all the entries are 0.</a:t>
            </a:r>
            <a:r>
              <a:rPr lang="en" sz="1200" baseline="-25000">
                <a:solidFill>
                  <a:schemeClr val="dk1"/>
                </a:solidFill>
                <a:latin typeface="Proxima Nova"/>
                <a:ea typeface="Proxima Nova"/>
                <a:cs typeface="Proxima Nova"/>
                <a:sym typeface="Proxima Nova"/>
              </a:rPr>
              <a:t> </a:t>
            </a:r>
            <a:r>
              <a:rPr lang="en" sz="1200">
                <a:latin typeface="Proxima Nova Semibold"/>
                <a:ea typeface="Proxima Nova Semibold"/>
                <a:cs typeface="Proxima Nova Semibold"/>
                <a:sym typeface="Proxima Nova Semibold"/>
              </a:rPr>
              <a:t>We ignore the beginning and ending nodes of 1 and 2.</a:t>
            </a:r>
            <a:endParaRPr sz="1200" baseline="-25000">
              <a:solidFill>
                <a:schemeClr val="dk1"/>
              </a:solidFill>
              <a:latin typeface="Proxima Nova"/>
              <a:ea typeface="Proxima Nova"/>
              <a:cs typeface="Proxima Nova"/>
              <a:sym typeface="Proxima Nova"/>
            </a:endParaRPr>
          </a:p>
        </p:txBody>
      </p:sp>
      <p:pic>
        <p:nvPicPr>
          <p:cNvPr id="818" name="Google Shape;818;p89"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357486">
            <a:off x="7535026" y="575369"/>
            <a:ext cx="432308" cy="1077808"/>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graphicFrame>
        <p:nvGraphicFramePr>
          <p:cNvPr id="823" name="Google Shape;823;p90"/>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graphicFrame>
        <p:nvGraphicFramePr>
          <p:cNvPr id="824" name="Google Shape;824;p90"/>
          <p:cNvGraphicFramePr/>
          <p:nvPr/>
        </p:nvGraphicFramePr>
        <p:xfrm>
          <a:off x="4152900" y="476250"/>
          <a:ext cx="3000000" cy="3000000"/>
        </p:xfrm>
        <a:graphic>
          <a:graphicData uri="http://schemas.openxmlformats.org/drawingml/2006/table">
            <a:tbl>
              <a:tblPr>
                <a:noFill/>
                <a:tableStyleId>{57A54D37-2C74-4D59-B1A1-C6EF42CADA64}</a:tableStyleId>
              </a:tblPr>
              <a:tblGrid>
                <a:gridCol w="638725">
                  <a:extLst>
                    <a:ext uri="{9D8B030D-6E8A-4147-A177-3AD203B41FA5}">
                      <a16:colId xmlns:a16="http://schemas.microsoft.com/office/drawing/2014/main" val="20000"/>
                    </a:ext>
                  </a:extLst>
                </a:gridCol>
                <a:gridCol w="623525">
                  <a:extLst>
                    <a:ext uri="{9D8B030D-6E8A-4147-A177-3AD203B41FA5}">
                      <a16:colId xmlns:a16="http://schemas.microsoft.com/office/drawing/2014/main" val="20001"/>
                    </a:ext>
                  </a:extLst>
                </a:gridCol>
                <a:gridCol w="623525">
                  <a:extLst>
                    <a:ext uri="{9D8B030D-6E8A-4147-A177-3AD203B41FA5}">
                      <a16:colId xmlns:a16="http://schemas.microsoft.com/office/drawing/2014/main" val="20002"/>
                    </a:ext>
                  </a:extLst>
                </a:gridCol>
                <a:gridCol w="623525">
                  <a:extLst>
                    <a:ext uri="{9D8B030D-6E8A-4147-A177-3AD203B41FA5}">
                      <a16:colId xmlns:a16="http://schemas.microsoft.com/office/drawing/2014/main" val="20003"/>
                    </a:ext>
                  </a:extLst>
                </a:gridCol>
                <a:gridCol w="62352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b="1">
                          <a:latin typeface="Proxima Nova"/>
                          <a:ea typeface="Proxima Nova"/>
                          <a:cs typeface="Proxima Nova"/>
                          <a:sym typeface="Proxima Nova"/>
                        </a:rPr>
                        <a:t>1</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2</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3</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4</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5</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0">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sp>
        <p:nvSpPr>
          <p:cNvPr id="825" name="Google Shape;825;p90"/>
          <p:cNvSpPr txBox="1"/>
          <p:nvPr/>
        </p:nvSpPr>
        <p:spPr>
          <a:xfrm>
            <a:off x="6243900" y="2205900"/>
            <a:ext cx="2742600" cy="2030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(1,3,4) goes</a:t>
            </a:r>
            <a:r>
              <a:rPr lang="en" sz="1200">
                <a:solidFill>
                  <a:schemeClr val="dk1"/>
                </a:solidFill>
                <a:latin typeface="Proxima Nova Semibold"/>
                <a:ea typeface="Proxima Nova Semibold"/>
                <a:cs typeface="Proxima Nova Semibold"/>
                <a:sym typeface="Proxima Nova Semibold"/>
              </a:rPr>
              <a:t> </a:t>
            </a:r>
            <a:r>
              <a:rPr lang="en" sz="1200" i="1">
                <a:solidFill>
                  <a:schemeClr val="dk1"/>
                </a:solidFill>
                <a:latin typeface="Proxima Nova Semibold"/>
                <a:ea typeface="Proxima Nova Semibold"/>
                <a:cs typeface="Proxima Nova Semibold"/>
                <a:sym typeface="Proxima Nova Semibold"/>
              </a:rPr>
              <a:t>through </a:t>
            </a:r>
            <a:r>
              <a:rPr lang="en" sz="1200">
                <a:solidFill>
                  <a:schemeClr val="dk1"/>
                </a:solidFill>
                <a:latin typeface="Proxima Nova Semibold"/>
                <a:ea typeface="Proxima Nova Semibold"/>
                <a:cs typeface="Proxima Nova Semibold"/>
                <a:sym typeface="Proxima Nova Semibold"/>
              </a:rPr>
              <a:t>node 3, so node 3 gets a score of 1. If there were multiple shortest paths that all went </a:t>
            </a:r>
            <a:r>
              <a:rPr lang="en" sz="1200" i="1">
                <a:solidFill>
                  <a:schemeClr val="dk1"/>
                </a:solidFill>
                <a:latin typeface="Proxima Nova Semibold"/>
                <a:ea typeface="Proxima Nova Semibold"/>
                <a:cs typeface="Proxima Nova Semibold"/>
                <a:sym typeface="Proxima Nova Semibold"/>
              </a:rPr>
              <a:t>through</a:t>
            </a:r>
            <a:r>
              <a:rPr lang="en" sz="1200">
                <a:solidFill>
                  <a:schemeClr val="dk1"/>
                </a:solidFill>
                <a:latin typeface="Proxima Nova Semibold"/>
                <a:ea typeface="Proxima Nova Semibold"/>
                <a:cs typeface="Proxima Nova Semibold"/>
                <a:sym typeface="Proxima Nova Semibold"/>
              </a:rPr>
              <a:t> 3, then 3’s score would be higher.</a:t>
            </a:r>
            <a:r>
              <a:rPr lang="en" sz="1200" baseline="-25000">
                <a:solidFill>
                  <a:schemeClr val="dk1"/>
                </a:solidFill>
                <a:latin typeface="Proxima Nova"/>
                <a:ea typeface="Proxima Nova"/>
                <a:cs typeface="Proxima Nova"/>
                <a:sym typeface="Proxima Nova"/>
              </a:rPr>
              <a:t> </a:t>
            </a:r>
            <a:r>
              <a:rPr lang="en" sz="1200">
                <a:latin typeface="Proxima Nova Semibold"/>
                <a:ea typeface="Proxima Nova Semibold"/>
                <a:cs typeface="Proxima Nova Semibold"/>
                <a:sym typeface="Proxima Nova Semibold"/>
              </a:rPr>
              <a:t>We ignore the beginning and ending nodes, so 1 and 4 do not get a score</a:t>
            </a:r>
            <a:endParaRPr sz="1200" baseline="-25000">
              <a:solidFill>
                <a:schemeClr val="dk1"/>
              </a:solidFill>
              <a:latin typeface="Proxima Nova"/>
              <a:ea typeface="Proxima Nova"/>
              <a:cs typeface="Proxima Nova"/>
              <a:sym typeface="Proxima Nova"/>
            </a:endParaRPr>
          </a:p>
        </p:txBody>
      </p:sp>
      <p:pic>
        <p:nvPicPr>
          <p:cNvPr id="826" name="Google Shape;826;p90"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357486">
            <a:off x="7535026" y="1261169"/>
            <a:ext cx="432308" cy="1077808"/>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graphicFrame>
        <p:nvGraphicFramePr>
          <p:cNvPr id="831" name="Google Shape;831;p91"/>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graphicFrame>
        <p:nvGraphicFramePr>
          <p:cNvPr id="832" name="Google Shape;832;p91"/>
          <p:cNvGraphicFramePr/>
          <p:nvPr/>
        </p:nvGraphicFramePr>
        <p:xfrm>
          <a:off x="4152900" y="476250"/>
          <a:ext cx="3000000" cy="3000000"/>
        </p:xfrm>
        <a:graphic>
          <a:graphicData uri="http://schemas.openxmlformats.org/drawingml/2006/table">
            <a:tbl>
              <a:tblPr>
                <a:noFill/>
                <a:tableStyleId>{57A54D37-2C74-4D59-B1A1-C6EF42CADA64}</a:tableStyleId>
              </a:tblPr>
              <a:tblGrid>
                <a:gridCol w="638725">
                  <a:extLst>
                    <a:ext uri="{9D8B030D-6E8A-4147-A177-3AD203B41FA5}">
                      <a16:colId xmlns:a16="http://schemas.microsoft.com/office/drawing/2014/main" val="20000"/>
                    </a:ext>
                  </a:extLst>
                </a:gridCol>
                <a:gridCol w="623525">
                  <a:extLst>
                    <a:ext uri="{9D8B030D-6E8A-4147-A177-3AD203B41FA5}">
                      <a16:colId xmlns:a16="http://schemas.microsoft.com/office/drawing/2014/main" val="20001"/>
                    </a:ext>
                  </a:extLst>
                </a:gridCol>
                <a:gridCol w="623525">
                  <a:extLst>
                    <a:ext uri="{9D8B030D-6E8A-4147-A177-3AD203B41FA5}">
                      <a16:colId xmlns:a16="http://schemas.microsoft.com/office/drawing/2014/main" val="20002"/>
                    </a:ext>
                  </a:extLst>
                </a:gridCol>
                <a:gridCol w="623525">
                  <a:extLst>
                    <a:ext uri="{9D8B030D-6E8A-4147-A177-3AD203B41FA5}">
                      <a16:colId xmlns:a16="http://schemas.microsoft.com/office/drawing/2014/main" val="20003"/>
                    </a:ext>
                  </a:extLst>
                </a:gridCol>
                <a:gridCol w="62352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b="1">
                          <a:latin typeface="Proxima Nova"/>
                          <a:ea typeface="Proxima Nova"/>
                          <a:cs typeface="Proxima Nova"/>
                          <a:sym typeface="Proxima Nova"/>
                        </a:rPr>
                        <a:t>1</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2</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3</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4</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5</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772626" y="1332000"/>
            <a:ext cx="2292425" cy="2716651"/>
          </a:xfrm>
          <a:prstGeom prst="rect">
            <a:avLst/>
          </a:prstGeom>
          <a:noFill/>
          <a:ln>
            <a:noFill/>
          </a:ln>
        </p:spPr>
      </p:pic>
      <p:sp>
        <p:nvSpPr>
          <p:cNvPr id="113" name="Google Shape;113;p20"/>
          <p:cNvSpPr txBox="1"/>
          <p:nvPr/>
        </p:nvSpPr>
        <p:spPr>
          <a:xfrm>
            <a:off x="193250" y="4905650"/>
            <a:ext cx="7172700" cy="14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Proxima Nova"/>
                <a:ea typeface="Proxima Nova"/>
                <a:cs typeface="Proxima Nova"/>
                <a:sym typeface="Proxima Nova"/>
              </a:rPr>
              <a:t>Data collected by Prof. David Krackhardt of Carnegie Mellon University</a:t>
            </a:r>
            <a:endParaRPr sz="900">
              <a:solidFill>
                <a:schemeClr val="dk1"/>
              </a:solidFill>
              <a:latin typeface="Proxima Nova"/>
              <a:ea typeface="Proxima Nova"/>
              <a:cs typeface="Proxima Nova"/>
              <a:sym typeface="Proxima Nova"/>
            </a:endParaRPr>
          </a:p>
        </p:txBody>
      </p:sp>
      <p:pic>
        <p:nvPicPr>
          <p:cNvPr id="114" name="Google Shape;114;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3163" y="228600"/>
            <a:ext cx="6134467" cy="4600850"/>
          </a:xfrm>
          <a:prstGeom prst="rect">
            <a:avLst/>
          </a:prstGeom>
          <a:noFill/>
          <a:ln>
            <a:noFill/>
          </a:ln>
        </p:spPr>
      </p:pic>
      <p:pic>
        <p:nvPicPr>
          <p:cNvPr id="115" name="Google Shape;115;p20"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878554" flipH="1">
            <a:off x="3758710" y="2504072"/>
            <a:ext cx="432308" cy="1077809"/>
          </a:xfrm>
          <a:prstGeom prst="rect">
            <a:avLst/>
          </a:prstGeom>
          <a:noFill/>
          <a:ln>
            <a:noFill/>
          </a:ln>
        </p:spPr>
      </p:pic>
      <p:sp>
        <p:nvSpPr>
          <p:cNvPr id="116" name="Google Shape;116;p20"/>
          <p:cNvSpPr txBox="1"/>
          <p:nvPr/>
        </p:nvSpPr>
        <p:spPr>
          <a:xfrm>
            <a:off x="4572000" y="2070900"/>
            <a:ext cx="1734000" cy="1001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Conrad is holding the two communities together!</a:t>
            </a:r>
            <a:endParaRPr sz="1200">
              <a:solidFill>
                <a:srgbClr val="000000"/>
              </a:solidFill>
              <a:latin typeface="Proxima Nova"/>
              <a:ea typeface="Proxima Nova"/>
              <a:cs typeface="Proxima Nova"/>
              <a:sym typeface="Proxima Nova"/>
            </a:endParaRPr>
          </a:p>
        </p:txBody>
      </p:sp>
      <p:sp>
        <p:nvSpPr>
          <p:cNvPr id="117" name="Google Shape;117;p20"/>
          <p:cNvSpPr/>
          <p:nvPr/>
        </p:nvSpPr>
        <p:spPr>
          <a:xfrm>
            <a:off x="6908000" y="2888700"/>
            <a:ext cx="1171500" cy="141300"/>
          </a:xfrm>
          <a:prstGeom prst="rect">
            <a:avLst/>
          </a:prstGeom>
          <a:solidFill>
            <a:srgbClr val="FFFC00">
              <a:alpha val="373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 name="Google Shape;118;p20"/>
          <p:cNvSpPr txBox="1"/>
          <p:nvPr/>
        </p:nvSpPr>
        <p:spPr>
          <a:xfrm>
            <a:off x="6720597" y="876750"/>
            <a:ext cx="2194200" cy="33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Proxima Nova"/>
                <a:ea typeface="Proxima Nova"/>
                <a:cs typeface="Proxima Nova"/>
                <a:sym typeface="Proxima Nova"/>
              </a:rPr>
              <a:t>Betweenness Centrality</a:t>
            </a:r>
            <a:endParaRPr sz="1200" b="1">
              <a:solidFill>
                <a:schemeClr val="dk1"/>
              </a:solidFill>
              <a:latin typeface="Proxima Nova"/>
              <a:ea typeface="Proxima Nova"/>
              <a:cs typeface="Proxima Nova"/>
              <a:sym typeface="Proxima Nov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graphicFrame>
        <p:nvGraphicFramePr>
          <p:cNvPr id="837" name="Google Shape;837;p92"/>
          <p:cNvGraphicFramePr/>
          <p:nvPr/>
        </p:nvGraphicFramePr>
        <p:xfrm>
          <a:off x="952500" y="476250"/>
          <a:ext cx="3000000" cy="3000000"/>
        </p:xfrm>
        <a:graphic>
          <a:graphicData uri="http://schemas.openxmlformats.org/drawingml/2006/table">
            <a:tbl>
              <a:tblPr>
                <a:noFill/>
                <a:tableStyleId>{57A54D37-2C74-4D59-B1A1-C6EF42CADA64}</a:tableStyleId>
              </a:tblPr>
              <a:tblGrid>
                <a:gridCol w="624275">
                  <a:extLst>
                    <a:ext uri="{9D8B030D-6E8A-4147-A177-3AD203B41FA5}">
                      <a16:colId xmlns:a16="http://schemas.microsoft.com/office/drawing/2014/main" val="20000"/>
                    </a:ext>
                  </a:extLst>
                </a:gridCol>
                <a:gridCol w="609400">
                  <a:extLst>
                    <a:ext uri="{9D8B030D-6E8A-4147-A177-3AD203B41FA5}">
                      <a16:colId xmlns:a16="http://schemas.microsoft.com/office/drawing/2014/main" val="20001"/>
                    </a:ext>
                  </a:extLst>
                </a:gridCol>
                <a:gridCol w="1508775">
                  <a:extLst>
                    <a:ext uri="{9D8B030D-6E8A-4147-A177-3AD203B41FA5}">
                      <a16:colId xmlns:a16="http://schemas.microsoft.com/office/drawing/2014/main" val="20002"/>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lnT w="9525" cap="flat" cmpd="sng">
                      <a:solidFill>
                        <a:srgbClr val="999999"/>
                      </a:solidFill>
                      <a:prstDash val="solid"/>
                      <a:round/>
                      <a:headEnd type="none" w="sm" len="sm"/>
                      <a:tailEnd type="none" w="sm" len="sm"/>
                    </a:lnT>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graphicFrame>
        <p:nvGraphicFramePr>
          <p:cNvPr id="838" name="Google Shape;838;p92"/>
          <p:cNvGraphicFramePr/>
          <p:nvPr/>
        </p:nvGraphicFramePr>
        <p:xfrm>
          <a:off x="4152900" y="476250"/>
          <a:ext cx="3000000" cy="3000000"/>
        </p:xfrm>
        <a:graphic>
          <a:graphicData uri="http://schemas.openxmlformats.org/drawingml/2006/table">
            <a:tbl>
              <a:tblPr>
                <a:noFill/>
                <a:tableStyleId>{57A54D37-2C74-4D59-B1A1-C6EF42CADA64}</a:tableStyleId>
              </a:tblPr>
              <a:tblGrid>
                <a:gridCol w="638725">
                  <a:extLst>
                    <a:ext uri="{9D8B030D-6E8A-4147-A177-3AD203B41FA5}">
                      <a16:colId xmlns:a16="http://schemas.microsoft.com/office/drawing/2014/main" val="20000"/>
                    </a:ext>
                  </a:extLst>
                </a:gridCol>
                <a:gridCol w="623525">
                  <a:extLst>
                    <a:ext uri="{9D8B030D-6E8A-4147-A177-3AD203B41FA5}">
                      <a16:colId xmlns:a16="http://schemas.microsoft.com/office/drawing/2014/main" val="20001"/>
                    </a:ext>
                  </a:extLst>
                </a:gridCol>
                <a:gridCol w="623525">
                  <a:extLst>
                    <a:ext uri="{9D8B030D-6E8A-4147-A177-3AD203B41FA5}">
                      <a16:colId xmlns:a16="http://schemas.microsoft.com/office/drawing/2014/main" val="20002"/>
                    </a:ext>
                  </a:extLst>
                </a:gridCol>
                <a:gridCol w="623525">
                  <a:extLst>
                    <a:ext uri="{9D8B030D-6E8A-4147-A177-3AD203B41FA5}">
                      <a16:colId xmlns:a16="http://schemas.microsoft.com/office/drawing/2014/main" val="20003"/>
                    </a:ext>
                  </a:extLst>
                </a:gridCol>
                <a:gridCol w="62352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b="1">
                          <a:latin typeface="Proxima Nova"/>
                          <a:ea typeface="Proxima Nova"/>
                          <a:cs typeface="Proxima Nova"/>
                          <a:sym typeface="Proxima Nova"/>
                        </a:rPr>
                        <a:t>1</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2</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3</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4</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5</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r h="0">
                <a:tc>
                  <a:txBody>
                    <a:bodyPr/>
                    <a:lstStyle/>
                    <a:p>
                      <a:pPr marL="0" lvl="0" indent="0" algn="ctr" rtl="0">
                        <a:spcBef>
                          <a:spcPts val="0"/>
                        </a:spcBef>
                        <a:spcAft>
                          <a:spcPts val="0"/>
                        </a:spcAft>
                        <a:buNone/>
                      </a:pPr>
                      <a:r>
                        <a:rPr lang="en" sz="1200" b="1">
                          <a:latin typeface="Proxima Nova"/>
                          <a:ea typeface="Proxima Nova"/>
                          <a:cs typeface="Proxima Nova"/>
                          <a:sym typeface="Proxima Nova"/>
                        </a:rPr>
                        <a:t>0</a:t>
                      </a:r>
                      <a:endParaRPr sz="1200" b="1">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0</a:t>
                      </a:r>
                      <a:endParaRPr sz="1200" b="1">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5</a:t>
                      </a:r>
                      <a:endParaRPr sz="1200" b="1">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0</a:t>
                      </a:r>
                      <a:endParaRPr sz="1200" b="1">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0</a:t>
                      </a:r>
                      <a:endParaRPr sz="1200" b="1">
                        <a:latin typeface="Proxima Nova"/>
                        <a:ea typeface="Proxima Nova"/>
                        <a:cs typeface="Proxima Nova"/>
                        <a:sym typeface="Proxima Nova"/>
                      </a:endParaRPr>
                    </a:p>
                  </a:txBody>
                  <a:tcPr marL="91425" marR="91425" marT="91425" marB="91425" anchor="ctr">
                    <a:solidFill>
                      <a:srgbClr val="EFEFEF"/>
                    </a:solidFill>
                  </a:tcPr>
                </a:tc>
                <a:extLst>
                  <a:ext uri="{0D108BD9-81ED-4DB2-BD59-A6C34878D82A}">
                    <a16:rowId xmlns:a16="http://schemas.microsoft.com/office/drawing/2014/main" val="10011"/>
                  </a:ext>
                </a:extLst>
              </a:tr>
            </a:tbl>
          </a:graphicData>
        </a:graphic>
      </p:graphicFrame>
      <p:sp>
        <p:nvSpPr>
          <p:cNvPr id="839" name="Google Shape;839;p92"/>
          <p:cNvSpPr/>
          <p:nvPr/>
        </p:nvSpPr>
        <p:spPr>
          <a:xfrm>
            <a:off x="7291575" y="4496850"/>
            <a:ext cx="609600" cy="368100"/>
          </a:xfrm>
          <a:prstGeom prst="rect">
            <a:avLst/>
          </a:prstGeom>
          <a:solidFill>
            <a:schemeClr val="lt2"/>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Sum</a:t>
            </a:r>
            <a:endParaRPr b="1">
              <a:latin typeface="Proxima Nova"/>
              <a:ea typeface="Proxima Nova"/>
              <a:cs typeface="Proxima Nova"/>
              <a:sym typeface="Proxima Nova"/>
            </a:endParaRPr>
          </a:p>
        </p:txBody>
      </p:sp>
      <p:sp>
        <p:nvSpPr>
          <p:cNvPr id="840" name="Google Shape;840;p92"/>
          <p:cNvSpPr txBox="1"/>
          <p:nvPr/>
        </p:nvSpPr>
        <p:spPr>
          <a:xfrm>
            <a:off x="7811875" y="3190550"/>
            <a:ext cx="1152300" cy="646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Take the sum</a:t>
            </a:r>
            <a:endParaRPr sz="1200" i="1">
              <a:solidFill>
                <a:schemeClr val="dk1"/>
              </a:solidFill>
              <a:latin typeface="Proxima Nova"/>
              <a:ea typeface="Proxima Nova"/>
              <a:cs typeface="Proxima Nova"/>
              <a:sym typeface="Proxima Nova"/>
            </a:endParaRPr>
          </a:p>
        </p:txBody>
      </p:sp>
      <p:pic>
        <p:nvPicPr>
          <p:cNvPr id="841" name="Google Shape;841;p92"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2458691" flipH="1">
            <a:off x="8170425" y="3874319"/>
            <a:ext cx="432309" cy="1077808"/>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93"/>
          <p:cNvSpPr txBox="1"/>
          <p:nvPr/>
        </p:nvSpPr>
        <p:spPr>
          <a:xfrm>
            <a:off x="616925" y="678200"/>
            <a:ext cx="4392900" cy="211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still need to normalize by the </a:t>
            </a:r>
            <a:r>
              <a:rPr lang="en" sz="1200" b="1">
                <a:solidFill>
                  <a:schemeClr val="dk1"/>
                </a:solidFill>
                <a:latin typeface="Proxima Nova"/>
                <a:ea typeface="Proxima Nova"/>
                <a:cs typeface="Proxima Nova"/>
                <a:sym typeface="Proxima Nova"/>
              </a:rPr>
              <a:t>maximum betweenness value</a:t>
            </a:r>
            <a:r>
              <a:rPr lang="en" sz="1200">
                <a:solidFill>
                  <a:schemeClr val="dk1"/>
                </a:solidFill>
                <a:latin typeface="Proxima Nova"/>
                <a:ea typeface="Proxima Nova"/>
                <a:cs typeface="Proxima Nova"/>
                <a:sym typeface="Proxima Nova"/>
              </a:rPr>
              <a:t> that a node in a graph if the same size can possibly take. </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get the maximum betweenness from a Star Graph which has the same number of nodes as our actual graph. In a star graph, the shortest paths between every pair of non-central nodes </a:t>
            </a:r>
            <a:r>
              <a:rPr lang="en" sz="1200" i="1">
                <a:solidFill>
                  <a:schemeClr val="dk1"/>
                </a:solidFill>
                <a:latin typeface="Proxima Nova"/>
                <a:ea typeface="Proxima Nova"/>
                <a:cs typeface="Proxima Nova"/>
                <a:sym typeface="Proxima Nova"/>
              </a:rPr>
              <a:t>must</a:t>
            </a:r>
            <a:r>
              <a:rPr lang="en" sz="1200">
                <a:solidFill>
                  <a:schemeClr val="dk1"/>
                </a:solidFill>
                <a:latin typeface="Proxima Nova"/>
                <a:ea typeface="Proxima Nova"/>
                <a:cs typeface="Proxima Nova"/>
                <a:sym typeface="Proxima Nova"/>
              </a:rPr>
              <a:t> go through the central node, so the central node plays the broker role with the most betweenness centrality.</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The number of paths that go through the center is                 = 6</a:t>
            </a:r>
            <a:endParaRPr sz="1200">
              <a:solidFill>
                <a:schemeClr val="dk1"/>
              </a:solidFill>
              <a:latin typeface="Proxima Nova"/>
              <a:ea typeface="Proxima Nova"/>
              <a:cs typeface="Proxima Nova"/>
              <a:sym typeface="Proxima Nova"/>
            </a:endParaRPr>
          </a:p>
        </p:txBody>
      </p:sp>
      <p:pic>
        <p:nvPicPr>
          <p:cNvPr id="847" name="Google Shape;847;p9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70325" y="408025"/>
            <a:ext cx="3024077" cy="2016051"/>
          </a:xfrm>
          <a:prstGeom prst="rect">
            <a:avLst/>
          </a:prstGeom>
          <a:noFill/>
          <a:ln>
            <a:noFill/>
          </a:ln>
        </p:spPr>
      </p:pic>
      <p:pic>
        <p:nvPicPr>
          <p:cNvPr id="848" name="Google Shape;848;p9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84350" y="2350694"/>
            <a:ext cx="564925" cy="48858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94"/>
          <p:cNvSpPr txBox="1"/>
          <p:nvPr/>
        </p:nvSpPr>
        <p:spPr>
          <a:xfrm>
            <a:off x="616925" y="678200"/>
            <a:ext cx="4392900" cy="211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still need to normalize by the </a:t>
            </a:r>
            <a:r>
              <a:rPr lang="en" sz="1200" b="1">
                <a:solidFill>
                  <a:schemeClr val="dk1"/>
                </a:solidFill>
                <a:latin typeface="Proxima Nova"/>
                <a:ea typeface="Proxima Nova"/>
                <a:cs typeface="Proxima Nova"/>
                <a:sym typeface="Proxima Nova"/>
              </a:rPr>
              <a:t>maximum betweenness value</a:t>
            </a:r>
            <a:r>
              <a:rPr lang="en" sz="1200">
                <a:solidFill>
                  <a:schemeClr val="dk1"/>
                </a:solidFill>
                <a:latin typeface="Proxima Nova"/>
                <a:ea typeface="Proxima Nova"/>
                <a:cs typeface="Proxima Nova"/>
                <a:sym typeface="Proxima Nova"/>
              </a:rPr>
              <a:t> that a node in a graph if the same size can possibly take. </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We get the maximum betweenness from a Star Graph which has the same number of nodes as our actual graph. In a star graph, the shortest paths between every pair of non-central nodes </a:t>
            </a:r>
            <a:r>
              <a:rPr lang="en" sz="1200" i="1">
                <a:solidFill>
                  <a:schemeClr val="dk1"/>
                </a:solidFill>
                <a:latin typeface="Proxima Nova"/>
                <a:ea typeface="Proxima Nova"/>
                <a:cs typeface="Proxima Nova"/>
                <a:sym typeface="Proxima Nova"/>
              </a:rPr>
              <a:t>must</a:t>
            </a:r>
            <a:r>
              <a:rPr lang="en" sz="1200">
                <a:solidFill>
                  <a:schemeClr val="dk1"/>
                </a:solidFill>
                <a:latin typeface="Proxima Nova"/>
                <a:ea typeface="Proxima Nova"/>
                <a:cs typeface="Proxima Nova"/>
                <a:sym typeface="Proxima Nova"/>
              </a:rPr>
              <a:t> go through the central node, so the central node plays the broker role with the most betweenness centrality.</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200">
                <a:solidFill>
                  <a:schemeClr val="dk1"/>
                </a:solidFill>
                <a:latin typeface="Proxima Nova"/>
                <a:ea typeface="Proxima Nova"/>
                <a:cs typeface="Proxima Nova"/>
                <a:sym typeface="Proxima Nova"/>
              </a:rPr>
              <a:t>The number of paths that go through the center is                 = 6</a:t>
            </a:r>
            <a:endParaRPr sz="1200">
              <a:solidFill>
                <a:schemeClr val="dk1"/>
              </a:solidFill>
              <a:latin typeface="Proxima Nova"/>
              <a:ea typeface="Proxima Nova"/>
              <a:cs typeface="Proxima Nova"/>
              <a:sym typeface="Proxima Nova"/>
            </a:endParaRPr>
          </a:p>
        </p:txBody>
      </p:sp>
      <p:pic>
        <p:nvPicPr>
          <p:cNvPr id="854" name="Google Shape;854;p9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70325" y="408025"/>
            <a:ext cx="3024077" cy="2016051"/>
          </a:xfrm>
          <a:prstGeom prst="rect">
            <a:avLst/>
          </a:prstGeom>
          <a:noFill/>
          <a:ln>
            <a:noFill/>
          </a:ln>
        </p:spPr>
      </p:pic>
      <p:pic>
        <p:nvPicPr>
          <p:cNvPr id="855" name="Google Shape;855;p9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84350" y="2350694"/>
            <a:ext cx="564925" cy="488581"/>
          </a:xfrm>
          <a:prstGeom prst="rect">
            <a:avLst/>
          </a:prstGeom>
          <a:noFill/>
          <a:ln>
            <a:noFill/>
          </a:ln>
        </p:spPr>
      </p:pic>
      <p:graphicFrame>
        <p:nvGraphicFramePr>
          <p:cNvPr id="856" name="Google Shape;856;p94"/>
          <p:cNvGraphicFramePr/>
          <p:nvPr/>
        </p:nvGraphicFramePr>
        <p:xfrm>
          <a:off x="2501275" y="3678050"/>
          <a:ext cx="3000000" cy="3000000"/>
        </p:xfrm>
        <a:graphic>
          <a:graphicData uri="http://schemas.openxmlformats.org/drawingml/2006/table">
            <a:tbl>
              <a:tblPr>
                <a:noFill/>
                <a:tableStyleId>{57A54D37-2C74-4D59-B1A1-C6EF42CADA64}</a:tableStyleId>
              </a:tblPr>
              <a:tblGrid>
                <a:gridCol w="638725">
                  <a:extLst>
                    <a:ext uri="{9D8B030D-6E8A-4147-A177-3AD203B41FA5}">
                      <a16:colId xmlns:a16="http://schemas.microsoft.com/office/drawing/2014/main" val="20000"/>
                    </a:ext>
                  </a:extLst>
                </a:gridCol>
                <a:gridCol w="623525">
                  <a:extLst>
                    <a:ext uri="{9D8B030D-6E8A-4147-A177-3AD203B41FA5}">
                      <a16:colId xmlns:a16="http://schemas.microsoft.com/office/drawing/2014/main" val="20001"/>
                    </a:ext>
                  </a:extLst>
                </a:gridCol>
                <a:gridCol w="623525">
                  <a:extLst>
                    <a:ext uri="{9D8B030D-6E8A-4147-A177-3AD203B41FA5}">
                      <a16:colId xmlns:a16="http://schemas.microsoft.com/office/drawing/2014/main" val="20002"/>
                    </a:ext>
                  </a:extLst>
                </a:gridCol>
                <a:gridCol w="623525">
                  <a:extLst>
                    <a:ext uri="{9D8B030D-6E8A-4147-A177-3AD203B41FA5}">
                      <a16:colId xmlns:a16="http://schemas.microsoft.com/office/drawing/2014/main" val="20003"/>
                    </a:ext>
                  </a:extLst>
                </a:gridCol>
                <a:gridCol w="62352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0/6</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0/6</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5/6</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0/6</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0/6</a:t>
                      </a:r>
                      <a:endParaRPr sz="1200">
                        <a:latin typeface="Proxima Nova"/>
                        <a:ea typeface="Proxima Nova"/>
                        <a:cs typeface="Proxima Nova"/>
                        <a:sym typeface="Proxima Nova"/>
                      </a:endParaRPr>
                    </a:p>
                  </a:txBody>
                  <a:tcPr marL="91425" marR="91425" marT="91425" marB="91425" anchor="ctr">
                    <a:solidFill>
                      <a:srgbClr val="EFEFEF"/>
                    </a:solidFill>
                  </a:tcPr>
                </a:tc>
                <a:extLst>
                  <a:ext uri="{0D108BD9-81ED-4DB2-BD59-A6C34878D82A}">
                    <a16:rowId xmlns:a16="http://schemas.microsoft.com/office/drawing/2014/main" val="10000"/>
                  </a:ext>
                </a:extLst>
              </a:tr>
            </a:tbl>
          </a:graphicData>
        </a:graphic>
      </p:graphicFrame>
      <p:graphicFrame>
        <p:nvGraphicFramePr>
          <p:cNvPr id="857" name="Google Shape;857;p94"/>
          <p:cNvGraphicFramePr/>
          <p:nvPr/>
        </p:nvGraphicFramePr>
        <p:xfrm>
          <a:off x="2501275" y="3150200"/>
          <a:ext cx="3000000" cy="3000000"/>
        </p:xfrm>
        <a:graphic>
          <a:graphicData uri="http://schemas.openxmlformats.org/drawingml/2006/table">
            <a:tbl>
              <a:tblPr>
                <a:noFill/>
                <a:tableStyleId>{57A54D37-2C74-4D59-B1A1-C6EF42CADA64}</a:tableStyleId>
              </a:tblPr>
              <a:tblGrid>
                <a:gridCol w="638725">
                  <a:extLst>
                    <a:ext uri="{9D8B030D-6E8A-4147-A177-3AD203B41FA5}">
                      <a16:colId xmlns:a16="http://schemas.microsoft.com/office/drawing/2014/main" val="20000"/>
                    </a:ext>
                  </a:extLst>
                </a:gridCol>
                <a:gridCol w="623525">
                  <a:extLst>
                    <a:ext uri="{9D8B030D-6E8A-4147-A177-3AD203B41FA5}">
                      <a16:colId xmlns:a16="http://schemas.microsoft.com/office/drawing/2014/main" val="20001"/>
                    </a:ext>
                  </a:extLst>
                </a:gridCol>
                <a:gridCol w="623525">
                  <a:extLst>
                    <a:ext uri="{9D8B030D-6E8A-4147-A177-3AD203B41FA5}">
                      <a16:colId xmlns:a16="http://schemas.microsoft.com/office/drawing/2014/main" val="20002"/>
                    </a:ext>
                  </a:extLst>
                </a:gridCol>
                <a:gridCol w="623525">
                  <a:extLst>
                    <a:ext uri="{9D8B030D-6E8A-4147-A177-3AD203B41FA5}">
                      <a16:colId xmlns:a16="http://schemas.microsoft.com/office/drawing/2014/main" val="20003"/>
                    </a:ext>
                  </a:extLst>
                </a:gridCol>
                <a:gridCol w="623525">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0</a:t>
                      </a:r>
                      <a:endParaRPr sz="1200">
                        <a:latin typeface="Proxima Nova"/>
                        <a:ea typeface="Proxima Nova"/>
                        <a:cs typeface="Proxima Nova"/>
                        <a:sym typeface="Proxima Nova"/>
                      </a:endParaRPr>
                    </a:p>
                  </a:txBody>
                  <a:tcPr marL="91425" marR="91425" marT="91425" marB="91425" anchor="ctr">
                    <a:solidFill>
                      <a:srgbClr val="EFEFEF"/>
                    </a:solidFill>
                  </a:tcPr>
                </a:tc>
                <a:extLst>
                  <a:ext uri="{0D108BD9-81ED-4DB2-BD59-A6C34878D82A}">
                    <a16:rowId xmlns:a16="http://schemas.microsoft.com/office/drawing/2014/main" val="10000"/>
                  </a:ext>
                </a:extLst>
              </a:tr>
            </a:tbl>
          </a:graphicData>
        </a:graphic>
      </p:graphicFrame>
      <p:sp>
        <p:nvSpPr>
          <p:cNvPr id="858" name="Google Shape;858;p94"/>
          <p:cNvSpPr txBox="1"/>
          <p:nvPr/>
        </p:nvSpPr>
        <p:spPr>
          <a:xfrm>
            <a:off x="648525" y="3148425"/>
            <a:ext cx="15126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Proxima Nova"/>
                <a:ea typeface="Proxima Nova"/>
                <a:cs typeface="Proxima Nova"/>
                <a:sym typeface="Proxima Nova"/>
              </a:rPr>
              <a:t>Unnormalized sums</a:t>
            </a:r>
            <a:endParaRPr/>
          </a:p>
        </p:txBody>
      </p:sp>
      <p:sp>
        <p:nvSpPr>
          <p:cNvPr id="859" name="Google Shape;859;p94"/>
          <p:cNvSpPr txBox="1"/>
          <p:nvPr/>
        </p:nvSpPr>
        <p:spPr>
          <a:xfrm>
            <a:off x="648525" y="3650222"/>
            <a:ext cx="15126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200">
                <a:solidFill>
                  <a:schemeClr val="dk1"/>
                </a:solidFill>
                <a:latin typeface="Proxima Nova"/>
                <a:ea typeface="Proxima Nova"/>
                <a:cs typeface="Proxima Nova"/>
                <a:sym typeface="Proxima Nova"/>
              </a:rPr>
              <a:t>Normalized sums</a:t>
            </a:r>
            <a:endParaRPr/>
          </a:p>
        </p:txBody>
      </p:sp>
      <p:sp>
        <p:nvSpPr>
          <p:cNvPr id="860" name="Google Shape;860;p94"/>
          <p:cNvSpPr txBox="1"/>
          <p:nvPr/>
        </p:nvSpPr>
        <p:spPr>
          <a:xfrm>
            <a:off x="5492850" y="4282775"/>
            <a:ext cx="2445300" cy="711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These are the betweenness centrality values of each node!</a:t>
            </a:r>
            <a:endParaRPr sz="1200" baseline="-25000">
              <a:solidFill>
                <a:schemeClr val="dk1"/>
              </a:solidFill>
              <a:latin typeface="Proxima Nova"/>
              <a:ea typeface="Proxima Nova"/>
              <a:cs typeface="Proxima Nova"/>
              <a:sym typeface="Proxima Nova"/>
            </a:endParaRPr>
          </a:p>
        </p:txBody>
      </p:sp>
      <p:pic>
        <p:nvPicPr>
          <p:cNvPr id="861" name="Google Shape;861;p94"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6357486">
            <a:off x="6078201" y="3396019"/>
            <a:ext cx="432308" cy="107780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pic>
        <p:nvPicPr>
          <p:cNvPr id="866" name="Google Shape;866;p9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910975" y="193249"/>
            <a:ext cx="5322050" cy="46975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pic>
        <p:nvPicPr>
          <p:cNvPr id="871" name="Google Shape;871;p9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910975" y="193249"/>
            <a:ext cx="5322050" cy="4697526"/>
          </a:xfrm>
          <a:prstGeom prst="rect">
            <a:avLst/>
          </a:prstGeom>
          <a:noFill/>
          <a:ln>
            <a:noFill/>
          </a:ln>
        </p:spPr>
      </p:pic>
      <p:sp>
        <p:nvSpPr>
          <p:cNvPr id="872" name="Google Shape;872;p96"/>
          <p:cNvSpPr txBox="1"/>
          <p:nvPr/>
        </p:nvSpPr>
        <p:spPr>
          <a:xfrm>
            <a:off x="5961125" y="3825700"/>
            <a:ext cx="512700" cy="474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5/6</a:t>
            </a:r>
            <a:endParaRPr sz="1200" baseline="-25000">
              <a:solidFill>
                <a:schemeClr val="dk1"/>
              </a:solidFill>
              <a:latin typeface="Proxima Nova"/>
              <a:ea typeface="Proxima Nova"/>
              <a:cs typeface="Proxima Nova"/>
              <a:sym typeface="Proxima Nova"/>
            </a:endParaRPr>
          </a:p>
        </p:txBody>
      </p:sp>
      <p:pic>
        <p:nvPicPr>
          <p:cNvPr id="873" name="Google Shape;873;p96"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2836901">
            <a:off x="5149101" y="3702569"/>
            <a:ext cx="432308" cy="1077808"/>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pic>
        <p:nvPicPr>
          <p:cNvPr id="878" name="Google Shape;878;p97"/>
          <p:cNvPicPr preferRelativeResize="0"/>
          <p:nvPr/>
        </p:nvPicPr>
        <p:blipFill rotWithShape="1">
          <a:blip r:embed="rId3" cstate="email">
            <a:alphaModFix/>
            <a:extLst>
              <a:ext uri="{28A0092B-C50C-407E-A947-70E740481C1C}">
                <a14:useLocalDpi xmlns:a14="http://schemas.microsoft.com/office/drawing/2010/main"/>
              </a:ext>
            </a:extLst>
          </a:blip>
          <a:srcRect l="-795"/>
          <a:stretch/>
        </p:blipFill>
        <p:spPr>
          <a:xfrm>
            <a:off x="412625" y="252900"/>
            <a:ext cx="3779524" cy="1334400"/>
          </a:xfrm>
          <a:prstGeom prst="rect">
            <a:avLst/>
          </a:prstGeom>
          <a:noFill/>
          <a:ln>
            <a:noFill/>
          </a:ln>
        </p:spPr>
      </p:pic>
      <p:pic>
        <p:nvPicPr>
          <p:cNvPr id="879" name="Google Shape;879;p9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7425" y="1795475"/>
            <a:ext cx="3147700" cy="1391625"/>
          </a:xfrm>
          <a:prstGeom prst="rect">
            <a:avLst/>
          </a:prstGeom>
          <a:noFill/>
          <a:ln>
            <a:noFill/>
          </a:ln>
        </p:spPr>
      </p:pic>
      <p:sp>
        <p:nvSpPr>
          <p:cNvPr id="880" name="Google Shape;880;p97"/>
          <p:cNvSpPr txBox="1"/>
          <p:nvPr/>
        </p:nvSpPr>
        <p:spPr>
          <a:xfrm>
            <a:off x="5504075" y="301025"/>
            <a:ext cx="2183400" cy="977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formulation in the textbook double-counts every edge as (s,t) and (t,s)</a:t>
            </a:r>
            <a:endParaRPr sz="1200" i="1" baseline="-25000">
              <a:solidFill>
                <a:schemeClr val="dk1"/>
              </a:solidFill>
              <a:latin typeface="Proxima Nova"/>
              <a:ea typeface="Proxima Nova"/>
              <a:cs typeface="Proxima Nova"/>
              <a:sym typeface="Proxima Nova"/>
            </a:endParaRPr>
          </a:p>
        </p:txBody>
      </p:sp>
      <p:pic>
        <p:nvPicPr>
          <p:cNvPr id="881" name="Google Shape;881;p97"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4862029">
            <a:off x="4702901" y="-37856"/>
            <a:ext cx="432308" cy="1077808"/>
          </a:xfrm>
          <a:prstGeom prst="rect">
            <a:avLst/>
          </a:prstGeom>
          <a:noFill/>
          <a:ln>
            <a:noFill/>
          </a:ln>
        </p:spPr>
      </p:pic>
      <p:sp>
        <p:nvSpPr>
          <p:cNvPr id="882" name="Google Shape;882;p97"/>
          <p:cNvSpPr txBox="1"/>
          <p:nvPr/>
        </p:nvSpPr>
        <p:spPr>
          <a:xfrm>
            <a:off x="3961800" y="2986350"/>
            <a:ext cx="3218400" cy="1718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So they needed to divide by 2 to take care of the double-counting. In the worked out example above, I made sure to count every edge just once. So I normalized with only </a:t>
            </a:r>
            <a:r>
              <a:rPr lang="en" sz="1200" baseline="30000">
                <a:latin typeface="Proxima Nova Semibold"/>
                <a:ea typeface="Proxima Nova Semibold"/>
                <a:cs typeface="Proxima Nova Semibold"/>
                <a:sym typeface="Proxima Nova Semibold"/>
              </a:rPr>
              <a:t>(n-1)</a:t>
            </a:r>
            <a:r>
              <a:rPr lang="en" sz="1200">
                <a:latin typeface="Proxima Nova Semibold"/>
                <a:ea typeface="Proxima Nova Semibold"/>
                <a:cs typeface="Proxima Nova Semibold"/>
                <a:sym typeface="Proxima Nova Semibold"/>
              </a:rPr>
              <a:t>C</a:t>
            </a:r>
            <a:r>
              <a:rPr lang="en" sz="1200" baseline="-25000">
                <a:latin typeface="Proxima Nova Semibold"/>
                <a:ea typeface="Proxima Nova Semibold"/>
                <a:cs typeface="Proxima Nova Semibold"/>
                <a:sym typeface="Proxima Nova Semibold"/>
              </a:rPr>
              <a:t>2</a:t>
            </a:r>
            <a:r>
              <a:rPr lang="en" sz="1200">
                <a:latin typeface="Proxima Nova Semibold"/>
                <a:ea typeface="Proxima Nova Semibold"/>
                <a:cs typeface="Proxima Nova Semibold"/>
                <a:sym typeface="Proxima Nova Semibold"/>
              </a:rPr>
              <a:t>, without this factor of 2.</a:t>
            </a:r>
            <a:endParaRPr sz="1200" i="1" baseline="-25000">
              <a:solidFill>
                <a:schemeClr val="dk1"/>
              </a:solidFill>
              <a:latin typeface="Proxima Nova"/>
              <a:ea typeface="Proxima Nova"/>
              <a:cs typeface="Proxima Nova"/>
              <a:sym typeface="Proxima Nova"/>
            </a:endParaRPr>
          </a:p>
        </p:txBody>
      </p:sp>
      <p:pic>
        <p:nvPicPr>
          <p:cNvPr id="883" name="Google Shape;883;p97"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6889437" flipH="1">
            <a:off x="3123451" y="2766394"/>
            <a:ext cx="432308" cy="1077808"/>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pic>
        <p:nvPicPr>
          <p:cNvPr id="888" name="Google Shape;888;p9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93112" y="228600"/>
            <a:ext cx="3524276" cy="4641750"/>
          </a:xfrm>
          <a:prstGeom prst="rect">
            <a:avLst/>
          </a:prstGeom>
          <a:noFill/>
          <a:ln>
            <a:noFill/>
          </a:ln>
        </p:spPr>
      </p:pic>
      <p:sp>
        <p:nvSpPr>
          <p:cNvPr id="889" name="Google Shape;889;p98"/>
          <p:cNvSpPr txBox="1"/>
          <p:nvPr/>
        </p:nvSpPr>
        <p:spPr>
          <a:xfrm>
            <a:off x="96625" y="4823900"/>
            <a:ext cx="8213400" cy="21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solidFill>
                <a:schemeClr val="dk2"/>
              </a:solidFill>
              <a:latin typeface="Proxima Nova"/>
              <a:ea typeface="Proxima Nova"/>
              <a:cs typeface="Proxima Nova"/>
              <a:sym typeface="Proxima Nova"/>
            </a:endParaRPr>
          </a:p>
        </p:txBody>
      </p:sp>
      <p:sp>
        <p:nvSpPr>
          <p:cNvPr id="890" name="Google Shape;890;p9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Readings</a:t>
            </a:r>
            <a:endParaRPr sz="2800">
              <a:solidFill>
                <a:srgbClr val="000000"/>
              </a:solidFill>
            </a:endParaRPr>
          </a:p>
        </p:txBody>
      </p:sp>
      <p:sp>
        <p:nvSpPr>
          <p:cNvPr id="891" name="Google Shape;891;p98"/>
          <p:cNvSpPr txBox="1"/>
          <p:nvPr/>
        </p:nvSpPr>
        <p:spPr>
          <a:xfrm>
            <a:off x="438700" y="1250900"/>
            <a:ext cx="4593300" cy="2413500"/>
          </a:xfrm>
          <a:prstGeom prst="rect">
            <a:avLst/>
          </a:prstGeom>
          <a:noFill/>
          <a:ln>
            <a:noFill/>
          </a:ln>
        </p:spPr>
        <p:txBody>
          <a:bodyPr spcFirstLastPara="1" wrap="square" lIns="0" tIns="0" rIns="0" bIns="0" anchor="t" anchorCtr="0">
            <a:noAutofit/>
          </a:bodyPr>
          <a:lstStyle/>
          <a:p>
            <a:pPr marL="457200" lvl="0" indent="-304800" algn="l" rtl="0">
              <a:lnSpc>
                <a:spcPct val="115000"/>
              </a:lnSpc>
              <a:spcBef>
                <a:spcPts val="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Chapters 3.1.1-3.1.6 (inclusive) of the textbook</a:t>
            </a:r>
            <a:endParaRPr sz="1200">
              <a:solidFill>
                <a:schemeClr val="dk1"/>
              </a:solidFill>
              <a:latin typeface="Proxima Nova"/>
              <a:ea typeface="Proxima Nova"/>
              <a:cs typeface="Proxima Nova"/>
              <a:sym typeface="Proxima Nova"/>
            </a:endParaRPr>
          </a:p>
          <a:p>
            <a:pPr marL="457200" lvl="0" indent="-304800" algn="l" rtl="0">
              <a:lnSpc>
                <a:spcPct val="115000"/>
              </a:lnSpc>
              <a:spcBef>
                <a:spcPts val="100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Valente, Thomas W. "Network interventions." </a:t>
            </a:r>
            <a:r>
              <a:rPr lang="en" sz="1200" i="1">
                <a:solidFill>
                  <a:schemeClr val="dk1"/>
                </a:solidFill>
                <a:latin typeface="Proxima Nova"/>
                <a:ea typeface="Proxima Nova"/>
                <a:cs typeface="Proxima Nova"/>
                <a:sym typeface="Proxima Nova"/>
              </a:rPr>
              <a:t>Science</a:t>
            </a:r>
            <a:r>
              <a:rPr lang="en" sz="1200">
                <a:solidFill>
                  <a:schemeClr val="dk1"/>
                </a:solidFill>
                <a:latin typeface="Proxima Nova"/>
                <a:ea typeface="Proxima Nova"/>
                <a:cs typeface="Proxima Nova"/>
                <a:sym typeface="Proxima Nova"/>
              </a:rPr>
              <a:t> 337.6090 (2012): 49-53.</a:t>
            </a:r>
            <a:endParaRPr sz="1200">
              <a:solidFill>
                <a:schemeClr val="dk1"/>
              </a:solidFill>
              <a:latin typeface="Proxima Nova"/>
              <a:ea typeface="Proxima Nova"/>
              <a:cs typeface="Proxima Nova"/>
              <a:sym typeface="Proxima Nova"/>
            </a:endParaRPr>
          </a:p>
          <a:p>
            <a:pPr marL="457200" lvl="0" indent="-304800" algn="l" rtl="0">
              <a:lnSpc>
                <a:spcPct val="115000"/>
              </a:lnSpc>
              <a:spcBef>
                <a:spcPts val="100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Roberts, Nancy, and Sean F. Everton. "Strategies for combating dark networks." </a:t>
            </a:r>
            <a:r>
              <a:rPr lang="en" sz="1200" i="1">
                <a:solidFill>
                  <a:schemeClr val="dk1"/>
                </a:solidFill>
                <a:latin typeface="Proxima Nova"/>
                <a:ea typeface="Proxima Nova"/>
                <a:cs typeface="Proxima Nova"/>
                <a:sym typeface="Proxima Nova"/>
              </a:rPr>
              <a:t>Journal of Social Structure</a:t>
            </a:r>
            <a:r>
              <a:rPr lang="en" sz="1200">
                <a:solidFill>
                  <a:schemeClr val="dk1"/>
                </a:solidFill>
                <a:latin typeface="Proxima Nova"/>
                <a:ea typeface="Proxima Nova"/>
                <a:cs typeface="Proxima Nova"/>
                <a:sym typeface="Proxima Nova"/>
              </a:rPr>
              <a:t> 12.1 (2011): 1-32.</a:t>
            </a:r>
            <a:endParaRPr sz="1200">
              <a:solidFill>
                <a:schemeClr val="dk1"/>
              </a:solidFill>
              <a:latin typeface="Proxima Nova"/>
              <a:ea typeface="Proxima Nova"/>
              <a:cs typeface="Proxima Nova"/>
              <a:sym typeface="Proxima Nova"/>
            </a:endParaRPr>
          </a:p>
          <a:p>
            <a:pPr marL="457200" lvl="0" indent="-304800" algn="l" rtl="0">
              <a:lnSpc>
                <a:spcPct val="115000"/>
              </a:lnSpc>
              <a:spcBef>
                <a:spcPts val="1000"/>
              </a:spcBef>
              <a:spcAft>
                <a:spcPts val="0"/>
              </a:spcAft>
              <a:buClr>
                <a:schemeClr val="dk1"/>
              </a:buClr>
              <a:buSzPts val="1200"/>
              <a:buFont typeface="Proxima Nova"/>
              <a:buAutoNum type="arabicPeriod"/>
            </a:pPr>
            <a:r>
              <a:rPr lang="en" sz="1200">
                <a:solidFill>
                  <a:schemeClr val="dk1"/>
                </a:solidFill>
                <a:latin typeface="Proxima Nova"/>
                <a:ea typeface="Proxima Nova"/>
                <a:cs typeface="Proxima Nova"/>
                <a:sym typeface="Proxima Nova"/>
              </a:rPr>
              <a:t>Feld, Scott L. "Why your friends have more friends than you do." </a:t>
            </a:r>
            <a:r>
              <a:rPr lang="en" sz="1200" i="1">
                <a:solidFill>
                  <a:schemeClr val="dk1"/>
                </a:solidFill>
                <a:latin typeface="Proxima Nova"/>
                <a:ea typeface="Proxima Nova"/>
                <a:cs typeface="Proxima Nova"/>
                <a:sym typeface="Proxima Nova"/>
              </a:rPr>
              <a:t>American Journal of Sociology</a:t>
            </a:r>
            <a:r>
              <a:rPr lang="en" sz="1200">
                <a:solidFill>
                  <a:schemeClr val="dk1"/>
                </a:solidFill>
                <a:latin typeface="Proxima Nova"/>
                <a:ea typeface="Proxima Nova"/>
                <a:cs typeface="Proxima Nova"/>
                <a:sym typeface="Proxima Nova"/>
              </a:rPr>
              <a:t> 96.6 (1991): 1464-1477.</a:t>
            </a: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200">
              <a:solidFill>
                <a:schemeClr val="dk1"/>
              </a:solidFill>
              <a:latin typeface="Proxima Nova"/>
              <a:ea typeface="Proxima Nova"/>
              <a:cs typeface="Proxima Nova"/>
              <a:sym typeface="Proxima Nov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87</a:t>
            </a:fld>
            <a:endParaRPr/>
          </a:p>
        </p:txBody>
      </p:sp>
      <p:sp>
        <p:nvSpPr>
          <p:cNvPr id="897" name="Google Shape;897;p9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Summary</a:t>
            </a:r>
            <a:endParaRPr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Summary of Degree Centralities</a:t>
            </a:r>
            <a:endParaRPr sz="2800">
              <a:solidFill>
                <a:srgbClr val="000000"/>
              </a:solidFill>
            </a:endParaRPr>
          </a:p>
        </p:txBody>
      </p:sp>
      <p:sp>
        <p:nvSpPr>
          <p:cNvPr id="124" name="Google Shape;124;p21"/>
          <p:cNvSpPr txBox="1"/>
          <p:nvPr/>
        </p:nvSpPr>
        <p:spPr>
          <a:xfrm>
            <a:off x="438700" y="1250900"/>
            <a:ext cx="8183400" cy="2413500"/>
          </a:xfrm>
          <a:prstGeom prst="rect">
            <a:avLst/>
          </a:prstGeom>
          <a:noFill/>
          <a:ln>
            <a:noFill/>
          </a:ln>
        </p:spPr>
        <p:txBody>
          <a:bodyPr spcFirstLastPara="1" wrap="square" lIns="0" tIns="0" rIns="0" bIns="0" anchor="t" anchorCtr="0">
            <a:noAutofit/>
          </a:bodyPr>
          <a:lstStyle/>
          <a:p>
            <a:pPr marL="457200" lvl="0" indent="-311150" algn="l" rtl="0">
              <a:lnSpc>
                <a:spcPct val="115000"/>
              </a:lnSpc>
              <a:spcBef>
                <a:spcPts val="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Undirected graph: </a:t>
            </a:r>
            <a:r>
              <a:rPr lang="en" sz="1300" b="1">
                <a:solidFill>
                  <a:schemeClr val="dk1"/>
                </a:solidFill>
                <a:latin typeface="Proxima Nova"/>
                <a:ea typeface="Proxima Nova"/>
                <a:cs typeface="Proxima Nova"/>
                <a:sym typeface="Proxima Nova"/>
              </a:rPr>
              <a:t>A</a:t>
            </a:r>
            <a:r>
              <a:rPr lang="en" sz="1300">
                <a:solidFill>
                  <a:schemeClr val="dk1"/>
                </a:solidFill>
                <a:latin typeface="Proxima Nova"/>
                <a:ea typeface="Proxima Nova"/>
                <a:cs typeface="Proxima Nova"/>
                <a:sym typeface="Proxima Nova"/>
              </a:rPr>
              <a:t>x</a:t>
            </a:r>
            <a:r>
              <a:rPr lang="en" sz="1300" b="1">
                <a:solidFill>
                  <a:schemeClr val="dk1"/>
                </a:solidFill>
                <a:latin typeface="Proxima Nova"/>
                <a:ea typeface="Proxima Nova"/>
                <a:cs typeface="Proxima Nova"/>
                <a:sym typeface="Proxima Nova"/>
              </a:rPr>
              <a:t>1</a:t>
            </a:r>
            <a:endParaRPr sz="1300" b="1">
              <a:solidFill>
                <a:schemeClr val="dk1"/>
              </a:solidFill>
              <a:latin typeface="Proxima Nova"/>
              <a:ea typeface="Proxima Nova"/>
              <a:cs typeface="Proxima Nova"/>
              <a:sym typeface="Proxima Nova"/>
            </a:endParaRPr>
          </a:p>
          <a:p>
            <a:pPr marL="457200" lvl="0" indent="-311150" algn="l" rtl="0">
              <a:lnSpc>
                <a:spcPct val="115000"/>
              </a:lnSpc>
              <a:spcBef>
                <a:spcPts val="100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Directed graph, out-degree centralities: </a:t>
            </a:r>
            <a:r>
              <a:rPr lang="en" sz="1300" b="1">
                <a:solidFill>
                  <a:schemeClr val="dk1"/>
                </a:solidFill>
                <a:latin typeface="Proxima Nova"/>
                <a:ea typeface="Proxima Nova"/>
                <a:cs typeface="Proxima Nova"/>
                <a:sym typeface="Proxima Nova"/>
              </a:rPr>
              <a:t>A</a:t>
            </a:r>
            <a:r>
              <a:rPr lang="en" sz="1300">
                <a:solidFill>
                  <a:schemeClr val="dk1"/>
                </a:solidFill>
                <a:latin typeface="Proxima Nova"/>
                <a:ea typeface="Proxima Nova"/>
                <a:cs typeface="Proxima Nova"/>
                <a:sym typeface="Proxima Nova"/>
              </a:rPr>
              <a:t>x</a:t>
            </a:r>
            <a:r>
              <a:rPr lang="en" sz="1300" b="1">
                <a:solidFill>
                  <a:schemeClr val="dk1"/>
                </a:solidFill>
                <a:latin typeface="Proxima Nova"/>
                <a:ea typeface="Proxima Nova"/>
                <a:cs typeface="Proxima Nova"/>
                <a:sym typeface="Proxima Nova"/>
              </a:rPr>
              <a:t>1</a:t>
            </a:r>
            <a:endParaRPr sz="1300" b="1">
              <a:solidFill>
                <a:schemeClr val="dk1"/>
              </a:solidFill>
              <a:latin typeface="Proxima Nova"/>
              <a:ea typeface="Proxima Nova"/>
              <a:cs typeface="Proxima Nova"/>
              <a:sym typeface="Proxima Nova"/>
            </a:endParaRPr>
          </a:p>
          <a:p>
            <a:pPr marL="457200" lvl="0" indent="-311150" algn="l" rtl="0">
              <a:lnSpc>
                <a:spcPct val="115000"/>
              </a:lnSpc>
              <a:spcBef>
                <a:spcPts val="1000"/>
              </a:spcBef>
              <a:spcAft>
                <a:spcPts val="0"/>
              </a:spcAft>
              <a:buClr>
                <a:schemeClr val="dk1"/>
              </a:buClr>
              <a:buSzPts val="1300"/>
              <a:buFont typeface="Proxima Nova"/>
              <a:buChar char="●"/>
            </a:pPr>
            <a:r>
              <a:rPr lang="en" sz="1300">
                <a:solidFill>
                  <a:schemeClr val="dk1"/>
                </a:solidFill>
                <a:latin typeface="Proxima Nova"/>
                <a:ea typeface="Proxima Nova"/>
                <a:cs typeface="Proxima Nova"/>
                <a:sym typeface="Proxima Nova"/>
              </a:rPr>
              <a:t>Directed graph, in-degree centralities: </a:t>
            </a:r>
            <a:r>
              <a:rPr lang="en" sz="1300" b="1">
                <a:solidFill>
                  <a:schemeClr val="dk1"/>
                </a:solidFill>
                <a:latin typeface="Proxima Nova"/>
                <a:ea typeface="Proxima Nova"/>
                <a:cs typeface="Proxima Nova"/>
                <a:sym typeface="Proxima Nova"/>
              </a:rPr>
              <a:t>A</a:t>
            </a:r>
            <a:r>
              <a:rPr lang="en" sz="1300" baseline="30000">
                <a:solidFill>
                  <a:schemeClr val="dk1"/>
                </a:solidFill>
                <a:latin typeface="Proxima Nova"/>
                <a:ea typeface="Proxima Nova"/>
                <a:cs typeface="Proxima Nova"/>
                <a:sym typeface="Proxima Nova"/>
              </a:rPr>
              <a:t>T</a:t>
            </a:r>
            <a:r>
              <a:rPr lang="en" sz="1300">
                <a:solidFill>
                  <a:schemeClr val="dk1"/>
                </a:solidFill>
                <a:latin typeface="Proxima Nova"/>
                <a:ea typeface="Proxima Nova"/>
                <a:cs typeface="Proxima Nova"/>
                <a:sym typeface="Proxima Nova"/>
              </a:rPr>
              <a:t>x</a:t>
            </a:r>
            <a:r>
              <a:rPr lang="en" sz="1300" b="1">
                <a:solidFill>
                  <a:schemeClr val="dk1"/>
                </a:solidFill>
                <a:latin typeface="Proxima Nova"/>
                <a:ea typeface="Proxima Nova"/>
                <a:cs typeface="Proxima Nova"/>
                <a:sym typeface="Proxima Nova"/>
              </a:rPr>
              <a:t>1</a:t>
            </a:r>
            <a:endParaRPr sz="1300" b="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300">
                <a:solidFill>
                  <a:schemeClr val="dk1"/>
                </a:solidFill>
                <a:latin typeface="Proxima Nova"/>
                <a:ea typeface="Proxima Nova"/>
                <a:cs typeface="Proxima Nova"/>
                <a:sym typeface="Proxima Nova"/>
              </a:rPr>
              <a:t>Where </a:t>
            </a:r>
            <a:r>
              <a:rPr lang="en" sz="1300" b="1">
                <a:solidFill>
                  <a:schemeClr val="dk1"/>
                </a:solidFill>
                <a:latin typeface="Proxima Nova"/>
                <a:ea typeface="Proxima Nova"/>
                <a:cs typeface="Proxima Nova"/>
                <a:sym typeface="Proxima Nova"/>
              </a:rPr>
              <a:t>A</a:t>
            </a:r>
            <a:r>
              <a:rPr lang="en" sz="1300">
                <a:solidFill>
                  <a:schemeClr val="dk1"/>
                </a:solidFill>
                <a:latin typeface="Proxima Nova"/>
                <a:ea typeface="Proxima Nova"/>
                <a:cs typeface="Proxima Nova"/>
                <a:sym typeface="Proxima Nova"/>
              </a:rPr>
              <a:t> denotes the adjacency matrix of dimension (</a:t>
            </a:r>
            <a:r>
              <a:rPr lang="en" sz="1300" i="1">
                <a:solidFill>
                  <a:schemeClr val="dk1"/>
                </a:solidFill>
                <a:latin typeface="Proxima Nova"/>
                <a:ea typeface="Proxima Nova"/>
                <a:cs typeface="Proxima Nova"/>
                <a:sym typeface="Proxima Nova"/>
              </a:rPr>
              <a:t>n</a:t>
            </a:r>
            <a:r>
              <a:rPr lang="en" sz="1300">
                <a:solidFill>
                  <a:schemeClr val="dk1"/>
                </a:solidFill>
                <a:latin typeface="Proxima Nova"/>
                <a:ea typeface="Proxima Nova"/>
                <a:cs typeface="Proxima Nova"/>
                <a:sym typeface="Proxima Nova"/>
              </a:rPr>
              <a:t>x</a:t>
            </a:r>
            <a:r>
              <a:rPr lang="en" sz="1300" i="1">
                <a:solidFill>
                  <a:schemeClr val="dk1"/>
                </a:solidFill>
                <a:latin typeface="Proxima Nova"/>
                <a:ea typeface="Proxima Nova"/>
                <a:cs typeface="Proxima Nova"/>
                <a:sym typeface="Proxima Nova"/>
              </a:rPr>
              <a:t>n</a:t>
            </a:r>
            <a:r>
              <a:rPr lang="en" sz="1300">
                <a:solidFill>
                  <a:schemeClr val="dk1"/>
                </a:solidFill>
                <a:latin typeface="Proxima Nova"/>
                <a:ea typeface="Proxima Nova"/>
                <a:cs typeface="Proxima Nova"/>
                <a:sym typeface="Proxima Nova"/>
              </a:rPr>
              <a:t>), and </a:t>
            </a:r>
            <a:r>
              <a:rPr lang="en" sz="1300" b="1">
                <a:solidFill>
                  <a:schemeClr val="dk1"/>
                </a:solidFill>
                <a:latin typeface="Proxima Nova"/>
                <a:ea typeface="Proxima Nova"/>
                <a:cs typeface="Proxima Nova"/>
                <a:sym typeface="Proxima Nova"/>
              </a:rPr>
              <a:t>1</a:t>
            </a:r>
            <a:r>
              <a:rPr lang="en" sz="1300">
                <a:solidFill>
                  <a:schemeClr val="dk1"/>
                </a:solidFill>
                <a:latin typeface="Proxima Nova"/>
                <a:ea typeface="Proxima Nova"/>
                <a:cs typeface="Proxima Nova"/>
                <a:sym typeface="Proxima Nova"/>
              </a:rPr>
              <a:t> represents a vector of all 1’s of dimension </a:t>
            </a:r>
            <a:r>
              <a:rPr lang="en" sz="1300" i="1">
                <a:solidFill>
                  <a:schemeClr val="dk1"/>
                </a:solidFill>
                <a:latin typeface="Proxima Nova"/>
                <a:ea typeface="Proxima Nova"/>
                <a:cs typeface="Proxima Nova"/>
                <a:sym typeface="Proxima Nova"/>
              </a:rPr>
              <a:t>n</a:t>
            </a:r>
            <a:r>
              <a:rPr lang="en" sz="1300">
                <a:solidFill>
                  <a:schemeClr val="dk1"/>
                </a:solidFill>
                <a:latin typeface="Proxima Nova"/>
                <a:ea typeface="Proxima Nova"/>
                <a:cs typeface="Proxima Nova"/>
                <a:sym typeface="Proxima Nova"/>
              </a:rPr>
              <a:t>.</a:t>
            </a:r>
            <a:endParaRPr sz="1300">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4099</Words>
  <Application>Microsoft Office PowerPoint</Application>
  <PresentationFormat>On-screen Show (16:9)</PresentationFormat>
  <Paragraphs>953</Paragraphs>
  <Slides>87</Slides>
  <Notes>87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Proxima Nova</vt:lpstr>
      <vt:lpstr>Proxima Nova Semibold</vt:lpstr>
      <vt:lpstr>Proxima Nova Extrabold</vt:lpstr>
      <vt:lpstr>Arial</vt:lpstr>
      <vt:lpstr>Simple Light</vt:lpstr>
      <vt:lpstr>CAP 6317/4773: Social Media Mining  Lecture 4: Centrality Measures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Eigenvector Centrality is self-referential</vt:lpstr>
      <vt:lpstr>Eigenvector Centrality is self-referential</vt:lpstr>
      <vt:lpstr>Eigenvector Centrality may face issues in Weakly Connected Graphs </vt:lpstr>
      <vt:lpstr>Eigenvector Centrality may face issues in Weakly Connected Graphs </vt:lpstr>
      <vt:lpstr>Eigenvector Centrality may face issues in Weakly Connected Graphs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Katz Centrality gives us meaningful scores</vt:lpstr>
      <vt:lpstr>Katz Centrality gives us meaningful scores</vt:lpstr>
      <vt:lpstr>Summary so far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Guillermo Garcia Hidalgo</cp:lastModifiedBy>
  <cp:revision>1</cp:revision>
  <dcterms:modified xsi:type="dcterms:W3CDTF">2025-03-06T14:33:13Z</dcterms:modified>
</cp:coreProperties>
</file>