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9144000" cy="5143500" type="screen16x9"/>
  <p:notesSz cx="6858000" cy="9144000"/>
  <p:embeddedFontLst>
    <p:embeddedFont>
      <p:font typeface="Proxima Nova" panose="020B0604020202020204" charset="0"/>
      <p:regular r:id="rId54"/>
      <p:bold r:id="rId55"/>
      <p:italic r:id="rId56"/>
      <p:boldItalic r:id="rId57"/>
    </p:embeddedFont>
    <p:embeddedFont>
      <p:font typeface="Proxima Nova Extrabold" panose="020B0604020202020204" charset="0"/>
      <p:bold r:id="rId58"/>
    </p:embeddedFont>
    <p:embeddedFont>
      <p:font typeface="Proxima Nova Semibold" panose="020B0604020202020204" charset="0"/>
      <p:regular r:id="rId59"/>
      <p:bold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49AE1A0-B650-47D6-A0D7-BE9D98FCEEA7}">
  <a:tblStyle styleId="{449AE1A0-B650-47D6-A0D7-BE9D98FCEEA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2.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5.fntdata"/><Relationship Id="rId5" Type="http://schemas.openxmlformats.org/officeDocument/2006/relationships/slide" Target="slides/slide4.xml"/><Relationship Id="rId61" Type="http://schemas.openxmlformats.org/officeDocument/2006/relationships/font" Target="fonts/font8.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7.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ef76175ec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ef76175ec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ef90bf1795_0_3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ef90bf1795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ef90bf1795_0_3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ef90bf1795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ef90bf1795_0_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ef90bf1795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ef90bf1795_0_4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ef90bf1795_0_4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ef90bf1795_0_5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ef90bf1795_0_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ef90bf1795_0_5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ef90bf1795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ef90bf1795_0_6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ef90bf1795_0_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ef90bf1795_0_6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ef90bf1795_0_6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ef90bf1795_0_7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ef90bf1795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ef90bf1795_0_8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ef90bf1795_0_8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ef76175ecc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ef76175ecc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ef90bf1795_0_8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ef90bf1795_0_8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ef90bf1795_0_9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ef90bf1795_0_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ef93c9dd3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1ef93c9d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ef90bf1795_0_9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ef90bf1795_0_9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ef90bf1795_0_9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1ef90bf1795_0_9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ef90bf1795_0_10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1ef90bf1795_0_10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ef90bf1795_0_10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ef90bf1795_0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ef90bf1795_0_9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ef90bf1795_0_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ef90bf1795_0_9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ef90bf1795_0_9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ef90bf1795_0_9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ef90bf1795_0_9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ef76175ecc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ef76175ec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ef90bf1795_0_10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ef90bf1795_0_10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ef90bf1795_0_1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1ef90bf1795_0_1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ef90bf1795_0_10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ef90bf1795_0_1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ef90bf1795_0_10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ef90bf1795_0_10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ef90bf1795_0_10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ef90bf1795_0_10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ef90bf1795_0_10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ef90bf1795_0_1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ef90bf1795_0_10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ef90bf1795_0_10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ef90bf1795_0_10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ef90bf1795_0_10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ef90bf1795_0_10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ef90bf1795_0_10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1ef90bf1795_0_10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1ef90bf1795_0_1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ef90bf1795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ef90bf179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ef90bf1795_0_1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ef90bf1795_0_1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ef90bf1795_0_1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1ef90bf1795_0_1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ef90bf1795_0_10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1ef90bf1795_0_1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ef90bf1795_0_10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1ef90bf1795_0_10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ef90bf1795_0_10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ef90bf1795_0_1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1ef90bf1795_0_10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1ef90bf1795_0_10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ef90bf1795_0_1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ef90bf1795_0_1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ef90bf1795_0_1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ef90bf1795_0_1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1ef90bf1795_0_10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1ef90bf1795_0_10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ef90bf1795_0_1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ef90bf1795_0_1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ef90bf179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ef90bf179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1ef90bf1795_0_1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1ef90bf1795_0_1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ef90bf1795_0_1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ef90bf1795_0_1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ef90bf1795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ef90bf1795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ef90bf1795_0_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ef90bf1795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ef90bf1795_0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ef90bf1795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ef90bf1795_0_2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ef90bf1795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3.xml"/><Relationship Id="rId5" Type="http://schemas.openxmlformats.org/officeDocument/2006/relationships/image" Target="../media/image40.png"/><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1.xml"/><Relationship Id="rId1" Type="http://schemas.openxmlformats.org/officeDocument/2006/relationships/slideLayout" Target="../slideLayouts/slideLayout3.xml"/><Relationship Id="rId5" Type="http://schemas.openxmlformats.org/officeDocument/2006/relationships/image" Target="../media/image40.png"/><Relationship Id="rId4" Type="http://schemas.openxmlformats.org/officeDocument/2006/relationships/image" Target="../media/image19.png"/></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8.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46.png"/></Relationships>
</file>

<file path=ppt/slides/_rels/slide4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9.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4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671400" y="1245525"/>
            <a:ext cx="7801200" cy="7845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0"/>
              </a:spcAft>
              <a:buClr>
                <a:schemeClr val="dk1"/>
              </a:buClr>
              <a:buSzPts val="990"/>
              <a:buFont typeface="Arial"/>
              <a:buNone/>
            </a:pPr>
            <a:r>
              <a:rPr lang="en" sz="1900">
                <a:latin typeface="Proxima Nova"/>
                <a:ea typeface="Proxima Nova"/>
                <a:cs typeface="Proxima Nova"/>
                <a:sym typeface="Proxima Nova"/>
              </a:rPr>
              <a:t>CAP 6317/4773: Social Media Mining</a:t>
            </a:r>
            <a:r>
              <a:rPr lang="en" sz="2700">
                <a:latin typeface="Proxima Nova"/>
                <a:ea typeface="Proxima Nova"/>
                <a:cs typeface="Proxima Nova"/>
                <a:sym typeface="Proxima Nova"/>
              </a:rPr>
              <a:t> </a:t>
            </a:r>
            <a:endParaRPr sz="2700">
              <a:latin typeface="Proxima Nova"/>
              <a:ea typeface="Proxima Nova"/>
              <a:cs typeface="Proxima Nova"/>
              <a:sym typeface="Proxima Nova"/>
            </a:endParaRPr>
          </a:p>
          <a:p>
            <a:pPr marL="0" lvl="0" indent="0" algn="ctr" rtl="0">
              <a:lnSpc>
                <a:spcPct val="115000"/>
              </a:lnSpc>
              <a:spcBef>
                <a:spcPts val="0"/>
              </a:spcBef>
              <a:spcAft>
                <a:spcPts val="0"/>
              </a:spcAft>
              <a:buClr>
                <a:schemeClr val="dk1"/>
              </a:buClr>
              <a:buSzPts val="990"/>
              <a:buFont typeface="Arial"/>
              <a:buNone/>
            </a:pPr>
            <a:r>
              <a:rPr lang="en" sz="2700">
                <a:latin typeface="Proxima Nova Extrabold"/>
                <a:ea typeface="Proxima Nova Extrabold"/>
                <a:cs typeface="Proxima Nova Extrabold"/>
                <a:sym typeface="Proxima Nova Extrabold"/>
              </a:rPr>
              <a:t>Lecture 5: Node Importance</a:t>
            </a:r>
            <a:endParaRPr sz="2700">
              <a:latin typeface="Proxima Nova Extrabold"/>
              <a:ea typeface="Proxima Nova Extrabold"/>
              <a:cs typeface="Proxima Nova Extrabold"/>
              <a:sym typeface="Proxima Nova Extrabold"/>
            </a:endParaRPr>
          </a:p>
        </p:txBody>
      </p:sp>
      <p:sp>
        <p:nvSpPr>
          <p:cNvPr id="55" name="Google Shape;55;p13"/>
          <p:cNvSpPr txBox="1"/>
          <p:nvPr/>
        </p:nvSpPr>
        <p:spPr>
          <a:xfrm>
            <a:off x="974100" y="2827150"/>
            <a:ext cx="7195800" cy="841800"/>
          </a:xfrm>
          <a:prstGeom prst="rect">
            <a:avLst/>
          </a:prstGeom>
          <a:noFill/>
          <a:ln>
            <a:noFill/>
          </a:ln>
        </p:spPr>
        <p:txBody>
          <a:bodyPr spcFirstLastPara="1" wrap="square" lIns="0" tIns="0" rIns="0" bIns="0" anchor="t" anchorCtr="0">
            <a:noAutofit/>
          </a:bodyPr>
          <a:lstStyle/>
          <a:p>
            <a:pPr marL="0" lvl="0" indent="0" algn="ctr" rtl="0">
              <a:lnSpc>
                <a:spcPct val="115000"/>
              </a:lnSpc>
              <a:spcBef>
                <a:spcPts val="0"/>
              </a:spcBef>
              <a:spcAft>
                <a:spcPts val="0"/>
              </a:spcAft>
              <a:buNone/>
            </a:pPr>
            <a:r>
              <a:rPr lang="en" sz="1600" b="1">
                <a:solidFill>
                  <a:schemeClr val="dk1"/>
                </a:solidFill>
                <a:latin typeface="Proxima Nova"/>
                <a:ea typeface="Proxima Nova"/>
                <a:cs typeface="Proxima Nova"/>
                <a:sym typeface="Proxima Nova"/>
              </a:rPr>
              <a:t>Raiyan Abdul Baten</a:t>
            </a:r>
            <a:r>
              <a:rPr lang="en" sz="1600">
                <a:solidFill>
                  <a:schemeClr val="dk1"/>
                </a:solidFill>
                <a:latin typeface="Proxima Nova"/>
                <a:ea typeface="Proxima Nova"/>
                <a:cs typeface="Proxima Nova"/>
                <a:sym typeface="Proxima Nova"/>
              </a:rPr>
              <a:t>,</a:t>
            </a:r>
            <a:r>
              <a:rPr lang="en" sz="1600" b="1">
                <a:solidFill>
                  <a:schemeClr val="dk1"/>
                </a:solidFill>
                <a:latin typeface="Proxima Nova"/>
                <a:ea typeface="Proxima Nova"/>
                <a:cs typeface="Proxima Nova"/>
                <a:sym typeface="Proxima Nova"/>
              </a:rPr>
              <a:t> </a:t>
            </a:r>
            <a:r>
              <a:rPr lang="en" sz="1600">
                <a:solidFill>
                  <a:schemeClr val="dk1"/>
                </a:solidFill>
                <a:latin typeface="Proxima Nova"/>
                <a:ea typeface="Proxima Nova"/>
                <a:cs typeface="Proxima Nova"/>
                <a:sym typeface="Proxima Nova"/>
              </a:rPr>
              <a:t>Ph.D.</a:t>
            </a:r>
            <a:endParaRPr sz="1600">
              <a:solidFill>
                <a:schemeClr val="dk1"/>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600">
                <a:solidFill>
                  <a:schemeClr val="dk1"/>
                </a:solidFill>
                <a:latin typeface="Proxima Nova"/>
                <a:ea typeface="Proxima Nova"/>
                <a:cs typeface="Proxima Nova"/>
                <a:sym typeface="Proxima Nova"/>
              </a:rPr>
              <a:t>January 23, 2024</a:t>
            </a:r>
            <a:endParaRPr sz="1600">
              <a:solidFill>
                <a:schemeClr val="dk1"/>
              </a:solidFill>
              <a:latin typeface="Proxima Nova"/>
              <a:ea typeface="Proxima Nova"/>
              <a:cs typeface="Proxima Nova"/>
              <a:sym typeface="Proxima Nova"/>
            </a:endParaRPr>
          </a:p>
        </p:txBody>
      </p:sp>
      <p:pic>
        <p:nvPicPr>
          <p:cNvPr id="56" name="Google Shape;56;p13"/>
          <p:cNvPicPr preferRelativeResize="0"/>
          <p:nvPr/>
        </p:nvPicPr>
        <p:blipFill rotWithShape="1">
          <a:blip r:embed="rId3" cstate="email">
            <a:alphaModFix/>
            <a:extLst>
              <a:ext uri="{28A0092B-C50C-407E-A947-70E740481C1C}">
                <a14:useLocalDpi xmlns:a14="http://schemas.microsoft.com/office/drawing/2010/main"/>
              </a:ext>
            </a:extLst>
          </a:blip>
          <a:srcRect t="33720" b="31704"/>
          <a:stretch/>
        </p:blipFill>
        <p:spPr>
          <a:xfrm>
            <a:off x="3514500" y="4565425"/>
            <a:ext cx="2115012" cy="411600"/>
          </a:xfrm>
          <a:prstGeom prst="rect">
            <a:avLst/>
          </a:prstGeom>
          <a:noFill/>
          <a:ln>
            <a:noFill/>
          </a:ln>
        </p:spPr>
      </p:pic>
      <p:sp>
        <p:nvSpPr>
          <p:cNvPr id="57" name="Google Shape;57;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Bipartite Graphs</a:t>
            </a:r>
            <a:endParaRPr/>
          </a:p>
        </p:txBody>
      </p:sp>
      <p:pic>
        <p:nvPicPr>
          <p:cNvPr id="140" name="Google Shape;140;p22"/>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434525" y="1716975"/>
            <a:ext cx="2691774" cy="22818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p:nvPr/>
        </p:nvSpPr>
        <p:spPr>
          <a:xfrm>
            <a:off x="193250" y="4905650"/>
            <a:ext cx="7172700" cy="14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chemeClr val="dk1"/>
                </a:solidFill>
                <a:latin typeface="Proxima Nova"/>
                <a:ea typeface="Proxima Nova"/>
                <a:cs typeface="Proxima Nova"/>
                <a:sym typeface="Proxima Nova"/>
              </a:rPr>
              <a:t>Data collected by Prof. David Krackhardt of Carnegie Mellon University</a:t>
            </a:r>
            <a:endParaRPr sz="900">
              <a:solidFill>
                <a:schemeClr val="dk1"/>
              </a:solidFill>
              <a:latin typeface="Proxima Nova"/>
              <a:ea typeface="Proxima Nova"/>
              <a:cs typeface="Proxima Nova"/>
              <a:sym typeface="Proxima Nova"/>
            </a:endParaRPr>
          </a:p>
        </p:txBody>
      </p:sp>
      <p:pic>
        <p:nvPicPr>
          <p:cNvPr id="146" name="Google Shape;146;p2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504763" y="228600"/>
            <a:ext cx="6134467" cy="4600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4"/>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Summary of Degree Centralities</a:t>
            </a:r>
            <a:endParaRPr sz="2800">
              <a:solidFill>
                <a:srgbClr val="000000"/>
              </a:solidFill>
            </a:endParaRPr>
          </a:p>
        </p:txBody>
      </p:sp>
      <p:sp>
        <p:nvSpPr>
          <p:cNvPr id="152" name="Google Shape;152;p24"/>
          <p:cNvSpPr txBox="1"/>
          <p:nvPr/>
        </p:nvSpPr>
        <p:spPr>
          <a:xfrm>
            <a:off x="438700" y="1250900"/>
            <a:ext cx="8183400" cy="2413500"/>
          </a:xfrm>
          <a:prstGeom prst="rect">
            <a:avLst/>
          </a:prstGeom>
          <a:noFill/>
          <a:ln>
            <a:noFill/>
          </a:ln>
        </p:spPr>
        <p:txBody>
          <a:bodyPr spcFirstLastPara="1" wrap="square" lIns="0" tIns="0" rIns="0" bIns="0" anchor="t" anchorCtr="0">
            <a:noAutofit/>
          </a:bodyPr>
          <a:lstStyle/>
          <a:p>
            <a:pPr marL="457200" lvl="0" indent="-311150" algn="l" rtl="0">
              <a:lnSpc>
                <a:spcPct val="115000"/>
              </a:lnSpc>
              <a:spcBef>
                <a:spcPts val="0"/>
              </a:spcBef>
              <a:spcAft>
                <a:spcPts val="0"/>
              </a:spcAft>
              <a:buClr>
                <a:schemeClr val="dk1"/>
              </a:buClr>
              <a:buSzPts val="1300"/>
              <a:buFont typeface="Proxima Nova"/>
              <a:buChar char="●"/>
            </a:pPr>
            <a:r>
              <a:rPr lang="en" sz="1300">
                <a:solidFill>
                  <a:schemeClr val="dk1"/>
                </a:solidFill>
                <a:latin typeface="Proxima Nova"/>
                <a:ea typeface="Proxima Nova"/>
                <a:cs typeface="Proxima Nova"/>
                <a:sym typeface="Proxima Nova"/>
              </a:rPr>
              <a:t>Undirected graph: </a:t>
            </a:r>
            <a:r>
              <a:rPr lang="en" sz="1300" b="1">
                <a:solidFill>
                  <a:schemeClr val="dk1"/>
                </a:solidFill>
                <a:latin typeface="Proxima Nova"/>
                <a:ea typeface="Proxima Nova"/>
                <a:cs typeface="Proxima Nova"/>
                <a:sym typeface="Proxima Nova"/>
              </a:rPr>
              <a:t>A</a:t>
            </a:r>
            <a:r>
              <a:rPr lang="en" sz="1300">
                <a:solidFill>
                  <a:schemeClr val="dk1"/>
                </a:solidFill>
                <a:latin typeface="Proxima Nova"/>
                <a:ea typeface="Proxima Nova"/>
                <a:cs typeface="Proxima Nova"/>
                <a:sym typeface="Proxima Nova"/>
              </a:rPr>
              <a:t>x</a:t>
            </a:r>
            <a:r>
              <a:rPr lang="en" sz="1300" b="1">
                <a:solidFill>
                  <a:schemeClr val="dk1"/>
                </a:solidFill>
                <a:latin typeface="Proxima Nova"/>
                <a:ea typeface="Proxima Nova"/>
                <a:cs typeface="Proxima Nova"/>
                <a:sym typeface="Proxima Nova"/>
              </a:rPr>
              <a:t>1</a:t>
            </a:r>
            <a:endParaRPr sz="1300" b="1">
              <a:solidFill>
                <a:schemeClr val="dk1"/>
              </a:solidFill>
              <a:latin typeface="Proxima Nova"/>
              <a:ea typeface="Proxima Nova"/>
              <a:cs typeface="Proxima Nova"/>
              <a:sym typeface="Proxima Nova"/>
            </a:endParaRPr>
          </a:p>
          <a:p>
            <a:pPr marL="457200" lvl="0" indent="-311150" algn="l" rtl="0">
              <a:lnSpc>
                <a:spcPct val="115000"/>
              </a:lnSpc>
              <a:spcBef>
                <a:spcPts val="1000"/>
              </a:spcBef>
              <a:spcAft>
                <a:spcPts val="0"/>
              </a:spcAft>
              <a:buClr>
                <a:schemeClr val="dk1"/>
              </a:buClr>
              <a:buSzPts val="1300"/>
              <a:buFont typeface="Proxima Nova"/>
              <a:buChar char="●"/>
            </a:pPr>
            <a:r>
              <a:rPr lang="en" sz="1300">
                <a:solidFill>
                  <a:schemeClr val="dk1"/>
                </a:solidFill>
                <a:latin typeface="Proxima Nova"/>
                <a:ea typeface="Proxima Nova"/>
                <a:cs typeface="Proxima Nova"/>
                <a:sym typeface="Proxima Nova"/>
              </a:rPr>
              <a:t>Directed graph, out-degree centralities: </a:t>
            </a:r>
            <a:r>
              <a:rPr lang="en" sz="1300" b="1">
                <a:solidFill>
                  <a:schemeClr val="dk1"/>
                </a:solidFill>
                <a:latin typeface="Proxima Nova"/>
                <a:ea typeface="Proxima Nova"/>
                <a:cs typeface="Proxima Nova"/>
                <a:sym typeface="Proxima Nova"/>
              </a:rPr>
              <a:t>A</a:t>
            </a:r>
            <a:r>
              <a:rPr lang="en" sz="1300">
                <a:solidFill>
                  <a:schemeClr val="dk1"/>
                </a:solidFill>
                <a:latin typeface="Proxima Nova"/>
                <a:ea typeface="Proxima Nova"/>
                <a:cs typeface="Proxima Nova"/>
                <a:sym typeface="Proxima Nova"/>
              </a:rPr>
              <a:t>x</a:t>
            </a:r>
            <a:r>
              <a:rPr lang="en" sz="1300" b="1">
                <a:solidFill>
                  <a:schemeClr val="dk1"/>
                </a:solidFill>
                <a:latin typeface="Proxima Nova"/>
                <a:ea typeface="Proxima Nova"/>
                <a:cs typeface="Proxima Nova"/>
                <a:sym typeface="Proxima Nova"/>
              </a:rPr>
              <a:t>1</a:t>
            </a:r>
            <a:endParaRPr sz="1300" b="1">
              <a:solidFill>
                <a:schemeClr val="dk1"/>
              </a:solidFill>
              <a:latin typeface="Proxima Nova"/>
              <a:ea typeface="Proxima Nova"/>
              <a:cs typeface="Proxima Nova"/>
              <a:sym typeface="Proxima Nova"/>
            </a:endParaRPr>
          </a:p>
          <a:p>
            <a:pPr marL="457200" lvl="0" indent="-311150" algn="l" rtl="0">
              <a:lnSpc>
                <a:spcPct val="115000"/>
              </a:lnSpc>
              <a:spcBef>
                <a:spcPts val="1000"/>
              </a:spcBef>
              <a:spcAft>
                <a:spcPts val="0"/>
              </a:spcAft>
              <a:buClr>
                <a:schemeClr val="dk1"/>
              </a:buClr>
              <a:buSzPts val="1300"/>
              <a:buFont typeface="Proxima Nova"/>
              <a:buChar char="●"/>
            </a:pPr>
            <a:r>
              <a:rPr lang="en" sz="1300">
                <a:solidFill>
                  <a:schemeClr val="dk1"/>
                </a:solidFill>
                <a:latin typeface="Proxima Nova"/>
                <a:ea typeface="Proxima Nova"/>
                <a:cs typeface="Proxima Nova"/>
                <a:sym typeface="Proxima Nova"/>
              </a:rPr>
              <a:t>Directed graph, in-degree centralities: </a:t>
            </a:r>
            <a:r>
              <a:rPr lang="en" sz="1300" b="1">
                <a:solidFill>
                  <a:schemeClr val="dk1"/>
                </a:solidFill>
                <a:latin typeface="Proxima Nova"/>
                <a:ea typeface="Proxima Nova"/>
                <a:cs typeface="Proxima Nova"/>
                <a:sym typeface="Proxima Nova"/>
              </a:rPr>
              <a:t>A</a:t>
            </a:r>
            <a:r>
              <a:rPr lang="en" sz="1300" baseline="30000">
                <a:solidFill>
                  <a:schemeClr val="dk1"/>
                </a:solidFill>
                <a:latin typeface="Proxima Nova"/>
                <a:ea typeface="Proxima Nova"/>
                <a:cs typeface="Proxima Nova"/>
                <a:sym typeface="Proxima Nova"/>
              </a:rPr>
              <a:t>T</a:t>
            </a:r>
            <a:r>
              <a:rPr lang="en" sz="1300">
                <a:solidFill>
                  <a:schemeClr val="dk1"/>
                </a:solidFill>
                <a:latin typeface="Proxima Nova"/>
                <a:ea typeface="Proxima Nova"/>
                <a:cs typeface="Proxima Nova"/>
                <a:sym typeface="Proxima Nova"/>
              </a:rPr>
              <a:t>x</a:t>
            </a:r>
            <a:r>
              <a:rPr lang="en" sz="1300" b="1">
                <a:solidFill>
                  <a:schemeClr val="dk1"/>
                </a:solidFill>
                <a:latin typeface="Proxima Nova"/>
                <a:ea typeface="Proxima Nova"/>
                <a:cs typeface="Proxima Nova"/>
                <a:sym typeface="Proxima Nova"/>
              </a:rPr>
              <a:t>1</a:t>
            </a:r>
            <a:endParaRPr sz="1300" b="1">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1000"/>
              </a:spcAft>
              <a:buNone/>
            </a:pPr>
            <a:r>
              <a:rPr lang="en" sz="1300">
                <a:solidFill>
                  <a:schemeClr val="dk1"/>
                </a:solidFill>
                <a:latin typeface="Proxima Nova"/>
                <a:ea typeface="Proxima Nova"/>
                <a:cs typeface="Proxima Nova"/>
                <a:sym typeface="Proxima Nova"/>
              </a:rPr>
              <a:t>Where </a:t>
            </a:r>
            <a:r>
              <a:rPr lang="en" sz="1300" b="1">
                <a:solidFill>
                  <a:schemeClr val="dk1"/>
                </a:solidFill>
                <a:latin typeface="Proxima Nova"/>
                <a:ea typeface="Proxima Nova"/>
                <a:cs typeface="Proxima Nova"/>
                <a:sym typeface="Proxima Nova"/>
              </a:rPr>
              <a:t>A</a:t>
            </a:r>
            <a:r>
              <a:rPr lang="en" sz="1300">
                <a:solidFill>
                  <a:schemeClr val="dk1"/>
                </a:solidFill>
                <a:latin typeface="Proxima Nova"/>
                <a:ea typeface="Proxima Nova"/>
                <a:cs typeface="Proxima Nova"/>
                <a:sym typeface="Proxima Nova"/>
              </a:rPr>
              <a:t> denotes the adjacency matrix of dimension (</a:t>
            </a:r>
            <a:r>
              <a:rPr lang="en" sz="1300" i="1">
                <a:solidFill>
                  <a:schemeClr val="dk1"/>
                </a:solidFill>
                <a:latin typeface="Proxima Nova"/>
                <a:ea typeface="Proxima Nova"/>
                <a:cs typeface="Proxima Nova"/>
                <a:sym typeface="Proxima Nova"/>
              </a:rPr>
              <a:t>n</a:t>
            </a:r>
            <a:r>
              <a:rPr lang="en" sz="1300">
                <a:solidFill>
                  <a:schemeClr val="dk1"/>
                </a:solidFill>
                <a:latin typeface="Proxima Nova"/>
                <a:ea typeface="Proxima Nova"/>
                <a:cs typeface="Proxima Nova"/>
                <a:sym typeface="Proxima Nova"/>
              </a:rPr>
              <a:t>x</a:t>
            </a:r>
            <a:r>
              <a:rPr lang="en" sz="1300" i="1">
                <a:solidFill>
                  <a:schemeClr val="dk1"/>
                </a:solidFill>
                <a:latin typeface="Proxima Nova"/>
                <a:ea typeface="Proxima Nova"/>
                <a:cs typeface="Proxima Nova"/>
                <a:sym typeface="Proxima Nova"/>
              </a:rPr>
              <a:t>n</a:t>
            </a:r>
            <a:r>
              <a:rPr lang="en" sz="1300">
                <a:solidFill>
                  <a:schemeClr val="dk1"/>
                </a:solidFill>
                <a:latin typeface="Proxima Nova"/>
                <a:ea typeface="Proxima Nova"/>
                <a:cs typeface="Proxima Nova"/>
                <a:sym typeface="Proxima Nova"/>
              </a:rPr>
              <a:t>), and </a:t>
            </a:r>
            <a:r>
              <a:rPr lang="en" sz="1300" b="1">
                <a:solidFill>
                  <a:schemeClr val="dk1"/>
                </a:solidFill>
                <a:latin typeface="Proxima Nova"/>
                <a:ea typeface="Proxima Nova"/>
                <a:cs typeface="Proxima Nova"/>
                <a:sym typeface="Proxima Nova"/>
              </a:rPr>
              <a:t>1</a:t>
            </a:r>
            <a:r>
              <a:rPr lang="en" sz="1300">
                <a:solidFill>
                  <a:schemeClr val="dk1"/>
                </a:solidFill>
                <a:latin typeface="Proxima Nova"/>
                <a:ea typeface="Proxima Nova"/>
                <a:cs typeface="Proxima Nova"/>
                <a:sym typeface="Proxima Nova"/>
              </a:rPr>
              <a:t> represents a vector of all 1’s of dimension </a:t>
            </a:r>
            <a:r>
              <a:rPr lang="en" sz="1300" i="1">
                <a:solidFill>
                  <a:schemeClr val="dk1"/>
                </a:solidFill>
                <a:latin typeface="Proxima Nova"/>
                <a:ea typeface="Proxima Nova"/>
                <a:cs typeface="Proxima Nova"/>
                <a:sym typeface="Proxima Nova"/>
              </a:rPr>
              <a:t>n</a:t>
            </a:r>
            <a:r>
              <a:rPr lang="en" sz="1300">
                <a:solidFill>
                  <a:schemeClr val="dk1"/>
                </a:solidFill>
                <a:latin typeface="Proxima Nova"/>
                <a:ea typeface="Proxima Nova"/>
                <a:cs typeface="Proxima Nova"/>
                <a:sym typeface="Proxima Nova"/>
              </a:rPr>
              <a:t>.</a:t>
            </a:r>
            <a:endParaRPr sz="1300">
              <a:solidFill>
                <a:schemeClr val="dk1"/>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Key Intuition behind Eigenvectors</a:t>
            </a:r>
            <a:endParaRPr sz="2800">
              <a:solidFill>
                <a:srgbClr val="000000"/>
              </a:solidFill>
            </a:endParaRPr>
          </a:p>
        </p:txBody>
      </p:sp>
      <p:sp>
        <p:nvSpPr>
          <p:cNvPr id="158" name="Google Shape;158;p25"/>
          <p:cNvSpPr txBox="1"/>
          <p:nvPr/>
        </p:nvSpPr>
        <p:spPr>
          <a:xfrm>
            <a:off x="379075" y="1114925"/>
            <a:ext cx="8265300" cy="1648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2900">
                <a:solidFill>
                  <a:schemeClr val="dk1"/>
                </a:solidFill>
                <a:latin typeface="Proxima Nova"/>
                <a:ea typeface="Proxima Nova"/>
                <a:cs typeface="Proxima Nova"/>
                <a:sym typeface="Proxima Nova"/>
              </a:rPr>
              <a:t>λ</a:t>
            </a:r>
            <a:r>
              <a:rPr lang="en" sz="2900" b="1">
                <a:solidFill>
                  <a:schemeClr val="dk1"/>
                </a:solidFill>
                <a:latin typeface="Proxima Nova"/>
                <a:ea typeface="Proxima Nova"/>
                <a:cs typeface="Proxima Nova"/>
                <a:sym typeface="Proxima Nova"/>
              </a:rPr>
              <a:t>x</a:t>
            </a:r>
            <a:r>
              <a:rPr lang="en" sz="2900">
                <a:solidFill>
                  <a:schemeClr val="dk1"/>
                </a:solidFill>
                <a:latin typeface="Proxima Nova"/>
                <a:ea typeface="Proxima Nova"/>
                <a:cs typeface="Proxima Nova"/>
                <a:sym typeface="Proxima Nova"/>
              </a:rPr>
              <a:t> = </a:t>
            </a:r>
            <a:r>
              <a:rPr lang="en" sz="2900" b="1">
                <a:solidFill>
                  <a:schemeClr val="dk1"/>
                </a:solidFill>
                <a:latin typeface="Proxima Nova"/>
                <a:ea typeface="Proxima Nova"/>
                <a:cs typeface="Proxima Nova"/>
                <a:sym typeface="Proxima Nova"/>
              </a:rPr>
              <a:t>Ax</a:t>
            </a:r>
            <a:endParaRPr sz="12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1000"/>
              </a:spcAft>
              <a:buNone/>
            </a:pPr>
            <a:r>
              <a:rPr lang="en" sz="1200">
                <a:solidFill>
                  <a:schemeClr val="dk1"/>
                </a:solidFill>
                <a:latin typeface="Proxima Nova"/>
                <a:ea typeface="Proxima Nova"/>
                <a:cs typeface="Proxima Nova"/>
                <a:sym typeface="Proxima Nova"/>
              </a:rPr>
              <a:t>If we encounter a real life problem that can be expressed in the format λ</a:t>
            </a:r>
            <a:r>
              <a:rPr lang="en" sz="1200" b="1">
                <a:solidFill>
                  <a:schemeClr val="dk1"/>
                </a:solidFill>
                <a:latin typeface="Proxima Nova"/>
                <a:ea typeface="Proxima Nova"/>
                <a:cs typeface="Proxima Nova"/>
                <a:sym typeface="Proxima Nova"/>
              </a:rPr>
              <a:t>x</a:t>
            </a:r>
            <a:r>
              <a:rPr lang="en" sz="1200">
                <a:solidFill>
                  <a:schemeClr val="dk1"/>
                </a:solidFill>
                <a:latin typeface="Proxima Nova"/>
                <a:ea typeface="Proxima Nova"/>
                <a:cs typeface="Proxima Nova"/>
                <a:sym typeface="Proxima Nova"/>
              </a:rPr>
              <a:t> = </a:t>
            </a:r>
            <a:r>
              <a:rPr lang="en" sz="1200" b="1">
                <a:solidFill>
                  <a:schemeClr val="dk1"/>
                </a:solidFill>
                <a:latin typeface="Proxima Nova"/>
                <a:ea typeface="Proxima Nova"/>
                <a:cs typeface="Proxima Nova"/>
                <a:sym typeface="Proxima Nova"/>
              </a:rPr>
              <a:t>Ax</a:t>
            </a:r>
            <a:r>
              <a:rPr lang="en" sz="1200">
                <a:solidFill>
                  <a:schemeClr val="dk1"/>
                </a:solidFill>
                <a:latin typeface="Proxima Nova"/>
                <a:ea typeface="Proxima Nova"/>
                <a:cs typeface="Proxima Nova"/>
                <a:sym typeface="Proxima Nova"/>
              </a:rPr>
              <a:t>, it will tells us that there are certain special choices of </a:t>
            </a:r>
            <a:r>
              <a:rPr lang="en" sz="1200" b="1">
                <a:solidFill>
                  <a:schemeClr val="dk1"/>
                </a:solidFill>
                <a:latin typeface="Proxima Nova"/>
                <a:ea typeface="Proxima Nova"/>
                <a:cs typeface="Proxima Nova"/>
                <a:sym typeface="Proxima Nova"/>
              </a:rPr>
              <a:t>x</a:t>
            </a:r>
            <a:r>
              <a:rPr lang="en" sz="1200">
                <a:solidFill>
                  <a:schemeClr val="dk1"/>
                </a:solidFill>
                <a:latin typeface="Proxima Nova"/>
                <a:ea typeface="Proxima Nova"/>
                <a:cs typeface="Proxima Nova"/>
                <a:sym typeface="Proxima Nova"/>
              </a:rPr>
              <a:t> (associated with </a:t>
            </a:r>
            <a:r>
              <a:rPr lang="en" sz="1200" b="1">
                <a:solidFill>
                  <a:schemeClr val="dk1"/>
                </a:solidFill>
                <a:latin typeface="Proxima Nova"/>
                <a:ea typeface="Proxima Nova"/>
                <a:cs typeface="Proxima Nova"/>
                <a:sym typeface="Proxima Nova"/>
              </a:rPr>
              <a:t>A</a:t>
            </a:r>
            <a:r>
              <a:rPr lang="en" sz="1200">
                <a:solidFill>
                  <a:schemeClr val="dk1"/>
                </a:solidFill>
                <a:latin typeface="Proxima Nova"/>
                <a:ea typeface="Proxima Nova"/>
                <a:cs typeface="Proxima Nova"/>
                <a:sym typeface="Proxima Nova"/>
              </a:rPr>
              <a:t>) that will only be scaled by a scalar factor λ and will not get rotated when operated on by </a:t>
            </a:r>
            <a:r>
              <a:rPr lang="en" sz="1200" b="1">
                <a:solidFill>
                  <a:schemeClr val="dk1"/>
                </a:solidFill>
                <a:latin typeface="Proxima Nova"/>
                <a:ea typeface="Proxima Nova"/>
                <a:cs typeface="Proxima Nova"/>
                <a:sym typeface="Proxima Nova"/>
              </a:rPr>
              <a:t>A</a:t>
            </a:r>
            <a:r>
              <a:rPr lang="en" sz="1200">
                <a:solidFill>
                  <a:schemeClr val="dk1"/>
                </a:solidFill>
                <a:latin typeface="Proxima Nova"/>
                <a:ea typeface="Proxima Nova"/>
                <a:cs typeface="Proxima Nova"/>
                <a:sym typeface="Proxima Nova"/>
              </a:rPr>
              <a:t>. Those special choice vectors are the Eigenvectors </a:t>
            </a:r>
            <a:r>
              <a:rPr lang="en" sz="1200" b="1">
                <a:solidFill>
                  <a:schemeClr val="dk1"/>
                </a:solidFill>
                <a:latin typeface="Proxima Nova"/>
                <a:ea typeface="Proxima Nova"/>
                <a:cs typeface="Proxima Nova"/>
                <a:sym typeface="Proxima Nova"/>
              </a:rPr>
              <a:t>x</a:t>
            </a:r>
            <a:r>
              <a:rPr lang="en" sz="1200">
                <a:solidFill>
                  <a:schemeClr val="dk1"/>
                </a:solidFill>
                <a:latin typeface="Proxima Nova"/>
                <a:ea typeface="Proxima Nova"/>
                <a:cs typeface="Proxima Nova"/>
                <a:sym typeface="Proxima Nova"/>
              </a:rPr>
              <a:t>. The matrix </a:t>
            </a:r>
            <a:r>
              <a:rPr lang="en" sz="1200" b="1">
                <a:solidFill>
                  <a:schemeClr val="dk1"/>
                </a:solidFill>
                <a:latin typeface="Proxima Nova"/>
                <a:ea typeface="Proxima Nova"/>
                <a:cs typeface="Proxima Nova"/>
                <a:sym typeface="Proxima Nova"/>
              </a:rPr>
              <a:t>A</a:t>
            </a:r>
            <a:r>
              <a:rPr lang="en" sz="1200">
                <a:solidFill>
                  <a:schemeClr val="dk1"/>
                </a:solidFill>
                <a:latin typeface="Proxima Nova"/>
                <a:ea typeface="Proxima Nova"/>
                <a:cs typeface="Proxima Nova"/>
                <a:sym typeface="Proxima Nova"/>
              </a:rPr>
              <a:t> determines what these Eigenvectors and Eigenvalues will be. In other words, if we know </a:t>
            </a:r>
            <a:r>
              <a:rPr lang="en" sz="1200" b="1">
                <a:solidFill>
                  <a:schemeClr val="dk1"/>
                </a:solidFill>
                <a:latin typeface="Proxima Nova"/>
                <a:ea typeface="Proxima Nova"/>
                <a:cs typeface="Proxima Nova"/>
                <a:sym typeface="Proxima Nova"/>
              </a:rPr>
              <a:t>A</a:t>
            </a:r>
            <a:r>
              <a:rPr lang="en" sz="1200">
                <a:solidFill>
                  <a:schemeClr val="dk1"/>
                </a:solidFill>
                <a:latin typeface="Proxima Nova"/>
                <a:ea typeface="Proxima Nova"/>
                <a:cs typeface="Proxima Nova"/>
                <a:sym typeface="Proxima Nova"/>
              </a:rPr>
              <a:t>, we can compute </a:t>
            </a:r>
            <a:r>
              <a:rPr lang="en" sz="1200" b="1">
                <a:solidFill>
                  <a:schemeClr val="dk1"/>
                </a:solidFill>
                <a:latin typeface="Proxima Nova"/>
                <a:ea typeface="Proxima Nova"/>
                <a:cs typeface="Proxima Nova"/>
                <a:sym typeface="Proxima Nova"/>
              </a:rPr>
              <a:t>x</a:t>
            </a:r>
            <a:r>
              <a:rPr lang="en" sz="1200">
                <a:solidFill>
                  <a:schemeClr val="dk1"/>
                </a:solidFill>
                <a:latin typeface="Proxima Nova"/>
                <a:ea typeface="Proxima Nova"/>
                <a:cs typeface="Proxima Nova"/>
                <a:sym typeface="Proxima Nova"/>
              </a:rPr>
              <a:t> and λ so that λ</a:t>
            </a:r>
            <a:r>
              <a:rPr lang="en" sz="1200" b="1">
                <a:solidFill>
                  <a:schemeClr val="dk1"/>
                </a:solidFill>
                <a:latin typeface="Proxima Nova"/>
                <a:ea typeface="Proxima Nova"/>
                <a:cs typeface="Proxima Nova"/>
                <a:sym typeface="Proxima Nova"/>
              </a:rPr>
              <a:t>x</a:t>
            </a:r>
            <a:r>
              <a:rPr lang="en" sz="1200">
                <a:solidFill>
                  <a:schemeClr val="dk1"/>
                </a:solidFill>
                <a:latin typeface="Proxima Nova"/>
                <a:ea typeface="Proxima Nova"/>
                <a:cs typeface="Proxima Nova"/>
                <a:sym typeface="Proxima Nova"/>
              </a:rPr>
              <a:t> = </a:t>
            </a:r>
            <a:r>
              <a:rPr lang="en" sz="1200" b="1">
                <a:solidFill>
                  <a:schemeClr val="dk1"/>
                </a:solidFill>
                <a:latin typeface="Proxima Nova"/>
                <a:ea typeface="Proxima Nova"/>
                <a:cs typeface="Proxima Nova"/>
                <a:sym typeface="Proxima Nova"/>
              </a:rPr>
              <a:t>Ax</a:t>
            </a:r>
            <a:r>
              <a:rPr lang="en" sz="1200">
                <a:solidFill>
                  <a:schemeClr val="dk1"/>
                </a:solidFill>
                <a:latin typeface="Proxima Nova"/>
                <a:ea typeface="Proxima Nova"/>
                <a:cs typeface="Proxima Nova"/>
                <a:sym typeface="Proxima Nova"/>
              </a:rPr>
              <a:t> holds.</a:t>
            </a:r>
            <a:endParaRPr sz="1200">
              <a:solidFill>
                <a:schemeClr val="dk1"/>
              </a:solidFill>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2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921525" y="692813"/>
            <a:ext cx="3300950" cy="1123025"/>
          </a:xfrm>
          <a:prstGeom prst="rect">
            <a:avLst/>
          </a:prstGeom>
          <a:noFill/>
          <a:ln>
            <a:noFill/>
          </a:ln>
        </p:spPr>
      </p:pic>
      <p:sp>
        <p:nvSpPr>
          <p:cNvPr id="164" name="Google Shape;164;p26"/>
          <p:cNvSpPr txBox="1"/>
          <p:nvPr/>
        </p:nvSpPr>
        <p:spPr>
          <a:xfrm>
            <a:off x="765600" y="2428650"/>
            <a:ext cx="7730100" cy="1820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a:solidFill>
                  <a:schemeClr val="dk1"/>
                </a:solidFill>
                <a:latin typeface="Proxima Nova"/>
                <a:ea typeface="Proxima Nova"/>
                <a:cs typeface="Proxima Nova"/>
                <a:sym typeface="Proxima Nova"/>
              </a:rPr>
              <a:t>Looks like our problem </a:t>
            </a:r>
            <a:r>
              <a:rPr lang="en" sz="1600" i="1">
                <a:solidFill>
                  <a:schemeClr val="dk1"/>
                </a:solidFill>
                <a:latin typeface="Proxima Nova"/>
                <a:ea typeface="Proxima Nova"/>
                <a:cs typeface="Proxima Nova"/>
                <a:sym typeface="Proxima Nova"/>
              </a:rPr>
              <a:t>can</a:t>
            </a:r>
            <a:r>
              <a:rPr lang="en" sz="1600">
                <a:solidFill>
                  <a:schemeClr val="dk1"/>
                </a:solidFill>
                <a:latin typeface="Proxima Nova"/>
                <a:ea typeface="Proxima Nova"/>
                <a:cs typeface="Proxima Nova"/>
                <a:sym typeface="Proxima Nova"/>
              </a:rPr>
              <a:t> be expressed in the λ</a:t>
            </a:r>
            <a:r>
              <a:rPr lang="en" sz="1600" b="1">
                <a:solidFill>
                  <a:schemeClr val="dk1"/>
                </a:solidFill>
                <a:latin typeface="Proxima Nova"/>
                <a:ea typeface="Proxima Nova"/>
                <a:cs typeface="Proxima Nova"/>
                <a:sym typeface="Proxima Nova"/>
              </a:rPr>
              <a:t>x</a:t>
            </a:r>
            <a:r>
              <a:rPr lang="en" sz="1600">
                <a:solidFill>
                  <a:schemeClr val="dk1"/>
                </a:solidFill>
                <a:latin typeface="Proxima Nova"/>
                <a:ea typeface="Proxima Nova"/>
                <a:cs typeface="Proxima Nova"/>
                <a:sym typeface="Proxima Nova"/>
              </a:rPr>
              <a:t> = </a:t>
            </a:r>
            <a:r>
              <a:rPr lang="en" sz="1600" b="1">
                <a:solidFill>
                  <a:schemeClr val="dk1"/>
                </a:solidFill>
                <a:latin typeface="Proxima Nova"/>
                <a:ea typeface="Proxima Nova"/>
                <a:cs typeface="Proxima Nova"/>
                <a:sym typeface="Proxima Nova"/>
              </a:rPr>
              <a:t>Ax</a:t>
            </a:r>
            <a:r>
              <a:rPr lang="en" sz="1600">
                <a:solidFill>
                  <a:schemeClr val="dk1"/>
                </a:solidFill>
                <a:latin typeface="Proxima Nova"/>
                <a:ea typeface="Proxima Nova"/>
                <a:cs typeface="Proxima Nova"/>
                <a:sym typeface="Proxima Nova"/>
              </a:rPr>
              <a:t> format</a:t>
            </a:r>
            <a:endParaRPr sz="16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None/>
            </a:pPr>
            <a:r>
              <a:rPr lang="en" sz="1600">
                <a:solidFill>
                  <a:schemeClr val="dk1"/>
                </a:solidFill>
                <a:latin typeface="Proxima Nova"/>
                <a:ea typeface="Proxima Nova"/>
                <a:cs typeface="Proxima Nova"/>
                <a:sym typeface="Proxima Nova"/>
              </a:rPr>
              <a:t>The equation tells us that for certain special choices of </a:t>
            </a:r>
            <a:r>
              <a:rPr lang="en" sz="1600" b="1">
                <a:solidFill>
                  <a:schemeClr val="dk1"/>
                </a:solidFill>
                <a:latin typeface="Proxima Nova"/>
                <a:ea typeface="Proxima Nova"/>
                <a:cs typeface="Proxima Nova"/>
                <a:sym typeface="Proxima Nova"/>
              </a:rPr>
              <a:t>c</a:t>
            </a:r>
            <a:r>
              <a:rPr lang="en" sz="1600" baseline="-25000">
                <a:solidFill>
                  <a:schemeClr val="dk1"/>
                </a:solidFill>
                <a:latin typeface="Proxima Nova"/>
                <a:ea typeface="Proxima Nova"/>
                <a:cs typeface="Proxima Nova"/>
                <a:sym typeface="Proxima Nova"/>
              </a:rPr>
              <a:t>e</a:t>
            </a:r>
            <a:r>
              <a:rPr lang="en" sz="1600">
                <a:solidFill>
                  <a:schemeClr val="dk1"/>
                </a:solidFill>
                <a:latin typeface="Proxima Nova"/>
                <a:ea typeface="Proxima Nova"/>
                <a:cs typeface="Proxima Nova"/>
                <a:sym typeface="Proxima Nova"/>
              </a:rPr>
              <a:t>, the operator matrix (</a:t>
            </a:r>
            <a:r>
              <a:rPr lang="en" sz="1600" b="1">
                <a:solidFill>
                  <a:schemeClr val="dk1"/>
                </a:solidFill>
                <a:latin typeface="Proxima Nova"/>
                <a:ea typeface="Proxima Nova"/>
                <a:cs typeface="Proxima Nova"/>
                <a:sym typeface="Proxima Nova"/>
              </a:rPr>
              <a:t>A</a:t>
            </a:r>
            <a:r>
              <a:rPr lang="en" sz="1600" baseline="30000">
                <a:solidFill>
                  <a:schemeClr val="dk1"/>
                </a:solidFill>
                <a:latin typeface="Proxima Nova"/>
                <a:ea typeface="Proxima Nova"/>
                <a:cs typeface="Proxima Nova"/>
                <a:sym typeface="Proxima Nova"/>
              </a:rPr>
              <a:t>T</a:t>
            </a:r>
            <a:r>
              <a:rPr lang="en" sz="1600">
                <a:solidFill>
                  <a:schemeClr val="dk1"/>
                </a:solidFill>
                <a:latin typeface="Proxima Nova"/>
                <a:ea typeface="Proxima Nova"/>
                <a:cs typeface="Proxima Nova"/>
                <a:sym typeface="Proxima Nova"/>
              </a:rPr>
              <a:t> in this case) will not rotate this vector </a:t>
            </a:r>
            <a:r>
              <a:rPr lang="en" sz="1600" b="1">
                <a:solidFill>
                  <a:schemeClr val="dk1"/>
                </a:solidFill>
                <a:latin typeface="Proxima Nova"/>
                <a:ea typeface="Proxima Nova"/>
                <a:cs typeface="Proxima Nova"/>
                <a:sym typeface="Proxima Nova"/>
              </a:rPr>
              <a:t>c</a:t>
            </a:r>
            <a:r>
              <a:rPr lang="en" sz="1600" baseline="-25000">
                <a:solidFill>
                  <a:schemeClr val="dk1"/>
                </a:solidFill>
                <a:latin typeface="Proxima Nova"/>
                <a:ea typeface="Proxima Nova"/>
                <a:cs typeface="Proxima Nova"/>
                <a:sym typeface="Proxima Nova"/>
              </a:rPr>
              <a:t>e</a:t>
            </a:r>
            <a:r>
              <a:rPr lang="en" sz="1600">
                <a:solidFill>
                  <a:schemeClr val="dk1"/>
                </a:solidFill>
                <a:latin typeface="Proxima Nova"/>
                <a:ea typeface="Proxima Nova"/>
                <a:cs typeface="Proxima Nova"/>
                <a:sym typeface="Proxima Nova"/>
              </a:rPr>
              <a:t>, rather only scale it by a factor of λ.</a:t>
            </a:r>
            <a:endParaRPr sz="16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1000"/>
              </a:spcAft>
              <a:buNone/>
            </a:pPr>
            <a:r>
              <a:rPr lang="en" sz="1600">
                <a:solidFill>
                  <a:schemeClr val="dk1"/>
                </a:solidFill>
                <a:latin typeface="Proxima Nova"/>
                <a:ea typeface="Proxima Nova"/>
                <a:cs typeface="Proxima Nova"/>
                <a:sym typeface="Proxima Nova"/>
              </a:rPr>
              <a:t>We know how to compute this vector </a:t>
            </a:r>
            <a:r>
              <a:rPr lang="en" sz="1600" b="1">
                <a:solidFill>
                  <a:schemeClr val="dk1"/>
                </a:solidFill>
                <a:latin typeface="Proxima Nova"/>
                <a:ea typeface="Proxima Nova"/>
                <a:cs typeface="Proxima Nova"/>
                <a:sym typeface="Proxima Nova"/>
              </a:rPr>
              <a:t>c</a:t>
            </a:r>
            <a:r>
              <a:rPr lang="en" sz="1600" baseline="-25000">
                <a:solidFill>
                  <a:schemeClr val="dk1"/>
                </a:solidFill>
                <a:latin typeface="Proxima Nova"/>
                <a:ea typeface="Proxima Nova"/>
                <a:cs typeface="Proxima Nova"/>
                <a:sym typeface="Proxima Nova"/>
              </a:rPr>
              <a:t>e </a:t>
            </a:r>
            <a:r>
              <a:rPr lang="en" sz="1600">
                <a:solidFill>
                  <a:schemeClr val="dk1"/>
                </a:solidFill>
                <a:latin typeface="Proxima Nova"/>
                <a:ea typeface="Proxima Nova"/>
                <a:cs typeface="Proxima Nova"/>
                <a:sym typeface="Proxima Nova"/>
              </a:rPr>
              <a:t>when we know the operator matrix! Use linear algebra wizardry. We get the </a:t>
            </a:r>
            <a:r>
              <a:rPr lang="en" sz="1600" b="1">
                <a:solidFill>
                  <a:schemeClr val="dk1"/>
                </a:solidFill>
                <a:latin typeface="Proxima Nova"/>
                <a:ea typeface="Proxima Nova"/>
                <a:cs typeface="Proxima Nova"/>
                <a:sym typeface="Proxima Nova"/>
              </a:rPr>
              <a:t>Eigenvector Centrality</a:t>
            </a:r>
            <a:r>
              <a:rPr lang="en" sz="1600">
                <a:solidFill>
                  <a:schemeClr val="dk1"/>
                </a:solidFill>
                <a:latin typeface="Proxima Nova"/>
                <a:ea typeface="Proxima Nova"/>
                <a:cs typeface="Proxima Nova"/>
                <a:sym typeface="Proxima Nova"/>
              </a:rPr>
              <a:t> for each node.</a:t>
            </a:r>
            <a:endParaRPr sz="1600">
              <a:solidFill>
                <a:schemeClr val="dk1"/>
              </a:solidFill>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7"/>
          <p:cNvSpPr txBox="1"/>
          <p:nvPr/>
        </p:nvSpPr>
        <p:spPr>
          <a:xfrm>
            <a:off x="453425" y="702325"/>
            <a:ext cx="4407600" cy="3592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b="1">
                <a:solidFill>
                  <a:schemeClr val="dk1"/>
                </a:solidFill>
                <a:latin typeface="Proxima Nova"/>
                <a:ea typeface="Proxima Nova"/>
                <a:cs typeface="Proxima Nova"/>
                <a:sym typeface="Proxima Nova"/>
              </a:rPr>
              <a:t>Intuitively, who </a:t>
            </a:r>
            <a:r>
              <a:rPr lang="en" sz="1500" b="1" i="1">
                <a:solidFill>
                  <a:schemeClr val="dk1"/>
                </a:solidFill>
                <a:latin typeface="Proxima Nova"/>
                <a:ea typeface="Proxima Nova"/>
                <a:cs typeface="Proxima Nova"/>
                <a:sym typeface="Proxima Nova"/>
              </a:rPr>
              <a:t>should</a:t>
            </a:r>
            <a:r>
              <a:rPr lang="en" sz="1500" b="1">
                <a:solidFill>
                  <a:schemeClr val="dk1"/>
                </a:solidFill>
                <a:latin typeface="Proxima Nova"/>
                <a:ea typeface="Proxima Nova"/>
                <a:cs typeface="Proxima Nova"/>
                <a:sym typeface="Proxima Nova"/>
              </a:rPr>
              <a:t> be the most influential node in this scenario?</a:t>
            </a:r>
            <a:endParaRPr sz="1500" b="1">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None/>
            </a:pPr>
            <a:r>
              <a:rPr lang="en" sz="1500">
                <a:solidFill>
                  <a:schemeClr val="dk1"/>
                </a:solidFill>
                <a:latin typeface="Proxima Nova"/>
                <a:ea typeface="Proxima Nova"/>
                <a:cs typeface="Proxima Nova"/>
                <a:sym typeface="Proxima Nova"/>
              </a:rPr>
              <a:t>Based on the way we defined importance, everyone ‘gets’ influence from their incoming edges. This also means, your entire influence ‘flows’ outward to every node you point to. Therefore, any node you point to will have at least the same or more influence than you. Node 3 seems to be the most influential here, while node 1 is the least influential.</a:t>
            </a: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1000"/>
              </a:spcAft>
              <a:buNone/>
            </a:pPr>
            <a:r>
              <a:rPr lang="en" sz="1500">
                <a:solidFill>
                  <a:schemeClr val="dk1"/>
                </a:solidFill>
                <a:latin typeface="Proxima Nova"/>
                <a:ea typeface="Proxima Nova"/>
                <a:cs typeface="Proxima Nova"/>
                <a:sym typeface="Proxima Nova"/>
              </a:rPr>
              <a:t>The problem is, node 1 has no defined influence to begin with, since no one points toward it.</a:t>
            </a:r>
            <a:endParaRPr sz="1500">
              <a:solidFill>
                <a:schemeClr val="dk1"/>
              </a:solidFill>
              <a:latin typeface="Proxima Nova"/>
              <a:ea typeface="Proxima Nova"/>
              <a:cs typeface="Proxima Nova"/>
              <a:sym typeface="Proxima Nova"/>
            </a:endParaRPr>
          </a:p>
        </p:txBody>
      </p:sp>
      <p:pic>
        <p:nvPicPr>
          <p:cNvPr id="170" name="Google Shape;170;p2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998625" y="1223413"/>
            <a:ext cx="4045001" cy="2696667"/>
          </a:xfrm>
          <a:prstGeom prst="rect">
            <a:avLst/>
          </a:prstGeom>
          <a:noFill/>
          <a:ln>
            <a:noFill/>
          </a:ln>
        </p:spPr>
      </p:pic>
      <p:sp>
        <p:nvSpPr>
          <p:cNvPr id="171" name="Google Shape;171;p27"/>
          <p:cNvSpPr/>
          <p:nvPr/>
        </p:nvSpPr>
        <p:spPr>
          <a:xfrm>
            <a:off x="5757650" y="1754150"/>
            <a:ext cx="3055775" cy="2057100"/>
          </a:xfrm>
          <a:custGeom>
            <a:avLst/>
            <a:gdLst/>
            <a:ahLst/>
            <a:cxnLst/>
            <a:rect l="l" t="t" r="r" b="b"/>
            <a:pathLst>
              <a:path w="122231" h="82284" extrusionOk="0">
                <a:moveTo>
                  <a:pt x="122231" y="6541"/>
                </a:moveTo>
                <a:cubicBezTo>
                  <a:pt x="111425" y="6541"/>
                  <a:pt x="99801" y="7422"/>
                  <a:pt x="90419" y="12784"/>
                </a:cubicBezTo>
                <a:cubicBezTo>
                  <a:pt x="78186" y="19775"/>
                  <a:pt x="68129" y="30559"/>
                  <a:pt x="59796" y="41921"/>
                </a:cubicBezTo>
                <a:cubicBezTo>
                  <a:pt x="51160" y="53696"/>
                  <a:pt x="47691" y="69581"/>
                  <a:pt x="36605" y="79085"/>
                </a:cubicBezTo>
                <a:cubicBezTo>
                  <a:pt x="32621" y="82501"/>
                  <a:pt x="26371" y="82533"/>
                  <a:pt x="21145" y="82058"/>
                </a:cubicBezTo>
                <a:cubicBezTo>
                  <a:pt x="5387" y="80627"/>
                  <a:pt x="36" y="55365"/>
                  <a:pt x="36" y="39542"/>
                </a:cubicBezTo>
                <a:cubicBezTo>
                  <a:pt x="36" y="26166"/>
                  <a:pt x="-540" y="11134"/>
                  <a:pt x="6874" y="0"/>
                </a:cubicBezTo>
              </a:path>
            </a:pathLst>
          </a:custGeom>
          <a:noFill/>
          <a:ln w="19050" cap="flat" cmpd="sng">
            <a:solidFill>
              <a:srgbClr val="FF9900"/>
            </a:solidFill>
            <a:prstDash val="solid"/>
            <a:round/>
            <a:headEnd type="none" w="med" len="med"/>
            <a:tailEnd type="triangle" w="med" len="med"/>
          </a:ln>
        </p:spPr>
        <p:txBody>
          <a:bodyPr/>
          <a:lstStyle/>
          <a:p>
            <a:endParaRPr lang="en-US"/>
          </a:p>
        </p:txBody>
      </p:sp>
      <p:sp>
        <p:nvSpPr>
          <p:cNvPr id="172" name="Google Shape;172;p27"/>
          <p:cNvSpPr/>
          <p:nvPr/>
        </p:nvSpPr>
        <p:spPr>
          <a:xfrm>
            <a:off x="6325325" y="1248700"/>
            <a:ext cx="2341325" cy="436600"/>
          </a:xfrm>
          <a:custGeom>
            <a:avLst/>
            <a:gdLst/>
            <a:ahLst/>
            <a:cxnLst/>
            <a:rect l="l" t="t" r="r" b="b"/>
            <a:pathLst>
              <a:path w="93653" h="17464" extrusionOk="0">
                <a:moveTo>
                  <a:pt x="93653" y="0"/>
                </a:moveTo>
                <a:cubicBezTo>
                  <a:pt x="75884" y="0"/>
                  <a:pt x="60845" y="15840"/>
                  <a:pt x="43110" y="16947"/>
                </a:cubicBezTo>
                <a:cubicBezTo>
                  <a:pt x="36274" y="17374"/>
                  <a:pt x="29009" y="18163"/>
                  <a:pt x="22595" y="15758"/>
                </a:cubicBezTo>
                <a:cubicBezTo>
                  <a:pt x="14907" y="12875"/>
                  <a:pt x="8211" y="5947"/>
                  <a:pt x="0" y="5947"/>
                </a:cubicBezTo>
              </a:path>
            </a:pathLst>
          </a:custGeom>
          <a:noFill/>
          <a:ln w="19050" cap="flat" cmpd="sng">
            <a:solidFill>
              <a:srgbClr val="FF9900"/>
            </a:solidFill>
            <a:prstDash val="solid"/>
            <a:round/>
            <a:headEnd type="none" w="med" len="med"/>
            <a:tailEnd type="triangle" w="med" len="med"/>
          </a:ln>
        </p:spPr>
        <p:txBody>
          <a:bodyPr/>
          <a:lstStyle/>
          <a:p>
            <a:endParaRPr lang="en-US"/>
          </a:p>
        </p:txBody>
      </p:sp>
      <p:sp>
        <p:nvSpPr>
          <p:cNvPr id="173" name="Google Shape;173;p27"/>
          <p:cNvSpPr/>
          <p:nvPr/>
        </p:nvSpPr>
        <p:spPr>
          <a:xfrm>
            <a:off x="5917298" y="1767125"/>
            <a:ext cx="2756775" cy="1206250"/>
          </a:xfrm>
          <a:custGeom>
            <a:avLst/>
            <a:gdLst/>
            <a:ahLst/>
            <a:cxnLst/>
            <a:rect l="l" t="t" r="r" b="b"/>
            <a:pathLst>
              <a:path w="110271" h="48250" extrusionOk="0">
                <a:moveTo>
                  <a:pt x="110271" y="0"/>
                </a:moveTo>
                <a:cubicBezTo>
                  <a:pt x="91592" y="0"/>
                  <a:pt x="72301" y="8514"/>
                  <a:pt x="58242" y="20812"/>
                </a:cubicBezTo>
                <a:cubicBezTo>
                  <a:pt x="49215" y="28708"/>
                  <a:pt x="45239" y="43478"/>
                  <a:pt x="33862" y="47273"/>
                </a:cubicBezTo>
                <a:cubicBezTo>
                  <a:pt x="22426" y="51087"/>
                  <a:pt x="5688" y="42506"/>
                  <a:pt x="1455" y="31218"/>
                </a:cubicBezTo>
                <a:cubicBezTo>
                  <a:pt x="-1513" y="23304"/>
                  <a:pt x="866" y="13966"/>
                  <a:pt x="3536" y="5947"/>
                </a:cubicBezTo>
              </a:path>
            </a:pathLst>
          </a:custGeom>
          <a:noFill/>
          <a:ln w="19050" cap="flat" cmpd="sng">
            <a:solidFill>
              <a:srgbClr val="FF9900"/>
            </a:solidFill>
            <a:prstDash val="solid"/>
            <a:round/>
            <a:headEnd type="none" w="med" len="med"/>
            <a:tailEnd type="stealth" w="med" len="med"/>
          </a:ln>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8"/>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solidFill>
                  <a:schemeClr val="dk1"/>
                </a:solidFill>
                <a:latin typeface="Proxima Nova Extrabold"/>
                <a:ea typeface="Proxima Nova Extrabold"/>
                <a:cs typeface="Proxima Nova Extrabold"/>
                <a:sym typeface="Proxima Nova Extrabold"/>
              </a:rPr>
              <a:t>Intuition</a:t>
            </a:r>
            <a:r>
              <a:rPr lang="en" sz="3000">
                <a:latin typeface="Proxima Nova Extrabold"/>
                <a:ea typeface="Proxima Nova Extrabold"/>
                <a:cs typeface="Proxima Nova Extrabold"/>
                <a:sym typeface="Proxima Nova Extrabold"/>
              </a:rPr>
              <a:t>: Give everyone some ‘free’ centrality</a:t>
            </a:r>
            <a:endParaRPr sz="2800">
              <a:solidFill>
                <a:srgbClr val="000000"/>
              </a:solidFill>
            </a:endParaRPr>
          </a:p>
        </p:txBody>
      </p:sp>
      <p:sp>
        <p:nvSpPr>
          <p:cNvPr id="179" name="Google Shape;179;p28"/>
          <p:cNvSpPr txBox="1"/>
          <p:nvPr/>
        </p:nvSpPr>
        <p:spPr>
          <a:xfrm>
            <a:off x="379075" y="1114925"/>
            <a:ext cx="82653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Clr>
                <a:schemeClr val="dk1"/>
              </a:buClr>
              <a:buSzPts val="1100"/>
              <a:buFont typeface="Arial"/>
              <a:buNone/>
            </a:pPr>
            <a:endParaRPr sz="1200">
              <a:solidFill>
                <a:schemeClr val="dk1"/>
              </a:solidFill>
              <a:latin typeface="Proxima Nova"/>
              <a:ea typeface="Proxima Nova"/>
              <a:cs typeface="Proxima Nova"/>
              <a:sym typeface="Proxima Nova"/>
            </a:endParaRPr>
          </a:p>
        </p:txBody>
      </p:sp>
      <p:pic>
        <p:nvPicPr>
          <p:cNvPr id="180" name="Google Shape;180;p2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654400" y="1362125"/>
            <a:ext cx="3120950" cy="1031425"/>
          </a:xfrm>
          <a:prstGeom prst="rect">
            <a:avLst/>
          </a:prstGeom>
          <a:noFill/>
          <a:ln>
            <a:noFill/>
          </a:ln>
        </p:spPr>
      </p:pic>
      <p:pic>
        <p:nvPicPr>
          <p:cNvPr id="181" name="Google Shape;181;p2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2701925" y="2440995"/>
            <a:ext cx="4091724" cy="947625"/>
          </a:xfrm>
          <a:prstGeom prst="rect">
            <a:avLst/>
          </a:prstGeom>
          <a:noFill/>
          <a:ln>
            <a:noFill/>
          </a:ln>
        </p:spPr>
      </p:pic>
      <p:sp>
        <p:nvSpPr>
          <p:cNvPr id="182" name="Google Shape;182;p28"/>
          <p:cNvSpPr txBox="1"/>
          <p:nvPr/>
        </p:nvSpPr>
        <p:spPr>
          <a:xfrm>
            <a:off x="416300" y="1716975"/>
            <a:ext cx="21927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500">
                <a:solidFill>
                  <a:schemeClr val="dk1"/>
                </a:solidFill>
                <a:latin typeface="Proxima Nova"/>
                <a:ea typeface="Proxima Nova"/>
                <a:cs typeface="Proxima Nova"/>
                <a:sym typeface="Proxima Nova"/>
              </a:rPr>
              <a:t>Eigenvector Centrality:</a:t>
            </a:r>
            <a:endParaRPr/>
          </a:p>
        </p:txBody>
      </p:sp>
      <p:sp>
        <p:nvSpPr>
          <p:cNvPr id="183" name="Google Shape;183;p28"/>
          <p:cNvSpPr txBox="1"/>
          <p:nvPr/>
        </p:nvSpPr>
        <p:spPr>
          <a:xfrm>
            <a:off x="416300" y="2631375"/>
            <a:ext cx="21927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500">
                <a:solidFill>
                  <a:schemeClr val="dk1"/>
                </a:solidFill>
                <a:latin typeface="Proxima Nova"/>
                <a:ea typeface="Proxima Nova"/>
                <a:cs typeface="Proxima Nova"/>
                <a:sym typeface="Proxima Nova"/>
              </a:rPr>
              <a:t>Katz Centrality:</a:t>
            </a:r>
            <a:endParaRPr/>
          </a:p>
        </p:txBody>
      </p:sp>
      <p:pic>
        <p:nvPicPr>
          <p:cNvPr id="184" name="Google Shape;184;p28" descr="Doodles_Arrow_Yellow.png"/>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rot="8291559">
            <a:off x="7163626" y="2731044"/>
            <a:ext cx="432309" cy="1077808"/>
          </a:xfrm>
          <a:prstGeom prst="rect">
            <a:avLst/>
          </a:prstGeom>
          <a:noFill/>
          <a:ln>
            <a:noFill/>
          </a:ln>
        </p:spPr>
      </p:pic>
      <p:sp>
        <p:nvSpPr>
          <p:cNvPr id="185" name="Google Shape;185;p28"/>
          <p:cNvSpPr txBox="1"/>
          <p:nvPr/>
        </p:nvSpPr>
        <p:spPr>
          <a:xfrm>
            <a:off x="5255000" y="3842750"/>
            <a:ext cx="3389400" cy="11892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Let’s give everyone some free centrality, for mathematical convenience. Now node 1 in the previous example will have some ‘inherent’ centrality to begin with. That influence will ‘flow’ to the next node(s).</a:t>
            </a:r>
            <a:endParaRPr sz="1200">
              <a:solidFill>
                <a:srgbClr val="000000"/>
              </a:solidFill>
              <a:latin typeface="Proxima Nova"/>
              <a:ea typeface="Proxima Nova"/>
              <a:cs typeface="Proxima Nova"/>
              <a:sym typeface="Proxima Nova"/>
            </a:endParaRPr>
          </a:p>
        </p:txBody>
      </p:sp>
      <p:sp>
        <p:nvSpPr>
          <p:cNvPr id="186" name="Google Shape;186;p28"/>
          <p:cNvSpPr/>
          <p:nvPr/>
        </p:nvSpPr>
        <p:spPr>
          <a:xfrm>
            <a:off x="6511125" y="2556875"/>
            <a:ext cx="379200" cy="572700"/>
          </a:xfrm>
          <a:prstGeom prst="rect">
            <a:avLst/>
          </a:prstGeom>
          <a:solidFill>
            <a:srgbClr val="FFFC00">
              <a:alpha val="373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9"/>
          <p:cNvSpPr/>
          <p:nvPr/>
        </p:nvSpPr>
        <p:spPr>
          <a:xfrm>
            <a:off x="5742150" y="1302725"/>
            <a:ext cx="2616300" cy="2616300"/>
          </a:xfrm>
          <a:prstGeom prst="ellipse">
            <a:avLst/>
          </a:prstGeom>
          <a:solidFill>
            <a:srgbClr val="7C009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92" name="Google Shape;192;p29"/>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320037" y="2154213"/>
            <a:ext cx="1460526" cy="913325"/>
          </a:xfrm>
          <a:prstGeom prst="rect">
            <a:avLst/>
          </a:prstGeom>
          <a:noFill/>
          <a:ln>
            <a:noFill/>
          </a:ln>
        </p:spPr>
      </p:pic>
      <p:cxnSp>
        <p:nvCxnSpPr>
          <p:cNvPr id="193" name="Google Shape;193;p29"/>
          <p:cNvCxnSpPr/>
          <p:nvPr/>
        </p:nvCxnSpPr>
        <p:spPr>
          <a:xfrm>
            <a:off x="5385375" y="1652075"/>
            <a:ext cx="520200" cy="334500"/>
          </a:xfrm>
          <a:prstGeom prst="straightConnector1">
            <a:avLst/>
          </a:prstGeom>
          <a:noFill/>
          <a:ln w="19050" cap="flat" cmpd="sng">
            <a:solidFill>
              <a:schemeClr val="dk2"/>
            </a:solidFill>
            <a:prstDash val="solid"/>
            <a:round/>
            <a:headEnd type="none" w="med" len="med"/>
            <a:tailEnd type="triangle" w="med" len="med"/>
          </a:ln>
        </p:spPr>
      </p:cxnSp>
      <p:cxnSp>
        <p:nvCxnSpPr>
          <p:cNvPr id="194" name="Google Shape;194;p29"/>
          <p:cNvCxnSpPr/>
          <p:nvPr/>
        </p:nvCxnSpPr>
        <p:spPr>
          <a:xfrm>
            <a:off x="5875925" y="1131775"/>
            <a:ext cx="386400" cy="449700"/>
          </a:xfrm>
          <a:prstGeom prst="straightConnector1">
            <a:avLst/>
          </a:prstGeom>
          <a:noFill/>
          <a:ln w="19050" cap="flat" cmpd="sng">
            <a:solidFill>
              <a:schemeClr val="dk2"/>
            </a:solidFill>
            <a:prstDash val="solid"/>
            <a:round/>
            <a:headEnd type="none" w="med" len="med"/>
            <a:tailEnd type="triangle" w="med" len="med"/>
          </a:ln>
        </p:spPr>
      </p:cxnSp>
      <p:cxnSp>
        <p:nvCxnSpPr>
          <p:cNvPr id="195" name="Google Shape;195;p29"/>
          <p:cNvCxnSpPr/>
          <p:nvPr/>
        </p:nvCxnSpPr>
        <p:spPr>
          <a:xfrm>
            <a:off x="6648950" y="834464"/>
            <a:ext cx="119700" cy="505500"/>
          </a:xfrm>
          <a:prstGeom prst="straightConnector1">
            <a:avLst/>
          </a:prstGeom>
          <a:noFill/>
          <a:ln w="19050" cap="flat" cmpd="sng">
            <a:solidFill>
              <a:schemeClr val="dk2"/>
            </a:solidFill>
            <a:prstDash val="solid"/>
            <a:round/>
            <a:headEnd type="none" w="med" len="med"/>
            <a:tailEnd type="triangle" w="med" len="med"/>
          </a:ln>
        </p:spPr>
      </p:cxnSp>
      <p:cxnSp>
        <p:nvCxnSpPr>
          <p:cNvPr id="196" name="Google Shape;196;p29"/>
          <p:cNvCxnSpPr/>
          <p:nvPr/>
        </p:nvCxnSpPr>
        <p:spPr>
          <a:xfrm flipH="1">
            <a:off x="7344125" y="812147"/>
            <a:ext cx="92700" cy="525900"/>
          </a:xfrm>
          <a:prstGeom prst="straightConnector1">
            <a:avLst/>
          </a:prstGeom>
          <a:noFill/>
          <a:ln w="19050" cap="flat" cmpd="sng">
            <a:solidFill>
              <a:schemeClr val="dk2"/>
            </a:solidFill>
            <a:prstDash val="solid"/>
            <a:round/>
            <a:headEnd type="none" w="med" len="med"/>
            <a:tailEnd type="triangle" w="med" len="med"/>
          </a:ln>
        </p:spPr>
      </p:cxnSp>
      <p:cxnSp>
        <p:nvCxnSpPr>
          <p:cNvPr id="197" name="Google Shape;197;p29"/>
          <p:cNvCxnSpPr/>
          <p:nvPr/>
        </p:nvCxnSpPr>
        <p:spPr>
          <a:xfrm flipH="1">
            <a:off x="7808513" y="1116903"/>
            <a:ext cx="393900" cy="420000"/>
          </a:xfrm>
          <a:prstGeom prst="straightConnector1">
            <a:avLst/>
          </a:prstGeom>
          <a:noFill/>
          <a:ln w="19050" cap="flat" cmpd="sng">
            <a:solidFill>
              <a:schemeClr val="dk2"/>
            </a:solidFill>
            <a:prstDash val="solid"/>
            <a:round/>
            <a:headEnd type="none" w="med" len="med"/>
            <a:tailEnd type="triangle" w="med" len="med"/>
          </a:ln>
        </p:spPr>
      </p:cxnSp>
      <p:cxnSp>
        <p:nvCxnSpPr>
          <p:cNvPr id="198" name="Google Shape;198;p29"/>
          <p:cNvCxnSpPr/>
          <p:nvPr/>
        </p:nvCxnSpPr>
        <p:spPr>
          <a:xfrm flipH="1">
            <a:off x="8161200" y="1652075"/>
            <a:ext cx="450000" cy="245400"/>
          </a:xfrm>
          <a:prstGeom prst="straightConnector1">
            <a:avLst/>
          </a:prstGeom>
          <a:noFill/>
          <a:ln w="19050" cap="flat" cmpd="sng">
            <a:solidFill>
              <a:schemeClr val="dk2"/>
            </a:solidFill>
            <a:prstDash val="solid"/>
            <a:round/>
            <a:headEnd type="none" w="med" len="med"/>
            <a:tailEnd type="triangle" w="med" len="med"/>
          </a:ln>
        </p:spPr>
      </p:cxnSp>
      <p:sp>
        <p:nvSpPr>
          <p:cNvPr id="199" name="Google Shape;199;p29"/>
          <p:cNvSpPr txBox="1"/>
          <p:nvPr/>
        </p:nvSpPr>
        <p:spPr>
          <a:xfrm>
            <a:off x="311700" y="445025"/>
            <a:ext cx="3713100" cy="12126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The problem in web search: Giant Hubs</a:t>
            </a:r>
            <a:endParaRPr sz="3000">
              <a:latin typeface="Proxima Nova Extrabold"/>
              <a:ea typeface="Proxima Nova Extrabold"/>
              <a:cs typeface="Proxima Nova Extrabold"/>
              <a:sym typeface="Proxima Nova Extrabold"/>
            </a:endParaRPr>
          </a:p>
        </p:txBody>
      </p:sp>
      <p:sp>
        <p:nvSpPr>
          <p:cNvPr id="200" name="Google Shape;200;p29"/>
          <p:cNvSpPr txBox="1"/>
          <p:nvPr/>
        </p:nvSpPr>
        <p:spPr>
          <a:xfrm>
            <a:off x="460850" y="1866300"/>
            <a:ext cx="4452300" cy="19998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Internet directory hubs like Yahoo have a </a:t>
            </a:r>
            <a:r>
              <a:rPr lang="en" sz="1500" i="1">
                <a:solidFill>
                  <a:schemeClr val="dk1"/>
                </a:solidFill>
                <a:latin typeface="Proxima Nova"/>
                <a:ea typeface="Proxima Nova"/>
                <a:cs typeface="Proxima Nova"/>
                <a:sym typeface="Proxima Nova"/>
              </a:rPr>
              <a:t>huge</a:t>
            </a:r>
            <a:r>
              <a:rPr lang="en" sz="1500">
                <a:solidFill>
                  <a:schemeClr val="dk1"/>
                </a:solidFill>
                <a:latin typeface="Proxima Nova"/>
                <a:ea typeface="Proxima Nova"/>
                <a:cs typeface="Proxima Nova"/>
                <a:sym typeface="Proxima Nova"/>
              </a:rPr>
              <a:t> number of incoming and outgoing links</a:t>
            </a:r>
            <a:endParaRPr sz="1500">
              <a:solidFill>
                <a:schemeClr val="dk1"/>
              </a:solidFill>
              <a:latin typeface="Proxima Nova"/>
              <a:ea typeface="Proxima Nova"/>
              <a:cs typeface="Proxima Nova"/>
              <a:sym typeface="Proxima Nova"/>
            </a:endParaRPr>
          </a:p>
          <a:p>
            <a:pPr marL="457200" lvl="0" indent="-323850" algn="l" rtl="0">
              <a:lnSpc>
                <a:spcPct val="115000"/>
              </a:lnSpc>
              <a:spcBef>
                <a:spcPts val="100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Lots of important incoming links make Yahoo very important == </a:t>
            </a:r>
            <a:r>
              <a:rPr lang="en" sz="1500" b="1">
                <a:solidFill>
                  <a:srgbClr val="7C009A"/>
                </a:solidFill>
                <a:latin typeface="Proxima Nova"/>
                <a:ea typeface="Proxima Nova"/>
                <a:cs typeface="Proxima Nova"/>
                <a:sym typeface="Proxima Nova"/>
              </a:rPr>
              <a:t>Fair</a:t>
            </a:r>
            <a:endParaRPr sz="1500" b="1">
              <a:solidFill>
                <a:srgbClr val="7C009A"/>
              </a:solidFill>
              <a:latin typeface="Proxima Nova"/>
              <a:ea typeface="Proxima Nova"/>
              <a:cs typeface="Proxima Nova"/>
              <a:sym typeface="Proxima Nova"/>
            </a:endParaRPr>
          </a:p>
          <a:p>
            <a:pPr marL="457200" lvl="0" indent="-323850" algn="l" rtl="0">
              <a:lnSpc>
                <a:spcPct val="115000"/>
              </a:lnSpc>
              <a:spcBef>
                <a:spcPts val="1000"/>
              </a:spcBef>
              <a:spcAft>
                <a:spcPts val="1000"/>
              </a:spcAft>
              <a:buClr>
                <a:schemeClr val="dk1"/>
              </a:buClr>
              <a:buSzPts val="1500"/>
              <a:buFont typeface="Proxima Nova"/>
              <a:buChar char="●"/>
            </a:pPr>
            <a:r>
              <a:rPr lang="en" sz="1500">
                <a:solidFill>
                  <a:schemeClr val="dk1"/>
                </a:solidFill>
                <a:latin typeface="Proxima Nova"/>
                <a:ea typeface="Proxima Nova"/>
                <a:cs typeface="Proxima Nova"/>
                <a:sym typeface="Proxima Nova"/>
              </a:rPr>
              <a:t>But every website Yahoo enlists now become very important == </a:t>
            </a:r>
            <a:r>
              <a:rPr lang="en" sz="1500" b="1">
                <a:solidFill>
                  <a:srgbClr val="980000"/>
                </a:solidFill>
                <a:latin typeface="Proxima Nova"/>
                <a:ea typeface="Proxima Nova"/>
                <a:cs typeface="Proxima Nova"/>
                <a:sym typeface="Proxima Nova"/>
              </a:rPr>
              <a:t>Yikes</a:t>
            </a:r>
            <a:endParaRPr sz="1500" b="1">
              <a:solidFill>
                <a:srgbClr val="980000"/>
              </a:solidFill>
              <a:latin typeface="Proxima Nova"/>
              <a:ea typeface="Proxima Nova"/>
              <a:cs typeface="Proxima Nova"/>
              <a:sym typeface="Proxima Nova"/>
            </a:endParaRPr>
          </a:p>
        </p:txBody>
      </p:sp>
      <p:cxnSp>
        <p:nvCxnSpPr>
          <p:cNvPr id="201" name="Google Shape;201;p29"/>
          <p:cNvCxnSpPr/>
          <p:nvPr/>
        </p:nvCxnSpPr>
        <p:spPr>
          <a:xfrm flipH="1">
            <a:off x="5871859" y="3632941"/>
            <a:ext cx="375600" cy="397500"/>
          </a:xfrm>
          <a:prstGeom prst="straightConnector1">
            <a:avLst/>
          </a:prstGeom>
          <a:noFill/>
          <a:ln w="28575" cap="flat" cmpd="sng">
            <a:solidFill>
              <a:srgbClr val="CC0000"/>
            </a:solidFill>
            <a:prstDash val="solid"/>
            <a:round/>
            <a:headEnd type="none" w="med" len="med"/>
            <a:tailEnd type="triangle" w="med" len="med"/>
          </a:ln>
        </p:spPr>
      </p:cxnSp>
      <p:cxnSp>
        <p:nvCxnSpPr>
          <p:cNvPr id="202" name="Google Shape;202;p29"/>
          <p:cNvCxnSpPr/>
          <p:nvPr/>
        </p:nvCxnSpPr>
        <p:spPr>
          <a:xfrm flipH="1">
            <a:off x="6503650" y="3874367"/>
            <a:ext cx="192000" cy="513000"/>
          </a:xfrm>
          <a:prstGeom prst="straightConnector1">
            <a:avLst/>
          </a:prstGeom>
          <a:noFill/>
          <a:ln w="28575" cap="flat" cmpd="sng">
            <a:solidFill>
              <a:srgbClr val="CC0000"/>
            </a:solidFill>
            <a:prstDash val="solid"/>
            <a:round/>
            <a:headEnd type="none" w="med" len="med"/>
            <a:tailEnd type="triangle" w="med" len="med"/>
          </a:ln>
        </p:spPr>
      </p:cxnSp>
      <p:cxnSp>
        <p:nvCxnSpPr>
          <p:cNvPr id="203" name="Google Shape;203;p29"/>
          <p:cNvCxnSpPr/>
          <p:nvPr/>
        </p:nvCxnSpPr>
        <p:spPr>
          <a:xfrm>
            <a:off x="7212275" y="3911592"/>
            <a:ext cx="27300" cy="579900"/>
          </a:xfrm>
          <a:prstGeom prst="straightConnector1">
            <a:avLst/>
          </a:prstGeom>
          <a:noFill/>
          <a:ln w="28575" cap="flat" cmpd="sng">
            <a:solidFill>
              <a:srgbClr val="CC0000"/>
            </a:solidFill>
            <a:prstDash val="solid"/>
            <a:round/>
            <a:headEnd type="none" w="med" len="med"/>
            <a:tailEnd type="triangle" w="med" len="med"/>
          </a:ln>
        </p:spPr>
      </p:cxnSp>
      <p:cxnSp>
        <p:nvCxnSpPr>
          <p:cNvPr id="204" name="Google Shape;204;p29"/>
          <p:cNvCxnSpPr/>
          <p:nvPr/>
        </p:nvCxnSpPr>
        <p:spPr>
          <a:xfrm>
            <a:off x="7756200" y="3699792"/>
            <a:ext cx="330900" cy="509100"/>
          </a:xfrm>
          <a:prstGeom prst="straightConnector1">
            <a:avLst/>
          </a:prstGeom>
          <a:noFill/>
          <a:ln w="28575" cap="flat" cmpd="sng">
            <a:solidFill>
              <a:srgbClr val="CC0000"/>
            </a:solidFill>
            <a:prstDash val="solid"/>
            <a:round/>
            <a:headEnd type="none" w="med" len="med"/>
            <a:tailEnd type="triangle" w="med" len="med"/>
          </a:ln>
        </p:spPr>
      </p:cxnSp>
      <p:cxnSp>
        <p:nvCxnSpPr>
          <p:cNvPr id="205" name="Google Shape;205;p29"/>
          <p:cNvCxnSpPr/>
          <p:nvPr/>
        </p:nvCxnSpPr>
        <p:spPr>
          <a:xfrm>
            <a:off x="8124150" y="3365267"/>
            <a:ext cx="490500" cy="375300"/>
          </a:xfrm>
          <a:prstGeom prst="straightConnector1">
            <a:avLst/>
          </a:prstGeom>
          <a:noFill/>
          <a:ln w="28575" cap="flat" cmpd="sng">
            <a:solidFill>
              <a:srgbClr val="CC0000"/>
            </a:solidFill>
            <a:prstDash val="solid"/>
            <a:round/>
            <a:headEnd type="none" w="med" len="med"/>
            <a:tailEnd type="triangl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0"/>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3000">
                <a:solidFill>
                  <a:schemeClr val="dk1"/>
                </a:solidFill>
                <a:latin typeface="Proxima Nova Extrabold"/>
                <a:ea typeface="Proxima Nova Extrabold"/>
                <a:cs typeface="Proxima Nova Extrabold"/>
                <a:sym typeface="Proxima Nova Extrabold"/>
              </a:rPr>
              <a:t>Intuition</a:t>
            </a:r>
            <a:r>
              <a:rPr lang="en" sz="3000">
                <a:latin typeface="Proxima Nova Extrabold"/>
                <a:ea typeface="Proxima Nova Extrabold"/>
                <a:cs typeface="Proxima Nova Extrabold"/>
                <a:sym typeface="Proxima Nova Extrabold"/>
              </a:rPr>
              <a:t>: Account for the </a:t>
            </a:r>
            <a:r>
              <a:rPr lang="en" sz="3000">
                <a:solidFill>
                  <a:schemeClr val="dk1"/>
                </a:solidFill>
                <a:latin typeface="Proxima Nova Extrabold"/>
                <a:ea typeface="Proxima Nova Extrabold"/>
                <a:cs typeface="Proxima Nova Extrabold"/>
                <a:sym typeface="Proxima Nova Extrabold"/>
              </a:rPr>
              <a:t>volume of </a:t>
            </a:r>
            <a:r>
              <a:rPr lang="en" sz="3000">
                <a:latin typeface="Proxima Nova Extrabold"/>
                <a:ea typeface="Proxima Nova Extrabold"/>
                <a:cs typeface="Proxima Nova Extrabold"/>
                <a:sym typeface="Proxima Nova Extrabold"/>
              </a:rPr>
              <a:t>outgoing links</a:t>
            </a:r>
            <a:endParaRPr sz="2800">
              <a:solidFill>
                <a:srgbClr val="000000"/>
              </a:solidFill>
            </a:endParaRPr>
          </a:p>
        </p:txBody>
      </p:sp>
      <p:pic>
        <p:nvPicPr>
          <p:cNvPr id="211" name="Google Shape;211;p3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701925" y="1526595"/>
            <a:ext cx="4091724" cy="947625"/>
          </a:xfrm>
          <a:prstGeom prst="rect">
            <a:avLst/>
          </a:prstGeom>
          <a:noFill/>
          <a:ln>
            <a:noFill/>
          </a:ln>
        </p:spPr>
      </p:pic>
      <p:sp>
        <p:nvSpPr>
          <p:cNvPr id="212" name="Google Shape;212;p30"/>
          <p:cNvSpPr txBox="1"/>
          <p:nvPr/>
        </p:nvSpPr>
        <p:spPr>
          <a:xfrm>
            <a:off x="416300" y="1716975"/>
            <a:ext cx="21927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500">
                <a:solidFill>
                  <a:schemeClr val="dk1"/>
                </a:solidFill>
                <a:latin typeface="Proxima Nova"/>
                <a:ea typeface="Proxima Nova"/>
                <a:cs typeface="Proxima Nova"/>
                <a:sym typeface="Proxima Nova"/>
              </a:rPr>
              <a:t>Katz Centrality:</a:t>
            </a:r>
            <a:endParaRPr/>
          </a:p>
        </p:txBody>
      </p:sp>
      <p:sp>
        <p:nvSpPr>
          <p:cNvPr id="213" name="Google Shape;213;p30"/>
          <p:cNvSpPr txBox="1"/>
          <p:nvPr/>
        </p:nvSpPr>
        <p:spPr>
          <a:xfrm>
            <a:off x="416300" y="2783775"/>
            <a:ext cx="21927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500">
                <a:solidFill>
                  <a:schemeClr val="dk1"/>
                </a:solidFill>
                <a:latin typeface="Proxima Nova"/>
                <a:ea typeface="Proxima Nova"/>
                <a:cs typeface="Proxima Nova"/>
                <a:sym typeface="Proxima Nova"/>
              </a:rPr>
              <a:t>PageRank Centrality:</a:t>
            </a:r>
            <a:endParaRPr/>
          </a:p>
        </p:txBody>
      </p:sp>
      <p:pic>
        <p:nvPicPr>
          <p:cNvPr id="214" name="Google Shape;214;p3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2729750" y="2626625"/>
            <a:ext cx="3790483" cy="947625"/>
          </a:xfrm>
          <a:prstGeom prst="rect">
            <a:avLst/>
          </a:prstGeom>
          <a:noFill/>
          <a:ln>
            <a:noFill/>
          </a:ln>
        </p:spPr>
      </p:pic>
      <p:pic>
        <p:nvPicPr>
          <p:cNvPr id="215" name="Google Shape;215;p30" descr="Doodles_Arrow_Yellow.png"/>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rot="8629925" flipH="1">
            <a:off x="5575001" y="3507795"/>
            <a:ext cx="432308" cy="1077808"/>
          </a:xfrm>
          <a:prstGeom prst="rect">
            <a:avLst/>
          </a:prstGeom>
          <a:noFill/>
          <a:ln>
            <a:noFill/>
          </a:ln>
        </p:spPr>
      </p:pic>
      <p:sp>
        <p:nvSpPr>
          <p:cNvPr id="216" name="Google Shape;216;p30"/>
          <p:cNvSpPr txBox="1"/>
          <p:nvPr/>
        </p:nvSpPr>
        <p:spPr>
          <a:xfrm>
            <a:off x="6269675" y="3790725"/>
            <a:ext cx="2367300" cy="10656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Normalize by how many links come out of </a:t>
            </a:r>
            <a:r>
              <a:rPr lang="en" sz="1200" i="1">
                <a:latin typeface="Proxima Nova"/>
                <a:ea typeface="Proxima Nova"/>
                <a:cs typeface="Proxima Nova"/>
                <a:sym typeface="Proxima Nova"/>
              </a:rPr>
              <a:t>j</a:t>
            </a:r>
            <a:r>
              <a:rPr lang="en" sz="1200">
                <a:latin typeface="Proxima Nova Semibold"/>
                <a:ea typeface="Proxima Nova Semibold"/>
                <a:cs typeface="Proxima Nova Semibold"/>
                <a:sym typeface="Proxima Nova Semibold"/>
              </a:rPr>
              <a:t>. In essence, </a:t>
            </a:r>
            <a:r>
              <a:rPr lang="en" sz="1200" i="1">
                <a:solidFill>
                  <a:schemeClr val="dk1"/>
                </a:solidFill>
                <a:latin typeface="Proxima Nova"/>
                <a:ea typeface="Proxima Nova"/>
                <a:cs typeface="Proxima Nova"/>
                <a:sym typeface="Proxima Nova"/>
              </a:rPr>
              <a:t>j</a:t>
            </a:r>
            <a:r>
              <a:rPr lang="en" sz="1200">
                <a:latin typeface="Proxima Nova Semibold"/>
                <a:ea typeface="Proxima Nova Semibold"/>
                <a:cs typeface="Proxima Nova Semibold"/>
                <a:sym typeface="Proxima Nova Semibold"/>
              </a:rPr>
              <a:t>’s centrality is divided among the outgoing links</a:t>
            </a:r>
            <a:endParaRPr sz="1200">
              <a:solidFill>
                <a:srgbClr val="000000"/>
              </a:solidFill>
              <a:latin typeface="Proxima Nova"/>
              <a:ea typeface="Proxima Nova"/>
              <a:cs typeface="Proxima Nova"/>
              <a:sym typeface="Proxima Nova"/>
            </a:endParaRPr>
          </a:p>
        </p:txBody>
      </p:sp>
      <p:sp>
        <p:nvSpPr>
          <p:cNvPr id="217" name="Google Shape;217;p30"/>
          <p:cNvSpPr/>
          <p:nvPr/>
        </p:nvSpPr>
        <p:spPr>
          <a:xfrm>
            <a:off x="5169550" y="3112525"/>
            <a:ext cx="672600" cy="415500"/>
          </a:xfrm>
          <a:prstGeom prst="rect">
            <a:avLst/>
          </a:prstGeom>
          <a:solidFill>
            <a:srgbClr val="FFFC00">
              <a:alpha val="373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pic>
        <p:nvPicPr>
          <p:cNvPr id="222" name="Google Shape;222;p3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133350" y="2345075"/>
            <a:ext cx="3585100" cy="1958525"/>
          </a:xfrm>
          <a:prstGeom prst="rect">
            <a:avLst/>
          </a:prstGeom>
          <a:noFill/>
          <a:ln>
            <a:noFill/>
          </a:ln>
        </p:spPr>
      </p:pic>
      <p:pic>
        <p:nvPicPr>
          <p:cNvPr id="223" name="Google Shape;223;p31"/>
          <p:cNvPicPr preferRelativeResize="0"/>
          <p:nvPr/>
        </p:nvPicPr>
        <p:blipFill>
          <a:blip r:embed="rId4">
            <a:alphaModFix/>
          </a:blip>
          <a:stretch>
            <a:fillRect/>
          </a:stretch>
        </p:blipFill>
        <p:spPr>
          <a:xfrm>
            <a:off x="1276350" y="739625"/>
            <a:ext cx="6438900" cy="1257300"/>
          </a:xfrm>
          <a:prstGeom prst="rect">
            <a:avLst/>
          </a:prstGeom>
          <a:noFill/>
          <a:ln>
            <a:noFill/>
          </a:ln>
        </p:spPr>
      </p:pic>
      <p:sp>
        <p:nvSpPr>
          <p:cNvPr id="224" name="Google Shape;224;p31"/>
          <p:cNvSpPr txBox="1"/>
          <p:nvPr/>
        </p:nvSpPr>
        <p:spPr>
          <a:xfrm>
            <a:off x="6007650" y="3181250"/>
            <a:ext cx="2235300" cy="11223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Take the inverse so that low average distances lead to high centrality values</a:t>
            </a:r>
            <a:endParaRPr sz="1200" i="1">
              <a:solidFill>
                <a:schemeClr val="dk1"/>
              </a:solidFill>
              <a:latin typeface="Proxima Nova"/>
              <a:ea typeface="Proxima Nova"/>
              <a:cs typeface="Proxima Nova"/>
              <a:sym typeface="Proxima Nova"/>
            </a:endParaRPr>
          </a:p>
        </p:txBody>
      </p:sp>
      <p:pic>
        <p:nvPicPr>
          <p:cNvPr id="225" name="Google Shape;225;p31" descr="Doodles_Arrow_Yellow.png"/>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rot="5566907">
            <a:off x="5173050" y="2785432"/>
            <a:ext cx="432308" cy="107780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3" name="Google Shape;63;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4" name="Google Shape;64;p1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0" y="0"/>
            <a:ext cx="9144000" cy="514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Google Shape;230;p32"/>
          <p:cNvPicPr preferRelativeResize="0"/>
          <p:nvPr/>
        </p:nvPicPr>
        <p:blipFill rotWithShape="1">
          <a:blip r:embed="rId3" cstate="email">
            <a:alphaModFix/>
            <a:extLst>
              <a:ext uri="{28A0092B-C50C-407E-A947-70E740481C1C}">
                <a14:useLocalDpi xmlns:a14="http://schemas.microsoft.com/office/drawing/2010/main"/>
              </a:ext>
            </a:extLst>
          </a:blip>
          <a:srcRect l="-795"/>
          <a:stretch/>
        </p:blipFill>
        <p:spPr>
          <a:xfrm>
            <a:off x="1230225" y="1776625"/>
            <a:ext cx="3779524" cy="1334400"/>
          </a:xfrm>
          <a:prstGeom prst="rect">
            <a:avLst/>
          </a:prstGeom>
          <a:noFill/>
          <a:ln>
            <a:noFill/>
          </a:ln>
        </p:spPr>
      </p:pic>
      <p:sp>
        <p:nvSpPr>
          <p:cNvPr id="231" name="Google Shape;231;p32"/>
          <p:cNvSpPr txBox="1"/>
          <p:nvPr/>
        </p:nvSpPr>
        <p:spPr>
          <a:xfrm>
            <a:off x="5784650" y="2618400"/>
            <a:ext cx="2183400" cy="8763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Total number of shortest paths between </a:t>
            </a:r>
            <a:r>
              <a:rPr lang="en" sz="1200" i="1">
                <a:latin typeface="Proxima Nova"/>
                <a:ea typeface="Proxima Nova"/>
                <a:cs typeface="Proxima Nova"/>
                <a:sym typeface="Proxima Nova"/>
              </a:rPr>
              <a:t>s</a:t>
            </a:r>
            <a:r>
              <a:rPr lang="en" sz="1200">
                <a:latin typeface="Proxima Nova Semibold"/>
                <a:ea typeface="Proxima Nova Semibold"/>
                <a:cs typeface="Proxima Nova Semibold"/>
                <a:sym typeface="Proxima Nova Semibold"/>
              </a:rPr>
              <a:t> and </a:t>
            </a:r>
            <a:r>
              <a:rPr lang="en" sz="1200" i="1">
                <a:latin typeface="Proxima Nova"/>
                <a:ea typeface="Proxima Nova"/>
                <a:cs typeface="Proxima Nova"/>
                <a:sym typeface="Proxima Nova"/>
              </a:rPr>
              <a:t>t</a:t>
            </a:r>
            <a:r>
              <a:rPr lang="en" sz="1200">
                <a:latin typeface="Proxima Nova Semibold"/>
                <a:ea typeface="Proxima Nova Semibold"/>
                <a:cs typeface="Proxima Nova Semibold"/>
                <a:sym typeface="Proxima Nova Semibold"/>
              </a:rPr>
              <a:t> nodes</a:t>
            </a:r>
            <a:endParaRPr sz="1200" i="1">
              <a:solidFill>
                <a:schemeClr val="dk1"/>
              </a:solidFill>
              <a:latin typeface="Proxima Nova"/>
              <a:ea typeface="Proxima Nova"/>
              <a:cs typeface="Proxima Nova"/>
              <a:sym typeface="Proxima Nova"/>
            </a:endParaRPr>
          </a:p>
        </p:txBody>
      </p:sp>
      <p:pic>
        <p:nvPicPr>
          <p:cNvPr id="232" name="Google Shape;232;p32"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6441843" flipH="1">
            <a:off x="4950100" y="2655494"/>
            <a:ext cx="432308" cy="1077808"/>
          </a:xfrm>
          <a:prstGeom prst="rect">
            <a:avLst/>
          </a:prstGeom>
          <a:noFill/>
          <a:ln>
            <a:noFill/>
          </a:ln>
        </p:spPr>
      </p:pic>
      <p:sp>
        <p:nvSpPr>
          <p:cNvPr id="233" name="Google Shape;233;p32"/>
          <p:cNvSpPr txBox="1"/>
          <p:nvPr/>
        </p:nvSpPr>
        <p:spPr>
          <a:xfrm>
            <a:off x="5784650" y="1475400"/>
            <a:ext cx="2183400" cy="9774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Total number of shortest paths between </a:t>
            </a:r>
            <a:r>
              <a:rPr lang="en" sz="1200" i="1">
                <a:latin typeface="Proxima Nova"/>
                <a:ea typeface="Proxima Nova"/>
                <a:cs typeface="Proxima Nova"/>
                <a:sym typeface="Proxima Nova"/>
              </a:rPr>
              <a:t>s</a:t>
            </a:r>
            <a:r>
              <a:rPr lang="en" sz="1200">
                <a:latin typeface="Proxima Nova Semibold"/>
                <a:ea typeface="Proxima Nova Semibold"/>
                <a:cs typeface="Proxima Nova Semibold"/>
                <a:sym typeface="Proxima Nova Semibold"/>
              </a:rPr>
              <a:t> and </a:t>
            </a:r>
            <a:r>
              <a:rPr lang="en" sz="1200" i="1">
                <a:latin typeface="Proxima Nova"/>
                <a:ea typeface="Proxima Nova"/>
                <a:cs typeface="Proxima Nova"/>
                <a:sym typeface="Proxima Nova"/>
              </a:rPr>
              <a:t>t</a:t>
            </a:r>
            <a:r>
              <a:rPr lang="en" sz="1200">
                <a:latin typeface="Proxima Nova Semibold"/>
                <a:ea typeface="Proxima Nova Semibold"/>
                <a:cs typeface="Proxima Nova Semibold"/>
                <a:sym typeface="Proxima Nova Semibold"/>
              </a:rPr>
              <a:t> nodes that go through node </a:t>
            </a:r>
            <a:r>
              <a:rPr lang="en" sz="1200" i="1">
                <a:latin typeface="Proxima Nova"/>
                <a:ea typeface="Proxima Nova"/>
                <a:cs typeface="Proxima Nova"/>
                <a:sym typeface="Proxima Nova"/>
              </a:rPr>
              <a:t>v</a:t>
            </a:r>
            <a:r>
              <a:rPr lang="en" sz="1200" i="1" baseline="-25000">
                <a:latin typeface="Proxima Nova"/>
                <a:ea typeface="Proxima Nova"/>
                <a:cs typeface="Proxima Nova"/>
                <a:sym typeface="Proxima Nova"/>
              </a:rPr>
              <a:t>i</a:t>
            </a:r>
            <a:endParaRPr sz="1200" i="1" baseline="-25000">
              <a:solidFill>
                <a:schemeClr val="dk1"/>
              </a:solidFill>
              <a:latin typeface="Proxima Nova"/>
              <a:ea typeface="Proxima Nova"/>
              <a:cs typeface="Proxima Nova"/>
              <a:sym typeface="Proxima Nova"/>
            </a:endParaRPr>
          </a:p>
        </p:txBody>
      </p:sp>
      <p:pic>
        <p:nvPicPr>
          <p:cNvPr id="234" name="Google Shape;234;p32"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4862029">
            <a:off x="4955626" y="1136519"/>
            <a:ext cx="432308" cy="107780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3"/>
          <p:cNvSpPr txBox="1"/>
          <p:nvPr/>
        </p:nvSpPr>
        <p:spPr>
          <a:xfrm>
            <a:off x="616925" y="678200"/>
            <a:ext cx="4392900" cy="2112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We still need to normalize by the </a:t>
            </a:r>
            <a:r>
              <a:rPr lang="en" sz="1200" b="1">
                <a:solidFill>
                  <a:schemeClr val="dk1"/>
                </a:solidFill>
                <a:latin typeface="Proxima Nova"/>
                <a:ea typeface="Proxima Nova"/>
                <a:cs typeface="Proxima Nova"/>
                <a:sym typeface="Proxima Nova"/>
              </a:rPr>
              <a:t>maximum betweenness value</a:t>
            </a:r>
            <a:r>
              <a:rPr lang="en" sz="1200">
                <a:solidFill>
                  <a:schemeClr val="dk1"/>
                </a:solidFill>
                <a:latin typeface="Proxima Nova"/>
                <a:ea typeface="Proxima Nova"/>
                <a:cs typeface="Proxima Nova"/>
                <a:sym typeface="Proxima Nova"/>
              </a:rPr>
              <a:t> that a node in a graph if the same size can possibly take. </a:t>
            </a:r>
            <a:endParaRPr sz="12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We get the maximum betweenness from a Star Graph which has the same number of nodes as our actual graph. In a star graph, the shortest paths between every pair of non-central nodes </a:t>
            </a:r>
            <a:r>
              <a:rPr lang="en" sz="1200" i="1">
                <a:solidFill>
                  <a:schemeClr val="dk1"/>
                </a:solidFill>
                <a:latin typeface="Proxima Nova"/>
                <a:ea typeface="Proxima Nova"/>
                <a:cs typeface="Proxima Nova"/>
                <a:sym typeface="Proxima Nova"/>
              </a:rPr>
              <a:t>must</a:t>
            </a:r>
            <a:r>
              <a:rPr lang="en" sz="1200">
                <a:solidFill>
                  <a:schemeClr val="dk1"/>
                </a:solidFill>
                <a:latin typeface="Proxima Nova"/>
                <a:ea typeface="Proxima Nova"/>
                <a:cs typeface="Proxima Nova"/>
                <a:sym typeface="Proxima Nova"/>
              </a:rPr>
              <a:t> go through the central node, so the </a:t>
            </a:r>
            <a:r>
              <a:rPr lang="en" sz="1200" b="1">
                <a:solidFill>
                  <a:schemeClr val="dk1"/>
                </a:solidFill>
                <a:latin typeface="Proxima Nova"/>
                <a:ea typeface="Proxima Nova"/>
                <a:cs typeface="Proxima Nova"/>
                <a:sym typeface="Proxima Nova"/>
              </a:rPr>
              <a:t>central node plays the broker role with the most betweenness centrality</a:t>
            </a:r>
            <a:r>
              <a:rPr lang="en" sz="1200">
                <a:solidFill>
                  <a:schemeClr val="dk1"/>
                </a:solidFill>
                <a:latin typeface="Proxima Nova"/>
                <a:ea typeface="Proxima Nova"/>
                <a:cs typeface="Proxima Nova"/>
                <a:sym typeface="Proxima Nova"/>
              </a:rPr>
              <a:t>.</a:t>
            </a:r>
            <a:endParaRPr sz="12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1000"/>
              </a:spcAft>
              <a:buNone/>
            </a:pPr>
            <a:r>
              <a:rPr lang="en" sz="1200">
                <a:solidFill>
                  <a:schemeClr val="dk1"/>
                </a:solidFill>
                <a:latin typeface="Proxima Nova"/>
                <a:ea typeface="Proxima Nova"/>
                <a:cs typeface="Proxima Nova"/>
                <a:sym typeface="Proxima Nova"/>
              </a:rPr>
              <a:t>The number of paths that go through the center is                 = 6</a:t>
            </a:r>
            <a:endParaRPr sz="1200">
              <a:solidFill>
                <a:schemeClr val="dk1"/>
              </a:solidFill>
              <a:latin typeface="Proxima Nova"/>
              <a:ea typeface="Proxima Nova"/>
              <a:cs typeface="Proxima Nova"/>
              <a:sym typeface="Proxima Nova"/>
            </a:endParaRPr>
          </a:p>
        </p:txBody>
      </p:sp>
      <p:pic>
        <p:nvPicPr>
          <p:cNvPr id="240" name="Google Shape;240;p3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970325" y="408025"/>
            <a:ext cx="3024077" cy="2016051"/>
          </a:xfrm>
          <a:prstGeom prst="rect">
            <a:avLst/>
          </a:prstGeom>
          <a:noFill/>
          <a:ln>
            <a:noFill/>
          </a:ln>
        </p:spPr>
      </p:pic>
      <p:pic>
        <p:nvPicPr>
          <p:cNvPr id="241" name="Google Shape;241;p3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084350" y="2350694"/>
            <a:ext cx="564925" cy="488581"/>
          </a:xfrm>
          <a:prstGeom prst="rect">
            <a:avLst/>
          </a:prstGeom>
          <a:noFill/>
          <a:ln>
            <a:noFill/>
          </a:ln>
        </p:spPr>
      </p:pic>
      <p:graphicFrame>
        <p:nvGraphicFramePr>
          <p:cNvPr id="242" name="Google Shape;242;p33"/>
          <p:cNvGraphicFramePr/>
          <p:nvPr/>
        </p:nvGraphicFramePr>
        <p:xfrm>
          <a:off x="2501275" y="3678050"/>
          <a:ext cx="3000000" cy="3000000"/>
        </p:xfrm>
        <a:graphic>
          <a:graphicData uri="http://schemas.openxmlformats.org/drawingml/2006/table">
            <a:tbl>
              <a:tblPr>
                <a:noFill/>
                <a:tableStyleId>{449AE1A0-B650-47D6-A0D7-BE9D98FCEEA7}</a:tableStyleId>
              </a:tblPr>
              <a:tblGrid>
                <a:gridCol w="638725">
                  <a:extLst>
                    <a:ext uri="{9D8B030D-6E8A-4147-A177-3AD203B41FA5}">
                      <a16:colId xmlns:a16="http://schemas.microsoft.com/office/drawing/2014/main" val="20000"/>
                    </a:ext>
                  </a:extLst>
                </a:gridCol>
                <a:gridCol w="623525">
                  <a:extLst>
                    <a:ext uri="{9D8B030D-6E8A-4147-A177-3AD203B41FA5}">
                      <a16:colId xmlns:a16="http://schemas.microsoft.com/office/drawing/2014/main" val="20001"/>
                    </a:ext>
                  </a:extLst>
                </a:gridCol>
                <a:gridCol w="623525">
                  <a:extLst>
                    <a:ext uri="{9D8B030D-6E8A-4147-A177-3AD203B41FA5}">
                      <a16:colId xmlns:a16="http://schemas.microsoft.com/office/drawing/2014/main" val="20002"/>
                    </a:ext>
                  </a:extLst>
                </a:gridCol>
                <a:gridCol w="623525">
                  <a:extLst>
                    <a:ext uri="{9D8B030D-6E8A-4147-A177-3AD203B41FA5}">
                      <a16:colId xmlns:a16="http://schemas.microsoft.com/office/drawing/2014/main" val="20003"/>
                    </a:ext>
                  </a:extLst>
                </a:gridCol>
                <a:gridCol w="623525">
                  <a:extLst>
                    <a:ext uri="{9D8B030D-6E8A-4147-A177-3AD203B41FA5}">
                      <a16:colId xmlns:a16="http://schemas.microsoft.com/office/drawing/2014/main" val="20004"/>
                    </a:ext>
                  </a:extLst>
                </a:gridCol>
              </a:tblGrid>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0/6</a:t>
                      </a:r>
                      <a:endParaRPr sz="1200">
                        <a:latin typeface="Proxima Nova"/>
                        <a:ea typeface="Proxima Nova"/>
                        <a:cs typeface="Proxima Nova"/>
                        <a:sym typeface="Proxima Nova"/>
                      </a:endParaRPr>
                    </a:p>
                  </a:txBody>
                  <a:tcPr marL="91425" marR="91425" marT="91425" marB="91425" anchor="ctr">
                    <a:solidFill>
                      <a:srgbClr val="EFEFEF"/>
                    </a:solidFill>
                  </a:tcP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0/6</a:t>
                      </a:r>
                      <a:endParaRPr sz="1200">
                        <a:latin typeface="Proxima Nova"/>
                        <a:ea typeface="Proxima Nova"/>
                        <a:cs typeface="Proxima Nova"/>
                        <a:sym typeface="Proxima Nova"/>
                      </a:endParaRPr>
                    </a:p>
                  </a:txBody>
                  <a:tcPr marL="91425" marR="91425" marT="91425" marB="91425" anchor="ctr">
                    <a:solidFill>
                      <a:srgbClr val="EFEFEF"/>
                    </a:solidFill>
                  </a:tcP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5/6</a:t>
                      </a:r>
                      <a:endParaRPr sz="1200">
                        <a:latin typeface="Proxima Nova"/>
                        <a:ea typeface="Proxima Nova"/>
                        <a:cs typeface="Proxima Nova"/>
                        <a:sym typeface="Proxima Nova"/>
                      </a:endParaRPr>
                    </a:p>
                  </a:txBody>
                  <a:tcPr marL="91425" marR="91425" marT="91425" marB="91425" anchor="ctr">
                    <a:solidFill>
                      <a:srgbClr val="EFEFEF"/>
                    </a:solidFill>
                  </a:tcP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0/6</a:t>
                      </a:r>
                      <a:endParaRPr sz="1200">
                        <a:latin typeface="Proxima Nova"/>
                        <a:ea typeface="Proxima Nova"/>
                        <a:cs typeface="Proxima Nova"/>
                        <a:sym typeface="Proxima Nova"/>
                      </a:endParaRPr>
                    </a:p>
                  </a:txBody>
                  <a:tcPr marL="91425" marR="91425" marT="91425" marB="91425" anchor="ctr">
                    <a:solidFill>
                      <a:srgbClr val="EFEFEF"/>
                    </a:solidFill>
                  </a:tcP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0/6</a:t>
                      </a:r>
                      <a:endParaRPr sz="1200">
                        <a:latin typeface="Proxima Nova"/>
                        <a:ea typeface="Proxima Nova"/>
                        <a:cs typeface="Proxima Nova"/>
                        <a:sym typeface="Proxima Nova"/>
                      </a:endParaRPr>
                    </a:p>
                  </a:txBody>
                  <a:tcPr marL="91425" marR="91425" marT="91425" marB="91425" anchor="ctr">
                    <a:solidFill>
                      <a:srgbClr val="EFEFEF"/>
                    </a:solidFill>
                  </a:tcPr>
                </a:tc>
                <a:extLst>
                  <a:ext uri="{0D108BD9-81ED-4DB2-BD59-A6C34878D82A}">
                    <a16:rowId xmlns:a16="http://schemas.microsoft.com/office/drawing/2014/main" val="10000"/>
                  </a:ext>
                </a:extLst>
              </a:tr>
            </a:tbl>
          </a:graphicData>
        </a:graphic>
      </p:graphicFrame>
      <p:graphicFrame>
        <p:nvGraphicFramePr>
          <p:cNvPr id="243" name="Google Shape;243;p33"/>
          <p:cNvGraphicFramePr/>
          <p:nvPr/>
        </p:nvGraphicFramePr>
        <p:xfrm>
          <a:off x="2501275" y="3150200"/>
          <a:ext cx="3000000" cy="3000000"/>
        </p:xfrm>
        <a:graphic>
          <a:graphicData uri="http://schemas.openxmlformats.org/drawingml/2006/table">
            <a:tbl>
              <a:tblPr>
                <a:noFill/>
                <a:tableStyleId>{449AE1A0-B650-47D6-A0D7-BE9D98FCEEA7}</a:tableStyleId>
              </a:tblPr>
              <a:tblGrid>
                <a:gridCol w="638725">
                  <a:extLst>
                    <a:ext uri="{9D8B030D-6E8A-4147-A177-3AD203B41FA5}">
                      <a16:colId xmlns:a16="http://schemas.microsoft.com/office/drawing/2014/main" val="20000"/>
                    </a:ext>
                  </a:extLst>
                </a:gridCol>
                <a:gridCol w="623525">
                  <a:extLst>
                    <a:ext uri="{9D8B030D-6E8A-4147-A177-3AD203B41FA5}">
                      <a16:colId xmlns:a16="http://schemas.microsoft.com/office/drawing/2014/main" val="20001"/>
                    </a:ext>
                  </a:extLst>
                </a:gridCol>
                <a:gridCol w="623525">
                  <a:extLst>
                    <a:ext uri="{9D8B030D-6E8A-4147-A177-3AD203B41FA5}">
                      <a16:colId xmlns:a16="http://schemas.microsoft.com/office/drawing/2014/main" val="20002"/>
                    </a:ext>
                  </a:extLst>
                </a:gridCol>
                <a:gridCol w="623525">
                  <a:extLst>
                    <a:ext uri="{9D8B030D-6E8A-4147-A177-3AD203B41FA5}">
                      <a16:colId xmlns:a16="http://schemas.microsoft.com/office/drawing/2014/main" val="20003"/>
                    </a:ext>
                  </a:extLst>
                </a:gridCol>
                <a:gridCol w="623525">
                  <a:extLst>
                    <a:ext uri="{9D8B030D-6E8A-4147-A177-3AD203B41FA5}">
                      <a16:colId xmlns:a16="http://schemas.microsoft.com/office/drawing/2014/main" val="20004"/>
                    </a:ext>
                  </a:extLst>
                </a:gridCol>
              </a:tblGrid>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solidFill>
                      <a:srgbClr val="EFEFEF"/>
                    </a:solidFill>
                  </a:tcP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solidFill>
                      <a:srgbClr val="EFEFEF"/>
                    </a:solidFill>
                  </a:tcP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solidFill>
                      <a:srgbClr val="EFEFEF"/>
                    </a:solidFill>
                  </a:tcP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solidFill>
                      <a:srgbClr val="EFEFEF"/>
                    </a:solidFill>
                  </a:tcP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solidFill>
                      <a:srgbClr val="EFEFEF"/>
                    </a:solidFill>
                  </a:tcPr>
                </a:tc>
                <a:extLst>
                  <a:ext uri="{0D108BD9-81ED-4DB2-BD59-A6C34878D82A}">
                    <a16:rowId xmlns:a16="http://schemas.microsoft.com/office/drawing/2014/main" val="10000"/>
                  </a:ext>
                </a:extLst>
              </a:tr>
            </a:tbl>
          </a:graphicData>
        </a:graphic>
      </p:graphicFrame>
      <p:sp>
        <p:nvSpPr>
          <p:cNvPr id="244" name="Google Shape;244;p33"/>
          <p:cNvSpPr txBox="1"/>
          <p:nvPr/>
        </p:nvSpPr>
        <p:spPr>
          <a:xfrm>
            <a:off x="648525" y="3148425"/>
            <a:ext cx="15126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200">
                <a:solidFill>
                  <a:schemeClr val="dk1"/>
                </a:solidFill>
                <a:latin typeface="Proxima Nova"/>
                <a:ea typeface="Proxima Nova"/>
                <a:cs typeface="Proxima Nova"/>
                <a:sym typeface="Proxima Nova"/>
              </a:rPr>
              <a:t>Unnormalized sums</a:t>
            </a:r>
            <a:endParaRPr/>
          </a:p>
        </p:txBody>
      </p:sp>
      <p:sp>
        <p:nvSpPr>
          <p:cNvPr id="245" name="Google Shape;245;p33"/>
          <p:cNvSpPr txBox="1"/>
          <p:nvPr/>
        </p:nvSpPr>
        <p:spPr>
          <a:xfrm>
            <a:off x="648525" y="3650222"/>
            <a:ext cx="15126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200">
                <a:solidFill>
                  <a:schemeClr val="dk1"/>
                </a:solidFill>
                <a:latin typeface="Proxima Nova"/>
                <a:ea typeface="Proxima Nova"/>
                <a:cs typeface="Proxima Nova"/>
                <a:sym typeface="Proxima Nova"/>
              </a:rPr>
              <a:t>Normalized sums</a:t>
            </a:r>
            <a:endParaRPr/>
          </a:p>
        </p:txBody>
      </p:sp>
      <p:sp>
        <p:nvSpPr>
          <p:cNvPr id="246" name="Google Shape;246;p33"/>
          <p:cNvSpPr txBox="1"/>
          <p:nvPr/>
        </p:nvSpPr>
        <p:spPr>
          <a:xfrm>
            <a:off x="5492850" y="4282775"/>
            <a:ext cx="2445300" cy="7119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These are the betweenness centrality values of each node!</a:t>
            </a:r>
            <a:endParaRPr sz="1200" baseline="-25000">
              <a:solidFill>
                <a:schemeClr val="dk1"/>
              </a:solidFill>
              <a:latin typeface="Proxima Nova"/>
              <a:ea typeface="Proxima Nova"/>
              <a:cs typeface="Proxima Nova"/>
              <a:sym typeface="Proxima Nova"/>
            </a:endParaRPr>
          </a:p>
        </p:txBody>
      </p:sp>
      <p:pic>
        <p:nvPicPr>
          <p:cNvPr id="247" name="Google Shape;247;p33" descr="Doodles_Arrow_Yellow.png"/>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rot="6357486">
            <a:off x="6078201" y="3396019"/>
            <a:ext cx="432308" cy="107780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
        <p:nvSpPr>
          <p:cNvPr id="253" name="Google Shape;253;p34"/>
          <p:cNvSpPr/>
          <p:nvPr/>
        </p:nvSpPr>
        <p:spPr>
          <a:xfrm>
            <a:off x="361200" y="1093225"/>
            <a:ext cx="2576700" cy="982500"/>
          </a:xfrm>
          <a:prstGeom prst="rect">
            <a:avLst/>
          </a:prstGeom>
          <a:solidFill>
            <a:srgbClr val="003B71">
              <a:alpha val="12030"/>
            </a:srgbClr>
          </a:solidFill>
          <a:ln>
            <a:noFill/>
          </a:ln>
        </p:spPr>
        <p:txBody>
          <a:bodyPr spcFirstLastPara="1" wrap="square" lIns="91425" tIns="91425" rIns="91425" bIns="91425" anchor="ctr" anchorCtr="0">
            <a:noAutofit/>
          </a:bodyPr>
          <a:lstStyle/>
          <a:p>
            <a:pPr marL="457200" lvl="0" indent="-304800" algn="l" rtl="0">
              <a:spcBef>
                <a:spcPts val="0"/>
              </a:spcBef>
              <a:spcAft>
                <a:spcPts val="0"/>
              </a:spcAft>
              <a:buSzPts val="1200"/>
              <a:buFont typeface="Proxima Nova"/>
              <a:buChar char="●"/>
            </a:pPr>
            <a:r>
              <a:rPr lang="en" sz="1200" b="1">
                <a:latin typeface="Proxima Nova"/>
                <a:ea typeface="Proxima Nova"/>
                <a:cs typeface="Proxima Nova"/>
                <a:sym typeface="Proxima Nova"/>
              </a:rPr>
              <a:t>Graph essentials</a:t>
            </a:r>
            <a:endParaRPr sz="1200" b="1">
              <a:latin typeface="Proxima Nova"/>
              <a:ea typeface="Proxima Nova"/>
              <a:cs typeface="Proxima Nova"/>
              <a:sym typeface="Proxima Nova"/>
            </a:endParaRPr>
          </a:p>
          <a:p>
            <a:pPr marL="457200" lvl="0" indent="-304800" algn="l" rtl="0">
              <a:spcBef>
                <a:spcPts val="0"/>
              </a:spcBef>
              <a:spcAft>
                <a:spcPts val="0"/>
              </a:spcAft>
              <a:buSzPts val="1200"/>
              <a:buFont typeface="Proxima Nova"/>
              <a:buChar char="●"/>
            </a:pPr>
            <a:r>
              <a:rPr lang="en" sz="1200" b="1">
                <a:latin typeface="Proxima Nova"/>
                <a:ea typeface="Proxima Nova"/>
                <a:cs typeface="Proxima Nova"/>
                <a:sym typeface="Proxima Nova"/>
              </a:rPr>
              <a:t>Network measures</a:t>
            </a:r>
            <a:endParaRPr sz="1200" b="1">
              <a:latin typeface="Proxima Nova"/>
              <a:ea typeface="Proxima Nova"/>
              <a:cs typeface="Proxima Nova"/>
              <a:sym typeface="Proxima Nova"/>
            </a:endParaRPr>
          </a:p>
          <a:p>
            <a:pPr marL="457200" lvl="0" indent="-304800" algn="l" rtl="0">
              <a:spcBef>
                <a:spcPts val="0"/>
              </a:spcBef>
              <a:spcAft>
                <a:spcPts val="0"/>
              </a:spcAft>
              <a:buSzPts val="1200"/>
              <a:buFont typeface="Proxima Nova"/>
              <a:buChar char="●"/>
            </a:pPr>
            <a:r>
              <a:rPr lang="en" sz="1200">
                <a:latin typeface="Proxima Nova"/>
                <a:ea typeface="Proxima Nova"/>
                <a:cs typeface="Proxima Nova"/>
                <a:sym typeface="Proxima Nova"/>
              </a:rPr>
              <a:t>Network models</a:t>
            </a:r>
            <a:endParaRPr sz="1200">
              <a:latin typeface="Proxima Nova"/>
              <a:ea typeface="Proxima Nova"/>
              <a:cs typeface="Proxima Nova"/>
              <a:sym typeface="Proxima Nova"/>
            </a:endParaRPr>
          </a:p>
        </p:txBody>
      </p:sp>
      <p:sp>
        <p:nvSpPr>
          <p:cNvPr id="254" name="Google Shape;254;p34"/>
          <p:cNvSpPr txBox="1"/>
          <p:nvPr/>
        </p:nvSpPr>
        <p:spPr>
          <a:xfrm>
            <a:off x="361200" y="609600"/>
            <a:ext cx="2576700" cy="369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000"/>
              </a:spcAft>
              <a:buNone/>
            </a:pPr>
            <a:r>
              <a:rPr lang="en" sz="1200" b="1">
                <a:solidFill>
                  <a:schemeClr val="dk1"/>
                </a:solidFill>
                <a:latin typeface="Proxima Nova"/>
                <a:ea typeface="Proxima Nova"/>
                <a:cs typeface="Proxima Nova"/>
                <a:sym typeface="Proxima Nova"/>
              </a:rPr>
              <a:t>Essentials</a:t>
            </a:r>
            <a:endParaRPr sz="1200" b="1">
              <a:latin typeface="Proxima Nova"/>
              <a:ea typeface="Proxima Nova"/>
              <a:cs typeface="Proxima Nova"/>
              <a:sym typeface="Proxima Nova"/>
            </a:endParaRPr>
          </a:p>
        </p:txBody>
      </p:sp>
      <p:sp>
        <p:nvSpPr>
          <p:cNvPr id="255" name="Google Shape;255;p34"/>
          <p:cNvSpPr/>
          <p:nvPr/>
        </p:nvSpPr>
        <p:spPr>
          <a:xfrm>
            <a:off x="3180600" y="1093225"/>
            <a:ext cx="2576700" cy="982500"/>
          </a:xfrm>
          <a:prstGeom prst="rect">
            <a:avLst/>
          </a:prstGeom>
          <a:solidFill>
            <a:srgbClr val="003B71">
              <a:alpha val="12030"/>
            </a:srgbClr>
          </a:solidFill>
          <a:ln>
            <a:noFill/>
          </a:ln>
        </p:spPr>
        <p:txBody>
          <a:bodyPr spcFirstLastPara="1" wrap="square" lIns="91425" tIns="91425" rIns="91425" bIns="91425" anchor="ctr" anchorCtr="0">
            <a:noAutofit/>
          </a:bodyPr>
          <a:lstStyle/>
          <a:p>
            <a:pPr marL="457200" lvl="0" indent="-304800" algn="l" rtl="0">
              <a:spcBef>
                <a:spcPts val="0"/>
              </a:spcBef>
              <a:spcAft>
                <a:spcPts val="0"/>
              </a:spcAft>
              <a:buSzPts val="1200"/>
              <a:buFont typeface="Proxima Nova"/>
              <a:buChar char="●"/>
            </a:pPr>
            <a:r>
              <a:rPr lang="en" sz="1200">
                <a:latin typeface="Proxima Nova"/>
                <a:ea typeface="Proxima Nova"/>
                <a:cs typeface="Proxima Nova"/>
                <a:sym typeface="Proxima Nova"/>
              </a:rPr>
              <a:t>Community detection</a:t>
            </a:r>
            <a:endParaRPr sz="1200">
              <a:latin typeface="Proxima Nova"/>
              <a:ea typeface="Proxima Nova"/>
              <a:cs typeface="Proxima Nova"/>
              <a:sym typeface="Proxima Nova"/>
            </a:endParaRPr>
          </a:p>
          <a:p>
            <a:pPr marL="457200" lvl="0" indent="-304800" algn="l" rtl="0">
              <a:spcBef>
                <a:spcPts val="0"/>
              </a:spcBef>
              <a:spcAft>
                <a:spcPts val="0"/>
              </a:spcAft>
              <a:buSzPts val="1200"/>
              <a:buFont typeface="Proxima Nova"/>
              <a:buChar char="●"/>
            </a:pPr>
            <a:r>
              <a:rPr lang="en" sz="1200">
                <a:latin typeface="Proxima Nova"/>
                <a:ea typeface="Proxima Nova"/>
                <a:cs typeface="Proxima Nova"/>
                <a:sym typeface="Proxima Nova"/>
              </a:rPr>
              <a:t>Information diffusion</a:t>
            </a:r>
            <a:endParaRPr sz="1200">
              <a:latin typeface="Proxima Nova"/>
              <a:ea typeface="Proxima Nova"/>
              <a:cs typeface="Proxima Nova"/>
              <a:sym typeface="Proxima Nova"/>
            </a:endParaRPr>
          </a:p>
        </p:txBody>
      </p:sp>
      <p:sp>
        <p:nvSpPr>
          <p:cNvPr id="256" name="Google Shape;256;p34"/>
          <p:cNvSpPr txBox="1"/>
          <p:nvPr/>
        </p:nvSpPr>
        <p:spPr>
          <a:xfrm>
            <a:off x="3180600" y="609600"/>
            <a:ext cx="2576700" cy="369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000"/>
              </a:spcAft>
              <a:buNone/>
            </a:pPr>
            <a:r>
              <a:rPr lang="en" sz="1200" b="1">
                <a:solidFill>
                  <a:schemeClr val="dk1"/>
                </a:solidFill>
                <a:latin typeface="Proxima Nova"/>
                <a:ea typeface="Proxima Nova"/>
                <a:cs typeface="Proxima Nova"/>
                <a:sym typeface="Proxima Nova"/>
              </a:rPr>
              <a:t>Communities and Interactions</a:t>
            </a:r>
            <a:endParaRPr sz="1200" b="1">
              <a:latin typeface="Proxima Nova"/>
              <a:ea typeface="Proxima Nova"/>
              <a:cs typeface="Proxima Nova"/>
              <a:sym typeface="Proxima Nova"/>
            </a:endParaRPr>
          </a:p>
        </p:txBody>
      </p:sp>
      <p:sp>
        <p:nvSpPr>
          <p:cNvPr id="257" name="Google Shape;257;p34"/>
          <p:cNvSpPr/>
          <p:nvPr/>
        </p:nvSpPr>
        <p:spPr>
          <a:xfrm>
            <a:off x="6000000" y="1093225"/>
            <a:ext cx="2576700" cy="982500"/>
          </a:xfrm>
          <a:prstGeom prst="rect">
            <a:avLst/>
          </a:prstGeom>
          <a:solidFill>
            <a:srgbClr val="003B71">
              <a:alpha val="12030"/>
            </a:srgbClr>
          </a:solidFill>
          <a:ln>
            <a:noFill/>
          </a:ln>
        </p:spPr>
        <p:txBody>
          <a:bodyPr spcFirstLastPara="1" wrap="square" lIns="91425" tIns="91425" rIns="91425" bIns="91425" anchor="ctr" anchorCtr="0">
            <a:noAutofit/>
          </a:bodyPr>
          <a:lstStyle/>
          <a:p>
            <a:pPr marL="457200" lvl="0" indent="-304800" algn="l" rtl="0">
              <a:spcBef>
                <a:spcPts val="0"/>
              </a:spcBef>
              <a:spcAft>
                <a:spcPts val="0"/>
              </a:spcAft>
              <a:buSzPts val="1200"/>
              <a:buFont typeface="Proxima Nova"/>
              <a:buChar char="●"/>
            </a:pPr>
            <a:r>
              <a:rPr lang="en" sz="1200">
                <a:latin typeface="Proxima Nova"/>
                <a:ea typeface="Proxima Nova"/>
                <a:cs typeface="Proxima Nova"/>
                <a:sym typeface="Proxima Nova"/>
              </a:rPr>
              <a:t>Social Influence</a:t>
            </a:r>
            <a:endParaRPr sz="1200">
              <a:latin typeface="Proxima Nova"/>
              <a:ea typeface="Proxima Nova"/>
              <a:cs typeface="Proxima Nova"/>
              <a:sym typeface="Proxima Nova"/>
            </a:endParaRPr>
          </a:p>
          <a:p>
            <a:pPr marL="457200" lvl="0" indent="-304800" algn="l" rtl="0">
              <a:spcBef>
                <a:spcPts val="0"/>
              </a:spcBef>
              <a:spcAft>
                <a:spcPts val="0"/>
              </a:spcAft>
              <a:buSzPts val="1200"/>
              <a:buFont typeface="Proxima Nova"/>
              <a:buChar char="●"/>
            </a:pPr>
            <a:r>
              <a:rPr lang="en" sz="1200">
                <a:latin typeface="Proxima Nova"/>
                <a:ea typeface="Proxima Nova"/>
                <a:cs typeface="Proxima Nova"/>
                <a:sym typeface="Proxima Nova"/>
              </a:rPr>
              <a:t>Recommendation engines</a:t>
            </a:r>
            <a:endParaRPr sz="1200">
              <a:latin typeface="Proxima Nova"/>
              <a:ea typeface="Proxima Nova"/>
              <a:cs typeface="Proxima Nova"/>
              <a:sym typeface="Proxima Nova"/>
            </a:endParaRPr>
          </a:p>
          <a:p>
            <a:pPr marL="457200" lvl="0" indent="-304800" algn="l" rtl="0">
              <a:spcBef>
                <a:spcPts val="0"/>
              </a:spcBef>
              <a:spcAft>
                <a:spcPts val="0"/>
              </a:spcAft>
              <a:buSzPts val="1200"/>
              <a:buFont typeface="Proxima Nova"/>
              <a:buChar char="●"/>
            </a:pPr>
            <a:r>
              <a:rPr lang="en" sz="1200">
                <a:latin typeface="Proxima Nova"/>
                <a:ea typeface="Proxima Nova"/>
                <a:cs typeface="Proxima Nova"/>
                <a:sym typeface="Proxima Nova"/>
              </a:rPr>
              <a:t>Behavior analysis</a:t>
            </a:r>
            <a:endParaRPr sz="1200">
              <a:latin typeface="Proxima Nova"/>
              <a:ea typeface="Proxima Nova"/>
              <a:cs typeface="Proxima Nova"/>
              <a:sym typeface="Proxima Nova"/>
            </a:endParaRPr>
          </a:p>
        </p:txBody>
      </p:sp>
      <p:sp>
        <p:nvSpPr>
          <p:cNvPr id="258" name="Google Shape;258;p34"/>
          <p:cNvSpPr txBox="1"/>
          <p:nvPr/>
        </p:nvSpPr>
        <p:spPr>
          <a:xfrm>
            <a:off x="6000000" y="609600"/>
            <a:ext cx="2576700" cy="369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000"/>
              </a:spcAft>
              <a:buNone/>
            </a:pPr>
            <a:r>
              <a:rPr lang="en" sz="1200" b="1">
                <a:solidFill>
                  <a:schemeClr val="dk1"/>
                </a:solidFill>
                <a:latin typeface="Proxima Nova"/>
                <a:ea typeface="Proxima Nova"/>
                <a:cs typeface="Proxima Nova"/>
                <a:sym typeface="Proxima Nova"/>
              </a:rPr>
              <a:t>Applications</a:t>
            </a:r>
            <a:endParaRPr sz="1200" b="1">
              <a:latin typeface="Proxima Nova"/>
              <a:ea typeface="Proxima Nova"/>
              <a:cs typeface="Proxima Nova"/>
              <a:sym typeface="Proxima Nova"/>
            </a:endParaRPr>
          </a:p>
        </p:txBody>
      </p:sp>
      <p:sp>
        <p:nvSpPr>
          <p:cNvPr id="259" name="Google Shape;259;p34"/>
          <p:cNvSpPr/>
          <p:nvPr/>
        </p:nvSpPr>
        <p:spPr>
          <a:xfrm>
            <a:off x="361200" y="2075725"/>
            <a:ext cx="2576700" cy="2216700"/>
          </a:xfrm>
          <a:prstGeom prst="rect">
            <a:avLst/>
          </a:prstGeom>
          <a:solidFill>
            <a:srgbClr val="E6B8AF">
              <a:alpha val="27850"/>
            </a:srgbClr>
          </a:solidFill>
          <a:ln>
            <a:noFill/>
          </a:ln>
        </p:spPr>
        <p:txBody>
          <a:bodyPr spcFirstLastPara="1" wrap="square" lIns="91425" tIns="91425" rIns="91425" bIns="91425" anchor="ctr" anchorCtr="0">
            <a:noAutofit/>
          </a:bodyPr>
          <a:lstStyle/>
          <a:p>
            <a:pPr marL="457200" lvl="0" indent="-304800" algn="l" rtl="0">
              <a:spcBef>
                <a:spcPts val="0"/>
              </a:spcBef>
              <a:spcAft>
                <a:spcPts val="0"/>
              </a:spcAft>
              <a:buSzPts val="1200"/>
              <a:buFont typeface="Proxima Nova"/>
              <a:buChar char="●"/>
            </a:pPr>
            <a:r>
              <a:rPr lang="en" sz="1200">
                <a:latin typeface="Proxima Nova"/>
                <a:ea typeface="Proxima Nova"/>
                <a:cs typeface="Proxima Nova"/>
                <a:sym typeface="Proxima Nova"/>
              </a:rPr>
              <a:t>Who are the most important people in the network?</a:t>
            </a:r>
            <a:endParaRPr sz="1200">
              <a:latin typeface="Proxima Nova"/>
              <a:ea typeface="Proxima Nova"/>
              <a:cs typeface="Proxima Nova"/>
              <a:sym typeface="Proxima Nova"/>
            </a:endParaRPr>
          </a:p>
          <a:p>
            <a:pPr marL="457200" lvl="0" indent="-304800" algn="l" rtl="0">
              <a:spcBef>
                <a:spcPts val="1000"/>
              </a:spcBef>
              <a:spcAft>
                <a:spcPts val="0"/>
              </a:spcAft>
              <a:buSzPts val="1200"/>
              <a:buFont typeface="Proxima Nova"/>
              <a:buChar char="●"/>
            </a:pPr>
            <a:r>
              <a:rPr lang="en" sz="1200">
                <a:latin typeface="Proxima Nova"/>
                <a:ea typeface="Proxima Nova"/>
                <a:cs typeface="Proxima Nova"/>
                <a:sym typeface="Proxima Nova"/>
              </a:rPr>
              <a:t>How do people befriend others?</a:t>
            </a:r>
            <a:endParaRPr sz="1200">
              <a:latin typeface="Proxima Nova"/>
              <a:ea typeface="Proxima Nova"/>
              <a:cs typeface="Proxima Nova"/>
              <a:sym typeface="Proxima Nova"/>
            </a:endParaRPr>
          </a:p>
          <a:p>
            <a:pPr marL="457200" lvl="0" indent="-304800" algn="l" rtl="0">
              <a:spcBef>
                <a:spcPts val="1000"/>
              </a:spcBef>
              <a:spcAft>
                <a:spcPts val="1000"/>
              </a:spcAft>
              <a:buSzPts val="1200"/>
              <a:buFont typeface="Proxima Nova"/>
              <a:buChar char="●"/>
            </a:pPr>
            <a:r>
              <a:rPr lang="en" sz="1200">
                <a:latin typeface="Proxima Nova"/>
                <a:ea typeface="Proxima Nova"/>
                <a:cs typeface="Proxima Nova"/>
                <a:sym typeface="Proxima Nova"/>
              </a:rPr>
              <a:t>How can we find interesting patterns in user-generated content?</a:t>
            </a:r>
            <a:endParaRPr sz="1200">
              <a:latin typeface="Proxima Nova"/>
              <a:ea typeface="Proxima Nova"/>
              <a:cs typeface="Proxima Nova"/>
              <a:sym typeface="Proxima Nova"/>
            </a:endParaRPr>
          </a:p>
        </p:txBody>
      </p:sp>
      <p:sp>
        <p:nvSpPr>
          <p:cNvPr id="260" name="Google Shape;260;p34"/>
          <p:cNvSpPr/>
          <p:nvPr/>
        </p:nvSpPr>
        <p:spPr>
          <a:xfrm>
            <a:off x="3180600" y="2075725"/>
            <a:ext cx="2576700" cy="2216700"/>
          </a:xfrm>
          <a:prstGeom prst="rect">
            <a:avLst/>
          </a:prstGeom>
          <a:solidFill>
            <a:srgbClr val="E6B8AF">
              <a:alpha val="27850"/>
            </a:srgbClr>
          </a:solidFill>
          <a:ln>
            <a:noFill/>
          </a:ln>
        </p:spPr>
        <p:txBody>
          <a:bodyPr spcFirstLastPara="1" wrap="square" lIns="91425" tIns="91425" rIns="91425" bIns="91425" anchor="ctr" anchorCtr="0">
            <a:noAutofit/>
          </a:bodyPr>
          <a:lstStyle/>
          <a:p>
            <a:pPr marL="457200" lvl="0" indent="-304800" algn="l" rtl="0">
              <a:spcBef>
                <a:spcPts val="0"/>
              </a:spcBef>
              <a:spcAft>
                <a:spcPts val="0"/>
              </a:spcAft>
              <a:buClr>
                <a:schemeClr val="dk1"/>
              </a:buClr>
              <a:buSzPts val="1200"/>
              <a:buFont typeface="Proxima Nova"/>
              <a:buChar char="●"/>
            </a:pPr>
            <a:r>
              <a:rPr lang="en" sz="1200">
                <a:solidFill>
                  <a:schemeClr val="dk1"/>
                </a:solidFill>
                <a:latin typeface="Proxima Nova"/>
                <a:ea typeface="Proxima Nova"/>
                <a:cs typeface="Proxima Nova"/>
                <a:sym typeface="Proxima Nova"/>
              </a:rPr>
              <a:t>How can we identify communities in a social network?</a:t>
            </a:r>
            <a:endParaRPr sz="1200">
              <a:solidFill>
                <a:schemeClr val="dk1"/>
              </a:solidFill>
              <a:latin typeface="Proxima Nova"/>
              <a:ea typeface="Proxima Nova"/>
              <a:cs typeface="Proxima Nova"/>
              <a:sym typeface="Proxima Nova"/>
            </a:endParaRPr>
          </a:p>
          <a:p>
            <a:pPr marL="457200" lvl="0" indent="-304800" algn="l" rtl="0">
              <a:spcBef>
                <a:spcPts val="1000"/>
              </a:spcBef>
              <a:spcAft>
                <a:spcPts val="1000"/>
              </a:spcAft>
              <a:buClr>
                <a:schemeClr val="dk1"/>
              </a:buClr>
              <a:buSzPts val="1200"/>
              <a:buFont typeface="Proxima Nova"/>
              <a:buChar char="●"/>
            </a:pPr>
            <a:r>
              <a:rPr lang="en" sz="1200">
                <a:solidFill>
                  <a:schemeClr val="dk1"/>
                </a:solidFill>
                <a:latin typeface="Proxima Nova"/>
                <a:ea typeface="Proxima Nova"/>
                <a:cs typeface="Proxima Nova"/>
                <a:sym typeface="Proxima Nova"/>
              </a:rPr>
              <a:t>How far can an article be transmitted in a social network?</a:t>
            </a:r>
            <a:endParaRPr sz="1200">
              <a:latin typeface="Proxima Nova"/>
              <a:ea typeface="Proxima Nova"/>
              <a:cs typeface="Proxima Nova"/>
              <a:sym typeface="Proxima Nova"/>
            </a:endParaRPr>
          </a:p>
        </p:txBody>
      </p:sp>
      <p:sp>
        <p:nvSpPr>
          <p:cNvPr id="261" name="Google Shape;261;p34"/>
          <p:cNvSpPr/>
          <p:nvPr/>
        </p:nvSpPr>
        <p:spPr>
          <a:xfrm>
            <a:off x="6000000" y="2075725"/>
            <a:ext cx="2576700" cy="2216700"/>
          </a:xfrm>
          <a:prstGeom prst="rect">
            <a:avLst/>
          </a:prstGeom>
          <a:solidFill>
            <a:srgbClr val="E6B8AF">
              <a:alpha val="27850"/>
            </a:srgbClr>
          </a:solidFill>
          <a:ln>
            <a:noFill/>
          </a:ln>
        </p:spPr>
        <p:txBody>
          <a:bodyPr spcFirstLastPara="1" wrap="square" lIns="91425" tIns="91425" rIns="91425" bIns="91425" anchor="ctr" anchorCtr="0">
            <a:noAutofit/>
          </a:bodyPr>
          <a:lstStyle/>
          <a:p>
            <a:pPr marL="457200" lvl="0" indent="-304800" algn="l" rtl="0">
              <a:spcBef>
                <a:spcPts val="0"/>
              </a:spcBef>
              <a:spcAft>
                <a:spcPts val="0"/>
              </a:spcAft>
              <a:buClr>
                <a:schemeClr val="dk1"/>
              </a:buClr>
              <a:buSzPts val="1200"/>
              <a:buFont typeface="Proxima Nova"/>
              <a:buChar char="●"/>
            </a:pPr>
            <a:r>
              <a:rPr lang="en" sz="1200">
                <a:solidFill>
                  <a:schemeClr val="dk1"/>
                </a:solidFill>
                <a:latin typeface="Proxima Nova"/>
                <a:ea typeface="Proxima Nova"/>
                <a:cs typeface="Proxima Nova"/>
                <a:sym typeface="Proxima Nova"/>
              </a:rPr>
              <a:t>How can we measure the influence of individuals in a social network?</a:t>
            </a:r>
            <a:endParaRPr sz="1200">
              <a:solidFill>
                <a:schemeClr val="dk1"/>
              </a:solidFill>
              <a:latin typeface="Proxima Nova"/>
              <a:ea typeface="Proxima Nova"/>
              <a:cs typeface="Proxima Nova"/>
              <a:sym typeface="Proxima Nova"/>
            </a:endParaRPr>
          </a:p>
          <a:p>
            <a:pPr marL="457200" lvl="0" indent="-304800" algn="l" rtl="0">
              <a:spcBef>
                <a:spcPts val="1000"/>
              </a:spcBef>
              <a:spcAft>
                <a:spcPts val="1000"/>
              </a:spcAft>
              <a:buClr>
                <a:schemeClr val="dk1"/>
              </a:buClr>
              <a:buSzPts val="1200"/>
              <a:buFont typeface="Proxima Nova"/>
              <a:buChar char="●"/>
            </a:pPr>
            <a:r>
              <a:rPr lang="en" sz="1200">
                <a:solidFill>
                  <a:schemeClr val="dk1"/>
                </a:solidFill>
                <a:latin typeface="Proxima Nova"/>
                <a:ea typeface="Proxima Nova"/>
                <a:cs typeface="Proxima Nova"/>
                <a:sym typeface="Proxima Nova"/>
              </a:rPr>
              <a:t>How can we recommend content or friends to individuals online?</a:t>
            </a:r>
            <a:endParaRPr sz="1200">
              <a:latin typeface="Proxima Nova"/>
              <a:ea typeface="Proxima Nova"/>
              <a:cs typeface="Proxima Nova"/>
              <a:sym typeface="Proxima Nov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3B71"/>
        </a:solidFill>
        <a:effectLst/>
      </p:bgPr>
    </p:bg>
    <p:spTree>
      <p:nvGrpSpPr>
        <p:cNvPr id="1" name="Shape 265"/>
        <p:cNvGrpSpPr/>
        <p:nvPr/>
      </p:nvGrpSpPr>
      <p:grpSpPr>
        <a:xfrm>
          <a:off x="0" y="0"/>
          <a:ext cx="0" cy="0"/>
          <a:chOff x="0" y="0"/>
          <a:chExt cx="0" cy="0"/>
        </a:xfrm>
      </p:grpSpPr>
      <p:sp>
        <p:nvSpPr>
          <p:cNvPr id="266" name="Google Shape;266;p35"/>
          <p:cNvSpPr txBox="1"/>
          <p:nvPr/>
        </p:nvSpPr>
        <p:spPr>
          <a:xfrm>
            <a:off x="660500" y="3063775"/>
            <a:ext cx="7210800" cy="120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600">
                <a:solidFill>
                  <a:schemeClr val="lt1"/>
                </a:solidFill>
                <a:latin typeface="Proxima Nova Extrabold"/>
                <a:ea typeface="Proxima Nova Extrabold"/>
                <a:cs typeface="Proxima Nova Extrabold"/>
                <a:sym typeface="Proxima Nova Extrabold"/>
              </a:rPr>
              <a:t>Questions?</a:t>
            </a:r>
            <a:endParaRPr sz="6600">
              <a:solidFill>
                <a:schemeClr val="lt1"/>
              </a:solidFill>
              <a:latin typeface="Proxima Nova Extrabold"/>
              <a:ea typeface="Proxima Nova Extrabold"/>
              <a:cs typeface="Proxima Nova Extrabold"/>
              <a:sym typeface="Proxima Nova Extrabold"/>
            </a:endParaRPr>
          </a:p>
        </p:txBody>
      </p:sp>
      <p:sp>
        <p:nvSpPr>
          <p:cNvPr id="267" name="Google Shape;267;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3B71"/>
        </a:solidFill>
        <a:effectLst/>
      </p:bgPr>
    </p:bg>
    <p:spTree>
      <p:nvGrpSpPr>
        <p:cNvPr id="1" name="Shape 271"/>
        <p:cNvGrpSpPr/>
        <p:nvPr/>
      </p:nvGrpSpPr>
      <p:grpSpPr>
        <a:xfrm>
          <a:off x="0" y="0"/>
          <a:ext cx="0" cy="0"/>
          <a:chOff x="0" y="0"/>
          <a:chExt cx="0" cy="0"/>
        </a:xfrm>
      </p:grpSpPr>
      <p:sp>
        <p:nvSpPr>
          <p:cNvPr id="272" name="Google Shape;272;p36"/>
          <p:cNvSpPr txBox="1"/>
          <p:nvPr/>
        </p:nvSpPr>
        <p:spPr>
          <a:xfrm>
            <a:off x="660500" y="3063775"/>
            <a:ext cx="4690200" cy="120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600">
                <a:solidFill>
                  <a:schemeClr val="lt1"/>
                </a:solidFill>
                <a:latin typeface="Proxima Nova Extrabold"/>
                <a:ea typeface="Proxima Nova Extrabold"/>
                <a:cs typeface="Proxima Nova Extrabold"/>
                <a:sym typeface="Proxima Nova Extrabold"/>
              </a:rPr>
              <a:t>Pop Quiz</a:t>
            </a:r>
            <a:endParaRPr sz="6600">
              <a:solidFill>
                <a:schemeClr val="lt1"/>
              </a:solidFill>
              <a:latin typeface="Proxima Nova Extrabold"/>
              <a:ea typeface="Proxima Nova Extrabold"/>
              <a:cs typeface="Proxima Nova Extrabold"/>
              <a:sym typeface="Proxima Nova Extrabold"/>
            </a:endParaRPr>
          </a:p>
        </p:txBody>
      </p:sp>
      <p:sp>
        <p:nvSpPr>
          <p:cNvPr id="273" name="Google Shape;273;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278" name="Google Shape;278;p3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441437" y="0"/>
            <a:ext cx="6125677" cy="51435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pic>
        <p:nvPicPr>
          <p:cNvPr id="283" name="Google Shape;283;p38"/>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908925" y="39975"/>
            <a:ext cx="5326150" cy="506354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3B71"/>
        </a:solidFill>
        <a:effectLst/>
      </p:bgPr>
    </p:bg>
    <p:spTree>
      <p:nvGrpSpPr>
        <p:cNvPr id="1" name="Shape 287"/>
        <p:cNvGrpSpPr/>
        <p:nvPr/>
      </p:nvGrpSpPr>
      <p:grpSpPr>
        <a:xfrm>
          <a:off x="0" y="0"/>
          <a:ext cx="0" cy="0"/>
          <a:chOff x="0" y="0"/>
          <a:chExt cx="0" cy="0"/>
        </a:xfrm>
      </p:grpSpPr>
      <p:sp>
        <p:nvSpPr>
          <p:cNvPr id="288" name="Google Shape;288;p39"/>
          <p:cNvSpPr txBox="1"/>
          <p:nvPr/>
        </p:nvSpPr>
        <p:spPr>
          <a:xfrm>
            <a:off x="660500" y="3063775"/>
            <a:ext cx="5672400" cy="120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600">
                <a:solidFill>
                  <a:schemeClr val="lt1"/>
                </a:solidFill>
                <a:latin typeface="Proxima Nova Extrabold"/>
                <a:ea typeface="Proxima Nova Extrabold"/>
                <a:cs typeface="Proxima Nova Extrabold"/>
                <a:sym typeface="Proxima Nova Extrabold"/>
              </a:rPr>
              <a:t>BFS and DFS</a:t>
            </a:r>
            <a:endParaRPr sz="6600">
              <a:solidFill>
                <a:schemeClr val="lt1"/>
              </a:solidFill>
              <a:latin typeface="Proxima Nova Extrabold"/>
              <a:ea typeface="Proxima Nova Extrabold"/>
              <a:cs typeface="Proxima Nova Extrabold"/>
              <a:sym typeface="Proxima Nova Extrabold"/>
            </a:endParaRPr>
          </a:p>
        </p:txBody>
      </p:sp>
      <p:sp>
        <p:nvSpPr>
          <p:cNvPr id="289" name="Google Shape;289;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pic>
        <p:nvPicPr>
          <p:cNvPr id="294" name="Google Shape;294;p4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154507" y="0"/>
            <a:ext cx="4644985" cy="5143500"/>
          </a:xfrm>
          <a:prstGeom prst="rect">
            <a:avLst/>
          </a:prstGeom>
          <a:noFill/>
          <a:ln>
            <a:noFill/>
          </a:ln>
        </p:spPr>
      </p:pic>
      <p:sp>
        <p:nvSpPr>
          <p:cNvPr id="295" name="Google Shape;295;p40"/>
          <p:cNvSpPr txBox="1">
            <a:spLocks noGrp="1"/>
          </p:cNvSpPr>
          <p:nvPr>
            <p:ph type="title"/>
          </p:nvPr>
        </p:nvSpPr>
        <p:spPr>
          <a:xfrm>
            <a:off x="311700" y="445025"/>
            <a:ext cx="2825100" cy="4222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Which nodes are </a:t>
            </a:r>
            <a:r>
              <a:rPr lang="en" sz="3000">
                <a:solidFill>
                  <a:srgbClr val="980000"/>
                </a:solidFill>
                <a:latin typeface="Proxima Nova Extrabold"/>
                <a:ea typeface="Proxima Nova Extrabold"/>
                <a:cs typeface="Proxima Nova Extrabold"/>
                <a:sym typeface="Proxima Nova Extrabold"/>
              </a:rPr>
              <a:t>similar</a:t>
            </a:r>
            <a:r>
              <a:rPr lang="en" sz="3000">
                <a:latin typeface="Proxima Nova Extrabold"/>
                <a:ea typeface="Proxima Nova Extrabold"/>
                <a:cs typeface="Proxima Nova Extrabold"/>
                <a:sym typeface="Proxima Nova Extrabold"/>
              </a:rPr>
              <a:t> to each other?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pic>
        <p:nvPicPr>
          <p:cNvPr id="300" name="Google Shape;300;p4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0" y="572676"/>
            <a:ext cx="9143998" cy="399814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3B71"/>
        </a:solidFill>
        <a:effectLst/>
      </p:bgPr>
    </p:bg>
    <p:spTree>
      <p:nvGrpSpPr>
        <p:cNvPr id="1" name="Shape 68"/>
        <p:cNvGrpSpPr/>
        <p:nvPr/>
      </p:nvGrpSpPr>
      <p:grpSpPr>
        <a:xfrm>
          <a:off x="0" y="0"/>
          <a:ext cx="0" cy="0"/>
          <a:chOff x="0" y="0"/>
          <a:chExt cx="0" cy="0"/>
        </a:xfrm>
      </p:grpSpPr>
      <p:sp>
        <p:nvSpPr>
          <p:cNvPr id="69" name="Google Shape;69;p15"/>
          <p:cNvSpPr txBox="1"/>
          <p:nvPr/>
        </p:nvSpPr>
        <p:spPr>
          <a:xfrm>
            <a:off x="660500" y="2987575"/>
            <a:ext cx="4690200" cy="120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600">
                <a:solidFill>
                  <a:schemeClr val="lt1"/>
                </a:solidFill>
                <a:latin typeface="Proxima Nova Extrabold"/>
                <a:ea typeface="Proxima Nova Extrabold"/>
                <a:cs typeface="Proxima Nova Extrabold"/>
                <a:sym typeface="Proxima Nova Extrabold"/>
              </a:rPr>
              <a:t>Recap</a:t>
            </a:r>
            <a:endParaRPr sz="6600">
              <a:solidFill>
                <a:schemeClr val="lt1"/>
              </a:solidFill>
              <a:latin typeface="Proxima Nova Extrabold"/>
              <a:ea typeface="Proxima Nova Extrabold"/>
              <a:cs typeface="Proxima Nova Extrabold"/>
              <a:sym typeface="Proxima Nova Extrabold"/>
            </a:endParaRPr>
          </a:p>
        </p:txBody>
      </p:sp>
      <p:sp>
        <p:nvSpPr>
          <p:cNvPr id="70" name="Google Shape;7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pic>
        <p:nvPicPr>
          <p:cNvPr id="305" name="Google Shape;305;p4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253525" y="526175"/>
            <a:ext cx="4636950" cy="2121775"/>
          </a:xfrm>
          <a:prstGeom prst="rect">
            <a:avLst/>
          </a:prstGeom>
          <a:noFill/>
          <a:ln>
            <a:noFill/>
          </a:ln>
        </p:spPr>
      </p:pic>
      <p:pic>
        <p:nvPicPr>
          <p:cNvPr id="306" name="Google Shape;306;p4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921788" y="3064925"/>
            <a:ext cx="5300424" cy="16979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60606"/>
        </a:solidFill>
        <a:effectLst/>
      </p:bgPr>
    </p:bg>
    <p:spTree>
      <p:nvGrpSpPr>
        <p:cNvPr id="1" name="Shape 310"/>
        <p:cNvGrpSpPr/>
        <p:nvPr/>
      </p:nvGrpSpPr>
      <p:grpSpPr>
        <a:xfrm>
          <a:off x="0" y="0"/>
          <a:ext cx="0" cy="0"/>
          <a:chOff x="0" y="0"/>
          <a:chExt cx="0" cy="0"/>
        </a:xfrm>
      </p:grpSpPr>
      <p:pic>
        <p:nvPicPr>
          <p:cNvPr id="311" name="Google Shape;311;p4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199568" y="0"/>
            <a:ext cx="4744866" cy="514350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pic>
        <p:nvPicPr>
          <p:cNvPr id="316" name="Google Shape;316;p44"/>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2248200" y="152400"/>
            <a:ext cx="2364624" cy="15553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pic>
        <p:nvPicPr>
          <p:cNvPr id="321" name="Google Shape;321;p45"/>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2248200" y="152400"/>
            <a:ext cx="4647601" cy="15144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pic>
        <p:nvPicPr>
          <p:cNvPr id="326" name="Google Shape;326;p46"/>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2248200" y="152400"/>
            <a:ext cx="4647601" cy="3052076"/>
          </a:xfrm>
          <a:prstGeom prst="rect">
            <a:avLst/>
          </a:prstGeom>
          <a:noFill/>
          <a:ln>
            <a:noFill/>
          </a:ln>
        </p:spPr>
      </p:pic>
      <p:sp>
        <p:nvSpPr>
          <p:cNvPr id="327" name="Google Shape;327;p46"/>
          <p:cNvSpPr/>
          <p:nvPr/>
        </p:nvSpPr>
        <p:spPr>
          <a:xfrm>
            <a:off x="4748900" y="1694100"/>
            <a:ext cx="2299500" cy="1510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pic>
        <p:nvPicPr>
          <p:cNvPr id="332" name="Google Shape;332;p47"/>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2248200" y="152400"/>
            <a:ext cx="4647601" cy="305207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pic>
        <p:nvPicPr>
          <p:cNvPr id="337" name="Google Shape;337;p4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248200" y="152400"/>
            <a:ext cx="4647598" cy="4838699"/>
          </a:xfrm>
          <a:prstGeom prst="rect">
            <a:avLst/>
          </a:prstGeom>
          <a:noFill/>
          <a:ln>
            <a:noFill/>
          </a:ln>
        </p:spPr>
      </p:pic>
      <p:sp>
        <p:nvSpPr>
          <p:cNvPr id="338" name="Google Shape;338;p48"/>
          <p:cNvSpPr/>
          <p:nvPr/>
        </p:nvSpPr>
        <p:spPr>
          <a:xfrm>
            <a:off x="4748900" y="3141900"/>
            <a:ext cx="2299500" cy="1510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9" name="Google Shape;339;p48"/>
          <p:cNvSpPr/>
          <p:nvPr/>
        </p:nvSpPr>
        <p:spPr>
          <a:xfrm>
            <a:off x="3340550" y="4708075"/>
            <a:ext cx="3860400" cy="2490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pic>
        <p:nvPicPr>
          <p:cNvPr id="344" name="Google Shape;344;p4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248200" y="152400"/>
            <a:ext cx="4647598" cy="483869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5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10788" y="152400"/>
            <a:ext cx="7922431" cy="48387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pic>
        <p:nvPicPr>
          <p:cNvPr id="354" name="Google Shape;354;p51"/>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3805500" y="962525"/>
            <a:ext cx="5304751" cy="2740823"/>
          </a:xfrm>
          <a:prstGeom prst="rect">
            <a:avLst/>
          </a:prstGeom>
          <a:noFill/>
          <a:ln>
            <a:noFill/>
          </a:ln>
        </p:spPr>
      </p:pic>
      <p:pic>
        <p:nvPicPr>
          <p:cNvPr id="355" name="Google Shape;355;p51"/>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0" y="1073275"/>
            <a:ext cx="3656800" cy="2814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p:nvPr/>
        </p:nvSpPr>
        <p:spPr>
          <a:xfrm>
            <a:off x="1033975" y="758350"/>
            <a:ext cx="2595900" cy="2595900"/>
          </a:xfrm>
          <a:prstGeom prst="ellipse">
            <a:avLst/>
          </a:prstGeom>
          <a:solidFill>
            <a:srgbClr val="980000">
              <a:alpha val="2721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6" name="Google Shape;76;p16"/>
          <p:cNvSpPr/>
          <p:nvPr/>
        </p:nvSpPr>
        <p:spPr>
          <a:xfrm>
            <a:off x="2167275" y="758350"/>
            <a:ext cx="2595900" cy="2595900"/>
          </a:xfrm>
          <a:prstGeom prst="ellipse">
            <a:avLst/>
          </a:prstGeom>
          <a:solidFill>
            <a:srgbClr val="980000">
              <a:alpha val="2721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7" name="Google Shape;77;p16"/>
          <p:cNvSpPr/>
          <p:nvPr/>
        </p:nvSpPr>
        <p:spPr>
          <a:xfrm>
            <a:off x="1608675" y="1597875"/>
            <a:ext cx="2595900" cy="2595900"/>
          </a:xfrm>
          <a:prstGeom prst="ellipse">
            <a:avLst/>
          </a:prstGeom>
          <a:solidFill>
            <a:srgbClr val="980000">
              <a:alpha val="2721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8" name="Google Shape;78;p16"/>
          <p:cNvSpPr txBox="1"/>
          <p:nvPr/>
        </p:nvSpPr>
        <p:spPr>
          <a:xfrm>
            <a:off x="112600" y="975075"/>
            <a:ext cx="1171800" cy="33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Proxima Nova"/>
                <a:ea typeface="Proxima Nova"/>
                <a:cs typeface="Proxima Nova"/>
                <a:sym typeface="Proxima Nova"/>
              </a:rPr>
              <a:t>Social Science</a:t>
            </a:r>
            <a:endParaRPr sz="1200">
              <a:solidFill>
                <a:schemeClr val="dk2"/>
              </a:solidFill>
              <a:latin typeface="Proxima Nova"/>
              <a:ea typeface="Proxima Nova"/>
              <a:cs typeface="Proxima Nova"/>
              <a:sym typeface="Proxima Nova"/>
            </a:endParaRPr>
          </a:p>
        </p:txBody>
      </p:sp>
      <p:sp>
        <p:nvSpPr>
          <p:cNvPr id="79" name="Google Shape;79;p16"/>
          <p:cNvSpPr txBox="1"/>
          <p:nvPr/>
        </p:nvSpPr>
        <p:spPr>
          <a:xfrm>
            <a:off x="4532200" y="975075"/>
            <a:ext cx="1867500" cy="33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Proxima Nova"/>
                <a:ea typeface="Proxima Nova"/>
                <a:cs typeface="Proxima Nova"/>
                <a:sym typeface="Proxima Nova"/>
              </a:rPr>
              <a:t>Network/computational Science</a:t>
            </a:r>
            <a:endParaRPr sz="1200" b="1">
              <a:solidFill>
                <a:schemeClr val="dk1"/>
              </a:solidFill>
              <a:latin typeface="Proxima Nova"/>
              <a:ea typeface="Proxima Nova"/>
              <a:cs typeface="Proxima Nova"/>
              <a:sym typeface="Proxima Nova"/>
            </a:endParaRPr>
          </a:p>
        </p:txBody>
      </p:sp>
      <p:sp>
        <p:nvSpPr>
          <p:cNvPr id="80" name="Google Shape;80;p16"/>
          <p:cNvSpPr txBox="1"/>
          <p:nvPr/>
        </p:nvSpPr>
        <p:spPr>
          <a:xfrm>
            <a:off x="2244525" y="4353350"/>
            <a:ext cx="1379700" cy="33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Proxima Nova"/>
                <a:ea typeface="Proxima Nova"/>
                <a:cs typeface="Proxima Nova"/>
                <a:sym typeface="Proxima Nova"/>
              </a:rPr>
              <a:t>Statistics and Data Mining</a:t>
            </a:r>
            <a:endParaRPr sz="1200" b="1">
              <a:solidFill>
                <a:schemeClr val="dk1"/>
              </a:solidFill>
              <a:latin typeface="Proxima Nova"/>
              <a:ea typeface="Proxima Nova"/>
              <a:cs typeface="Proxima Nova"/>
              <a:sym typeface="Proxima Nova"/>
            </a:endParaRPr>
          </a:p>
        </p:txBody>
      </p:sp>
      <p:sp>
        <p:nvSpPr>
          <p:cNvPr id="81" name="Google Shape;81;p16"/>
          <p:cNvSpPr txBox="1"/>
          <p:nvPr/>
        </p:nvSpPr>
        <p:spPr>
          <a:xfrm>
            <a:off x="2305131" y="2070550"/>
            <a:ext cx="1171800" cy="43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1"/>
                </a:solidFill>
                <a:latin typeface="Proxima Nova"/>
                <a:ea typeface="Proxima Nova"/>
                <a:cs typeface="Proxima Nova"/>
                <a:sym typeface="Proxima Nova"/>
              </a:rPr>
              <a:t>Social Media Mining</a:t>
            </a:r>
            <a:endParaRPr sz="1200" b="1">
              <a:solidFill>
                <a:schemeClr val="lt1"/>
              </a:solidFill>
              <a:latin typeface="Proxima Nova"/>
              <a:ea typeface="Proxima Nova"/>
              <a:cs typeface="Proxima Nova"/>
              <a:sym typeface="Proxima Nova"/>
            </a:endParaRPr>
          </a:p>
        </p:txBody>
      </p:sp>
      <p:sp>
        <p:nvSpPr>
          <p:cNvPr id="82" name="Google Shape;8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
        <p:nvSpPr>
          <p:cNvPr id="83" name="Google Shape;83;p16"/>
          <p:cNvSpPr txBox="1"/>
          <p:nvPr/>
        </p:nvSpPr>
        <p:spPr>
          <a:xfrm>
            <a:off x="6318600" y="1709675"/>
            <a:ext cx="2513700" cy="2859300"/>
          </a:xfrm>
          <a:prstGeom prst="rect">
            <a:avLst/>
          </a:prstGeom>
          <a:noFill/>
          <a:ln>
            <a:noFill/>
          </a:ln>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1200">
                <a:latin typeface="Proxima Nova"/>
                <a:ea typeface="Proxima Nova"/>
                <a:cs typeface="Proxima Nova"/>
                <a:sym typeface="Proxima Nova"/>
              </a:rPr>
              <a:t>Let us not forget</a:t>
            </a:r>
            <a:endParaRPr sz="1200">
              <a:latin typeface="Proxima Nova"/>
              <a:ea typeface="Proxima Nova"/>
              <a:cs typeface="Proxima Nova"/>
              <a:sym typeface="Proxima Nova"/>
            </a:endParaRPr>
          </a:p>
          <a:p>
            <a:pPr marL="457200" lvl="0" indent="-304800" algn="l" rtl="0">
              <a:lnSpc>
                <a:spcPct val="150000"/>
              </a:lnSpc>
              <a:spcBef>
                <a:spcPts val="1000"/>
              </a:spcBef>
              <a:spcAft>
                <a:spcPts val="0"/>
              </a:spcAft>
              <a:buSzPts val="1200"/>
              <a:buFont typeface="Proxima Nova"/>
              <a:buChar char="●"/>
            </a:pPr>
            <a:r>
              <a:rPr lang="en" sz="1200">
                <a:latin typeface="Proxima Nova"/>
                <a:ea typeface="Proxima Nova"/>
                <a:cs typeface="Proxima Nova"/>
                <a:sym typeface="Proxima Nova"/>
              </a:rPr>
              <a:t>Computer science</a:t>
            </a:r>
            <a:endParaRPr sz="1200">
              <a:latin typeface="Proxima Nova"/>
              <a:ea typeface="Proxima Nova"/>
              <a:cs typeface="Proxima Nova"/>
              <a:sym typeface="Proxima Nova"/>
            </a:endParaRPr>
          </a:p>
          <a:p>
            <a:pPr marL="457200" lvl="0" indent="-304800" algn="l" rtl="0">
              <a:lnSpc>
                <a:spcPct val="150000"/>
              </a:lnSpc>
              <a:spcBef>
                <a:spcPts val="0"/>
              </a:spcBef>
              <a:spcAft>
                <a:spcPts val="0"/>
              </a:spcAft>
              <a:buSzPts val="1200"/>
              <a:buFont typeface="Proxima Nova"/>
              <a:buChar char="●"/>
            </a:pPr>
            <a:r>
              <a:rPr lang="en" sz="1200">
                <a:latin typeface="Proxima Nova"/>
                <a:ea typeface="Proxima Nova"/>
                <a:cs typeface="Proxima Nova"/>
                <a:sym typeface="Proxima Nova"/>
              </a:rPr>
              <a:t>Machine learning</a:t>
            </a:r>
            <a:endParaRPr sz="1200">
              <a:latin typeface="Proxima Nova"/>
              <a:ea typeface="Proxima Nova"/>
              <a:cs typeface="Proxima Nova"/>
              <a:sym typeface="Proxima Nova"/>
            </a:endParaRPr>
          </a:p>
          <a:p>
            <a:pPr marL="457200" lvl="0" indent="-304800" algn="l" rtl="0">
              <a:lnSpc>
                <a:spcPct val="150000"/>
              </a:lnSpc>
              <a:spcBef>
                <a:spcPts val="0"/>
              </a:spcBef>
              <a:spcAft>
                <a:spcPts val="0"/>
              </a:spcAft>
              <a:buSzPts val="1200"/>
              <a:buFont typeface="Proxima Nova"/>
              <a:buChar char="●"/>
            </a:pPr>
            <a:r>
              <a:rPr lang="en" sz="1200">
                <a:latin typeface="Proxima Nova"/>
                <a:ea typeface="Proxima Nova"/>
                <a:cs typeface="Proxima Nova"/>
                <a:sym typeface="Proxima Nova"/>
              </a:rPr>
              <a:t>Ethnography</a:t>
            </a:r>
            <a:endParaRPr sz="1200">
              <a:latin typeface="Proxima Nova"/>
              <a:ea typeface="Proxima Nova"/>
              <a:cs typeface="Proxima Nova"/>
              <a:sym typeface="Proxima Nova"/>
            </a:endParaRPr>
          </a:p>
          <a:p>
            <a:pPr marL="457200" lvl="0" indent="-304800" algn="l" rtl="0">
              <a:lnSpc>
                <a:spcPct val="150000"/>
              </a:lnSpc>
              <a:spcBef>
                <a:spcPts val="0"/>
              </a:spcBef>
              <a:spcAft>
                <a:spcPts val="0"/>
              </a:spcAft>
              <a:buSzPts val="1200"/>
              <a:buFont typeface="Proxima Nova"/>
              <a:buChar char="●"/>
            </a:pPr>
            <a:r>
              <a:rPr lang="en" sz="1200">
                <a:latin typeface="Proxima Nova"/>
                <a:ea typeface="Proxima Nova"/>
                <a:cs typeface="Proxima Nova"/>
                <a:sym typeface="Proxima Nova"/>
              </a:rPr>
              <a:t>Mathematics</a:t>
            </a:r>
            <a:endParaRPr sz="1200">
              <a:latin typeface="Proxima Nova"/>
              <a:ea typeface="Proxima Nova"/>
              <a:cs typeface="Proxima Nova"/>
              <a:sym typeface="Proxima Nova"/>
            </a:endParaRPr>
          </a:p>
          <a:p>
            <a:pPr marL="457200" lvl="0" indent="-304800" algn="l" rtl="0">
              <a:lnSpc>
                <a:spcPct val="150000"/>
              </a:lnSpc>
              <a:spcBef>
                <a:spcPts val="0"/>
              </a:spcBef>
              <a:spcAft>
                <a:spcPts val="0"/>
              </a:spcAft>
              <a:buSzPts val="1200"/>
              <a:buFont typeface="Proxima Nova"/>
              <a:buChar char="●"/>
            </a:pPr>
            <a:r>
              <a:rPr lang="en" sz="1200">
                <a:latin typeface="Proxima Nova"/>
                <a:ea typeface="Proxima Nova"/>
                <a:cs typeface="Proxima Nova"/>
                <a:sym typeface="Proxima Nova"/>
              </a:rPr>
              <a:t>Optimization</a:t>
            </a:r>
            <a:endParaRPr sz="1200">
              <a:latin typeface="Proxima Nova"/>
              <a:ea typeface="Proxima Nova"/>
              <a:cs typeface="Proxima Nova"/>
              <a:sym typeface="Proxima Nova"/>
            </a:endParaRPr>
          </a:p>
          <a:p>
            <a:pPr marL="457200" lvl="0" indent="-304800" algn="l" rtl="0">
              <a:lnSpc>
                <a:spcPct val="150000"/>
              </a:lnSpc>
              <a:spcBef>
                <a:spcPts val="0"/>
              </a:spcBef>
              <a:spcAft>
                <a:spcPts val="0"/>
              </a:spcAft>
              <a:buSzPts val="1200"/>
              <a:buFont typeface="Proxima Nova"/>
              <a:buChar char="●"/>
            </a:pPr>
            <a:r>
              <a:rPr lang="en" sz="1200">
                <a:latin typeface="Proxima Nova"/>
                <a:ea typeface="Proxima Nova"/>
                <a:cs typeface="Proxima Nova"/>
                <a:sym typeface="Proxima Nova"/>
              </a:rPr>
              <a:t>And more!</a:t>
            </a:r>
            <a:endParaRPr sz="1200">
              <a:latin typeface="Proxima Nova"/>
              <a:ea typeface="Proxima Nova"/>
              <a:cs typeface="Proxima Nova"/>
              <a:sym typeface="Proxima Nov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52"/>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3805500" y="962525"/>
            <a:ext cx="5304751" cy="2740823"/>
          </a:xfrm>
          <a:prstGeom prst="rect">
            <a:avLst/>
          </a:prstGeom>
          <a:noFill/>
          <a:ln>
            <a:noFill/>
          </a:ln>
        </p:spPr>
      </p:pic>
      <p:pic>
        <p:nvPicPr>
          <p:cNvPr id="361" name="Google Shape;361;p52"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7611448" flipH="1">
            <a:off x="4073985" y="1012823"/>
            <a:ext cx="432308" cy="1077809"/>
          </a:xfrm>
          <a:prstGeom prst="rect">
            <a:avLst/>
          </a:prstGeom>
          <a:noFill/>
          <a:ln>
            <a:noFill/>
          </a:ln>
        </p:spPr>
      </p:pic>
      <p:pic>
        <p:nvPicPr>
          <p:cNvPr id="362" name="Google Shape;362;p52"/>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0" y="1073275"/>
            <a:ext cx="3656800" cy="2814075"/>
          </a:xfrm>
          <a:prstGeom prst="rect">
            <a:avLst/>
          </a:prstGeom>
          <a:noFill/>
          <a:ln>
            <a:noFill/>
          </a:ln>
        </p:spPr>
      </p:pic>
      <p:sp>
        <p:nvSpPr>
          <p:cNvPr id="363" name="Google Shape;363;p52"/>
          <p:cNvSpPr txBox="1"/>
          <p:nvPr/>
        </p:nvSpPr>
        <p:spPr>
          <a:xfrm>
            <a:off x="2868675" y="2055675"/>
            <a:ext cx="1448100" cy="5922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b="1">
                <a:latin typeface="Proxima Nova"/>
                <a:ea typeface="Proxima Nova"/>
                <a:cs typeface="Proxima Nova"/>
                <a:sym typeface="Proxima Nova"/>
              </a:rPr>
              <a:t>Mark as visited</a:t>
            </a:r>
            <a:endParaRPr sz="1200">
              <a:solidFill>
                <a:srgbClr val="000000"/>
              </a:solidFill>
              <a:latin typeface="Proxima Nova Extrabold"/>
              <a:ea typeface="Proxima Nova Extrabold"/>
              <a:cs typeface="Proxima Nova Extrabold"/>
              <a:sym typeface="Proxima Nova Extrabo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pic>
        <p:nvPicPr>
          <p:cNvPr id="368" name="Google Shape;368;p53"/>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3805500" y="962525"/>
            <a:ext cx="5304751" cy="2740823"/>
          </a:xfrm>
          <a:prstGeom prst="rect">
            <a:avLst/>
          </a:prstGeom>
          <a:noFill/>
          <a:ln>
            <a:noFill/>
          </a:ln>
        </p:spPr>
      </p:pic>
      <p:pic>
        <p:nvPicPr>
          <p:cNvPr id="369" name="Google Shape;369;p53"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7611448" flipH="1">
            <a:off x="4073985" y="1241423"/>
            <a:ext cx="432308" cy="1077809"/>
          </a:xfrm>
          <a:prstGeom prst="rect">
            <a:avLst/>
          </a:prstGeom>
          <a:noFill/>
          <a:ln>
            <a:noFill/>
          </a:ln>
        </p:spPr>
      </p:pic>
      <p:pic>
        <p:nvPicPr>
          <p:cNvPr id="370" name="Google Shape;370;p53"/>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0" y="1073275"/>
            <a:ext cx="3656800" cy="2814075"/>
          </a:xfrm>
          <a:prstGeom prst="rect">
            <a:avLst/>
          </a:prstGeom>
          <a:noFill/>
          <a:ln>
            <a:noFill/>
          </a:ln>
        </p:spPr>
      </p:pic>
      <p:sp>
        <p:nvSpPr>
          <p:cNvPr id="371" name="Google Shape;371;p53"/>
          <p:cNvSpPr txBox="1"/>
          <p:nvPr/>
        </p:nvSpPr>
        <p:spPr>
          <a:xfrm>
            <a:off x="2549450" y="2309775"/>
            <a:ext cx="1767300" cy="7191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b="1">
                <a:latin typeface="Proxima Nova"/>
                <a:ea typeface="Proxima Nova"/>
                <a:cs typeface="Proxima Nova"/>
                <a:sym typeface="Proxima Nova"/>
              </a:rPr>
              <a:t>Visit each peer and recursively call my_dfs()</a:t>
            </a:r>
            <a:endParaRPr sz="1200">
              <a:solidFill>
                <a:srgbClr val="000000"/>
              </a:solidFill>
              <a:latin typeface="Proxima Nova Extrabold"/>
              <a:ea typeface="Proxima Nova Extrabold"/>
              <a:cs typeface="Proxima Nova Extrabold"/>
              <a:sym typeface="Proxima Nova Extrabo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pic>
        <p:nvPicPr>
          <p:cNvPr id="376" name="Google Shape;376;p54"/>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2049825" y="882250"/>
            <a:ext cx="5044350" cy="1573849"/>
          </a:xfrm>
          <a:prstGeom prst="rect">
            <a:avLst/>
          </a:prstGeom>
          <a:noFill/>
          <a:ln>
            <a:noFill/>
          </a:ln>
        </p:spPr>
      </p:pic>
      <p:sp>
        <p:nvSpPr>
          <p:cNvPr id="377" name="Google Shape;377;p54"/>
          <p:cNvSpPr/>
          <p:nvPr/>
        </p:nvSpPr>
        <p:spPr>
          <a:xfrm>
            <a:off x="4748900" y="1008300"/>
            <a:ext cx="2299500" cy="1510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pic>
        <p:nvPicPr>
          <p:cNvPr id="382" name="Google Shape;382;p55"/>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2049825" y="882250"/>
            <a:ext cx="5044350" cy="160105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pic>
        <p:nvPicPr>
          <p:cNvPr id="387" name="Google Shape;387;p5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049825" y="882250"/>
            <a:ext cx="5044350" cy="3379001"/>
          </a:xfrm>
          <a:prstGeom prst="rect">
            <a:avLst/>
          </a:prstGeom>
          <a:noFill/>
          <a:ln>
            <a:noFill/>
          </a:ln>
        </p:spPr>
      </p:pic>
      <p:sp>
        <p:nvSpPr>
          <p:cNvPr id="388" name="Google Shape;388;p56"/>
          <p:cNvSpPr/>
          <p:nvPr/>
        </p:nvSpPr>
        <p:spPr>
          <a:xfrm>
            <a:off x="4476750" y="2456100"/>
            <a:ext cx="2571600" cy="1510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9" name="Google Shape;389;p56"/>
          <p:cNvSpPr/>
          <p:nvPr/>
        </p:nvSpPr>
        <p:spPr>
          <a:xfrm>
            <a:off x="3340550" y="4022275"/>
            <a:ext cx="3860400" cy="2490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pic>
        <p:nvPicPr>
          <p:cNvPr id="394" name="Google Shape;394;p5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049825" y="882250"/>
            <a:ext cx="5044350" cy="3379001"/>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pic>
        <p:nvPicPr>
          <p:cNvPr id="399" name="Google Shape;399;p5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46900" y="152400"/>
            <a:ext cx="8450193" cy="48387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pic>
        <p:nvPicPr>
          <p:cNvPr id="404" name="Google Shape;404;p59"/>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0" y="1073275"/>
            <a:ext cx="3367050" cy="2591100"/>
          </a:xfrm>
          <a:prstGeom prst="rect">
            <a:avLst/>
          </a:prstGeom>
          <a:noFill/>
          <a:ln>
            <a:noFill/>
          </a:ln>
        </p:spPr>
      </p:pic>
      <p:pic>
        <p:nvPicPr>
          <p:cNvPr id="405" name="Google Shape;405;p5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541750" y="425138"/>
            <a:ext cx="5472152" cy="4293232"/>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pic>
        <p:nvPicPr>
          <p:cNvPr id="410" name="Google Shape;410;p60"/>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0" y="1073275"/>
            <a:ext cx="3367050" cy="2591100"/>
          </a:xfrm>
          <a:prstGeom prst="rect">
            <a:avLst/>
          </a:prstGeom>
          <a:noFill/>
          <a:ln>
            <a:noFill/>
          </a:ln>
        </p:spPr>
      </p:pic>
      <p:pic>
        <p:nvPicPr>
          <p:cNvPr id="411" name="Google Shape;411;p6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541750" y="425138"/>
            <a:ext cx="5472152" cy="4293232"/>
          </a:xfrm>
          <a:prstGeom prst="rect">
            <a:avLst/>
          </a:prstGeom>
          <a:noFill/>
          <a:ln>
            <a:noFill/>
          </a:ln>
        </p:spPr>
      </p:pic>
      <p:pic>
        <p:nvPicPr>
          <p:cNvPr id="412" name="Google Shape;412;p60" descr="Doodles_Arrow_Yellow.png"/>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rot="-7611448" flipH="1">
            <a:off x="3921585" y="860423"/>
            <a:ext cx="432308" cy="1077809"/>
          </a:xfrm>
          <a:prstGeom prst="rect">
            <a:avLst/>
          </a:prstGeom>
          <a:noFill/>
          <a:ln>
            <a:noFill/>
          </a:ln>
        </p:spPr>
      </p:pic>
      <p:sp>
        <p:nvSpPr>
          <p:cNvPr id="413" name="Google Shape;413;p60"/>
          <p:cNvSpPr txBox="1"/>
          <p:nvPr/>
        </p:nvSpPr>
        <p:spPr>
          <a:xfrm>
            <a:off x="2397050" y="1928775"/>
            <a:ext cx="1767300" cy="7191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b="1">
                <a:latin typeface="Proxima Nova"/>
                <a:ea typeface="Proxima Nova"/>
                <a:cs typeface="Proxima Nova"/>
                <a:sym typeface="Proxima Nova"/>
              </a:rPr>
              <a:t>The root node gets appended to the queue</a:t>
            </a:r>
            <a:endParaRPr sz="1200">
              <a:solidFill>
                <a:srgbClr val="000000"/>
              </a:solidFill>
              <a:latin typeface="Proxima Nova Extrabold"/>
              <a:ea typeface="Proxima Nova Extrabold"/>
              <a:cs typeface="Proxima Nova Extrabold"/>
              <a:sym typeface="Proxima Nova Extrabo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pic>
        <p:nvPicPr>
          <p:cNvPr id="418" name="Google Shape;418;p61"/>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0" y="1073275"/>
            <a:ext cx="3367050" cy="2591100"/>
          </a:xfrm>
          <a:prstGeom prst="rect">
            <a:avLst/>
          </a:prstGeom>
          <a:noFill/>
          <a:ln>
            <a:noFill/>
          </a:ln>
        </p:spPr>
      </p:pic>
      <p:pic>
        <p:nvPicPr>
          <p:cNvPr id="419" name="Google Shape;419;p6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541750" y="425138"/>
            <a:ext cx="5472152" cy="4293232"/>
          </a:xfrm>
          <a:prstGeom prst="rect">
            <a:avLst/>
          </a:prstGeom>
          <a:noFill/>
          <a:ln>
            <a:noFill/>
          </a:ln>
        </p:spPr>
      </p:pic>
      <p:pic>
        <p:nvPicPr>
          <p:cNvPr id="420" name="Google Shape;420;p61" descr="Doodles_Arrow_Yellow.png"/>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rot="-7611448" flipH="1">
            <a:off x="4226385" y="1470023"/>
            <a:ext cx="432308" cy="1077809"/>
          </a:xfrm>
          <a:prstGeom prst="rect">
            <a:avLst/>
          </a:prstGeom>
          <a:noFill/>
          <a:ln>
            <a:noFill/>
          </a:ln>
        </p:spPr>
      </p:pic>
      <p:sp>
        <p:nvSpPr>
          <p:cNvPr id="421" name="Google Shape;421;p61"/>
          <p:cNvSpPr txBox="1"/>
          <p:nvPr/>
        </p:nvSpPr>
        <p:spPr>
          <a:xfrm>
            <a:off x="1850725" y="2553200"/>
            <a:ext cx="2389800" cy="12636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b="1">
                <a:latin typeface="Proxima Nova"/>
                <a:ea typeface="Proxima Nova"/>
                <a:cs typeface="Proxima Nova"/>
                <a:sym typeface="Proxima Nova"/>
              </a:rPr>
              <a:t>Pop the queue, check if the resulting node has been visited. If not, mark it as visited, and push all of </a:t>
            </a:r>
            <a:r>
              <a:rPr lang="en" sz="1200" b="1" i="1">
                <a:latin typeface="Proxima Nova"/>
                <a:ea typeface="Proxima Nova"/>
                <a:cs typeface="Proxima Nova"/>
                <a:sym typeface="Proxima Nova"/>
              </a:rPr>
              <a:t>its</a:t>
            </a:r>
            <a:r>
              <a:rPr lang="en" sz="1200" b="1">
                <a:latin typeface="Proxima Nova"/>
                <a:ea typeface="Proxima Nova"/>
                <a:cs typeface="Proxima Nova"/>
                <a:sym typeface="Proxima Nova"/>
              </a:rPr>
              <a:t> peers to the queue</a:t>
            </a:r>
            <a:endParaRPr sz="1200">
              <a:solidFill>
                <a:srgbClr val="000000"/>
              </a:solidFill>
              <a:latin typeface="Proxima Nova Extrabold"/>
              <a:ea typeface="Proxima Nova Extrabold"/>
              <a:cs typeface="Proxima Nova Extrabold"/>
              <a:sym typeface="Proxima Nova Extra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pic>
        <p:nvPicPr>
          <p:cNvPr id="89" name="Google Shape;89;p1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967775" y="510100"/>
            <a:ext cx="2791100" cy="1945387"/>
          </a:xfrm>
          <a:prstGeom prst="rect">
            <a:avLst/>
          </a:prstGeom>
          <a:noFill/>
          <a:ln>
            <a:noFill/>
          </a:ln>
        </p:spPr>
      </p:pic>
      <p:pic>
        <p:nvPicPr>
          <p:cNvPr id="90" name="Google Shape;90;p1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78615" y="357700"/>
            <a:ext cx="2791110" cy="2102549"/>
          </a:xfrm>
          <a:prstGeom prst="rect">
            <a:avLst/>
          </a:prstGeom>
          <a:noFill/>
          <a:ln>
            <a:noFill/>
          </a:ln>
        </p:spPr>
      </p:pic>
      <p:sp>
        <p:nvSpPr>
          <p:cNvPr id="91" name="Google Shape;91;p17"/>
          <p:cNvSpPr txBox="1"/>
          <p:nvPr/>
        </p:nvSpPr>
        <p:spPr>
          <a:xfrm>
            <a:off x="1439004" y="2658538"/>
            <a:ext cx="1770300" cy="33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Proxima Nova"/>
                <a:ea typeface="Proxima Nova"/>
                <a:cs typeface="Proxima Nova"/>
                <a:sym typeface="Proxima Nova"/>
              </a:rPr>
              <a:t>Undirected Graph</a:t>
            </a:r>
            <a:endParaRPr sz="1200" b="1">
              <a:solidFill>
                <a:schemeClr val="dk1"/>
              </a:solidFill>
              <a:latin typeface="Proxima Nova"/>
              <a:ea typeface="Proxima Nova"/>
              <a:cs typeface="Proxima Nova"/>
              <a:sym typeface="Proxima Nova"/>
            </a:endParaRPr>
          </a:p>
        </p:txBody>
      </p:sp>
      <p:sp>
        <p:nvSpPr>
          <p:cNvPr id="92" name="Google Shape;92;p17"/>
          <p:cNvSpPr txBox="1"/>
          <p:nvPr/>
        </p:nvSpPr>
        <p:spPr>
          <a:xfrm>
            <a:off x="5901027" y="2641875"/>
            <a:ext cx="1628400" cy="33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Proxima Nova"/>
                <a:ea typeface="Proxima Nova"/>
                <a:cs typeface="Proxima Nova"/>
                <a:sym typeface="Proxima Nova"/>
              </a:rPr>
              <a:t>Directed Graph</a:t>
            </a:r>
            <a:endParaRPr sz="1200" b="1">
              <a:solidFill>
                <a:schemeClr val="dk1"/>
              </a:solidFill>
              <a:latin typeface="Proxima Nova"/>
              <a:ea typeface="Proxima Nova"/>
              <a:cs typeface="Proxima Nova"/>
              <a:sym typeface="Proxima Nova"/>
            </a:endParaRPr>
          </a:p>
        </p:txBody>
      </p:sp>
      <p:sp>
        <p:nvSpPr>
          <p:cNvPr id="93" name="Google Shape;93;p17"/>
          <p:cNvSpPr/>
          <p:nvPr/>
        </p:nvSpPr>
        <p:spPr>
          <a:xfrm>
            <a:off x="875950" y="3053000"/>
            <a:ext cx="3016500" cy="1687200"/>
          </a:xfrm>
          <a:prstGeom prst="rect">
            <a:avLst/>
          </a:prstGeom>
          <a:solidFill>
            <a:srgbClr val="003B71">
              <a:alpha val="12030"/>
            </a:srgbClr>
          </a:solidFill>
          <a:ln>
            <a:noFill/>
          </a:ln>
        </p:spPr>
        <p:txBody>
          <a:bodyPr spcFirstLastPara="1" wrap="square" lIns="91425" tIns="91425" rIns="91425" bIns="91425" anchor="ctr" anchorCtr="0">
            <a:noAutofit/>
          </a:bodyPr>
          <a:lstStyle/>
          <a:p>
            <a:pPr marL="457200" lvl="0" indent="-304800" algn="l" rtl="0">
              <a:spcBef>
                <a:spcPts val="0"/>
              </a:spcBef>
              <a:spcAft>
                <a:spcPts val="0"/>
              </a:spcAft>
              <a:buSzPts val="1200"/>
              <a:buFont typeface="Proxima Nova"/>
              <a:buChar char="●"/>
            </a:pPr>
            <a:r>
              <a:rPr lang="en" sz="1200">
                <a:latin typeface="Proxima Nova"/>
                <a:ea typeface="Proxima Nova"/>
                <a:cs typeface="Proxima Nova"/>
                <a:sym typeface="Proxima Nova"/>
              </a:rPr>
              <a:t>Facebook friends</a:t>
            </a:r>
            <a:endParaRPr sz="1200">
              <a:latin typeface="Proxima Nova"/>
              <a:ea typeface="Proxima Nova"/>
              <a:cs typeface="Proxima Nova"/>
              <a:sym typeface="Proxima Nova"/>
            </a:endParaRPr>
          </a:p>
          <a:p>
            <a:pPr marL="457200" lvl="0" indent="-304800" algn="l" rtl="0">
              <a:spcBef>
                <a:spcPts val="1000"/>
              </a:spcBef>
              <a:spcAft>
                <a:spcPts val="0"/>
              </a:spcAft>
              <a:buSzPts val="1200"/>
              <a:buFont typeface="Proxima Nova"/>
              <a:buChar char="●"/>
            </a:pPr>
            <a:r>
              <a:rPr lang="en" sz="1200">
                <a:latin typeface="Proxima Nova"/>
                <a:ea typeface="Proxima Nova"/>
                <a:cs typeface="Proxima Nova"/>
                <a:sym typeface="Proxima Nova"/>
              </a:rPr>
              <a:t>Members of the same facebook group/subreddit</a:t>
            </a:r>
            <a:endParaRPr sz="1200">
              <a:latin typeface="Proxima Nova"/>
              <a:ea typeface="Proxima Nova"/>
              <a:cs typeface="Proxima Nova"/>
              <a:sym typeface="Proxima Nova"/>
            </a:endParaRPr>
          </a:p>
          <a:p>
            <a:pPr marL="457200" lvl="0" indent="-304800" algn="l" rtl="0">
              <a:spcBef>
                <a:spcPts val="1000"/>
              </a:spcBef>
              <a:spcAft>
                <a:spcPts val="0"/>
              </a:spcAft>
              <a:buSzPts val="1200"/>
              <a:buFont typeface="Proxima Nova"/>
              <a:buChar char="●"/>
            </a:pPr>
            <a:r>
              <a:rPr lang="en" sz="1200">
                <a:latin typeface="Proxima Nova"/>
                <a:ea typeface="Proxima Nova"/>
                <a:cs typeface="Proxima Nova"/>
                <a:sym typeface="Proxima Nova"/>
              </a:rPr>
              <a:t>Co-located in the same zip code</a:t>
            </a:r>
            <a:endParaRPr sz="1200">
              <a:latin typeface="Proxima Nova"/>
              <a:ea typeface="Proxima Nova"/>
              <a:cs typeface="Proxima Nova"/>
              <a:sym typeface="Proxima Nova"/>
            </a:endParaRPr>
          </a:p>
          <a:p>
            <a:pPr marL="457200" lvl="0" indent="-304800" algn="l" rtl="0">
              <a:spcBef>
                <a:spcPts val="1000"/>
              </a:spcBef>
              <a:spcAft>
                <a:spcPts val="0"/>
              </a:spcAft>
              <a:buSzPts val="1200"/>
              <a:buFont typeface="Proxima Nova"/>
              <a:buChar char="●"/>
            </a:pPr>
            <a:r>
              <a:rPr lang="en" sz="1200">
                <a:latin typeface="Proxima Nova"/>
                <a:ea typeface="Proxima Nova"/>
                <a:cs typeface="Proxima Nova"/>
                <a:sym typeface="Proxima Nova"/>
              </a:rPr>
              <a:t>Co-authored a paper</a:t>
            </a:r>
            <a:endParaRPr sz="1200">
              <a:latin typeface="Proxima Nova"/>
              <a:ea typeface="Proxima Nova"/>
              <a:cs typeface="Proxima Nova"/>
              <a:sym typeface="Proxima Nova"/>
            </a:endParaRPr>
          </a:p>
        </p:txBody>
      </p:sp>
      <p:sp>
        <p:nvSpPr>
          <p:cNvPr id="94" name="Google Shape;94;p17"/>
          <p:cNvSpPr/>
          <p:nvPr/>
        </p:nvSpPr>
        <p:spPr>
          <a:xfrm>
            <a:off x="5219350" y="3053000"/>
            <a:ext cx="3016500" cy="1687200"/>
          </a:xfrm>
          <a:prstGeom prst="rect">
            <a:avLst/>
          </a:prstGeom>
          <a:solidFill>
            <a:srgbClr val="003B71">
              <a:alpha val="12030"/>
            </a:srgbClr>
          </a:solidFill>
          <a:ln>
            <a:noFill/>
          </a:ln>
        </p:spPr>
        <p:txBody>
          <a:bodyPr spcFirstLastPara="1" wrap="square" lIns="91425" tIns="91425" rIns="91425" bIns="91425" anchor="ctr" anchorCtr="0">
            <a:noAutofit/>
          </a:bodyPr>
          <a:lstStyle/>
          <a:p>
            <a:pPr marL="457200" lvl="0" indent="-304800" algn="l" rtl="0">
              <a:spcBef>
                <a:spcPts val="0"/>
              </a:spcBef>
              <a:spcAft>
                <a:spcPts val="0"/>
              </a:spcAft>
              <a:buSzPts val="1200"/>
              <a:buFont typeface="Proxima Nova"/>
              <a:buChar char="●"/>
            </a:pPr>
            <a:r>
              <a:rPr lang="en" sz="1200">
                <a:latin typeface="Proxima Nova"/>
                <a:ea typeface="Proxima Nova"/>
                <a:cs typeface="Proxima Nova"/>
                <a:sym typeface="Proxima Nova"/>
              </a:rPr>
              <a:t>Twitter follower/followee</a:t>
            </a:r>
            <a:endParaRPr sz="1200">
              <a:latin typeface="Proxima Nova"/>
              <a:ea typeface="Proxima Nova"/>
              <a:cs typeface="Proxima Nova"/>
              <a:sym typeface="Proxima Nova"/>
            </a:endParaRPr>
          </a:p>
          <a:p>
            <a:pPr marL="457200" lvl="0" indent="-304800" algn="l" rtl="0">
              <a:spcBef>
                <a:spcPts val="1000"/>
              </a:spcBef>
              <a:spcAft>
                <a:spcPts val="0"/>
              </a:spcAft>
              <a:buSzPts val="1200"/>
              <a:buFont typeface="Proxima Nova"/>
              <a:buChar char="●"/>
            </a:pPr>
            <a:r>
              <a:rPr lang="en" sz="1200">
                <a:latin typeface="Proxima Nova"/>
                <a:ea typeface="Proxima Nova"/>
                <a:cs typeface="Proxima Nova"/>
                <a:sym typeface="Proxima Nova"/>
              </a:rPr>
              <a:t>Cited the other person’s paper</a:t>
            </a:r>
            <a:endParaRPr sz="1200">
              <a:latin typeface="Proxima Nova"/>
              <a:ea typeface="Proxima Nova"/>
              <a:cs typeface="Proxima Nova"/>
              <a:sym typeface="Proxima Nova"/>
            </a:endParaRPr>
          </a:p>
          <a:p>
            <a:pPr marL="457200" lvl="0" indent="-304800" algn="l" rtl="0">
              <a:spcBef>
                <a:spcPts val="1000"/>
              </a:spcBef>
              <a:spcAft>
                <a:spcPts val="0"/>
              </a:spcAft>
              <a:buSzPts val="1200"/>
              <a:buFont typeface="Proxima Nova"/>
              <a:buChar char="●"/>
            </a:pPr>
            <a:r>
              <a:rPr lang="en" sz="1200">
                <a:latin typeface="Proxima Nova"/>
                <a:ea typeface="Proxima Nova"/>
                <a:cs typeface="Proxima Nova"/>
                <a:sym typeface="Proxima Nova"/>
              </a:rPr>
              <a:t>Took creative inspiration from another person</a:t>
            </a:r>
            <a:endParaRPr sz="1200">
              <a:latin typeface="Proxima Nova"/>
              <a:ea typeface="Proxima Nova"/>
              <a:cs typeface="Proxima Nova"/>
              <a:sym typeface="Proxima Nova"/>
            </a:endParaRPr>
          </a:p>
          <a:p>
            <a:pPr marL="457200" lvl="0" indent="-304800" algn="l" rtl="0">
              <a:spcBef>
                <a:spcPts val="1000"/>
              </a:spcBef>
              <a:spcAft>
                <a:spcPts val="0"/>
              </a:spcAft>
              <a:buSzPts val="1200"/>
              <a:buFont typeface="Proxima Nova"/>
              <a:buChar char="●"/>
            </a:pPr>
            <a:r>
              <a:rPr lang="en" sz="1200">
                <a:latin typeface="Proxima Nova"/>
                <a:ea typeface="Proxima Nova"/>
                <a:cs typeface="Proxima Nova"/>
                <a:sym typeface="Proxima Nova"/>
              </a:rPr>
              <a:t>Gave another person feedback</a:t>
            </a:r>
            <a:endParaRPr sz="1200">
              <a:latin typeface="Proxima Nova"/>
              <a:ea typeface="Proxima Nova"/>
              <a:cs typeface="Proxima Nova"/>
              <a:sym typeface="Proxima Nov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60606"/>
        </a:solidFill>
        <a:effectLst/>
      </p:bgPr>
    </p:bg>
    <p:spTree>
      <p:nvGrpSpPr>
        <p:cNvPr id="1" name="Shape 425"/>
        <p:cNvGrpSpPr/>
        <p:nvPr/>
      </p:nvGrpSpPr>
      <p:grpSpPr>
        <a:xfrm>
          <a:off x="0" y="0"/>
          <a:ext cx="0" cy="0"/>
          <a:chOff x="0" y="0"/>
          <a:chExt cx="0" cy="0"/>
        </a:xfrm>
      </p:grpSpPr>
      <p:pic>
        <p:nvPicPr>
          <p:cNvPr id="426" name="Google Shape;426;p6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199568" y="0"/>
            <a:ext cx="4744866" cy="5143501"/>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63"/>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solidFill>
                  <a:schemeClr val="dk1"/>
                </a:solidFill>
                <a:latin typeface="Proxima Nova Extrabold"/>
                <a:ea typeface="Proxima Nova Extrabold"/>
                <a:cs typeface="Proxima Nova Extrabold"/>
                <a:sym typeface="Proxima Nova Extrabold"/>
              </a:rPr>
              <a:t>Summary</a:t>
            </a:r>
            <a:endParaRPr sz="28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1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5425" y="745875"/>
            <a:ext cx="3918976" cy="2731550"/>
          </a:xfrm>
          <a:prstGeom prst="rect">
            <a:avLst/>
          </a:prstGeom>
          <a:noFill/>
          <a:ln>
            <a:noFill/>
          </a:ln>
        </p:spPr>
      </p:pic>
      <p:pic>
        <p:nvPicPr>
          <p:cNvPr id="100" name="Google Shape;100;p18"/>
          <p:cNvPicPr preferRelativeResize="0"/>
          <p:nvPr/>
        </p:nvPicPr>
        <p:blipFill>
          <a:blip r:embed="rId4">
            <a:alphaModFix/>
          </a:blip>
          <a:stretch>
            <a:fillRect/>
          </a:stretch>
        </p:blipFill>
        <p:spPr>
          <a:xfrm>
            <a:off x="5514176" y="846700"/>
            <a:ext cx="2343150" cy="904875"/>
          </a:xfrm>
          <a:prstGeom prst="rect">
            <a:avLst/>
          </a:prstGeom>
          <a:noFill/>
          <a:ln>
            <a:noFill/>
          </a:ln>
        </p:spPr>
      </p:pic>
      <p:pic>
        <p:nvPicPr>
          <p:cNvPr id="101" name="Google Shape;101;p1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515725" y="1751563"/>
            <a:ext cx="4340057" cy="901175"/>
          </a:xfrm>
          <a:prstGeom prst="rect">
            <a:avLst/>
          </a:prstGeom>
          <a:noFill/>
          <a:ln>
            <a:noFill/>
          </a:ln>
        </p:spPr>
      </p:pic>
      <p:pic>
        <p:nvPicPr>
          <p:cNvPr id="102" name="Google Shape;102;p1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567138" y="2700300"/>
            <a:ext cx="4237225" cy="793600"/>
          </a:xfrm>
          <a:prstGeom prst="rect">
            <a:avLst/>
          </a:prstGeom>
          <a:noFill/>
          <a:ln>
            <a:noFill/>
          </a:ln>
        </p:spPr>
      </p:pic>
      <p:sp>
        <p:nvSpPr>
          <p:cNvPr id="103" name="Google Shape;103;p18"/>
          <p:cNvSpPr txBox="1"/>
          <p:nvPr/>
        </p:nvSpPr>
        <p:spPr>
          <a:xfrm>
            <a:off x="300150" y="3806925"/>
            <a:ext cx="8543700" cy="103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i="1">
                <a:solidFill>
                  <a:schemeClr val="dk1"/>
                </a:solidFill>
                <a:latin typeface="Proxima Nova"/>
                <a:ea typeface="Proxima Nova"/>
                <a:cs typeface="Proxima Nova"/>
                <a:sym typeface="Proxima Nova"/>
              </a:rPr>
              <a:t>G(V,E) </a:t>
            </a:r>
            <a:r>
              <a:rPr lang="en" sz="1600">
                <a:solidFill>
                  <a:schemeClr val="dk1"/>
                </a:solidFill>
                <a:latin typeface="Proxima Nova"/>
                <a:ea typeface="Proxima Nova"/>
                <a:cs typeface="Proxima Nova"/>
                <a:sym typeface="Proxima Nova"/>
              </a:rPr>
              <a:t>denotes our undirected graph, where</a:t>
            </a:r>
            <a:r>
              <a:rPr lang="en" sz="1600" i="1">
                <a:solidFill>
                  <a:schemeClr val="dk1"/>
                </a:solidFill>
                <a:latin typeface="Proxima Nova"/>
                <a:ea typeface="Proxima Nova"/>
                <a:cs typeface="Proxima Nova"/>
                <a:sym typeface="Proxima Nova"/>
              </a:rPr>
              <a:t> V</a:t>
            </a:r>
            <a:r>
              <a:rPr lang="en" sz="1600">
                <a:solidFill>
                  <a:schemeClr val="dk1"/>
                </a:solidFill>
                <a:latin typeface="Proxima Nova"/>
                <a:ea typeface="Proxima Nova"/>
                <a:cs typeface="Proxima Nova"/>
                <a:sym typeface="Proxima Nova"/>
              </a:rPr>
              <a:t> is the set of nodes and </a:t>
            </a:r>
            <a:r>
              <a:rPr lang="en" sz="1600" i="1">
                <a:solidFill>
                  <a:schemeClr val="dk1"/>
                </a:solidFill>
                <a:latin typeface="Proxima Nova"/>
                <a:ea typeface="Proxima Nova"/>
                <a:cs typeface="Proxima Nova"/>
                <a:sym typeface="Proxima Nova"/>
              </a:rPr>
              <a:t>E </a:t>
            </a:r>
            <a:r>
              <a:rPr lang="en" sz="1600">
                <a:solidFill>
                  <a:schemeClr val="dk1"/>
                </a:solidFill>
                <a:latin typeface="Proxima Nova"/>
                <a:ea typeface="Proxima Nova"/>
                <a:cs typeface="Proxima Nova"/>
                <a:sym typeface="Proxima Nova"/>
              </a:rPr>
              <a:t>is the set of edges</a:t>
            </a:r>
            <a:endParaRPr sz="1600">
              <a:solidFill>
                <a:schemeClr val="dk1"/>
              </a:solidFill>
              <a:latin typeface="Proxima Nova"/>
              <a:ea typeface="Proxima Nova"/>
              <a:cs typeface="Proxima Nova"/>
              <a:sym typeface="Proxima Nova"/>
            </a:endParaRPr>
          </a:p>
          <a:p>
            <a:pPr marL="0" lvl="0" indent="0" algn="ctr" rtl="0">
              <a:spcBef>
                <a:spcPts val="1000"/>
              </a:spcBef>
              <a:spcAft>
                <a:spcPts val="0"/>
              </a:spcAft>
              <a:buNone/>
            </a:pPr>
            <a:r>
              <a:rPr lang="en" sz="1600">
                <a:solidFill>
                  <a:schemeClr val="dk1"/>
                </a:solidFill>
                <a:latin typeface="Proxima Nova"/>
                <a:ea typeface="Proxima Nova"/>
                <a:cs typeface="Proxima Nova"/>
                <a:sym typeface="Proxima Nova"/>
              </a:rPr>
              <a:t>|</a:t>
            </a:r>
            <a:r>
              <a:rPr lang="en" sz="1600" i="1">
                <a:solidFill>
                  <a:schemeClr val="dk1"/>
                </a:solidFill>
                <a:latin typeface="Proxima Nova"/>
                <a:ea typeface="Proxima Nova"/>
                <a:cs typeface="Proxima Nova"/>
                <a:sym typeface="Proxima Nova"/>
              </a:rPr>
              <a:t>V</a:t>
            </a:r>
            <a:r>
              <a:rPr lang="en" sz="1600">
                <a:solidFill>
                  <a:schemeClr val="dk1"/>
                </a:solidFill>
                <a:latin typeface="Proxima Nova"/>
                <a:ea typeface="Proxima Nova"/>
                <a:cs typeface="Proxima Nova"/>
                <a:sym typeface="Proxima Nova"/>
              </a:rPr>
              <a:t>| and |</a:t>
            </a:r>
            <a:r>
              <a:rPr lang="en" sz="1600" i="1">
                <a:solidFill>
                  <a:schemeClr val="dk1"/>
                </a:solidFill>
                <a:latin typeface="Proxima Nova"/>
                <a:ea typeface="Proxima Nova"/>
                <a:cs typeface="Proxima Nova"/>
                <a:sym typeface="Proxima Nova"/>
              </a:rPr>
              <a:t>E</a:t>
            </a:r>
            <a:r>
              <a:rPr lang="en" sz="1600">
                <a:solidFill>
                  <a:schemeClr val="dk1"/>
                </a:solidFill>
                <a:latin typeface="Proxima Nova"/>
                <a:ea typeface="Proxima Nova"/>
                <a:cs typeface="Proxima Nova"/>
                <a:sym typeface="Proxima Nova"/>
              </a:rPr>
              <a:t>| denote sizes of the respective node and edge sets</a:t>
            </a:r>
            <a:endParaRPr sz="1600">
              <a:solidFill>
                <a:schemeClr val="dk1"/>
              </a:solidFill>
              <a:latin typeface="Proxima Nova"/>
              <a:ea typeface="Proxima Nova"/>
              <a:cs typeface="Proxima Nova"/>
              <a:sym typeface="Proxima Nova"/>
            </a:endParaRPr>
          </a:p>
        </p:txBody>
      </p:sp>
      <p:sp>
        <p:nvSpPr>
          <p:cNvPr id="104" name="Google Shape;104;p18"/>
          <p:cNvSpPr txBox="1"/>
          <p:nvPr/>
        </p:nvSpPr>
        <p:spPr>
          <a:xfrm>
            <a:off x="982450" y="745875"/>
            <a:ext cx="375600" cy="29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i="1">
                <a:solidFill>
                  <a:schemeClr val="dk1"/>
                </a:solidFill>
                <a:latin typeface="Times New Roman"/>
                <a:ea typeface="Times New Roman"/>
                <a:cs typeface="Times New Roman"/>
                <a:sym typeface="Times New Roman"/>
              </a:rPr>
              <a:t>e</a:t>
            </a:r>
            <a:r>
              <a:rPr lang="en" baseline="-25000">
                <a:solidFill>
                  <a:schemeClr val="dk1"/>
                </a:solidFill>
                <a:latin typeface="Times New Roman"/>
                <a:ea typeface="Times New Roman"/>
                <a:cs typeface="Times New Roman"/>
                <a:sym typeface="Times New Roman"/>
              </a:rPr>
              <a:t>1</a:t>
            </a:r>
            <a:endParaRPr baseline="-25000">
              <a:solidFill>
                <a:schemeClr val="dk1"/>
              </a:solidFill>
              <a:latin typeface="Times New Roman"/>
              <a:ea typeface="Times New Roman"/>
              <a:cs typeface="Times New Roman"/>
              <a:sym typeface="Times New Roman"/>
            </a:endParaRPr>
          </a:p>
        </p:txBody>
      </p:sp>
      <p:sp>
        <p:nvSpPr>
          <p:cNvPr id="105" name="Google Shape;105;p18"/>
          <p:cNvSpPr txBox="1"/>
          <p:nvPr/>
        </p:nvSpPr>
        <p:spPr>
          <a:xfrm>
            <a:off x="2584450" y="745875"/>
            <a:ext cx="375600" cy="29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i="1">
                <a:solidFill>
                  <a:schemeClr val="dk1"/>
                </a:solidFill>
                <a:latin typeface="Times New Roman"/>
                <a:ea typeface="Times New Roman"/>
                <a:cs typeface="Times New Roman"/>
                <a:sym typeface="Times New Roman"/>
              </a:rPr>
              <a:t>e</a:t>
            </a:r>
            <a:r>
              <a:rPr lang="en" baseline="-25000">
                <a:solidFill>
                  <a:schemeClr val="dk1"/>
                </a:solidFill>
                <a:latin typeface="Times New Roman"/>
                <a:ea typeface="Times New Roman"/>
                <a:cs typeface="Times New Roman"/>
                <a:sym typeface="Times New Roman"/>
              </a:rPr>
              <a:t>2</a:t>
            </a:r>
            <a:endParaRPr baseline="-25000">
              <a:solidFill>
                <a:schemeClr val="dk1"/>
              </a:solidFill>
              <a:latin typeface="Times New Roman"/>
              <a:ea typeface="Times New Roman"/>
              <a:cs typeface="Times New Roman"/>
              <a:sym typeface="Times New Roman"/>
            </a:endParaRPr>
          </a:p>
        </p:txBody>
      </p:sp>
      <p:sp>
        <p:nvSpPr>
          <p:cNvPr id="106" name="Google Shape;106;p18"/>
          <p:cNvSpPr txBox="1"/>
          <p:nvPr/>
        </p:nvSpPr>
        <p:spPr>
          <a:xfrm>
            <a:off x="1060875" y="1418400"/>
            <a:ext cx="375600" cy="29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i="1">
                <a:solidFill>
                  <a:schemeClr val="dk1"/>
                </a:solidFill>
                <a:latin typeface="Times New Roman"/>
                <a:ea typeface="Times New Roman"/>
                <a:cs typeface="Times New Roman"/>
                <a:sym typeface="Times New Roman"/>
              </a:rPr>
              <a:t>e</a:t>
            </a:r>
            <a:r>
              <a:rPr lang="en" baseline="-25000">
                <a:solidFill>
                  <a:schemeClr val="dk1"/>
                </a:solidFill>
                <a:latin typeface="Times New Roman"/>
                <a:ea typeface="Times New Roman"/>
                <a:cs typeface="Times New Roman"/>
                <a:sym typeface="Times New Roman"/>
              </a:rPr>
              <a:t>3</a:t>
            </a:r>
            <a:endParaRPr baseline="-25000">
              <a:solidFill>
                <a:schemeClr val="dk1"/>
              </a:solidFill>
              <a:latin typeface="Times New Roman"/>
              <a:ea typeface="Times New Roman"/>
              <a:cs typeface="Times New Roman"/>
              <a:sym typeface="Times New Roman"/>
            </a:endParaRPr>
          </a:p>
        </p:txBody>
      </p:sp>
      <p:sp>
        <p:nvSpPr>
          <p:cNvPr id="107" name="Google Shape;107;p18"/>
          <p:cNvSpPr txBox="1"/>
          <p:nvPr/>
        </p:nvSpPr>
        <p:spPr>
          <a:xfrm>
            <a:off x="2658075" y="2095750"/>
            <a:ext cx="375600" cy="29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i="1">
                <a:solidFill>
                  <a:schemeClr val="dk1"/>
                </a:solidFill>
                <a:latin typeface="Times New Roman"/>
                <a:ea typeface="Times New Roman"/>
                <a:cs typeface="Times New Roman"/>
                <a:sym typeface="Times New Roman"/>
              </a:rPr>
              <a:t>e</a:t>
            </a:r>
            <a:r>
              <a:rPr lang="en" baseline="-25000">
                <a:solidFill>
                  <a:schemeClr val="dk1"/>
                </a:solidFill>
                <a:latin typeface="Times New Roman"/>
                <a:ea typeface="Times New Roman"/>
                <a:cs typeface="Times New Roman"/>
                <a:sym typeface="Times New Roman"/>
              </a:rPr>
              <a:t>4</a:t>
            </a:r>
            <a:endParaRPr baseline="-25000">
              <a:solidFill>
                <a:schemeClr val="dk1"/>
              </a:solidFill>
              <a:latin typeface="Times New Roman"/>
              <a:ea typeface="Times New Roman"/>
              <a:cs typeface="Times New Roman"/>
              <a:sym typeface="Times New Roman"/>
            </a:endParaRPr>
          </a:p>
        </p:txBody>
      </p:sp>
      <p:sp>
        <p:nvSpPr>
          <p:cNvPr id="108" name="Google Shape;108;p18"/>
          <p:cNvSpPr txBox="1"/>
          <p:nvPr/>
        </p:nvSpPr>
        <p:spPr>
          <a:xfrm>
            <a:off x="800425" y="2094900"/>
            <a:ext cx="375600" cy="29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i="1">
                <a:solidFill>
                  <a:schemeClr val="dk1"/>
                </a:solidFill>
                <a:latin typeface="Times New Roman"/>
                <a:ea typeface="Times New Roman"/>
                <a:cs typeface="Times New Roman"/>
                <a:sym typeface="Times New Roman"/>
              </a:rPr>
              <a:t>e</a:t>
            </a:r>
            <a:r>
              <a:rPr lang="en" baseline="-25000">
                <a:solidFill>
                  <a:schemeClr val="dk1"/>
                </a:solidFill>
                <a:latin typeface="Times New Roman"/>
                <a:ea typeface="Times New Roman"/>
                <a:cs typeface="Times New Roman"/>
                <a:sym typeface="Times New Roman"/>
              </a:rPr>
              <a:t>5</a:t>
            </a:r>
            <a:endParaRPr baseline="-25000">
              <a:solidFill>
                <a:schemeClr val="dk1"/>
              </a:solidFill>
              <a:latin typeface="Times New Roman"/>
              <a:ea typeface="Times New Roman"/>
              <a:cs typeface="Times New Roman"/>
              <a:sym typeface="Times New Roman"/>
            </a:endParaRPr>
          </a:p>
        </p:txBody>
      </p:sp>
      <p:sp>
        <p:nvSpPr>
          <p:cNvPr id="109" name="Google Shape;109;p18"/>
          <p:cNvSpPr txBox="1"/>
          <p:nvPr/>
        </p:nvSpPr>
        <p:spPr>
          <a:xfrm>
            <a:off x="1017225" y="3021825"/>
            <a:ext cx="375600" cy="29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i="1">
                <a:solidFill>
                  <a:schemeClr val="dk1"/>
                </a:solidFill>
                <a:latin typeface="Times New Roman"/>
                <a:ea typeface="Times New Roman"/>
                <a:cs typeface="Times New Roman"/>
                <a:sym typeface="Times New Roman"/>
              </a:rPr>
              <a:t>e</a:t>
            </a:r>
            <a:r>
              <a:rPr lang="en" baseline="-25000">
                <a:solidFill>
                  <a:schemeClr val="dk1"/>
                </a:solidFill>
                <a:latin typeface="Times New Roman"/>
                <a:ea typeface="Times New Roman"/>
                <a:cs typeface="Times New Roman"/>
                <a:sym typeface="Times New Roman"/>
              </a:rPr>
              <a:t>6</a:t>
            </a:r>
            <a:endParaRPr baseline="-25000">
              <a:solidFill>
                <a:schemeClr val="dk1"/>
              </a:solidFill>
              <a:latin typeface="Times New Roman"/>
              <a:ea typeface="Times New Roman"/>
              <a:cs typeface="Times New Roman"/>
              <a:sym typeface="Times New Roman"/>
            </a:endParaRPr>
          </a:p>
        </p:txBody>
      </p:sp>
      <p:sp>
        <p:nvSpPr>
          <p:cNvPr id="110" name="Google Shape;110;p18"/>
          <p:cNvSpPr txBox="1"/>
          <p:nvPr/>
        </p:nvSpPr>
        <p:spPr>
          <a:xfrm>
            <a:off x="2508475" y="3053825"/>
            <a:ext cx="375600" cy="29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i="1">
                <a:solidFill>
                  <a:schemeClr val="dk1"/>
                </a:solidFill>
                <a:latin typeface="Times New Roman"/>
                <a:ea typeface="Times New Roman"/>
                <a:cs typeface="Times New Roman"/>
                <a:sym typeface="Times New Roman"/>
              </a:rPr>
              <a:t>e</a:t>
            </a:r>
            <a:r>
              <a:rPr lang="en" baseline="-25000">
                <a:solidFill>
                  <a:schemeClr val="dk1"/>
                </a:solidFill>
                <a:latin typeface="Times New Roman"/>
                <a:ea typeface="Times New Roman"/>
                <a:cs typeface="Times New Roman"/>
                <a:sym typeface="Times New Roman"/>
              </a:rPr>
              <a:t>7</a:t>
            </a:r>
            <a:endParaRPr baseline="-25000">
              <a:solidFill>
                <a:schemeClr val="dk1"/>
              </a:solidFill>
              <a:latin typeface="Times New Roman"/>
              <a:ea typeface="Times New Roman"/>
              <a:cs typeface="Times New Roman"/>
              <a:sym typeface="Times New Roman"/>
            </a:endParaRPr>
          </a:p>
        </p:txBody>
      </p:sp>
      <p:sp>
        <p:nvSpPr>
          <p:cNvPr id="111" name="Google Shape;111;p18"/>
          <p:cNvSpPr txBox="1"/>
          <p:nvPr/>
        </p:nvSpPr>
        <p:spPr>
          <a:xfrm>
            <a:off x="3498850" y="1660275"/>
            <a:ext cx="375600" cy="29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i="1">
                <a:solidFill>
                  <a:schemeClr val="dk1"/>
                </a:solidFill>
                <a:latin typeface="Times New Roman"/>
                <a:ea typeface="Times New Roman"/>
                <a:cs typeface="Times New Roman"/>
                <a:sym typeface="Times New Roman"/>
              </a:rPr>
              <a:t>e</a:t>
            </a:r>
            <a:r>
              <a:rPr lang="en" baseline="-25000">
                <a:solidFill>
                  <a:schemeClr val="dk1"/>
                </a:solidFill>
                <a:latin typeface="Times New Roman"/>
                <a:ea typeface="Times New Roman"/>
                <a:cs typeface="Times New Roman"/>
                <a:sym typeface="Times New Roman"/>
              </a:rPr>
              <a:t>8</a:t>
            </a:r>
            <a:endParaRPr baseline="-250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9"/>
          <p:cNvSpPr/>
          <p:nvPr/>
        </p:nvSpPr>
        <p:spPr>
          <a:xfrm>
            <a:off x="0" y="0"/>
            <a:ext cx="3232500" cy="5143500"/>
          </a:xfrm>
          <a:prstGeom prst="rect">
            <a:avLst/>
          </a:prstGeom>
          <a:solidFill>
            <a:srgbClr val="003B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9"/>
          <p:cNvSpPr txBox="1"/>
          <p:nvPr/>
        </p:nvSpPr>
        <p:spPr>
          <a:xfrm>
            <a:off x="425125" y="1250900"/>
            <a:ext cx="2661000" cy="13437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solidFill>
                  <a:schemeClr val="lt1"/>
                </a:solidFill>
                <a:latin typeface="Proxima Nova Semibold"/>
                <a:ea typeface="Proxima Nova Semibold"/>
                <a:cs typeface="Proxima Nova Semibold"/>
                <a:sym typeface="Proxima Nova Semibold"/>
              </a:rPr>
              <a:t>Adjacency Matrix</a:t>
            </a:r>
            <a:endParaRPr sz="3000">
              <a:solidFill>
                <a:schemeClr val="lt1"/>
              </a:solidFill>
              <a:latin typeface="Proxima Nova Semibold"/>
              <a:ea typeface="Proxima Nova Semibold"/>
              <a:cs typeface="Proxima Nova Semibold"/>
              <a:sym typeface="Proxima Nova Semibold"/>
            </a:endParaRPr>
          </a:p>
        </p:txBody>
      </p:sp>
      <p:sp>
        <p:nvSpPr>
          <p:cNvPr id="118" name="Google Shape;118;p19"/>
          <p:cNvSpPr txBox="1"/>
          <p:nvPr/>
        </p:nvSpPr>
        <p:spPr>
          <a:xfrm>
            <a:off x="3710800" y="1250900"/>
            <a:ext cx="5054400" cy="8103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A 2D matrix, </a:t>
            </a:r>
            <a:r>
              <a:rPr lang="en" sz="1200" b="1">
                <a:solidFill>
                  <a:schemeClr val="dk1"/>
                </a:solidFill>
                <a:latin typeface="Proxima Nova"/>
                <a:ea typeface="Proxima Nova"/>
                <a:cs typeface="Proxima Nova"/>
                <a:sym typeface="Proxima Nova"/>
              </a:rPr>
              <a:t>A</a:t>
            </a:r>
            <a:r>
              <a:rPr lang="en" sz="1200" i="1">
                <a:solidFill>
                  <a:schemeClr val="dk1"/>
                </a:solidFill>
                <a:latin typeface="Proxima Nova"/>
                <a:ea typeface="Proxima Nova"/>
                <a:cs typeface="Proxima Nova"/>
                <a:sym typeface="Proxima Nova"/>
              </a:rPr>
              <a:t>,</a:t>
            </a:r>
            <a:r>
              <a:rPr lang="en" sz="1200">
                <a:solidFill>
                  <a:schemeClr val="dk1"/>
                </a:solidFill>
                <a:latin typeface="Proxima Nova"/>
                <a:ea typeface="Proxima Nova"/>
                <a:cs typeface="Proxima Nova"/>
                <a:sym typeface="Proxima Nova"/>
              </a:rPr>
              <a:t> with rows and columns denoting nodes</a:t>
            </a:r>
            <a:endParaRPr sz="12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A value of 1 in position </a:t>
            </a:r>
            <a:r>
              <a:rPr lang="en" sz="1200" i="1">
                <a:solidFill>
                  <a:schemeClr val="dk1"/>
                </a:solidFill>
                <a:latin typeface="Proxima Nova"/>
                <a:ea typeface="Proxima Nova"/>
                <a:cs typeface="Proxima Nova"/>
                <a:sym typeface="Proxima Nova"/>
              </a:rPr>
              <a:t>A</a:t>
            </a:r>
            <a:r>
              <a:rPr lang="en" sz="1200" baseline="-25000">
                <a:solidFill>
                  <a:schemeClr val="dk1"/>
                </a:solidFill>
                <a:latin typeface="Proxima Nova"/>
                <a:ea typeface="Proxima Nova"/>
                <a:cs typeface="Proxima Nova"/>
                <a:sym typeface="Proxima Nova"/>
              </a:rPr>
              <a:t>i,j</a:t>
            </a:r>
            <a:r>
              <a:rPr lang="en" sz="1200">
                <a:solidFill>
                  <a:schemeClr val="dk1"/>
                </a:solidFill>
                <a:latin typeface="Proxima Nova"/>
                <a:ea typeface="Proxima Nova"/>
                <a:cs typeface="Proxima Nova"/>
                <a:sym typeface="Proxima Nova"/>
              </a:rPr>
              <a:t> denotes that </a:t>
            </a:r>
            <a:r>
              <a:rPr lang="en" sz="1200" i="1">
                <a:solidFill>
                  <a:schemeClr val="dk1"/>
                </a:solidFill>
                <a:latin typeface="Proxima Nova"/>
                <a:ea typeface="Proxima Nova"/>
                <a:cs typeface="Proxima Nova"/>
                <a:sym typeface="Proxima Nova"/>
              </a:rPr>
              <a:t>v</a:t>
            </a:r>
            <a:r>
              <a:rPr lang="en" sz="1200" baseline="-25000">
                <a:solidFill>
                  <a:schemeClr val="dk1"/>
                </a:solidFill>
                <a:latin typeface="Proxima Nova"/>
                <a:ea typeface="Proxima Nova"/>
                <a:cs typeface="Proxima Nova"/>
                <a:sym typeface="Proxima Nova"/>
              </a:rPr>
              <a:t>i</a:t>
            </a:r>
            <a:r>
              <a:rPr lang="en" sz="1200">
                <a:solidFill>
                  <a:schemeClr val="dk1"/>
                </a:solidFill>
                <a:latin typeface="Proxima Nova"/>
                <a:ea typeface="Proxima Nova"/>
                <a:cs typeface="Proxima Nova"/>
                <a:sym typeface="Proxima Nova"/>
              </a:rPr>
              <a:t> is connected to </a:t>
            </a:r>
            <a:r>
              <a:rPr lang="en" sz="1200" i="1">
                <a:solidFill>
                  <a:schemeClr val="dk1"/>
                </a:solidFill>
                <a:latin typeface="Proxima Nova"/>
                <a:ea typeface="Proxima Nova"/>
                <a:cs typeface="Proxima Nova"/>
                <a:sym typeface="Proxima Nova"/>
              </a:rPr>
              <a:t>v</a:t>
            </a:r>
            <a:r>
              <a:rPr lang="en" sz="1200" baseline="-25000">
                <a:solidFill>
                  <a:schemeClr val="dk1"/>
                </a:solidFill>
                <a:latin typeface="Proxima Nova"/>
                <a:ea typeface="Proxima Nova"/>
                <a:cs typeface="Proxima Nova"/>
                <a:sym typeface="Proxima Nova"/>
              </a:rPr>
              <a:t>j</a:t>
            </a:r>
            <a:r>
              <a:rPr lang="en" sz="1200">
                <a:solidFill>
                  <a:schemeClr val="dk1"/>
                </a:solidFill>
                <a:latin typeface="Proxima Nova"/>
                <a:ea typeface="Proxima Nova"/>
                <a:cs typeface="Proxima Nova"/>
                <a:sym typeface="Proxima Nova"/>
              </a:rPr>
              <a:t> </a:t>
            </a:r>
            <a:endParaRPr sz="12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All other entries are 0</a:t>
            </a:r>
            <a:endParaRPr sz="1200" baseline="-250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1000"/>
              </a:spcAft>
              <a:buNone/>
            </a:pPr>
            <a:endParaRPr sz="1200">
              <a:solidFill>
                <a:schemeClr val="dk1"/>
              </a:solidFill>
              <a:latin typeface="Proxima Nova"/>
              <a:ea typeface="Proxima Nova"/>
              <a:cs typeface="Proxima Nova"/>
              <a:sym typeface="Proxima Nova"/>
            </a:endParaRPr>
          </a:p>
        </p:txBody>
      </p:sp>
      <p:sp>
        <p:nvSpPr>
          <p:cNvPr id="119" name="Google Shape;11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pic>
        <p:nvPicPr>
          <p:cNvPr id="120" name="Google Shape;120;p1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616950" y="2155800"/>
            <a:ext cx="5148257" cy="229721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Adjacency List</a:t>
            </a:r>
            <a:endParaRPr/>
          </a:p>
        </p:txBody>
      </p:sp>
      <p:pic>
        <p:nvPicPr>
          <p:cNvPr id="126" name="Google Shape;126;p20"/>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4259050" y="1446475"/>
            <a:ext cx="3816724" cy="2805850"/>
          </a:xfrm>
          <a:prstGeom prst="rect">
            <a:avLst/>
          </a:prstGeom>
          <a:noFill/>
          <a:ln>
            <a:noFill/>
          </a:ln>
        </p:spPr>
      </p:pic>
      <p:pic>
        <p:nvPicPr>
          <p:cNvPr id="127" name="Google Shape;127;p20"/>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55325" y="1642925"/>
            <a:ext cx="2875024" cy="22972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Edge List</a:t>
            </a:r>
            <a:endParaRPr/>
          </a:p>
        </p:txBody>
      </p:sp>
      <p:pic>
        <p:nvPicPr>
          <p:cNvPr id="133" name="Google Shape;133;p21"/>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755325" y="1642925"/>
            <a:ext cx="2875024" cy="2297224"/>
          </a:xfrm>
          <a:prstGeom prst="rect">
            <a:avLst/>
          </a:prstGeom>
          <a:noFill/>
          <a:ln>
            <a:noFill/>
          </a:ln>
        </p:spPr>
      </p:pic>
      <p:pic>
        <p:nvPicPr>
          <p:cNvPr id="134" name="Google Shape;134;p2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749470" y="1338125"/>
            <a:ext cx="1122730" cy="30474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992</Words>
  <Application>Microsoft Office PowerPoint</Application>
  <PresentationFormat>On-screen Show (16:9)</PresentationFormat>
  <Paragraphs>125</Paragraphs>
  <Slides>51</Slides>
  <Notes>51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Proxima Nova Extrabold</vt:lpstr>
      <vt:lpstr>Proxima Nova Semibold</vt:lpstr>
      <vt:lpstr>Proxima Nova</vt:lpstr>
      <vt:lpstr>Arial</vt:lpstr>
      <vt:lpstr>Times New Roman</vt:lpstr>
      <vt:lpstr>Simple Light</vt:lpstr>
      <vt:lpstr>CAP 6317/4773: Social Media Mining  Lecture 5: Node Importance</vt:lpstr>
      <vt:lpstr>PowerPoint Presentation</vt:lpstr>
      <vt:lpstr>PowerPoint Presentation</vt:lpstr>
      <vt:lpstr>PowerPoint Presentation</vt:lpstr>
      <vt:lpstr>PowerPoint Presentation</vt:lpstr>
      <vt:lpstr>PowerPoint Presentation</vt:lpstr>
      <vt:lpstr>PowerPoint Presentation</vt:lpstr>
      <vt:lpstr>Adjacency List</vt:lpstr>
      <vt:lpstr>Edge List</vt:lpstr>
      <vt:lpstr>Bipartite Graphs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Which nodes are similar to each other?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Guillermo Garcia Hidalgo</cp:lastModifiedBy>
  <cp:revision>1</cp:revision>
  <dcterms:modified xsi:type="dcterms:W3CDTF">2025-03-06T14:33:29Z</dcterms:modified>
</cp:coreProperties>
</file>