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</p:sldIdLst>
  <p:sldSz cx="9144000" cy="5143500" type="screen16x9"/>
  <p:notesSz cx="6858000" cy="9144000"/>
  <p:embeddedFontLst>
    <p:embeddedFont>
      <p:font typeface="Proxima Nova" panose="020B0604020202020204" charset="0"/>
      <p:regular r:id="rId63"/>
      <p:bold r:id="rId64"/>
      <p:italic r:id="rId65"/>
      <p:boldItalic r:id="rId66"/>
    </p:embeddedFont>
    <p:embeddedFont>
      <p:font typeface="Proxima Nova Extrabold" panose="020B0604020202020204" charset="0"/>
      <p:bold r:id="rId67"/>
    </p:embeddedFont>
    <p:embeddedFont>
      <p:font typeface="Proxima Nova Semibold" panose="020B0604020202020204" charset="0"/>
      <p:regular r:id="rId68"/>
      <p:bold r:id="rId69"/>
      <p:boldItalic r:id="rId7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fdd7047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fdd7047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59364a30d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b59364a30d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b59364a30d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b59364a30d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59364a30d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b59364a30d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b59364a30d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b59364a30d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59364a30d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59364a30d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59364a30d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59364a30d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59364a30d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59364a30d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59364a30d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59364a30d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59364a30d_0_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59364a30d_0_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59364a30d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59364a30d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fdd7047b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fdd7047b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59364a30d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59364a30d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59364a30d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59364a30d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59364a30d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59364a30d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59364a30d_0_1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b59364a30d_0_1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59364a30d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59364a30d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59364a30d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b59364a30d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b59364a30d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b59364a30d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59364a30d_0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59364a30d_0_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59364a30d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59364a30d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59364a30d_0_1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59364a30d_0_1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59364a3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59364a3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b59364a30d_0_1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b59364a30d_0_1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b59364a30d_0_1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b59364a30d_0_1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59364a30d_0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b59364a30d_0_1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59364a30d_0_1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b59364a30d_0_1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59364a30d_0_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b59364a30d_0_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59364a30d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59364a30d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b59364a30d_0_1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b59364a30d_0_1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59364a30d_0_1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59364a30d_0_1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59364a30d_0_1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b59364a30d_0_1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59364a30d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59364a30d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59364a30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59364a30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b59364a30d_0_1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b59364a30d_0_1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b59364a30d_0_1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b59364a30d_0_1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b59364a30d_0_1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b59364a30d_0_1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b59364a30d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b59364a30d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b59364a30d_0_1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b59364a30d_0_1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b59364a30d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b59364a30d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b59364a30d_0_1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b59364a30d_0_1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b59364a30d_0_1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b59364a30d_0_1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b59364a30d_0_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b59364a30d_0_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b59364a30d_0_1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b59364a30d_0_1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59364a30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59364a30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b59364a30d_0_1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b59364a30d_0_1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b59364a30d_0_1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b59364a30d_0_1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b59364a30d_0_1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b59364a30d_0_1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b59364a30d_0_1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b59364a30d_0_1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b59364a30d_0_1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b59364a30d_0_1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b59364a30d_0_1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b59364a30d_0_1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b59364a30d_0_1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b59364a30d_0_1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b59364a30d_0_1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2b59364a30d_0_1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b59364a30d_0_1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2b59364a30d_0_1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b59364a30d_0_1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b59364a30d_0_1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59364a30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59364a30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f00b7679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f00b7679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59364a30d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59364a30d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59364a30d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59364a30d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59364a30d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59364a30d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5100" y="1251575"/>
            <a:ext cx="80538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8: Network Models</a:t>
            </a:r>
            <a:endParaRPr sz="27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February 1,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Does your data show Social Balance?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950" y="2283650"/>
            <a:ext cx="3244399" cy="7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853" y="1493899"/>
            <a:ext cx="3257099" cy="257055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4848000" y="1917650"/>
            <a:ext cx="1318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13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+1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6271944" y="3984550"/>
            <a:ext cx="146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32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-1</a:t>
            </a:r>
            <a:endParaRPr sz="2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7635894" y="1917650"/>
            <a:ext cx="146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-1</a:t>
            </a:r>
            <a:endParaRPr sz="2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472000" y="1724900"/>
            <a:ext cx="395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We have social balance if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525" y="108525"/>
            <a:ext cx="2408551" cy="19125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3"/>
          <p:cNvSpPr txBox="1"/>
          <p:nvPr/>
        </p:nvSpPr>
        <p:spPr>
          <a:xfrm>
            <a:off x="1042150" y="2445250"/>
            <a:ext cx="6435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Jacie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John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Juan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Jack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Julia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Jade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Jeff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157773" y="2445250"/>
            <a:ext cx="643500" cy="24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965950" y="2064250"/>
            <a:ext cx="7392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Node</a:t>
            </a:r>
            <a:endParaRPr sz="15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1956550" y="2064250"/>
            <a:ext cx="1103700" cy="4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Degree</a:t>
            </a:r>
            <a:endParaRPr sz="15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8100" y="586913"/>
            <a:ext cx="5725899" cy="381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76" name="Google Shape;176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400" y="1496975"/>
            <a:ext cx="5052024" cy="33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4703225" y="1179925"/>
            <a:ext cx="389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a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graph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the same number of nodes and edges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4703225" y="1179925"/>
            <a:ext cx="3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actual data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looks like</a:t>
            </a:r>
            <a:endParaRPr sz="1300"/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3638" y="1742325"/>
            <a:ext cx="3778575" cy="2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Power-Law Distribution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13" y="1275750"/>
            <a:ext cx="3778575" cy="25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4383550" y="1157075"/>
            <a:ext cx="3795000" cy="10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denotes the fraction of people with degree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Then, the Power-Law distribution is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9113" y="2376375"/>
            <a:ext cx="1903874" cy="77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950" y="4054295"/>
            <a:ext cx="384180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 txBox="1"/>
          <p:nvPr/>
        </p:nvSpPr>
        <p:spPr>
          <a:xfrm>
            <a:off x="4383550" y="3424725"/>
            <a:ext cx="379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Taking the log on both sides,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Power-Law Distribution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613" y="1885350"/>
            <a:ext cx="3778575" cy="259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600" y="1246325"/>
            <a:ext cx="139992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6177" y="1314649"/>
            <a:ext cx="2925151" cy="43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18162" y="1763188"/>
            <a:ext cx="4567071" cy="2731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73350"/>
            <a:ext cx="9144003" cy="371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363" y="152400"/>
            <a:ext cx="59832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533400"/>
            <a:ext cx="8839204" cy="52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363" y="1346249"/>
            <a:ext cx="8125276" cy="27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Approach 1: </a:t>
            </a:r>
            <a:r>
              <a:rPr lang="en" sz="3000" i="1">
                <a:latin typeface="Proxima Nova"/>
                <a:ea typeface="Proxima Nova"/>
                <a:cs typeface="Proxima Nova"/>
                <a:sym typeface="Proxima Nova"/>
              </a:rPr>
              <a:t>G(n,p)</a:t>
            </a:r>
            <a:endParaRPr sz="2800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422350" y="1274700"/>
            <a:ext cx="4703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nodes,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is fixed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pair of nodes have an edge with probability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7" name="Google Shape;227;p3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50" y="2245224"/>
            <a:ext cx="8125276" cy="27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60500" y="2987575"/>
            <a:ext cx="469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Recap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Approach 2: </a:t>
            </a:r>
            <a:r>
              <a:rPr lang="en" sz="3000" i="1">
                <a:latin typeface="Proxima Nova"/>
                <a:ea typeface="Proxima Nova"/>
                <a:cs typeface="Proxima Nova"/>
                <a:sym typeface="Proxima Nova"/>
              </a:rPr>
              <a:t>G(n,m) </a:t>
            </a:r>
            <a:r>
              <a:rPr lang="en" sz="3000">
                <a:latin typeface="Proxima Nova"/>
                <a:ea typeface="Proxima Nova"/>
                <a:cs typeface="Proxima Nova"/>
                <a:sym typeface="Proxima Nova"/>
              </a:rPr>
              <a:t>Erdos-Renyi Random Graph</a:t>
            </a:r>
            <a:endParaRPr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422350" y="1274700"/>
            <a:ext cx="4703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nodes,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is fixed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edges,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is also fixed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Randomly assign which node-pairs will have those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7750" y="2321425"/>
            <a:ext cx="2624148" cy="27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60"/>
          <a:stretch/>
        </p:blipFill>
        <p:spPr>
          <a:xfrm>
            <a:off x="4689550" y="2321425"/>
            <a:ext cx="2624148" cy="27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7075" y="975563"/>
            <a:ext cx="4844449" cy="319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241986">
            <a:off x="5892301" y="729220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6718875" y="975575"/>
            <a:ext cx="1744200" cy="636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(n choose 2) possible edges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43" name="Google Shape;243;p3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6577505" flipH="1">
            <a:off x="5922526" y="3213919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6718875" y="3434375"/>
            <a:ext cx="1744200" cy="636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Choose m edges out of those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/>
        </p:nvSpPr>
        <p:spPr>
          <a:xfrm>
            <a:off x="511850" y="3278150"/>
            <a:ext cx="729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Questions?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50" name="Google Shape;25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/>
        </p:nvSpPr>
        <p:spPr>
          <a:xfrm>
            <a:off x="511850" y="3278150"/>
            <a:ext cx="729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Pop Quiz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56" name="Google Shape;25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458" y="0"/>
            <a:ext cx="65590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2150" y="0"/>
            <a:ext cx="639969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Reminder to self: Attendance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Reading for today’s lecture: 4.1, 4.2, 4.4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/>
        </p:nvSpPr>
        <p:spPr>
          <a:xfrm>
            <a:off x="511850" y="2445675"/>
            <a:ext cx="7299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Random 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Graphs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82" name="Google Shape;28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9" name="Google Shape;289;p4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400" y="1496975"/>
            <a:ext cx="5052024" cy="33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1"/>
          <p:cNvSpPr txBox="1"/>
          <p:nvPr/>
        </p:nvSpPr>
        <p:spPr>
          <a:xfrm>
            <a:off x="4703225" y="1179925"/>
            <a:ext cx="389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a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graph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the same number of nodes and edges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5500" y="962525"/>
            <a:ext cx="5304751" cy="274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3275"/>
            <a:ext cx="3656800" cy="28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42"/>
          <p:cNvSpPr txBox="1"/>
          <p:nvPr/>
        </p:nvSpPr>
        <p:spPr>
          <a:xfrm>
            <a:off x="4703225" y="1179925"/>
            <a:ext cx="389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actual data</a:t>
            </a:r>
            <a:endParaRPr sz="1300"/>
          </a:p>
        </p:txBody>
      </p:sp>
      <p:pic>
        <p:nvPicPr>
          <p:cNvPr id="298" name="Google Shape;298;p4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2550" y="1527350"/>
            <a:ext cx="4428702" cy="346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2"/>
          <p:cNvSpPr txBox="1"/>
          <p:nvPr/>
        </p:nvSpPr>
        <p:spPr>
          <a:xfrm>
            <a:off x="75600" y="452815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Ugander, J., Karrer, B., Backstrom, L., &amp; Marlow, C. (2011). The anatomy of the Facebook social graph. </a:t>
            </a:r>
            <a:r>
              <a:rPr lang="en" sz="800" i="1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arXiv preprint arXiv:1111.4503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Approach 1: </a:t>
            </a:r>
            <a:r>
              <a:rPr lang="en" sz="3000" i="1">
                <a:latin typeface="Proxima Nova"/>
                <a:ea typeface="Proxima Nova"/>
                <a:cs typeface="Proxima Nova"/>
                <a:sym typeface="Proxima Nova"/>
              </a:rPr>
              <a:t>G(n,p)</a:t>
            </a:r>
            <a:endParaRPr sz="2800" b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422350" y="1274700"/>
            <a:ext cx="80511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nodes,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is fixed. A pair of nodes have an edge with probability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average degree per node?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350" y="2245224"/>
            <a:ext cx="8125276" cy="272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Average degree per node in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G(n,p)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61971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3" name="Google Shape;313;p44"/>
          <p:cNvSpPr/>
          <p:nvPr/>
        </p:nvSpPr>
        <p:spPr>
          <a:xfrm>
            <a:off x="76602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4" name="Google Shape;314;p44"/>
          <p:cNvSpPr/>
          <p:nvPr/>
        </p:nvSpPr>
        <p:spPr>
          <a:xfrm>
            <a:off x="71513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5" name="Google Shape;315;p44"/>
          <p:cNvCxnSpPr/>
          <p:nvPr/>
        </p:nvCxnSpPr>
        <p:spPr>
          <a:xfrm>
            <a:off x="6370566" y="2173175"/>
            <a:ext cx="687300" cy="117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44"/>
          <p:cNvCxnSpPr>
            <a:stCxn id="313" idx="4"/>
            <a:endCxn id="317" idx="7"/>
          </p:cNvCxnSpPr>
          <p:nvPr/>
        </p:nvCxnSpPr>
        <p:spPr>
          <a:xfrm flipH="1">
            <a:off x="7303264" y="2173175"/>
            <a:ext cx="530400" cy="117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44"/>
          <p:cNvCxnSpPr>
            <a:stCxn id="314" idx="4"/>
            <a:endCxn id="317" idx="0"/>
          </p:cNvCxnSpPr>
          <p:nvPr/>
        </p:nvCxnSpPr>
        <p:spPr>
          <a:xfrm flipH="1">
            <a:off x="7180460" y="2809300"/>
            <a:ext cx="144300" cy="49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44"/>
          <p:cNvCxnSpPr>
            <a:stCxn id="312" idx="6"/>
            <a:endCxn id="313" idx="2"/>
          </p:cNvCxnSpPr>
          <p:nvPr/>
        </p:nvCxnSpPr>
        <p:spPr>
          <a:xfrm>
            <a:off x="6543966" y="1999775"/>
            <a:ext cx="1116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44"/>
          <p:cNvCxnSpPr>
            <a:stCxn id="312" idx="5"/>
            <a:endCxn id="314" idx="1"/>
          </p:cNvCxnSpPr>
          <p:nvPr/>
        </p:nvCxnSpPr>
        <p:spPr>
          <a:xfrm>
            <a:off x="6493178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44"/>
          <p:cNvCxnSpPr>
            <a:stCxn id="313" idx="3"/>
            <a:endCxn id="314" idx="7"/>
          </p:cNvCxnSpPr>
          <p:nvPr/>
        </p:nvCxnSpPr>
        <p:spPr>
          <a:xfrm flipH="1">
            <a:off x="7447352" y="2122387"/>
            <a:ext cx="263700" cy="390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17" name="Google Shape;317;p44"/>
          <p:cNvSpPr/>
          <p:nvPr/>
        </p:nvSpPr>
        <p:spPr>
          <a:xfrm>
            <a:off x="7007185" y="3300100"/>
            <a:ext cx="346800" cy="34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422350" y="1614275"/>
            <a:ext cx="54645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node can connect to at most (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-1) possible peers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Average degree per node in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G(n,p)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28" name="Google Shape;328;p45"/>
          <p:cNvSpPr/>
          <p:nvPr/>
        </p:nvSpPr>
        <p:spPr>
          <a:xfrm>
            <a:off x="61971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45"/>
          <p:cNvSpPr/>
          <p:nvPr/>
        </p:nvSpPr>
        <p:spPr>
          <a:xfrm>
            <a:off x="76602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45"/>
          <p:cNvSpPr/>
          <p:nvPr/>
        </p:nvSpPr>
        <p:spPr>
          <a:xfrm>
            <a:off x="71513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1" name="Google Shape;331;p45"/>
          <p:cNvCxnSpPr/>
          <p:nvPr/>
        </p:nvCxnSpPr>
        <p:spPr>
          <a:xfrm>
            <a:off x="6370566" y="2173175"/>
            <a:ext cx="687300" cy="117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45"/>
          <p:cNvCxnSpPr>
            <a:stCxn id="329" idx="4"/>
            <a:endCxn id="333" idx="7"/>
          </p:cNvCxnSpPr>
          <p:nvPr/>
        </p:nvCxnSpPr>
        <p:spPr>
          <a:xfrm flipH="1">
            <a:off x="7303264" y="2173175"/>
            <a:ext cx="530400" cy="117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5"/>
          <p:cNvCxnSpPr>
            <a:stCxn id="330" idx="4"/>
            <a:endCxn id="333" idx="0"/>
          </p:cNvCxnSpPr>
          <p:nvPr/>
        </p:nvCxnSpPr>
        <p:spPr>
          <a:xfrm flipH="1">
            <a:off x="7180460" y="2809300"/>
            <a:ext cx="144300" cy="49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45"/>
          <p:cNvCxnSpPr>
            <a:stCxn id="328" idx="6"/>
            <a:endCxn id="329" idx="2"/>
          </p:cNvCxnSpPr>
          <p:nvPr/>
        </p:nvCxnSpPr>
        <p:spPr>
          <a:xfrm>
            <a:off x="6543966" y="1999775"/>
            <a:ext cx="1116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45"/>
          <p:cNvCxnSpPr>
            <a:stCxn id="328" idx="5"/>
            <a:endCxn id="330" idx="1"/>
          </p:cNvCxnSpPr>
          <p:nvPr/>
        </p:nvCxnSpPr>
        <p:spPr>
          <a:xfrm>
            <a:off x="6493178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45"/>
          <p:cNvCxnSpPr>
            <a:stCxn id="329" idx="3"/>
            <a:endCxn id="330" idx="7"/>
          </p:cNvCxnSpPr>
          <p:nvPr/>
        </p:nvCxnSpPr>
        <p:spPr>
          <a:xfrm flipH="1">
            <a:off x="7447352" y="2122387"/>
            <a:ext cx="263700" cy="390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33" name="Google Shape;333;p45"/>
          <p:cNvSpPr/>
          <p:nvPr/>
        </p:nvSpPr>
        <p:spPr>
          <a:xfrm>
            <a:off x="7007185" y="3300100"/>
            <a:ext cx="346800" cy="34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45"/>
          <p:cNvSpPr txBox="1"/>
          <p:nvPr/>
        </p:nvSpPr>
        <p:spPr>
          <a:xfrm>
            <a:off x="422350" y="1614275"/>
            <a:ext cx="48105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node can connect to at most (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-1) possible peers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 will be realized on average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6405266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340" name="Google Shape;340;p45"/>
          <p:cNvSpPr txBox="1"/>
          <p:nvPr/>
        </p:nvSpPr>
        <p:spPr>
          <a:xfrm>
            <a:off x="6970275" y="1540013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6886345" y="204152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342" name="Google Shape;342;p45"/>
          <p:cNvSpPr txBox="1"/>
          <p:nvPr/>
        </p:nvSpPr>
        <p:spPr>
          <a:xfrm>
            <a:off x="7584075" y="256197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343" name="Google Shape;343;p45"/>
          <p:cNvSpPr txBox="1"/>
          <p:nvPr/>
        </p:nvSpPr>
        <p:spPr>
          <a:xfrm>
            <a:off x="7353975" y="2031038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344" name="Google Shape;344;p45"/>
          <p:cNvSpPr txBox="1"/>
          <p:nvPr/>
        </p:nvSpPr>
        <p:spPr>
          <a:xfrm>
            <a:off x="7048725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Average degree per node in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G(n,p)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50" name="Google Shape;350;p46"/>
          <p:cNvSpPr/>
          <p:nvPr/>
        </p:nvSpPr>
        <p:spPr>
          <a:xfrm>
            <a:off x="61971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76602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71513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3" name="Google Shape;353;p46"/>
          <p:cNvCxnSpPr/>
          <p:nvPr/>
        </p:nvCxnSpPr>
        <p:spPr>
          <a:xfrm>
            <a:off x="6370566" y="2173175"/>
            <a:ext cx="687300" cy="117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46"/>
          <p:cNvCxnSpPr>
            <a:stCxn id="351" idx="4"/>
            <a:endCxn id="355" idx="7"/>
          </p:cNvCxnSpPr>
          <p:nvPr/>
        </p:nvCxnSpPr>
        <p:spPr>
          <a:xfrm flipH="1">
            <a:off x="7303264" y="2173175"/>
            <a:ext cx="530400" cy="117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46"/>
          <p:cNvCxnSpPr>
            <a:stCxn id="352" idx="4"/>
            <a:endCxn id="355" idx="0"/>
          </p:cNvCxnSpPr>
          <p:nvPr/>
        </p:nvCxnSpPr>
        <p:spPr>
          <a:xfrm flipH="1">
            <a:off x="7180460" y="2809300"/>
            <a:ext cx="144300" cy="49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6"/>
          <p:cNvCxnSpPr>
            <a:stCxn id="350" idx="6"/>
            <a:endCxn id="351" idx="2"/>
          </p:cNvCxnSpPr>
          <p:nvPr/>
        </p:nvCxnSpPr>
        <p:spPr>
          <a:xfrm>
            <a:off x="6543966" y="1999775"/>
            <a:ext cx="1116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6"/>
          <p:cNvCxnSpPr>
            <a:stCxn id="350" idx="5"/>
            <a:endCxn id="352" idx="1"/>
          </p:cNvCxnSpPr>
          <p:nvPr/>
        </p:nvCxnSpPr>
        <p:spPr>
          <a:xfrm>
            <a:off x="6493178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6"/>
          <p:cNvCxnSpPr>
            <a:stCxn id="351" idx="3"/>
            <a:endCxn id="352" idx="7"/>
          </p:cNvCxnSpPr>
          <p:nvPr/>
        </p:nvCxnSpPr>
        <p:spPr>
          <a:xfrm flipH="1">
            <a:off x="7447352" y="2122387"/>
            <a:ext cx="263700" cy="3909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55" name="Google Shape;355;p46"/>
          <p:cNvSpPr/>
          <p:nvPr/>
        </p:nvSpPr>
        <p:spPr>
          <a:xfrm>
            <a:off x="7007185" y="3300100"/>
            <a:ext cx="346800" cy="34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0" name="Google Shape;360;p46"/>
          <p:cNvSpPr txBox="1"/>
          <p:nvPr/>
        </p:nvSpPr>
        <p:spPr>
          <a:xfrm>
            <a:off x="422350" y="1614275"/>
            <a:ext cx="5015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node can connect to at most (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-1) possible peers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 will be realized on average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So, Average degree per node,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(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-1)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1" name="Google Shape;361;p46"/>
          <p:cNvSpPr txBox="1"/>
          <p:nvPr/>
        </p:nvSpPr>
        <p:spPr>
          <a:xfrm>
            <a:off x="6405266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362" name="Google Shape;362;p46"/>
          <p:cNvSpPr txBox="1"/>
          <p:nvPr/>
        </p:nvSpPr>
        <p:spPr>
          <a:xfrm>
            <a:off x="6970275" y="1540013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363" name="Google Shape;363;p46"/>
          <p:cNvSpPr txBox="1"/>
          <p:nvPr/>
        </p:nvSpPr>
        <p:spPr>
          <a:xfrm>
            <a:off x="6886345" y="204152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364" name="Google Shape;364;p46"/>
          <p:cNvSpPr txBox="1"/>
          <p:nvPr/>
        </p:nvSpPr>
        <p:spPr>
          <a:xfrm>
            <a:off x="7584075" y="256197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7353975" y="2031038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366" name="Google Shape;366;p46"/>
          <p:cNvSpPr txBox="1"/>
          <p:nvPr/>
        </p:nvSpPr>
        <p:spPr>
          <a:xfrm>
            <a:off x="7048725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Expected number of edges in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G(n,p)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72" name="Google Shape;372;p47"/>
          <p:cNvSpPr txBox="1"/>
          <p:nvPr/>
        </p:nvSpPr>
        <p:spPr>
          <a:xfrm>
            <a:off x="422350" y="1614275"/>
            <a:ext cx="5015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           ways of picking a pair of 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3" name="Google Shape;373;p4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7100" y="1472225"/>
            <a:ext cx="2691999" cy="27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575" y="1560900"/>
            <a:ext cx="399500" cy="4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Expected number of edges in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G(n,p)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80" name="Google Shape;380;p48"/>
          <p:cNvSpPr txBox="1"/>
          <p:nvPr/>
        </p:nvSpPr>
        <p:spPr>
          <a:xfrm>
            <a:off x="422350" y="1614275"/>
            <a:ext cx="5015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           ways of picking a pair of 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 will be realized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1" name="Google Shape;381;p4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7100" y="1472225"/>
            <a:ext cx="2691999" cy="27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575" y="1560900"/>
            <a:ext cx="399500" cy="4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Expected number of edges in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G(n,p)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88" name="Google Shape;388;p49"/>
          <p:cNvSpPr txBox="1"/>
          <p:nvPr/>
        </p:nvSpPr>
        <p:spPr>
          <a:xfrm>
            <a:off x="422350" y="1614275"/>
            <a:ext cx="5015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           ways of picking a pair of 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 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 will be realized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So, Average number of edges,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        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9" name="Google Shape;389;p4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7100" y="1472225"/>
            <a:ext cx="2691999" cy="272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4575" y="1560900"/>
            <a:ext cx="399500" cy="4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2450" y="2716725"/>
            <a:ext cx="399500" cy="4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7150" y="-9079"/>
            <a:ext cx="9144003" cy="3942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5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776" y="4175876"/>
            <a:ext cx="1131675" cy="7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9737" y="4229150"/>
            <a:ext cx="5655327" cy="6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the probability that a certain node has degree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04" name="Google Shape;404;p51"/>
          <p:cNvSpPr/>
          <p:nvPr/>
        </p:nvSpPr>
        <p:spPr>
          <a:xfrm>
            <a:off x="61971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51"/>
          <p:cNvSpPr/>
          <p:nvPr/>
        </p:nvSpPr>
        <p:spPr>
          <a:xfrm>
            <a:off x="76602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6" name="Google Shape;406;p51"/>
          <p:cNvSpPr/>
          <p:nvPr/>
        </p:nvSpPr>
        <p:spPr>
          <a:xfrm>
            <a:off x="71513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7" name="Google Shape;407;p51"/>
          <p:cNvCxnSpPr/>
          <p:nvPr/>
        </p:nvCxnSpPr>
        <p:spPr>
          <a:xfrm>
            <a:off x="6370566" y="2173175"/>
            <a:ext cx="687300" cy="117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51"/>
          <p:cNvCxnSpPr>
            <a:stCxn id="405" idx="4"/>
            <a:endCxn id="409" idx="7"/>
          </p:cNvCxnSpPr>
          <p:nvPr/>
        </p:nvCxnSpPr>
        <p:spPr>
          <a:xfrm flipH="1">
            <a:off x="7303264" y="2173175"/>
            <a:ext cx="530400" cy="117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51"/>
          <p:cNvCxnSpPr>
            <a:stCxn id="406" idx="4"/>
            <a:endCxn id="409" idx="0"/>
          </p:cNvCxnSpPr>
          <p:nvPr/>
        </p:nvCxnSpPr>
        <p:spPr>
          <a:xfrm flipH="1">
            <a:off x="7180460" y="2809300"/>
            <a:ext cx="144300" cy="49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51"/>
          <p:cNvCxnSpPr>
            <a:stCxn id="404" idx="6"/>
            <a:endCxn id="405" idx="2"/>
          </p:cNvCxnSpPr>
          <p:nvPr/>
        </p:nvCxnSpPr>
        <p:spPr>
          <a:xfrm>
            <a:off x="6543966" y="1999775"/>
            <a:ext cx="111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51"/>
          <p:cNvCxnSpPr>
            <a:stCxn id="404" idx="5"/>
            <a:endCxn id="406" idx="1"/>
          </p:cNvCxnSpPr>
          <p:nvPr/>
        </p:nvCxnSpPr>
        <p:spPr>
          <a:xfrm>
            <a:off x="6493178" y="2122387"/>
            <a:ext cx="7089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51"/>
          <p:cNvCxnSpPr>
            <a:stCxn id="405" idx="3"/>
            <a:endCxn id="406" idx="7"/>
          </p:cNvCxnSpPr>
          <p:nvPr/>
        </p:nvCxnSpPr>
        <p:spPr>
          <a:xfrm flipH="1">
            <a:off x="7447352" y="2122387"/>
            <a:ext cx="2637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09" name="Google Shape;409;p51"/>
          <p:cNvSpPr/>
          <p:nvPr/>
        </p:nvSpPr>
        <p:spPr>
          <a:xfrm>
            <a:off x="7007185" y="3300100"/>
            <a:ext cx="346800" cy="34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51"/>
          <p:cNvSpPr txBox="1"/>
          <p:nvPr/>
        </p:nvSpPr>
        <p:spPr>
          <a:xfrm>
            <a:off x="422350" y="1614275"/>
            <a:ext cx="5015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node can connect to at most (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-1) possible peers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51"/>
          <p:cNvSpPr txBox="1"/>
          <p:nvPr/>
        </p:nvSpPr>
        <p:spPr>
          <a:xfrm>
            <a:off x="6405266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16" name="Google Shape;416;p51"/>
          <p:cNvSpPr txBox="1"/>
          <p:nvPr/>
        </p:nvSpPr>
        <p:spPr>
          <a:xfrm>
            <a:off x="6970275" y="1540013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17" name="Google Shape;417;p51"/>
          <p:cNvSpPr txBox="1"/>
          <p:nvPr/>
        </p:nvSpPr>
        <p:spPr>
          <a:xfrm>
            <a:off x="6886345" y="204152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18" name="Google Shape;418;p51"/>
          <p:cNvSpPr txBox="1"/>
          <p:nvPr/>
        </p:nvSpPr>
        <p:spPr>
          <a:xfrm>
            <a:off x="7584075" y="256197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19" name="Google Shape;419;p51"/>
          <p:cNvSpPr txBox="1"/>
          <p:nvPr/>
        </p:nvSpPr>
        <p:spPr>
          <a:xfrm>
            <a:off x="7353975" y="2031038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20" name="Google Shape;420;p51"/>
          <p:cNvSpPr txBox="1"/>
          <p:nvPr/>
        </p:nvSpPr>
        <p:spPr>
          <a:xfrm>
            <a:off x="7048725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pic>
        <p:nvPicPr>
          <p:cNvPr id="421" name="Google Shape;421;p51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897958">
            <a:off x="6802051" y="3629294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1"/>
          <p:cNvSpPr txBox="1"/>
          <p:nvPr/>
        </p:nvSpPr>
        <p:spPr>
          <a:xfrm>
            <a:off x="4572000" y="4161250"/>
            <a:ext cx="1923300" cy="788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gray node can connect to (4-1)=3 peers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3275"/>
            <a:ext cx="3367050" cy="25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750" y="425138"/>
            <a:ext cx="5472152" cy="429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the probability that a certain node has degree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28" name="Google Shape;428;p52"/>
          <p:cNvSpPr/>
          <p:nvPr/>
        </p:nvSpPr>
        <p:spPr>
          <a:xfrm>
            <a:off x="61971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9" name="Google Shape;429;p52"/>
          <p:cNvSpPr/>
          <p:nvPr/>
        </p:nvSpPr>
        <p:spPr>
          <a:xfrm>
            <a:off x="76602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0" name="Google Shape;430;p52"/>
          <p:cNvSpPr/>
          <p:nvPr/>
        </p:nvSpPr>
        <p:spPr>
          <a:xfrm>
            <a:off x="71513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1" name="Google Shape;431;p52"/>
          <p:cNvCxnSpPr/>
          <p:nvPr/>
        </p:nvCxnSpPr>
        <p:spPr>
          <a:xfrm>
            <a:off x="6370566" y="2173175"/>
            <a:ext cx="687300" cy="117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52"/>
          <p:cNvCxnSpPr>
            <a:stCxn id="429" idx="4"/>
            <a:endCxn id="433" idx="7"/>
          </p:cNvCxnSpPr>
          <p:nvPr/>
        </p:nvCxnSpPr>
        <p:spPr>
          <a:xfrm flipH="1">
            <a:off x="7303264" y="2173175"/>
            <a:ext cx="530400" cy="117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52"/>
          <p:cNvCxnSpPr>
            <a:stCxn id="430" idx="4"/>
            <a:endCxn id="433" idx="0"/>
          </p:cNvCxnSpPr>
          <p:nvPr/>
        </p:nvCxnSpPr>
        <p:spPr>
          <a:xfrm flipH="1">
            <a:off x="7180460" y="2809300"/>
            <a:ext cx="144300" cy="49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52"/>
          <p:cNvCxnSpPr>
            <a:stCxn id="428" idx="6"/>
            <a:endCxn id="429" idx="2"/>
          </p:cNvCxnSpPr>
          <p:nvPr/>
        </p:nvCxnSpPr>
        <p:spPr>
          <a:xfrm>
            <a:off x="6543966" y="1999775"/>
            <a:ext cx="111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52"/>
          <p:cNvCxnSpPr>
            <a:stCxn id="428" idx="5"/>
            <a:endCxn id="430" idx="1"/>
          </p:cNvCxnSpPr>
          <p:nvPr/>
        </p:nvCxnSpPr>
        <p:spPr>
          <a:xfrm>
            <a:off x="6493178" y="2122387"/>
            <a:ext cx="7089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52"/>
          <p:cNvCxnSpPr>
            <a:stCxn id="429" idx="3"/>
            <a:endCxn id="430" idx="7"/>
          </p:cNvCxnSpPr>
          <p:nvPr/>
        </p:nvCxnSpPr>
        <p:spPr>
          <a:xfrm flipH="1">
            <a:off x="7447352" y="2122387"/>
            <a:ext cx="2637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33" name="Google Shape;433;p52"/>
          <p:cNvSpPr/>
          <p:nvPr/>
        </p:nvSpPr>
        <p:spPr>
          <a:xfrm>
            <a:off x="7007185" y="3300100"/>
            <a:ext cx="346800" cy="34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422350" y="1614275"/>
            <a:ext cx="5015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node can connect to at most (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-1) possible peers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 can be chosen               ways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52"/>
          <p:cNvSpPr txBox="1"/>
          <p:nvPr/>
        </p:nvSpPr>
        <p:spPr>
          <a:xfrm>
            <a:off x="6405266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40" name="Google Shape;440;p52"/>
          <p:cNvSpPr txBox="1"/>
          <p:nvPr/>
        </p:nvSpPr>
        <p:spPr>
          <a:xfrm>
            <a:off x="6970275" y="1540013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41" name="Google Shape;441;p52"/>
          <p:cNvSpPr txBox="1"/>
          <p:nvPr/>
        </p:nvSpPr>
        <p:spPr>
          <a:xfrm>
            <a:off x="6886345" y="204152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42" name="Google Shape;442;p52"/>
          <p:cNvSpPr txBox="1"/>
          <p:nvPr/>
        </p:nvSpPr>
        <p:spPr>
          <a:xfrm>
            <a:off x="7584075" y="256197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43" name="Google Shape;443;p52"/>
          <p:cNvSpPr txBox="1"/>
          <p:nvPr/>
        </p:nvSpPr>
        <p:spPr>
          <a:xfrm>
            <a:off x="7353975" y="2031038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44" name="Google Shape;444;p52"/>
          <p:cNvSpPr txBox="1"/>
          <p:nvPr/>
        </p:nvSpPr>
        <p:spPr>
          <a:xfrm>
            <a:off x="7048725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pic>
        <p:nvPicPr>
          <p:cNvPr id="445" name="Google Shape;445;p5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625" y="2122375"/>
            <a:ext cx="530400" cy="4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897958">
            <a:off x="6802051" y="3629294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2"/>
          <p:cNvSpPr txBox="1"/>
          <p:nvPr/>
        </p:nvSpPr>
        <p:spPr>
          <a:xfrm>
            <a:off x="4572000" y="4161250"/>
            <a:ext cx="1923300" cy="788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Out of those,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=2 edges can be chosen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(3 choose 2) = 3 ways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the probability that a certain node has degree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53" name="Google Shape;453;p53"/>
          <p:cNvSpPr/>
          <p:nvPr/>
        </p:nvSpPr>
        <p:spPr>
          <a:xfrm>
            <a:off x="61971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4" name="Google Shape;454;p53"/>
          <p:cNvSpPr/>
          <p:nvPr/>
        </p:nvSpPr>
        <p:spPr>
          <a:xfrm>
            <a:off x="76602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Google Shape;455;p53"/>
          <p:cNvSpPr/>
          <p:nvPr/>
        </p:nvSpPr>
        <p:spPr>
          <a:xfrm>
            <a:off x="71513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56" name="Google Shape;456;p53"/>
          <p:cNvCxnSpPr/>
          <p:nvPr/>
        </p:nvCxnSpPr>
        <p:spPr>
          <a:xfrm>
            <a:off x="6370566" y="2173175"/>
            <a:ext cx="687300" cy="117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3"/>
          <p:cNvCxnSpPr>
            <a:stCxn id="454" idx="4"/>
            <a:endCxn id="458" idx="7"/>
          </p:cNvCxnSpPr>
          <p:nvPr/>
        </p:nvCxnSpPr>
        <p:spPr>
          <a:xfrm flipH="1">
            <a:off x="7303264" y="2173175"/>
            <a:ext cx="530400" cy="117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3"/>
          <p:cNvCxnSpPr>
            <a:stCxn id="455" idx="4"/>
            <a:endCxn id="458" idx="0"/>
          </p:cNvCxnSpPr>
          <p:nvPr/>
        </p:nvCxnSpPr>
        <p:spPr>
          <a:xfrm flipH="1">
            <a:off x="7180460" y="2809300"/>
            <a:ext cx="144300" cy="49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3"/>
          <p:cNvCxnSpPr>
            <a:stCxn id="453" idx="6"/>
            <a:endCxn id="454" idx="2"/>
          </p:cNvCxnSpPr>
          <p:nvPr/>
        </p:nvCxnSpPr>
        <p:spPr>
          <a:xfrm>
            <a:off x="6543966" y="1999775"/>
            <a:ext cx="111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3"/>
          <p:cNvCxnSpPr>
            <a:stCxn id="453" idx="5"/>
            <a:endCxn id="455" idx="1"/>
          </p:cNvCxnSpPr>
          <p:nvPr/>
        </p:nvCxnSpPr>
        <p:spPr>
          <a:xfrm>
            <a:off x="6493178" y="2122387"/>
            <a:ext cx="7089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3"/>
          <p:cNvCxnSpPr>
            <a:stCxn id="454" idx="3"/>
            <a:endCxn id="455" idx="7"/>
          </p:cNvCxnSpPr>
          <p:nvPr/>
        </p:nvCxnSpPr>
        <p:spPr>
          <a:xfrm flipH="1">
            <a:off x="7447352" y="2122387"/>
            <a:ext cx="2637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58" name="Google Shape;458;p53"/>
          <p:cNvSpPr/>
          <p:nvPr/>
        </p:nvSpPr>
        <p:spPr>
          <a:xfrm>
            <a:off x="7007185" y="3300100"/>
            <a:ext cx="346800" cy="34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3" name="Google Shape;463;p53"/>
          <p:cNvSpPr txBox="1"/>
          <p:nvPr/>
        </p:nvSpPr>
        <p:spPr>
          <a:xfrm>
            <a:off x="422350" y="1614275"/>
            <a:ext cx="5015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node can connect to at most (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-1) possible peers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 can be chosen               ways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of having exactly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degrees: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4" name="Google Shape;464;p53"/>
          <p:cNvSpPr txBox="1"/>
          <p:nvPr/>
        </p:nvSpPr>
        <p:spPr>
          <a:xfrm>
            <a:off x="6405266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65" name="Google Shape;465;p53"/>
          <p:cNvSpPr txBox="1"/>
          <p:nvPr/>
        </p:nvSpPr>
        <p:spPr>
          <a:xfrm>
            <a:off x="6970275" y="1540013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66" name="Google Shape;466;p53"/>
          <p:cNvSpPr txBox="1"/>
          <p:nvPr/>
        </p:nvSpPr>
        <p:spPr>
          <a:xfrm>
            <a:off x="6886345" y="204152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67" name="Google Shape;467;p53"/>
          <p:cNvSpPr txBox="1"/>
          <p:nvPr/>
        </p:nvSpPr>
        <p:spPr>
          <a:xfrm>
            <a:off x="7584075" y="256197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68" name="Google Shape;468;p53"/>
          <p:cNvSpPr txBox="1"/>
          <p:nvPr/>
        </p:nvSpPr>
        <p:spPr>
          <a:xfrm>
            <a:off x="7353975" y="2031038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69" name="Google Shape;469;p53"/>
          <p:cNvSpPr txBox="1"/>
          <p:nvPr/>
        </p:nvSpPr>
        <p:spPr>
          <a:xfrm>
            <a:off x="7048725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pic>
        <p:nvPicPr>
          <p:cNvPr id="470" name="Google Shape;470;p5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625" y="2122375"/>
            <a:ext cx="530400" cy="4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350" y="3277225"/>
            <a:ext cx="3746949" cy="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the probability that a certain node has degree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477" name="Google Shape;477;p54"/>
          <p:cNvSpPr/>
          <p:nvPr/>
        </p:nvSpPr>
        <p:spPr>
          <a:xfrm>
            <a:off x="61971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8" name="Google Shape;478;p54"/>
          <p:cNvSpPr/>
          <p:nvPr/>
        </p:nvSpPr>
        <p:spPr>
          <a:xfrm>
            <a:off x="76602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9" name="Google Shape;479;p54"/>
          <p:cNvSpPr/>
          <p:nvPr/>
        </p:nvSpPr>
        <p:spPr>
          <a:xfrm>
            <a:off x="71513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80" name="Google Shape;480;p54"/>
          <p:cNvCxnSpPr/>
          <p:nvPr/>
        </p:nvCxnSpPr>
        <p:spPr>
          <a:xfrm>
            <a:off x="6370566" y="2173175"/>
            <a:ext cx="687300" cy="117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54"/>
          <p:cNvCxnSpPr>
            <a:stCxn id="478" idx="4"/>
            <a:endCxn id="482" idx="7"/>
          </p:cNvCxnSpPr>
          <p:nvPr/>
        </p:nvCxnSpPr>
        <p:spPr>
          <a:xfrm flipH="1">
            <a:off x="7303264" y="2173175"/>
            <a:ext cx="530400" cy="117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54"/>
          <p:cNvCxnSpPr>
            <a:stCxn id="479" idx="4"/>
            <a:endCxn id="482" idx="0"/>
          </p:cNvCxnSpPr>
          <p:nvPr/>
        </p:nvCxnSpPr>
        <p:spPr>
          <a:xfrm flipH="1">
            <a:off x="7180460" y="2809300"/>
            <a:ext cx="144300" cy="49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54"/>
          <p:cNvCxnSpPr>
            <a:stCxn id="477" idx="6"/>
            <a:endCxn id="478" idx="2"/>
          </p:cNvCxnSpPr>
          <p:nvPr/>
        </p:nvCxnSpPr>
        <p:spPr>
          <a:xfrm>
            <a:off x="6543966" y="1999775"/>
            <a:ext cx="111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54"/>
          <p:cNvCxnSpPr>
            <a:stCxn id="477" idx="5"/>
            <a:endCxn id="479" idx="1"/>
          </p:cNvCxnSpPr>
          <p:nvPr/>
        </p:nvCxnSpPr>
        <p:spPr>
          <a:xfrm>
            <a:off x="6493178" y="2122387"/>
            <a:ext cx="7089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54"/>
          <p:cNvCxnSpPr>
            <a:stCxn id="478" idx="3"/>
            <a:endCxn id="479" idx="7"/>
          </p:cNvCxnSpPr>
          <p:nvPr/>
        </p:nvCxnSpPr>
        <p:spPr>
          <a:xfrm flipH="1">
            <a:off x="7447352" y="2122387"/>
            <a:ext cx="2637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82" name="Google Shape;482;p54"/>
          <p:cNvSpPr/>
          <p:nvPr/>
        </p:nvSpPr>
        <p:spPr>
          <a:xfrm>
            <a:off x="7007185" y="3300100"/>
            <a:ext cx="346800" cy="34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Google Shape;487;p54"/>
          <p:cNvSpPr txBox="1"/>
          <p:nvPr/>
        </p:nvSpPr>
        <p:spPr>
          <a:xfrm>
            <a:off x="422350" y="1614275"/>
            <a:ext cx="5015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node can connect to at most (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-1) possible peers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 can be chosen               ways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of having exactly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degrees: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8" name="Google Shape;488;p54"/>
          <p:cNvSpPr txBox="1"/>
          <p:nvPr/>
        </p:nvSpPr>
        <p:spPr>
          <a:xfrm>
            <a:off x="6405266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89" name="Google Shape;489;p54"/>
          <p:cNvSpPr txBox="1"/>
          <p:nvPr/>
        </p:nvSpPr>
        <p:spPr>
          <a:xfrm>
            <a:off x="6970275" y="1540013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90" name="Google Shape;490;p54"/>
          <p:cNvSpPr txBox="1"/>
          <p:nvPr/>
        </p:nvSpPr>
        <p:spPr>
          <a:xfrm>
            <a:off x="6886345" y="204152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91" name="Google Shape;491;p54"/>
          <p:cNvSpPr txBox="1"/>
          <p:nvPr/>
        </p:nvSpPr>
        <p:spPr>
          <a:xfrm>
            <a:off x="7584075" y="256197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92" name="Google Shape;492;p54"/>
          <p:cNvSpPr txBox="1"/>
          <p:nvPr/>
        </p:nvSpPr>
        <p:spPr>
          <a:xfrm>
            <a:off x="7353975" y="2031038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493" name="Google Shape;493;p54"/>
          <p:cNvSpPr txBox="1"/>
          <p:nvPr/>
        </p:nvSpPr>
        <p:spPr>
          <a:xfrm>
            <a:off x="7048725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pic>
        <p:nvPicPr>
          <p:cNvPr id="494" name="Google Shape;494;p5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625" y="2122375"/>
            <a:ext cx="530400" cy="4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5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350" y="3277225"/>
            <a:ext cx="3746949" cy="7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54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187909" flipH="1">
            <a:off x="2894151" y="3886345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54"/>
          <p:cNvSpPr txBox="1"/>
          <p:nvPr/>
        </p:nvSpPr>
        <p:spPr>
          <a:xfrm>
            <a:off x="3685375" y="4211450"/>
            <a:ext cx="1923300" cy="788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gray node can have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=2 in 3 different ways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the probability that a certain node has degree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03" name="Google Shape;503;p55"/>
          <p:cNvSpPr/>
          <p:nvPr/>
        </p:nvSpPr>
        <p:spPr>
          <a:xfrm>
            <a:off x="61971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55"/>
          <p:cNvSpPr/>
          <p:nvPr/>
        </p:nvSpPr>
        <p:spPr>
          <a:xfrm>
            <a:off x="76602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5" name="Google Shape;505;p55"/>
          <p:cNvSpPr/>
          <p:nvPr/>
        </p:nvSpPr>
        <p:spPr>
          <a:xfrm>
            <a:off x="71513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06" name="Google Shape;506;p55"/>
          <p:cNvCxnSpPr/>
          <p:nvPr/>
        </p:nvCxnSpPr>
        <p:spPr>
          <a:xfrm>
            <a:off x="6370566" y="2173175"/>
            <a:ext cx="687300" cy="117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55"/>
          <p:cNvCxnSpPr>
            <a:stCxn id="504" idx="4"/>
            <a:endCxn id="508" idx="7"/>
          </p:cNvCxnSpPr>
          <p:nvPr/>
        </p:nvCxnSpPr>
        <p:spPr>
          <a:xfrm flipH="1">
            <a:off x="7303264" y="2173175"/>
            <a:ext cx="530400" cy="117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55"/>
          <p:cNvCxnSpPr>
            <a:stCxn id="505" idx="4"/>
            <a:endCxn id="508" idx="0"/>
          </p:cNvCxnSpPr>
          <p:nvPr/>
        </p:nvCxnSpPr>
        <p:spPr>
          <a:xfrm flipH="1">
            <a:off x="7180460" y="2809300"/>
            <a:ext cx="144300" cy="49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0" name="Google Shape;510;p55"/>
          <p:cNvCxnSpPr>
            <a:stCxn id="503" idx="6"/>
            <a:endCxn id="504" idx="2"/>
          </p:cNvCxnSpPr>
          <p:nvPr/>
        </p:nvCxnSpPr>
        <p:spPr>
          <a:xfrm>
            <a:off x="6543966" y="1999775"/>
            <a:ext cx="111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55"/>
          <p:cNvCxnSpPr>
            <a:stCxn id="503" idx="5"/>
            <a:endCxn id="505" idx="1"/>
          </p:cNvCxnSpPr>
          <p:nvPr/>
        </p:nvCxnSpPr>
        <p:spPr>
          <a:xfrm>
            <a:off x="6493178" y="2122387"/>
            <a:ext cx="7089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55"/>
          <p:cNvCxnSpPr>
            <a:stCxn id="504" idx="3"/>
            <a:endCxn id="505" idx="7"/>
          </p:cNvCxnSpPr>
          <p:nvPr/>
        </p:nvCxnSpPr>
        <p:spPr>
          <a:xfrm flipH="1">
            <a:off x="7447352" y="2122387"/>
            <a:ext cx="2637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8" name="Google Shape;508;p55"/>
          <p:cNvSpPr/>
          <p:nvPr/>
        </p:nvSpPr>
        <p:spPr>
          <a:xfrm>
            <a:off x="7007185" y="3300100"/>
            <a:ext cx="346800" cy="34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3" name="Google Shape;513;p55"/>
          <p:cNvSpPr txBox="1"/>
          <p:nvPr/>
        </p:nvSpPr>
        <p:spPr>
          <a:xfrm>
            <a:off x="422350" y="1614275"/>
            <a:ext cx="5015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node can connect to at most (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-1) possible peers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 can be chosen               ways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of having exactly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degrees: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4" name="Google Shape;514;p55"/>
          <p:cNvSpPr txBox="1"/>
          <p:nvPr/>
        </p:nvSpPr>
        <p:spPr>
          <a:xfrm>
            <a:off x="6405266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515" name="Google Shape;515;p55"/>
          <p:cNvSpPr txBox="1"/>
          <p:nvPr/>
        </p:nvSpPr>
        <p:spPr>
          <a:xfrm>
            <a:off x="6970275" y="1540013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516" name="Google Shape;516;p55"/>
          <p:cNvSpPr txBox="1"/>
          <p:nvPr/>
        </p:nvSpPr>
        <p:spPr>
          <a:xfrm>
            <a:off x="6886345" y="204152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517" name="Google Shape;517;p55"/>
          <p:cNvSpPr txBox="1"/>
          <p:nvPr/>
        </p:nvSpPr>
        <p:spPr>
          <a:xfrm>
            <a:off x="7584075" y="256197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518" name="Google Shape;518;p55"/>
          <p:cNvSpPr txBox="1"/>
          <p:nvPr/>
        </p:nvSpPr>
        <p:spPr>
          <a:xfrm>
            <a:off x="7353975" y="2031038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519" name="Google Shape;519;p55"/>
          <p:cNvSpPr txBox="1"/>
          <p:nvPr/>
        </p:nvSpPr>
        <p:spPr>
          <a:xfrm>
            <a:off x="7048725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pic>
        <p:nvPicPr>
          <p:cNvPr id="520" name="Google Shape;520;p5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625" y="2122375"/>
            <a:ext cx="530400" cy="4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350" y="3277225"/>
            <a:ext cx="3746949" cy="7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55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187909" flipH="1">
            <a:off x="3579951" y="3886345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5"/>
          <p:cNvSpPr txBox="1"/>
          <p:nvPr/>
        </p:nvSpPr>
        <p:spPr>
          <a:xfrm>
            <a:off x="4371175" y="4211450"/>
            <a:ext cx="1923300" cy="788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With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=0.5, we can have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=2 edges form with probability (0.5)</a:t>
            </a:r>
            <a:r>
              <a:rPr lang="en" sz="1200" baseline="30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1200" baseline="30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What is the probability that a certain node has degree </a:t>
            </a:r>
            <a:r>
              <a:rPr lang="en" sz="30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?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29" name="Google Shape;529;p56"/>
          <p:cNvSpPr/>
          <p:nvPr/>
        </p:nvSpPr>
        <p:spPr>
          <a:xfrm>
            <a:off x="61971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0" name="Google Shape;530;p56"/>
          <p:cNvSpPr/>
          <p:nvPr/>
        </p:nvSpPr>
        <p:spPr>
          <a:xfrm>
            <a:off x="76602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1" name="Google Shape;531;p56"/>
          <p:cNvSpPr/>
          <p:nvPr/>
        </p:nvSpPr>
        <p:spPr>
          <a:xfrm>
            <a:off x="71513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32" name="Google Shape;532;p56"/>
          <p:cNvCxnSpPr/>
          <p:nvPr/>
        </p:nvCxnSpPr>
        <p:spPr>
          <a:xfrm>
            <a:off x="6370566" y="2173175"/>
            <a:ext cx="687300" cy="1177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56"/>
          <p:cNvCxnSpPr>
            <a:stCxn id="530" idx="4"/>
            <a:endCxn id="534" idx="7"/>
          </p:cNvCxnSpPr>
          <p:nvPr/>
        </p:nvCxnSpPr>
        <p:spPr>
          <a:xfrm flipH="1">
            <a:off x="7303264" y="2173175"/>
            <a:ext cx="530400" cy="1177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56"/>
          <p:cNvCxnSpPr>
            <a:stCxn id="531" idx="4"/>
            <a:endCxn id="534" idx="0"/>
          </p:cNvCxnSpPr>
          <p:nvPr/>
        </p:nvCxnSpPr>
        <p:spPr>
          <a:xfrm flipH="1">
            <a:off x="7180460" y="2809300"/>
            <a:ext cx="144300" cy="49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56"/>
          <p:cNvCxnSpPr>
            <a:stCxn id="529" idx="6"/>
            <a:endCxn id="530" idx="2"/>
          </p:cNvCxnSpPr>
          <p:nvPr/>
        </p:nvCxnSpPr>
        <p:spPr>
          <a:xfrm>
            <a:off x="6543966" y="1999775"/>
            <a:ext cx="111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56"/>
          <p:cNvCxnSpPr>
            <a:stCxn id="529" idx="5"/>
            <a:endCxn id="531" idx="1"/>
          </p:cNvCxnSpPr>
          <p:nvPr/>
        </p:nvCxnSpPr>
        <p:spPr>
          <a:xfrm>
            <a:off x="6493178" y="2122387"/>
            <a:ext cx="7089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56"/>
          <p:cNvCxnSpPr>
            <a:stCxn id="530" idx="3"/>
            <a:endCxn id="531" idx="7"/>
          </p:cNvCxnSpPr>
          <p:nvPr/>
        </p:nvCxnSpPr>
        <p:spPr>
          <a:xfrm flipH="1">
            <a:off x="7447352" y="2122387"/>
            <a:ext cx="263700" cy="390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34" name="Google Shape;534;p56"/>
          <p:cNvSpPr/>
          <p:nvPr/>
        </p:nvSpPr>
        <p:spPr>
          <a:xfrm>
            <a:off x="7007185" y="3300100"/>
            <a:ext cx="346800" cy="346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9" name="Google Shape;539;p56"/>
          <p:cNvSpPr txBox="1"/>
          <p:nvPr/>
        </p:nvSpPr>
        <p:spPr>
          <a:xfrm>
            <a:off x="422350" y="1614275"/>
            <a:ext cx="5015400" cy="23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node can connect to at most (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-1) possible peers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 can be chosen               ways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of having exactly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degrees: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6405266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541" name="Google Shape;541;p56"/>
          <p:cNvSpPr txBox="1"/>
          <p:nvPr/>
        </p:nvSpPr>
        <p:spPr>
          <a:xfrm>
            <a:off x="6970275" y="1540013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542" name="Google Shape;542;p56"/>
          <p:cNvSpPr txBox="1"/>
          <p:nvPr/>
        </p:nvSpPr>
        <p:spPr>
          <a:xfrm>
            <a:off x="6886345" y="204152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543" name="Google Shape;543;p56"/>
          <p:cNvSpPr txBox="1"/>
          <p:nvPr/>
        </p:nvSpPr>
        <p:spPr>
          <a:xfrm>
            <a:off x="7584075" y="2561975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544" name="Google Shape;544;p56"/>
          <p:cNvSpPr txBox="1"/>
          <p:nvPr/>
        </p:nvSpPr>
        <p:spPr>
          <a:xfrm>
            <a:off x="7353975" y="2031038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sp>
        <p:nvSpPr>
          <p:cNvPr id="545" name="Google Shape;545;p56"/>
          <p:cNvSpPr txBox="1"/>
          <p:nvPr/>
        </p:nvSpPr>
        <p:spPr>
          <a:xfrm>
            <a:off x="7048725" y="2724150"/>
            <a:ext cx="26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/>
          </a:p>
        </p:txBody>
      </p:sp>
      <p:pic>
        <p:nvPicPr>
          <p:cNvPr id="546" name="Google Shape;546;p5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7625" y="2122375"/>
            <a:ext cx="530400" cy="4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5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350" y="3277225"/>
            <a:ext cx="3746949" cy="7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6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187909" flipH="1">
            <a:off x="4189551" y="3657745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6"/>
          <p:cNvSpPr txBox="1"/>
          <p:nvPr/>
        </p:nvSpPr>
        <p:spPr>
          <a:xfrm>
            <a:off x="4980775" y="3982850"/>
            <a:ext cx="2253300" cy="910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rest of (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n-1-d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)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edges cannot form, each happening with probability (1-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p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)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5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50" y="452775"/>
            <a:ext cx="3588925" cy="75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5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9272" y="575271"/>
            <a:ext cx="3859999" cy="45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5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75" y="2003325"/>
            <a:ext cx="4277549" cy="6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50" y="452775"/>
            <a:ext cx="3588925" cy="7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8"/>
          <p:cNvSpPr txBox="1"/>
          <p:nvPr/>
        </p:nvSpPr>
        <p:spPr>
          <a:xfrm>
            <a:off x="665225" y="1619650"/>
            <a:ext cx="713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Take the limit n → ∞ to get the degree distribution for a very large graph:</a:t>
            </a:r>
            <a:endParaRPr sz="15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5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175" y="2003325"/>
            <a:ext cx="4277549" cy="68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5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50" y="452775"/>
            <a:ext cx="3588925" cy="75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5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878" y="2804824"/>
            <a:ext cx="746950" cy="6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9"/>
          <p:cNvSpPr txBox="1"/>
          <p:nvPr/>
        </p:nvSpPr>
        <p:spPr>
          <a:xfrm>
            <a:off x="665225" y="1619650"/>
            <a:ext cx="7135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Take the limit n → ∞ to get the degree distribution for a very large graph:</a:t>
            </a:r>
            <a:endParaRPr sz="1500">
              <a:solidFill>
                <a:schemeClr val="dk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Google Shape;575;p6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80" y="1397322"/>
            <a:ext cx="2646883" cy="75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6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564" y="1121600"/>
            <a:ext cx="1412441" cy="10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581;p6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80" y="1397322"/>
            <a:ext cx="2646883" cy="75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6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564" y="1121600"/>
            <a:ext cx="1412441" cy="108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6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451" y="999146"/>
            <a:ext cx="3208674" cy="13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507" y="0"/>
            <a:ext cx="46449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25100" cy="4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Which nodes are </a:t>
            </a:r>
            <a:r>
              <a:rPr lang="en" sz="3000">
                <a:solidFill>
                  <a:srgbClr val="98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similar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to each other?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6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980" y="1397322"/>
            <a:ext cx="2646883" cy="75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p6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9564" y="1121600"/>
            <a:ext cx="1412441" cy="1086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2"/>
          <p:cNvSpPr txBox="1"/>
          <p:nvPr/>
        </p:nvSpPr>
        <p:spPr>
          <a:xfrm>
            <a:off x="2607050" y="29483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is the </a:t>
            </a: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Poisson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Distribution!</a:t>
            </a:r>
            <a:endParaRPr sz="2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1" name="Google Shape;591;p6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9451" y="999146"/>
            <a:ext cx="3208674" cy="13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Intuition behind the Poisson Distribution</a:t>
            </a:r>
            <a:endParaRPr/>
          </a:p>
        </p:txBody>
      </p:sp>
      <p:sp>
        <p:nvSpPr>
          <p:cNvPr id="597" name="Google Shape;597;p63"/>
          <p:cNvSpPr txBox="1">
            <a:spLocks noGrp="1"/>
          </p:cNvSpPr>
          <p:nvPr>
            <p:ph type="body" idx="1"/>
          </p:nvPr>
        </p:nvSpPr>
        <p:spPr>
          <a:xfrm>
            <a:off x="311700" y="1910225"/>
            <a:ext cx="5909700" cy="26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know the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rate,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 events happening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independently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Poisson Distribution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will tell you the probability of the event happening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number of times within the unit time/space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8" name="Google Shape;598;p6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0225" y="1975825"/>
            <a:ext cx="2188075" cy="7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Intuition behind the Poisson Distribution</a:t>
            </a:r>
            <a:endParaRPr/>
          </a:p>
        </p:txBody>
      </p:sp>
      <p:sp>
        <p:nvSpPr>
          <p:cNvPr id="604" name="Google Shape;604;p64"/>
          <p:cNvSpPr txBox="1">
            <a:spLocks noGrp="1"/>
          </p:cNvSpPr>
          <p:nvPr>
            <p:ph type="body" idx="1"/>
          </p:nvPr>
        </p:nvSpPr>
        <p:spPr>
          <a:xfrm>
            <a:off x="311700" y="1910225"/>
            <a:ext cx="5909700" cy="26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rate of calls coming to a call center,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 = 3 per minute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Probability of getting exactly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2 calls in a minute is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(3</a:t>
            </a:r>
            <a:r>
              <a:rPr lang="en" sz="15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</a:t>
            </a:r>
            <a:r>
              <a:rPr lang="en" sz="15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-3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)/ 2! = 0.22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05" name="Google Shape;605;p6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0225" y="1975825"/>
            <a:ext cx="2188075" cy="7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Intuition behind the Poisson Distribution</a:t>
            </a:r>
            <a:endParaRPr/>
          </a:p>
        </p:txBody>
      </p:sp>
      <p:sp>
        <p:nvSpPr>
          <p:cNvPr id="611" name="Google Shape;611;p65"/>
          <p:cNvSpPr txBox="1">
            <a:spLocks noGrp="1"/>
          </p:cNvSpPr>
          <p:nvPr>
            <p:ph type="body" idx="1"/>
          </p:nvPr>
        </p:nvSpPr>
        <p:spPr>
          <a:xfrm>
            <a:off x="311700" y="1910225"/>
            <a:ext cx="5909700" cy="26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number of goals in a World Cup match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 = 2.5 per match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Probabilities of getting exactly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0, 1, 2 goals in a match are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2" name="Google Shape;612;p6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25" y="3038396"/>
            <a:ext cx="4981276" cy="142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6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0225" y="1975825"/>
            <a:ext cx="2188075" cy="75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5"/>
          <p:cNvSpPr txBox="1"/>
          <p:nvPr/>
        </p:nvSpPr>
        <p:spPr>
          <a:xfrm>
            <a:off x="647409" y="3111268"/>
            <a:ext cx="156300" cy="3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65"/>
          <p:cNvSpPr txBox="1"/>
          <p:nvPr/>
        </p:nvSpPr>
        <p:spPr>
          <a:xfrm>
            <a:off x="647409" y="3591090"/>
            <a:ext cx="156300" cy="3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65"/>
          <p:cNvSpPr txBox="1"/>
          <p:nvPr/>
        </p:nvSpPr>
        <p:spPr>
          <a:xfrm>
            <a:off x="647409" y="4078055"/>
            <a:ext cx="156300" cy="33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sz="1600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Let’s look at Facebook data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22" name="Google Shape;622;p66"/>
          <p:cNvSpPr txBox="1"/>
          <p:nvPr/>
        </p:nvSpPr>
        <p:spPr>
          <a:xfrm>
            <a:off x="422350" y="20714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Facebook on May 2011: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721 million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users/nodes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user has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190 friends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on average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total of of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68.5 billion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friendship edges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23" name="Google Shape;623;p6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0400" y="1496975"/>
            <a:ext cx="5052024" cy="33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6"/>
          <p:cNvSpPr txBox="1"/>
          <p:nvPr/>
        </p:nvSpPr>
        <p:spPr>
          <a:xfrm>
            <a:off x="4703225" y="1179925"/>
            <a:ext cx="389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a 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graph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the same number of nodes and edges</a:t>
            </a:r>
            <a:endParaRPr sz="13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So.. a random graph has Poisson Degree Distribution</a:t>
            </a:r>
            <a:endParaRPr/>
          </a:p>
        </p:txBody>
      </p:sp>
      <p:sp>
        <p:nvSpPr>
          <p:cNvPr id="630" name="Google Shape;630;p67"/>
          <p:cNvSpPr txBox="1">
            <a:spLocks noGrp="1"/>
          </p:cNvSpPr>
          <p:nvPr>
            <p:ph type="body" idx="1"/>
          </p:nvPr>
        </p:nvSpPr>
        <p:spPr>
          <a:xfrm>
            <a:off x="311700" y="1605425"/>
            <a:ext cx="7367700" cy="26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Average number of friends on facebook,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 = 190 per node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Probabilities of finding nodes with exactly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0, 1, 2,... 190, … 5000 friends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1" name="Google Shape;631;p6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5576" y="2571750"/>
            <a:ext cx="3692849" cy="246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more realistic version: Barabasi-Albert Model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37" name="Google Shape;637;p68"/>
          <p:cNvSpPr txBox="1"/>
          <p:nvPr/>
        </p:nvSpPr>
        <p:spPr>
          <a:xfrm>
            <a:off x="422350" y="2147675"/>
            <a:ext cx="7674000" cy="2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Attempt 1: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Hold network size,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constant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Inject preferential attachment: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 to a vertex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probability proportional to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’s degree centrality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8" name="Google Shape;638;p6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216588"/>
            <a:ext cx="8839204" cy="65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more realistic version: Barabasi-Albert Model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44" name="Google Shape;644;p69"/>
          <p:cNvSpPr txBox="1"/>
          <p:nvPr/>
        </p:nvSpPr>
        <p:spPr>
          <a:xfrm>
            <a:off x="422350" y="2147675"/>
            <a:ext cx="3727800" cy="15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Attempt 2: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Allow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grow: add new nodes!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But connections are random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45" name="Google Shape;645;p6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216588"/>
            <a:ext cx="8839204" cy="65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more realistic version: Barabasi-Albert Model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51" name="Google Shape;651;p70"/>
          <p:cNvSpPr txBox="1"/>
          <p:nvPr/>
        </p:nvSpPr>
        <p:spPr>
          <a:xfrm>
            <a:off x="422350" y="2147675"/>
            <a:ext cx="8068200" cy="22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Attempt 3:</a:t>
            </a:r>
            <a:endParaRPr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Allow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grow: add new nodes!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Inject preferential attachment: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-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Connect to a vertex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probability proportional to </a:t>
            </a:r>
            <a:r>
              <a:rPr lang="en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’s degree centrality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2" name="Google Shape;652;p7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216588"/>
            <a:ext cx="8839204" cy="656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7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696" y="0"/>
            <a:ext cx="727460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7700" y="1421000"/>
            <a:ext cx="6648600" cy="146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795869">
            <a:off x="6233850" y="2638994"/>
            <a:ext cx="432309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320850" y="3168850"/>
            <a:ext cx="2502300" cy="809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N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is the set of neighboring nodes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Capturing Structural Equivalence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46700" cy="4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Transitive Linking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When a friend of my friend is my friend</a:t>
            </a:r>
            <a:endParaRPr sz="15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975" y="1498950"/>
            <a:ext cx="4780800" cy="211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325" y="994376"/>
            <a:ext cx="2292926" cy="259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875" y="1038951"/>
            <a:ext cx="2532726" cy="241760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 Mining Task: How Prevalent is Transitivity in your Data?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1324900" y="3726150"/>
            <a:ext cx="21927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No triangle is closed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Clustering Coeff = 0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Example: Star Graph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4615775" y="3726150"/>
            <a:ext cx="31290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All triangles are closed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Clustering Coeff = 1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Example: Fully Connected Graph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95800" y="1115300"/>
            <a:ext cx="590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1"/>
          <p:cNvSpPr/>
          <p:nvPr/>
        </p:nvSpPr>
        <p:spPr>
          <a:xfrm>
            <a:off x="1135760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395800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1858898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1349994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5" name="Google Shape;115;p21"/>
          <p:cNvCxnSpPr>
            <a:stCxn id="112" idx="4"/>
            <a:endCxn id="111" idx="1"/>
          </p:cNvCxnSpPr>
          <p:nvPr/>
        </p:nvCxnSpPr>
        <p:spPr>
          <a:xfrm>
            <a:off x="569200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1"/>
          <p:cNvCxnSpPr>
            <a:stCxn id="113" idx="4"/>
            <a:endCxn id="111" idx="7"/>
          </p:cNvCxnSpPr>
          <p:nvPr/>
        </p:nvCxnSpPr>
        <p:spPr>
          <a:xfrm flipH="1">
            <a:off x="1543898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1"/>
          <p:cNvCxnSpPr>
            <a:stCxn id="114" idx="4"/>
            <a:endCxn id="111" idx="0"/>
          </p:cNvCxnSpPr>
          <p:nvPr/>
        </p:nvCxnSpPr>
        <p:spPr>
          <a:xfrm flipH="1">
            <a:off x="1374894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21"/>
          <p:cNvSpPr/>
          <p:nvPr/>
        </p:nvSpPr>
        <p:spPr>
          <a:xfrm>
            <a:off x="3348948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21"/>
          <p:cNvSpPr/>
          <p:nvPr/>
        </p:nvSpPr>
        <p:spPr>
          <a:xfrm>
            <a:off x="2608989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4072087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3563183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2" name="Google Shape;122;p21"/>
          <p:cNvCxnSpPr>
            <a:stCxn id="119" idx="4"/>
            <a:endCxn id="118" idx="1"/>
          </p:cNvCxnSpPr>
          <p:nvPr/>
        </p:nvCxnSpPr>
        <p:spPr>
          <a:xfrm>
            <a:off x="2782389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21"/>
          <p:cNvCxnSpPr>
            <a:stCxn id="120" idx="4"/>
            <a:endCxn id="118" idx="7"/>
          </p:cNvCxnSpPr>
          <p:nvPr/>
        </p:nvCxnSpPr>
        <p:spPr>
          <a:xfrm flipH="1">
            <a:off x="3757087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21"/>
          <p:cNvCxnSpPr>
            <a:stCxn id="121" idx="4"/>
            <a:endCxn id="118" idx="0"/>
          </p:cNvCxnSpPr>
          <p:nvPr/>
        </p:nvCxnSpPr>
        <p:spPr>
          <a:xfrm flipH="1">
            <a:off x="3588083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1"/>
          <p:cNvCxnSpPr>
            <a:stCxn id="119" idx="5"/>
            <a:endCxn id="121" idx="1"/>
          </p:cNvCxnSpPr>
          <p:nvPr/>
        </p:nvCxnSpPr>
        <p:spPr>
          <a:xfrm>
            <a:off x="2905001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1"/>
          <p:cNvSpPr/>
          <p:nvPr/>
        </p:nvSpPr>
        <p:spPr>
          <a:xfrm>
            <a:off x="5562137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4822177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285275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5776372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0" name="Google Shape;130;p21"/>
          <p:cNvCxnSpPr>
            <a:stCxn id="127" idx="4"/>
            <a:endCxn id="126" idx="1"/>
          </p:cNvCxnSpPr>
          <p:nvPr/>
        </p:nvCxnSpPr>
        <p:spPr>
          <a:xfrm>
            <a:off x="4995577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>
            <a:stCxn id="128" idx="4"/>
            <a:endCxn id="126" idx="7"/>
          </p:cNvCxnSpPr>
          <p:nvPr/>
        </p:nvCxnSpPr>
        <p:spPr>
          <a:xfrm flipH="1">
            <a:off x="5970275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1"/>
          <p:cNvCxnSpPr>
            <a:stCxn id="129" idx="4"/>
            <a:endCxn id="126" idx="0"/>
          </p:cNvCxnSpPr>
          <p:nvPr/>
        </p:nvCxnSpPr>
        <p:spPr>
          <a:xfrm flipH="1">
            <a:off x="5801272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1"/>
          <p:cNvCxnSpPr>
            <a:stCxn id="127" idx="5"/>
            <a:endCxn id="129" idx="1"/>
          </p:cNvCxnSpPr>
          <p:nvPr/>
        </p:nvCxnSpPr>
        <p:spPr>
          <a:xfrm>
            <a:off x="5118190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21"/>
          <p:cNvCxnSpPr>
            <a:stCxn id="128" idx="3"/>
            <a:endCxn id="129" idx="7"/>
          </p:cNvCxnSpPr>
          <p:nvPr/>
        </p:nvCxnSpPr>
        <p:spPr>
          <a:xfrm flipH="1">
            <a:off x="6072363" y="2122387"/>
            <a:ext cx="2637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21"/>
          <p:cNvSpPr/>
          <p:nvPr/>
        </p:nvSpPr>
        <p:spPr>
          <a:xfrm>
            <a:off x="7775326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70353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84984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79895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9" name="Google Shape;139;p21"/>
          <p:cNvCxnSpPr>
            <a:stCxn id="136" idx="4"/>
            <a:endCxn id="135" idx="1"/>
          </p:cNvCxnSpPr>
          <p:nvPr/>
        </p:nvCxnSpPr>
        <p:spPr>
          <a:xfrm>
            <a:off x="7208766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1"/>
          <p:cNvCxnSpPr>
            <a:stCxn id="137" idx="4"/>
            <a:endCxn id="135" idx="7"/>
          </p:cNvCxnSpPr>
          <p:nvPr/>
        </p:nvCxnSpPr>
        <p:spPr>
          <a:xfrm flipH="1">
            <a:off x="8183464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1"/>
          <p:cNvCxnSpPr>
            <a:stCxn id="138" idx="4"/>
            <a:endCxn id="135" idx="0"/>
          </p:cNvCxnSpPr>
          <p:nvPr/>
        </p:nvCxnSpPr>
        <p:spPr>
          <a:xfrm flipH="1">
            <a:off x="8014460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21"/>
          <p:cNvCxnSpPr>
            <a:stCxn id="136" idx="6"/>
            <a:endCxn id="137" idx="2"/>
          </p:cNvCxnSpPr>
          <p:nvPr/>
        </p:nvCxnSpPr>
        <p:spPr>
          <a:xfrm>
            <a:off x="7382166" y="1999775"/>
            <a:ext cx="1116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21"/>
          <p:cNvCxnSpPr>
            <a:stCxn id="136" idx="5"/>
            <a:endCxn id="138" idx="1"/>
          </p:cNvCxnSpPr>
          <p:nvPr/>
        </p:nvCxnSpPr>
        <p:spPr>
          <a:xfrm>
            <a:off x="7331378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1"/>
          <p:cNvCxnSpPr>
            <a:stCxn id="137" idx="3"/>
            <a:endCxn id="138" idx="7"/>
          </p:cNvCxnSpPr>
          <p:nvPr/>
        </p:nvCxnSpPr>
        <p:spPr>
          <a:xfrm flipH="1">
            <a:off x="8285552" y="2122387"/>
            <a:ext cx="2637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21"/>
          <p:cNvSpPr txBox="1"/>
          <p:nvPr/>
        </p:nvSpPr>
        <p:spPr>
          <a:xfrm>
            <a:off x="6985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0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29083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1/3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51181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2/3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73279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1405</Words>
  <Application>Microsoft Office PowerPoint</Application>
  <PresentationFormat>On-screen Show (16:9)</PresentationFormat>
  <Paragraphs>234</Paragraphs>
  <Slides>60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Proxima Nova</vt:lpstr>
      <vt:lpstr>Proxima Nova Extrabold</vt:lpstr>
      <vt:lpstr>Proxima Nova Semibold</vt:lpstr>
      <vt:lpstr>Arial</vt:lpstr>
      <vt:lpstr>Times New Roman</vt:lpstr>
      <vt:lpstr>Simple Light</vt:lpstr>
      <vt:lpstr>CAP 6317/4773: Social Media Mining  Lecture 8: Network Models</vt:lpstr>
      <vt:lpstr>PowerPoint Presentation</vt:lpstr>
      <vt:lpstr>PowerPoint Presentation</vt:lpstr>
      <vt:lpstr>PowerPoint Presentation</vt:lpstr>
      <vt:lpstr>Which nodes are similar to each other?</vt:lpstr>
      <vt:lpstr>PowerPoint Presentation</vt:lpstr>
      <vt:lpstr>Transitive Linking When a friend of my friend is my friend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Intuition behind the Poisson Distribution</vt:lpstr>
      <vt:lpstr>Intuition behind the Poisson Distribution</vt:lpstr>
      <vt:lpstr>Intuition behind the Poisson Distribution</vt:lpstr>
      <vt:lpstr>PowerPoint Presentation</vt:lpstr>
      <vt:lpstr>So.. a random graph has Poisson Degree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1</cp:revision>
  <dcterms:modified xsi:type="dcterms:W3CDTF">2025-03-06T14:34:13Z</dcterms:modified>
</cp:coreProperties>
</file>