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4" r:id="rId4"/>
    <p:sldId id="277" r:id="rId5"/>
    <p:sldId id="272" r:id="rId6"/>
    <p:sldId id="275" r:id="rId7"/>
    <p:sldId id="276" r:id="rId8"/>
    <p:sldId id="278" r:id="rId9"/>
    <p:sldId id="279" r:id="rId10"/>
    <p:sldId id="281" r:id="rId11"/>
    <p:sldId id="285" r:id="rId12"/>
    <p:sldId id="282" r:id="rId13"/>
    <p:sldId id="283" r:id="rId14"/>
    <p:sldId id="284" r:id="rId15"/>
    <p:sldId id="286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485A-3ECE-4E08-9F58-003D7280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375E9-0C13-4C98-AAFD-55B4AD66E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40CD-E2F1-4E67-A768-7802F79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6278-D672-4BA2-A600-31C4F8BF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AC1E-CCAD-49DC-988F-9DDAE6D6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3F4E-8FBB-4DC8-A86F-AF39F1D0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E66B3-96CC-49D0-B5F8-6E349BB12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D9F3-BD06-4AF6-A806-845BB7B9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A1ED-5DC0-4BF6-A05A-89C50594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C91-C46F-4DE5-85D6-6D927E6D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23405-F4A6-493F-8989-6A3ABCF48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EF0A4-EAE6-402D-A4EC-6D744CB4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47B8-9AC5-4612-B25C-F81271C5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5863-69ED-4E3D-A9F5-BB018C92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1353-EA33-4353-AB49-73425F78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7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5719-1031-4E7C-9B79-28A5AFD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6B87-48EF-4A55-BCD4-75F1D5C5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A7F1-6975-4C0F-B427-8F4B7171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65E4-3B62-4A9F-9F9B-E24EC39D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8FB8-3E68-43B9-A451-16B42D35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39F7-29AE-4E1B-BE2D-FE75B356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18B4-DB37-4F45-9998-D67FF2B5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ABD4-FEE6-4625-8542-8828EFD1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DDEA-C035-4553-A675-CF8EC0D8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828E-6D71-4611-8DCC-11934ED3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952A-28AD-4849-86F4-A18BE927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C402-B33E-41E5-BA93-45E2004BD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912F-582F-4DEE-9011-0BD3527F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6FB5D-54E0-44BC-ABBC-5009F232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DF7B9-4095-4367-9395-036FE036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C8F4E-42B5-464F-AD4D-62412A67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9318-14D9-41EA-890B-74A68CA5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DE588-2CCF-4423-B3DB-23BBCF8B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52721-1D4B-4AB2-8A2A-A6A62CD5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77137-BC89-4F54-B008-063D209F9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C8622-69EE-4187-97D8-A2A10D0AD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44EC4-92C7-4F6F-B454-C52DB607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19D26-0770-4176-A78F-A67A9D56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CBA6-9751-45BF-A257-DCEC5D89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CB7-17CB-47F7-BE9A-5C4328A2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C22D9-FF9A-4FB0-A94E-02AEB5D6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4DBA5-C580-4EB6-98BF-3E48853A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FB5F-3787-4CF6-A1E2-53CDF624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994D6-A96F-4BF2-BBB6-4A472F61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73EDD-1EBC-474F-BC80-5C948255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D2FF-E610-46F5-B1F5-D0162288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6CBD-B19D-4A5C-BA11-C0F5AA18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D4-83D7-4F08-9DBE-97DCFCFD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CD53A-4397-417B-8163-523F142C9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B2336-8CEC-436C-9162-E90B0DF1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E7489-B019-4C29-9212-CBB30AE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02F4-848E-414F-AD9C-D1C8F414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7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058F-F5FD-45F7-951B-2E1B6D87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3D0E8-155B-47E6-BC85-D6859FB3D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DD12-769B-4A41-BF4A-D7FBEC0EF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E44C3-A33E-4D54-BD0F-D03ADCC9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56619-9D38-4856-B113-3C1818DA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7502-DC9D-4F17-B94F-6B49A133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4F32B-015C-499F-9883-B1C79662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9FBAB-EC29-46C1-B72F-FE5A24399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A42A-C324-4A1F-860B-9249A2A11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FB0B-0526-4FAE-BB5D-4E09DFBD4EA1}" type="datetimeFigureOut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245F-44F5-4ECC-84A3-DBA808563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00EE-930E-44A4-A0EE-666D391D7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C104-92F7-454D-8DE4-AF95F643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hyperlink" Target="https://cheatography.com/davechild/cheat-sheets/regular-expression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hyperlink" Target="https://cheatography.com/davechild/cheat-sheets/regular-expression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ordnet.princeton.edu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xtblob.readthedocs.io/en/dev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spacy.io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pypi.org/project/gensim/" TargetMode="Externa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283B0-2D6E-438A-9C0F-8F813C440E65}"/>
              </a:ext>
            </a:extLst>
          </p:cNvPr>
          <p:cNvSpPr txBox="1"/>
          <p:nvPr/>
        </p:nvSpPr>
        <p:spPr>
          <a:xfrm>
            <a:off x="1" y="1885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IEEE SB UPATRAS</a:t>
            </a:r>
            <a:endParaRPr lang="el-GR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7389-1882-4194-956E-732A974FA291}"/>
              </a:ext>
            </a:extLst>
          </p:cNvPr>
          <p:cNvSpPr txBox="1"/>
          <p:nvPr/>
        </p:nvSpPr>
        <p:spPr>
          <a:xfrm>
            <a:off x="0" y="11268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Artificial Intelligence Scientific Group</a:t>
            </a:r>
            <a:endParaRPr lang="el-G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5790E-BDC3-4F45-BA68-7137B8A4560E}"/>
              </a:ext>
            </a:extLst>
          </p:cNvPr>
          <p:cNvSpPr txBox="1"/>
          <p:nvPr/>
        </p:nvSpPr>
        <p:spPr>
          <a:xfrm>
            <a:off x="0" y="64253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/>
              <a:t>Μητακίδης Ανέστης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E3EE1-AB77-4FEF-B1DA-B9B30BC4C8ED}"/>
              </a:ext>
            </a:extLst>
          </p:cNvPr>
          <p:cNvSpPr txBox="1"/>
          <p:nvPr/>
        </p:nvSpPr>
        <p:spPr>
          <a:xfrm>
            <a:off x="0" y="212308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Εισαγωγή στο </a:t>
            </a:r>
            <a:r>
              <a:rPr lang="en-US" sz="2400" dirty="0"/>
              <a:t>Natural Language Processing</a:t>
            </a:r>
            <a:endParaRPr lang="el-GR" sz="2400" dirty="0"/>
          </a:p>
        </p:txBody>
      </p:sp>
      <p:pic>
        <p:nvPicPr>
          <p:cNvPr id="9" name="Εικόνα 8" descr="Εικόνα που περιέχει πουκάμισο&#10;&#10;Περιγραφή που δημιουργήθηκε αυτόματα">
            <a:extLst>
              <a:ext uri="{FF2B5EF4-FFF2-40B4-BE49-F238E27FC236}">
                <a16:creationId xmlns:a16="http://schemas.microsoft.com/office/drawing/2014/main" id="{39F1736D-F443-49C8-9A12-445DAE425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6" y="2769420"/>
            <a:ext cx="8050491" cy="40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9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0FFD-136E-4EB4-BADE-BD1C4A502263}"/>
              </a:ext>
            </a:extLst>
          </p:cNvPr>
          <p:cNvSpPr txBox="1"/>
          <p:nvPr/>
        </p:nvSpPr>
        <p:spPr>
          <a:xfrm>
            <a:off x="0" y="5505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004FE-A89D-45F7-9E4A-F8BB80BF3F3B}"/>
              </a:ext>
            </a:extLst>
          </p:cNvPr>
          <p:cNvSpPr txBox="1"/>
          <p:nvPr/>
        </p:nvSpPr>
        <p:spPr>
          <a:xfrm>
            <a:off x="0" y="630749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https://cheatography.com/davechild/cheat-sheets/regular-expressions/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https://docs.python.org/3/library/re.html</a:t>
            </a:r>
            <a:r>
              <a:rPr lang="en-US" sz="1400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B194D-8826-4777-B822-7537ECC9D2EB}"/>
              </a:ext>
            </a:extLst>
          </p:cNvPr>
          <p:cNvSpPr txBox="1"/>
          <p:nvPr/>
        </p:nvSpPr>
        <p:spPr>
          <a:xfrm>
            <a:off x="1258077" y="1866122"/>
            <a:ext cx="96758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Τι είναι;</a:t>
            </a:r>
          </a:p>
          <a:p>
            <a:r>
              <a:rPr lang="el-GR" sz="2000" dirty="0"/>
              <a:t>Κανόνες που ορίζουν μία γλώσσα (πρότυπο) </a:t>
            </a:r>
            <a:r>
              <a:rPr lang="en-US" sz="2000" dirty="0"/>
              <a:t>L</a:t>
            </a:r>
            <a:endParaRPr lang="el-GR" sz="2000" dirty="0"/>
          </a:p>
          <a:p>
            <a:endParaRPr lang="el-G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Γιατί τις χρησιμοποιούμε;</a:t>
            </a:r>
          </a:p>
          <a:p>
            <a:r>
              <a:rPr lang="el-GR" sz="2000" dirty="0"/>
              <a:t>Εύκολη και γρήγορη εύρεση κομματιών ενός κειμένου που μας ενδιαφέρουν</a:t>
            </a:r>
          </a:p>
          <a:p>
            <a:endParaRPr lang="el-G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Που αλλού χρησιμοποιούνται;</a:t>
            </a:r>
          </a:p>
          <a:p>
            <a:r>
              <a:rPr lang="el-GR" sz="2000" dirty="0"/>
              <a:t>Μπορούν να χρησιμοποιηθούν στο </a:t>
            </a:r>
            <a:r>
              <a:rPr lang="en-US" sz="2000" dirty="0"/>
              <a:t>web scraping</a:t>
            </a:r>
            <a:r>
              <a:rPr lang="el-G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34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F004FE-A89D-45F7-9E4A-F8BB80BF3F3B}"/>
              </a:ext>
            </a:extLst>
          </p:cNvPr>
          <p:cNvSpPr txBox="1"/>
          <p:nvPr/>
        </p:nvSpPr>
        <p:spPr>
          <a:xfrm>
            <a:off x="0" y="630749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https://cheatography.com/davechild/cheat-sheets/regular-expressions/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https://docs.python.org/3/library/re.html</a:t>
            </a:r>
            <a:r>
              <a:rPr lang="en-US" sz="1400" dirty="0"/>
              <a:t> 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D8B6D7-65B4-4587-AA4F-02EFA4B2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3702"/>
              </p:ext>
            </p:extLst>
          </p:nvPr>
        </p:nvGraphicFramePr>
        <p:xfrm>
          <a:off x="1457650" y="213898"/>
          <a:ext cx="8890000" cy="6048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261">
                  <a:extLst>
                    <a:ext uri="{9D8B030D-6E8A-4147-A177-3AD203B41FA5}">
                      <a16:colId xmlns:a16="http://schemas.microsoft.com/office/drawing/2014/main" val="281706234"/>
                    </a:ext>
                  </a:extLst>
                </a:gridCol>
                <a:gridCol w="3571032">
                  <a:extLst>
                    <a:ext uri="{9D8B030D-6E8A-4147-A177-3AD203B41FA5}">
                      <a16:colId xmlns:a16="http://schemas.microsoft.com/office/drawing/2014/main" val="3911169974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697641710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1863010130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r>
                        <a:rPr lang="el-GR" dirty="0"/>
                        <a:t>ΣΥΜΒΟΛΙΣΜΟΣ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ΕΠΕΞΗΓΗΣΗ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ΠΑΡΑΔΕΙΓΜΑ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ΠΡΟΤΥΠΟ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22109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/…/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400" b="1" dirty="0"/>
                        <a:t>Ακολουθία</a:t>
                      </a:r>
                      <a:r>
                        <a:rPr lang="el-GR" sz="1400" dirty="0"/>
                        <a:t>: συμβολοσειρά μεταξύ των </a:t>
                      </a:r>
                      <a:r>
                        <a:rPr lang="en-US" sz="1400" dirty="0"/>
                        <a:t>“</a:t>
                      </a:r>
                      <a:r>
                        <a:rPr lang="el-GR" sz="1400" dirty="0"/>
                        <a:t>/</a:t>
                      </a:r>
                      <a:r>
                        <a:rPr lang="en-US" sz="1400" dirty="0"/>
                        <a:t>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abc</a:t>
                      </a:r>
                      <a:r>
                        <a:rPr lang="en-US" sz="1400" dirty="0"/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28389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/>
                        <a:t>Επιλογή</a:t>
                      </a:r>
                      <a:r>
                        <a:rPr lang="el-GR" sz="1400" dirty="0"/>
                        <a:t>: Επιλογή ενός όρου από όσους είναι μέσα στις αγκύλες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/a[</a:t>
                      </a:r>
                      <a:r>
                        <a:rPr lang="en-US" sz="1400" dirty="0" err="1"/>
                        <a:t>bcd</a:t>
                      </a:r>
                      <a:r>
                        <a:rPr lang="en-US" sz="1400" dirty="0"/>
                        <a:t>]e/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abe</a:t>
                      </a:r>
                      <a:r>
                        <a:rPr lang="en-US" sz="1400" dirty="0"/>
                        <a:t>, ace, </a:t>
                      </a:r>
                      <a:r>
                        <a:rPr lang="en-US" sz="1400" dirty="0" err="1"/>
                        <a:t>ade</a:t>
                      </a:r>
                      <a:r>
                        <a:rPr lang="en-US" sz="1400" dirty="0"/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6235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(…)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/>
                        <a:t>Ομαδοποίηση</a:t>
                      </a:r>
                      <a:r>
                        <a:rPr lang="el-GR" sz="1400" dirty="0"/>
                        <a:t>: Οι όροι μέσα στις παρενθέσεις θεωρούνται ένας χαρακτήρας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/a[b(cd)e]/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{ab, </a:t>
                      </a:r>
                      <a:r>
                        <a:rPr lang="en-US" sz="1400" dirty="0" err="1"/>
                        <a:t>acd</a:t>
                      </a:r>
                      <a:r>
                        <a:rPr lang="en-US" sz="1400" dirty="0"/>
                        <a:t>, ae}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48748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/>
                        <a:t>Προαιρετική εμφάνιση</a:t>
                      </a:r>
                      <a:r>
                        <a:rPr lang="el-GR" sz="1400" dirty="0"/>
                        <a:t>: Ο χαρακτήρας πριν το ? Εμφανίζεται 0 ή 1 φορά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ab?c</a:t>
                      </a:r>
                      <a:r>
                        <a:rPr lang="en-US" sz="1400" dirty="0"/>
                        <a:t>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{ac, </a:t>
                      </a:r>
                      <a:r>
                        <a:rPr lang="en-US" sz="1400" dirty="0" err="1"/>
                        <a:t>abc</a:t>
                      </a:r>
                      <a:r>
                        <a:rPr lang="en-US" sz="1400" dirty="0"/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59465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Kleene star</a:t>
                      </a:r>
                      <a:r>
                        <a:rPr lang="en-US" sz="1400" dirty="0"/>
                        <a:t>: </a:t>
                      </a:r>
                      <a:r>
                        <a:rPr lang="el-GR" sz="1400" dirty="0"/>
                        <a:t>Ο χαρακτήρας πριν το </a:t>
                      </a:r>
                      <a:r>
                        <a:rPr lang="en-US" sz="1400" dirty="0"/>
                        <a:t>*</a:t>
                      </a:r>
                      <a:r>
                        <a:rPr lang="el-GR" sz="1400" dirty="0"/>
                        <a:t> Εμφανίζεται 0 ή περισσότερες φορές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/ab*c/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{ac, </a:t>
                      </a:r>
                      <a:r>
                        <a:rPr lang="en-US" sz="1400" dirty="0" err="1"/>
                        <a:t>abc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abbc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abbbc</a:t>
                      </a:r>
                      <a:r>
                        <a:rPr lang="en-US" sz="1400" dirty="0"/>
                        <a:t>, ..., abb...</a:t>
                      </a:r>
                      <a:r>
                        <a:rPr lang="en-US" sz="1400" dirty="0" err="1"/>
                        <a:t>bc</a:t>
                      </a:r>
                      <a:r>
                        <a:rPr lang="en-US" sz="1400" dirty="0"/>
                        <a:t>, ...}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25215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Kleene</a:t>
                      </a:r>
                      <a:r>
                        <a:rPr lang="el-GR" sz="1400" b="1" dirty="0"/>
                        <a:t> </a:t>
                      </a:r>
                      <a:r>
                        <a:rPr lang="en-US" sz="1400" b="1" dirty="0"/>
                        <a:t>cross</a:t>
                      </a:r>
                      <a:r>
                        <a:rPr lang="en-US" sz="1400" dirty="0"/>
                        <a:t>: </a:t>
                      </a:r>
                      <a:r>
                        <a:rPr lang="el-GR" sz="1400" dirty="0"/>
                        <a:t>Ο χαρακτήρας πριν το </a:t>
                      </a:r>
                      <a:r>
                        <a:rPr lang="en-US" sz="1400" dirty="0"/>
                        <a:t>+</a:t>
                      </a:r>
                      <a:r>
                        <a:rPr lang="el-GR" sz="1400" dirty="0"/>
                        <a:t> Εμφανίζεται </a:t>
                      </a:r>
                      <a:r>
                        <a:rPr lang="en-US" sz="1400" dirty="0"/>
                        <a:t>1</a:t>
                      </a:r>
                      <a:r>
                        <a:rPr lang="el-GR" sz="1400" dirty="0"/>
                        <a:t> ή περισσότερες φορές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ab+c</a:t>
                      </a:r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abc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abbc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abbbc</a:t>
                      </a:r>
                      <a:r>
                        <a:rPr lang="en-US" sz="1400" dirty="0"/>
                        <a:t>, ..., abb...</a:t>
                      </a:r>
                      <a:r>
                        <a:rPr lang="en-US" sz="1400" dirty="0" err="1"/>
                        <a:t>bc</a:t>
                      </a:r>
                      <a:r>
                        <a:rPr lang="en-US" sz="1400" dirty="0"/>
                        <a:t>, ...}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03319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/>
                        <a:t>Τελεία</a:t>
                      </a:r>
                      <a:r>
                        <a:rPr lang="el-GR" sz="1400" dirty="0"/>
                        <a:t> </a:t>
                      </a:r>
                      <a:r>
                        <a:rPr lang="en-US" sz="1400" dirty="0"/>
                        <a:t>: </a:t>
                      </a:r>
                      <a:r>
                        <a:rPr lang="el-GR" sz="1400" dirty="0"/>
                        <a:t>Επιλογή ενός συμβόλου από όλο το αλφάβητο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a.b</a:t>
                      </a:r>
                      <a:r>
                        <a:rPr lang="en-US" sz="1400" dirty="0"/>
                        <a:t>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aab</a:t>
                      </a:r>
                      <a:r>
                        <a:rPr lang="en-US" sz="1400" dirty="0"/>
                        <a:t>, abb, </a:t>
                      </a:r>
                      <a:r>
                        <a:rPr lang="en-US" sz="1400" dirty="0" err="1"/>
                        <a:t>acb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adb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aeb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24720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/>
                        <a:t>Διάστημα</a:t>
                      </a:r>
                      <a:r>
                        <a:rPr lang="en-US" sz="1400" dirty="0"/>
                        <a:t>: </a:t>
                      </a:r>
                      <a:r>
                        <a:rPr lang="el-GR" sz="1400" dirty="0"/>
                        <a:t>ακολουθία συνεχόμενων συμβόλων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/[1-4][f-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{1f, 1g, 1h, 1i, 2f, 2g, 2h, 2i, 3f, 3g, 3h, 3i, 4f, 4g, 4h, 4i,}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38492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/>
                        <a:t>Ειδικός Χαρακτήρας</a:t>
                      </a:r>
                      <a:r>
                        <a:rPr lang="el-GR" sz="1400" dirty="0"/>
                        <a:t>: Ο χαρακτήρας που ακολουθεί ανήκει στο πρότυπο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/ab\?c/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ab?c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5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76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0FFD-136E-4EB4-BADE-BD1C4A502263}"/>
              </a:ext>
            </a:extLst>
          </p:cNvPr>
          <p:cNvSpPr txBox="1"/>
          <p:nvPr/>
        </p:nvSpPr>
        <p:spPr>
          <a:xfrm>
            <a:off x="0" y="5505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Tokenization, Lower Casing and </a:t>
            </a:r>
            <a:r>
              <a:rPr lang="en-US" sz="3200" dirty="0" err="1"/>
              <a:t>Stopwords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EBBF0-E99E-4ABF-BE2F-A3D2AAD7FCF7}"/>
              </a:ext>
            </a:extLst>
          </p:cNvPr>
          <p:cNvSpPr txBox="1"/>
          <p:nvPr/>
        </p:nvSpPr>
        <p:spPr>
          <a:xfrm>
            <a:off x="1343607" y="1866122"/>
            <a:ext cx="9675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Τι είναι</a:t>
            </a:r>
            <a:r>
              <a:rPr lang="en-US" sz="2000" b="1" dirty="0"/>
              <a:t> </a:t>
            </a:r>
            <a:r>
              <a:rPr lang="el-GR" sz="2000" b="1" dirty="0"/>
              <a:t>το </a:t>
            </a:r>
            <a:r>
              <a:rPr lang="en-US" sz="2000" b="1" dirty="0"/>
              <a:t>Tokenization</a:t>
            </a:r>
            <a:r>
              <a:rPr lang="el-GR" sz="2000" b="1" dirty="0"/>
              <a:t>;</a:t>
            </a:r>
          </a:p>
          <a:p>
            <a:r>
              <a:rPr lang="el-GR" sz="2000" dirty="0"/>
              <a:t>Μία απλή διαδικασίας μετατροπής ενός </a:t>
            </a:r>
            <a:r>
              <a:rPr lang="en-US" sz="2000" dirty="0"/>
              <a:t>string </a:t>
            </a:r>
            <a:r>
              <a:rPr lang="el-GR" sz="2000" dirty="0"/>
              <a:t>σε λίστα λέξεων</a:t>
            </a:r>
          </a:p>
          <a:p>
            <a:endParaRPr lang="el-G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Γιατί το χρησιμοποιούμε;</a:t>
            </a:r>
          </a:p>
          <a:p>
            <a:r>
              <a:rPr lang="el-GR" sz="2000" dirty="0"/>
              <a:t>Διευκόλυνση στην κωδικοποίηση των δεδομένων και καλύτερη κατανόηση από το μοντέλο μας</a:t>
            </a:r>
          </a:p>
        </p:txBody>
      </p:sp>
    </p:spTree>
    <p:extLst>
      <p:ext uri="{BB962C8B-B14F-4D97-AF65-F5344CB8AC3E}">
        <p14:creationId xmlns:p14="http://schemas.microsoft.com/office/powerpoint/2010/main" val="326075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0FFD-136E-4EB4-BADE-BD1C4A502263}"/>
              </a:ext>
            </a:extLst>
          </p:cNvPr>
          <p:cNvSpPr txBox="1"/>
          <p:nvPr/>
        </p:nvSpPr>
        <p:spPr>
          <a:xfrm>
            <a:off x="0" y="5505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1325F-381F-4D70-8A1C-39E7949B6B80}"/>
              </a:ext>
            </a:extLst>
          </p:cNvPr>
          <p:cNvSpPr txBox="1"/>
          <p:nvPr/>
        </p:nvSpPr>
        <p:spPr>
          <a:xfrm>
            <a:off x="1343607" y="1866122"/>
            <a:ext cx="9675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Τι είναι;</a:t>
            </a:r>
          </a:p>
          <a:p>
            <a:r>
              <a:rPr lang="el-GR" sz="2000" dirty="0"/>
              <a:t>Διαδικασία απλοποίησης των λέξεων χωρίς να χαθεί η σημαντική πληροφορία</a:t>
            </a:r>
          </a:p>
          <a:p>
            <a:endParaRPr lang="el-G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Γιατί το χρησιμοποιούμε;</a:t>
            </a:r>
          </a:p>
          <a:p>
            <a:r>
              <a:rPr lang="el-GR" sz="2000" dirty="0"/>
              <a:t>Αφαίρεση περιττής πληροφορίας από τα δεδομένα για καλύτερη κατανόηση από το μοντέλο</a:t>
            </a:r>
          </a:p>
          <a:p>
            <a:endParaRPr lang="el-G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Ποιοι είναι οι πιο γνωστοί αλγόριθμοι </a:t>
            </a:r>
            <a:r>
              <a:rPr lang="en-US" sz="2000" b="1" dirty="0"/>
              <a:t>stemming</a:t>
            </a:r>
            <a:r>
              <a:rPr lang="el-GR" sz="2000" b="1" dirty="0"/>
              <a:t>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Porter’s Stemmer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Lovins</a:t>
            </a:r>
            <a:r>
              <a:rPr lang="en-US" sz="2000" dirty="0"/>
              <a:t> Stemmer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Paice</a:t>
            </a:r>
            <a:r>
              <a:rPr lang="en-US" sz="2000" dirty="0"/>
              <a:t> Stemmer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0375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0FFD-136E-4EB4-BADE-BD1C4A502263}"/>
              </a:ext>
            </a:extLst>
          </p:cNvPr>
          <p:cNvSpPr txBox="1"/>
          <p:nvPr/>
        </p:nvSpPr>
        <p:spPr>
          <a:xfrm>
            <a:off x="0" y="5505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Lemmatization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340EF-15FC-4F52-92F6-44D730CCC583}"/>
              </a:ext>
            </a:extLst>
          </p:cNvPr>
          <p:cNvSpPr txBox="1"/>
          <p:nvPr/>
        </p:nvSpPr>
        <p:spPr>
          <a:xfrm>
            <a:off x="1343607" y="1866122"/>
            <a:ext cx="96758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Τι είναι;</a:t>
            </a:r>
          </a:p>
          <a:p>
            <a:r>
              <a:rPr lang="el-GR" sz="2000" dirty="0"/>
              <a:t>Διαδικασία σωστής μείωσης στην μορφολογία των λέξεων </a:t>
            </a:r>
          </a:p>
          <a:p>
            <a:endParaRPr lang="el-G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Γιατί το χρησιμοποιούμε;</a:t>
            </a:r>
          </a:p>
          <a:p>
            <a:r>
              <a:rPr lang="el-GR" sz="2000" dirty="0"/>
              <a:t>Αφαίρεση περιττής πληροφορίας από τα δεδομένα για καλύτερη κατανόηση από το μοντέλο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52959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0FFD-136E-4EB4-BADE-BD1C4A502263}"/>
              </a:ext>
            </a:extLst>
          </p:cNvPr>
          <p:cNvSpPr txBox="1"/>
          <p:nvPr/>
        </p:nvSpPr>
        <p:spPr>
          <a:xfrm>
            <a:off x="0" y="5505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Vectorization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340EF-15FC-4F52-92F6-44D730CCC583}"/>
              </a:ext>
            </a:extLst>
          </p:cNvPr>
          <p:cNvSpPr txBox="1"/>
          <p:nvPr/>
        </p:nvSpPr>
        <p:spPr>
          <a:xfrm>
            <a:off x="1343607" y="1866122"/>
            <a:ext cx="9675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Τι είναι;</a:t>
            </a:r>
          </a:p>
          <a:p>
            <a:r>
              <a:rPr lang="el-GR" sz="2000" dirty="0"/>
              <a:t>Διαδικασία μετατροπής των </a:t>
            </a:r>
            <a:r>
              <a:rPr lang="el-GR" sz="2000" dirty="0" err="1"/>
              <a:t>κειμενικών</a:t>
            </a:r>
            <a:r>
              <a:rPr lang="el-GR" sz="2000" dirty="0"/>
              <a:t> δεδομένων σε δομές αριθμών</a:t>
            </a:r>
          </a:p>
          <a:p>
            <a:endParaRPr lang="el-G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Γιατί το χρησιμοποιούμε;</a:t>
            </a:r>
          </a:p>
          <a:p>
            <a:r>
              <a:rPr lang="el-GR" sz="2000" dirty="0"/>
              <a:t>Γιατί τα μοντέλα μας καταλαβαίνουν αριθμούς και όχι λέξεις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63152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0FFD-136E-4EB4-BADE-BD1C4A502263}"/>
              </a:ext>
            </a:extLst>
          </p:cNvPr>
          <p:cNvSpPr txBox="1"/>
          <p:nvPr/>
        </p:nvSpPr>
        <p:spPr>
          <a:xfrm>
            <a:off x="0" y="5505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Tools -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673FD-7224-43EB-A05C-E36ED5A853A7}"/>
              </a:ext>
            </a:extLst>
          </p:cNvPr>
          <p:cNvSpPr txBox="1"/>
          <p:nvPr/>
        </p:nvSpPr>
        <p:spPr>
          <a:xfrm>
            <a:off x="454868" y="3921608"/>
            <a:ext cx="227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https://www.nltk.org/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CAE63-1C0B-4B3F-B8F6-C951458400B5}"/>
              </a:ext>
            </a:extLst>
          </p:cNvPr>
          <p:cNvSpPr txBox="1"/>
          <p:nvPr/>
        </p:nvSpPr>
        <p:spPr>
          <a:xfrm>
            <a:off x="454868" y="3251783"/>
            <a:ext cx="317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https://wordnet.princeton.edu/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7A15D-3A7C-4AAD-AABD-97E7482F1008}"/>
              </a:ext>
            </a:extLst>
          </p:cNvPr>
          <p:cNvSpPr txBox="1"/>
          <p:nvPr/>
        </p:nvSpPr>
        <p:spPr>
          <a:xfrm>
            <a:off x="454868" y="2595954"/>
            <a:ext cx="332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https://pypi.org/project/gensim/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4D1A2-1643-47FA-9D8E-16A9A8CD8CE6}"/>
              </a:ext>
            </a:extLst>
          </p:cNvPr>
          <p:cNvSpPr txBox="1"/>
          <p:nvPr/>
        </p:nvSpPr>
        <p:spPr>
          <a:xfrm>
            <a:off x="454868" y="447980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https://spacy.io/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5AE74-511B-469F-A902-013B80B2F567}"/>
              </a:ext>
            </a:extLst>
          </p:cNvPr>
          <p:cNvSpPr txBox="1"/>
          <p:nvPr/>
        </p:nvSpPr>
        <p:spPr>
          <a:xfrm>
            <a:off x="454868" y="200886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https://textblob.readthedocs.io/en/dev/</a:t>
            </a:r>
            <a:r>
              <a:rPr lang="en-US" dirty="0"/>
              <a:t> </a:t>
            </a:r>
          </a:p>
        </p:txBody>
      </p:sp>
      <p:pic>
        <p:nvPicPr>
          <p:cNvPr id="1026" name="Picture 2" descr="SpaCy - Wikidata">
            <a:extLst>
              <a:ext uri="{FF2B5EF4-FFF2-40B4-BE49-F238E27FC236}">
                <a16:creationId xmlns:a16="http://schemas.microsoft.com/office/drawing/2014/main" id="{1804FD88-2EDE-4131-9EA7-E44BD8EEC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622" y="1546742"/>
            <a:ext cx="2992767" cy="10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NLTK library in Python | by Uzair Adamjee | Python in Plain  English">
            <a:extLst>
              <a:ext uri="{FF2B5EF4-FFF2-40B4-BE49-F238E27FC236}">
                <a16:creationId xmlns:a16="http://schemas.microsoft.com/office/drawing/2014/main" id="{E8A48164-E13F-49E9-A641-F5CDA3EA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42" y="2636641"/>
            <a:ext cx="2162846" cy="23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ypernyms (WordNet) | Kaggle">
            <a:extLst>
              <a:ext uri="{FF2B5EF4-FFF2-40B4-BE49-F238E27FC236}">
                <a16:creationId xmlns:a16="http://schemas.microsoft.com/office/drawing/2014/main" id="{52497FA4-E329-4C8E-BEA8-82954B0A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4" y="1414153"/>
            <a:ext cx="3544855" cy="23636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Gensim? — gensim">
            <a:extLst>
              <a:ext uri="{FF2B5EF4-FFF2-40B4-BE49-F238E27FC236}">
                <a16:creationId xmlns:a16="http://schemas.microsoft.com/office/drawing/2014/main" id="{FC2EE2BB-18CE-42EF-9E03-E1D0F0AF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29" y="5005561"/>
            <a:ext cx="4898571" cy="185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xtBlob: Simplified Text Processing — TextBlob 0.16.0 documentation">
            <a:extLst>
              <a:ext uri="{FF2B5EF4-FFF2-40B4-BE49-F238E27FC236}">
                <a16:creationId xmlns:a16="http://schemas.microsoft.com/office/drawing/2014/main" id="{7EF56926-77B3-4349-9E27-974E2465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90" y="3860647"/>
            <a:ext cx="3078111" cy="282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1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D2B6526-D79A-4C30-AE4A-124E45437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17076"/>
              </p:ext>
            </p:extLst>
          </p:nvPr>
        </p:nvGraphicFramePr>
        <p:xfrm>
          <a:off x="577461" y="324821"/>
          <a:ext cx="11037078" cy="620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Slide" r:id="rId3" imgW="6095975" imgH="3429123" progId="PowerPoint.Slide.12">
                  <p:embed/>
                </p:oleObj>
              </mc:Choice>
              <mc:Fallback>
                <p:oleObj name="Slide" r:id="rId3" imgW="6095975" imgH="3429123" progId="PowerPoint.Slide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09C8446-399D-4B7D-8800-B8D55F6FD7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461" y="324821"/>
                        <a:ext cx="11037078" cy="6208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60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86CD3-7FCF-4A95-ACBF-CF793B604627}"/>
              </a:ext>
            </a:extLst>
          </p:cNvPr>
          <p:cNvSpPr txBox="1"/>
          <p:nvPr/>
        </p:nvSpPr>
        <p:spPr>
          <a:xfrm>
            <a:off x="0" y="41054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NLP: </a:t>
            </a:r>
            <a:r>
              <a:rPr lang="el-GR" sz="4000" dirty="0"/>
              <a:t>Μία έννοια πολλά ονόματα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40E49-1002-43BA-85F2-FAB9A1FA7AEC}"/>
              </a:ext>
            </a:extLst>
          </p:cNvPr>
          <p:cNvSpPr txBox="1"/>
          <p:nvPr/>
        </p:nvSpPr>
        <p:spPr>
          <a:xfrm>
            <a:off x="559836" y="2108719"/>
            <a:ext cx="6167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Υπολογιστική Γλωσσολογία</a:t>
            </a:r>
            <a:r>
              <a:rPr lang="el-GR" dirty="0"/>
              <a:t>: ασχολείται με τη στατιστική ή τη βασισμένη σε κανόνες </a:t>
            </a:r>
            <a:r>
              <a:rPr lang="el-GR" dirty="0" err="1"/>
              <a:t>μοντελοποίηση</a:t>
            </a:r>
            <a:r>
              <a:rPr lang="el-GR" dirty="0"/>
              <a:t> της φυσικής γλώσσας από υπολογιστική σκοπιά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Επεξεργασία Φυσικής Γλώσσας</a:t>
            </a:r>
            <a:r>
              <a:rPr lang="el-GR" dirty="0"/>
              <a:t>: ασχολείται με τις αλληλεπιδράσεις μεταξύ των υπολογιστών και των ανθρωπίνων γλωσσών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Γλωσσική Τεχνολογία</a:t>
            </a:r>
            <a:r>
              <a:rPr lang="el-GR" dirty="0"/>
              <a:t>: ασχολείται με την ανάπτυξη συστημάτων επεξεργασίας φυσικής γλώσσας </a:t>
            </a:r>
          </a:p>
          <a:p>
            <a:endParaRPr lang="en-US" dirty="0"/>
          </a:p>
        </p:txBody>
      </p:sp>
      <p:pic>
        <p:nvPicPr>
          <p:cNvPr id="2050" name="Picture 2" descr="Machine Learning versus Natural Language Processing: What is the  Difference? - Iodine">
            <a:extLst>
              <a:ext uri="{FF2B5EF4-FFF2-40B4-BE49-F238E27FC236}">
                <a16:creationId xmlns:a16="http://schemas.microsoft.com/office/drawing/2014/main" id="{F1399293-8A04-445F-95B3-3EAF64FA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23" y="2196405"/>
            <a:ext cx="5960068" cy="30900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4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turing test">
            <a:extLst>
              <a:ext uri="{FF2B5EF4-FFF2-40B4-BE49-F238E27FC236}">
                <a16:creationId xmlns:a16="http://schemas.microsoft.com/office/drawing/2014/main" id="{B0E25824-5B0A-4C08-97DE-EACD40AD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629" y="373834"/>
            <a:ext cx="4408451" cy="33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6157F-CA79-459F-9946-64B49ECCC13D}"/>
              </a:ext>
            </a:extLst>
          </p:cNvPr>
          <p:cNvSpPr txBox="1"/>
          <p:nvPr/>
        </p:nvSpPr>
        <p:spPr>
          <a:xfrm>
            <a:off x="0" y="3738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3200" i="1" dirty="0"/>
              <a:t>The Turing Test</a:t>
            </a:r>
            <a:endParaRPr lang="el-GR" sz="3200" i="1" dirty="0"/>
          </a:p>
        </p:txBody>
      </p:sp>
      <p:pic>
        <p:nvPicPr>
          <p:cNvPr id="5" name="Εικόνα 4" descr="Εικόνα που περιέχει αντικείμενο, φωτογραφία, μαύρο, λευκό&#10;&#10;Περιγραφή που δημιουργήθηκε αυτόματα">
            <a:extLst>
              <a:ext uri="{FF2B5EF4-FFF2-40B4-BE49-F238E27FC236}">
                <a16:creationId xmlns:a16="http://schemas.microsoft.com/office/drawing/2014/main" id="{DEB687DE-CE75-43D2-8987-5642DDB46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024" y="4397997"/>
            <a:ext cx="1990250" cy="2000202"/>
          </a:xfrm>
          <a:prstGeom prst="rect">
            <a:avLst/>
          </a:prstGeom>
        </p:spPr>
      </p:pic>
      <p:pic>
        <p:nvPicPr>
          <p:cNvPr id="14" name="Picture 4" descr="Αποτέλεσμα εικόνας για alan turing">
            <a:extLst>
              <a:ext uri="{FF2B5EF4-FFF2-40B4-BE49-F238E27FC236}">
                <a16:creationId xmlns:a16="http://schemas.microsoft.com/office/drawing/2014/main" id="{9A253D89-93B3-400A-9249-9E43121C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024" y="1237799"/>
            <a:ext cx="2581342" cy="2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C3940F-AE95-42E6-9CE0-42332D6952EB}"/>
              </a:ext>
            </a:extLst>
          </p:cNvPr>
          <p:cNvSpPr txBox="1"/>
          <p:nvPr/>
        </p:nvSpPr>
        <p:spPr>
          <a:xfrm>
            <a:off x="419878" y="4603270"/>
            <a:ext cx="8630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Υπάρχει «τέλεια» Τεχνητή Νοημοσύνη που χρησιμοποιεί επεξεργασία φυσικής γλώσσας?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277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F7806-4C80-4AD6-A7D0-C79350FB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608850"/>
            <a:ext cx="10458450" cy="3267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1462-E4EC-4E8A-A2F1-EC62A8646E8A}"/>
              </a:ext>
            </a:extLst>
          </p:cNvPr>
          <p:cNvSpPr txBox="1"/>
          <p:nvPr/>
        </p:nvSpPr>
        <p:spPr>
          <a:xfrm>
            <a:off x="0" y="62257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Μία γρήγορη ιστορική αναδρομή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276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C42BB5D9-951C-46FF-8C6B-FDED40E9EA89}"/>
              </a:ext>
            </a:extLst>
          </p:cNvPr>
          <p:cNvSpPr/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Assistants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4" name="Picture 4" descr="Αποτέλεσμα εικόνας για siri">
            <a:extLst>
              <a:ext uri="{FF2B5EF4-FFF2-40B4-BE49-F238E27FC236}">
                <a16:creationId xmlns:a16="http://schemas.microsoft.com/office/drawing/2014/main" id="{452E6EC5-9436-4C5F-B567-5D9E768AB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" r="-1" b="4948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Εικόνα 3" descr="Icon&#10;&#10;Description automatically generated">
            <a:extLst>
              <a:ext uri="{FF2B5EF4-FFF2-40B4-BE49-F238E27FC236}">
                <a16:creationId xmlns:a16="http://schemas.microsoft.com/office/drawing/2014/main" id="{F63A50A6-A502-436B-9675-EBDF42D74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73" r="10430" b="-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Εικόνα 2" descr="Shape&#10;&#10;Description automatically generated">
            <a:extLst>
              <a:ext uri="{FF2B5EF4-FFF2-40B4-BE49-F238E27FC236}">
                <a16:creationId xmlns:a16="http://schemas.microsoft.com/office/drawing/2014/main" id="{72453947-52BA-4597-916E-91C16F7D1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27" r="4621" b="-3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 descr="Αποτέλεσμα εικόνας για google now">
            <a:extLst>
              <a:ext uri="{FF2B5EF4-FFF2-40B4-BE49-F238E27FC236}">
                <a16:creationId xmlns:a16="http://schemas.microsoft.com/office/drawing/2014/main" id="{C4B0F6DF-45A1-4A35-8C76-9781E41CF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3" r="16080" b="-2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6" name="Picture 6" descr="Αποτέλεσμα εικόνας για cortana">
            <a:extLst>
              <a:ext uri="{FF2B5EF4-FFF2-40B4-BE49-F238E27FC236}">
                <a16:creationId xmlns:a16="http://schemas.microsoft.com/office/drawing/2014/main" id="{D50E8F37-3342-468A-8254-66BB033D1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r="20420" b="4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5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78E86-282D-4E61-87EB-45DC2DF82BB0}"/>
              </a:ext>
            </a:extLst>
          </p:cNvPr>
          <p:cNvSpPr txBox="1"/>
          <p:nvPr/>
        </p:nvSpPr>
        <p:spPr>
          <a:xfrm>
            <a:off x="283028" y="551879"/>
            <a:ext cx="11625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This is so sad, Alexa play Despacito…</a:t>
            </a:r>
          </a:p>
        </p:txBody>
      </p:sp>
      <p:pic>
        <p:nvPicPr>
          <p:cNvPr id="3074" name="Picture 2" descr="Despacito | Despicable me memes, Funny relatable memes, Tumblr funny">
            <a:extLst>
              <a:ext uri="{FF2B5EF4-FFF2-40B4-BE49-F238E27FC236}">
                <a16:creationId xmlns:a16="http://schemas.microsoft.com/office/drawing/2014/main" id="{9D3CDFB2-7F28-4250-9F4C-BC1F9FA3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54" y="2544489"/>
            <a:ext cx="5182492" cy="325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1B109E-BF7A-4E61-89C2-8832112A97CC}"/>
              </a:ext>
            </a:extLst>
          </p:cNvPr>
          <p:cNvSpPr txBox="1"/>
          <p:nvPr/>
        </p:nvSpPr>
        <p:spPr>
          <a:xfrm>
            <a:off x="10832841" y="6468634"/>
            <a:ext cx="135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καλό 2018…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A1701-C05C-428B-8BC0-0354E429455A}"/>
              </a:ext>
            </a:extLst>
          </p:cNvPr>
          <p:cNvSpPr txBox="1"/>
          <p:nvPr/>
        </p:nvSpPr>
        <p:spPr>
          <a:xfrm>
            <a:off x="1" y="6438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/>
              <a:t>Εφαρμογές και </a:t>
            </a:r>
            <a:r>
              <a:rPr lang="en-US" sz="4800" dirty="0"/>
              <a:t>Projects…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8C3BA-4339-42AB-8E75-576ECE114A5A}"/>
              </a:ext>
            </a:extLst>
          </p:cNvPr>
          <p:cNvSpPr txBox="1"/>
          <p:nvPr/>
        </p:nvSpPr>
        <p:spPr>
          <a:xfrm>
            <a:off x="671804" y="2035944"/>
            <a:ext cx="368559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Language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Language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Text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Autocomplete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Movie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40164-1F84-4A31-83F0-0D0BB1484A52}"/>
              </a:ext>
            </a:extLst>
          </p:cNvPr>
          <p:cNvSpPr txBox="1"/>
          <p:nvPr/>
        </p:nvSpPr>
        <p:spPr>
          <a:xfrm>
            <a:off x="4951445" y="2547258"/>
            <a:ext cx="28831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Text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Fake News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Entity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Question Answering</a:t>
            </a:r>
          </a:p>
          <a:p>
            <a:endParaRPr lang="en-US" dirty="0"/>
          </a:p>
        </p:txBody>
      </p:sp>
      <p:pic>
        <p:nvPicPr>
          <p:cNvPr id="6" name="Graphic 5" descr="Chat bubble with solid fill">
            <a:extLst>
              <a:ext uri="{FF2B5EF4-FFF2-40B4-BE49-F238E27FC236}">
                <a16:creationId xmlns:a16="http://schemas.microsoft.com/office/drawing/2014/main" id="{1BB2FB00-877A-4B46-B458-2A3ACC374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069" y="2635897"/>
            <a:ext cx="1824135" cy="18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934E8-4BFA-41FA-85D6-35A97AABE232}"/>
              </a:ext>
            </a:extLst>
          </p:cNvPr>
          <p:cNvSpPr txBox="1"/>
          <p:nvPr/>
        </p:nvSpPr>
        <p:spPr>
          <a:xfrm>
            <a:off x="0" y="54084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Ποιες κοινές διαδικασίες μοιράζεται η εκπόνηση των παραπάνω </a:t>
            </a:r>
            <a:r>
              <a:rPr lang="en-US" sz="3200" dirty="0"/>
              <a:t>projects?</a:t>
            </a: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FC7C770A-0F48-4AEB-A0DD-0E03DEEF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172" y="2206393"/>
            <a:ext cx="3349656" cy="33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3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0FFD-136E-4EB4-BADE-BD1C4A502263}"/>
              </a:ext>
            </a:extLst>
          </p:cNvPr>
          <p:cNvSpPr txBox="1"/>
          <p:nvPr/>
        </p:nvSpPr>
        <p:spPr>
          <a:xfrm>
            <a:off x="0" y="5505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Προ-επεξεργασία </a:t>
            </a:r>
            <a:r>
              <a:rPr lang="el-GR" sz="3200" dirty="0" err="1"/>
              <a:t>κειμενικών</a:t>
            </a:r>
            <a:r>
              <a:rPr lang="el-GR" sz="3200" dirty="0"/>
              <a:t> δεδομένων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52545-E5F5-4DBF-83A1-827C29F5D95E}"/>
              </a:ext>
            </a:extLst>
          </p:cNvPr>
          <p:cNvSpPr txBox="1"/>
          <p:nvPr/>
        </p:nvSpPr>
        <p:spPr>
          <a:xfrm>
            <a:off x="625151" y="1856792"/>
            <a:ext cx="8994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Tokenization, Lower Casing and </a:t>
            </a:r>
            <a:r>
              <a:rPr lang="en-US" sz="2800" dirty="0" err="1"/>
              <a:t>Stopwords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52174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671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ΜΗΤΑΚΙΔΗΣ ΑΝΕΣΤΗΣ</dc:creator>
  <cp:lastModifiedBy>ΜΗΤΑΚΙΔΗΣ ΑΝΕΣΤΗΣ</cp:lastModifiedBy>
  <cp:revision>19</cp:revision>
  <dcterms:created xsi:type="dcterms:W3CDTF">2021-11-08T14:34:20Z</dcterms:created>
  <dcterms:modified xsi:type="dcterms:W3CDTF">2021-11-12T15:18:34Z</dcterms:modified>
</cp:coreProperties>
</file>