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7" r:id="rId3"/>
    <p:sldId id="260" r:id="rId4"/>
    <p:sldId id="266" r:id="rId5"/>
    <p:sldId id="261" r:id="rId6"/>
    <p:sldId id="267" r:id="rId7"/>
    <p:sldId id="268" r:id="rId8"/>
    <p:sldId id="262" r:id="rId9"/>
    <p:sldId id="263" r:id="rId10"/>
    <p:sldId id="270" r:id="rId11"/>
    <p:sldId id="269" r:id="rId12"/>
    <p:sldId id="271" r:id="rId13"/>
    <p:sldId id="264" r:id="rId14"/>
    <p:sldId id="272" r:id="rId15"/>
    <p:sldId id="265" r:id="rId16"/>
    <p:sldId id="273" r:id="rId17"/>
    <p:sldId id="259"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34" autoAdjust="0"/>
  </p:normalViewPr>
  <p:slideViewPr>
    <p:cSldViewPr snapToGrid="0">
      <p:cViewPr varScale="1">
        <p:scale>
          <a:sx n="147" d="100"/>
          <a:sy n="147" d="100"/>
        </p:scale>
        <p:origin x="300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2C5529DF-24D1-4E35-80D0-0FE14275F6FB}" type="datetimeFigureOut">
              <a:rPr lang="he-IL" smtClean="0"/>
              <a:t>ז'/אדר ב/תשפ"ב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624B86E-AD64-484C-90D9-5860EAFBCE6B}" type="slidenum">
              <a:rPr lang="he-IL" smtClean="0"/>
              <a:t>‹#›</a:t>
            </a:fld>
            <a:endParaRPr lang="he-IL"/>
          </a:p>
        </p:txBody>
      </p:sp>
    </p:spTree>
    <p:extLst>
      <p:ext uri="{BB962C8B-B14F-4D97-AF65-F5344CB8AC3E}">
        <p14:creationId xmlns:p14="http://schemas.microsoft.com/office/powerpoint/2010/main" val="17014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567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379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251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15151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5489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288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628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0141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178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27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20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679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822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009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3404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403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75D702-2808-435A-8D0F-A3EAE01FEB5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257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C3121A-A5D2-473A-97BD-ABED4B5FDF31}"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230031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C3121A-A5D2-473A-97BD-ABED4B5FDF31}"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282758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C3121A-A5D2-473A-97BD-ABED4B5FDF31}"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2726811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x</a:t>
            </a:r>
          </a:p>
        </p:txBody>
      </p:sp>
    </p:spTree>
    <p:extLst>
      <p:ext uri="{BB962C8B-B14F-4D97-AF65-F5344CB8AC3E}">
        <p14:creationId xmlns:p14="http://schemas.microsoft.com/office/powerpoint/2010/main" val="278292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C3121A-A5D2-473A-97BD-ABED4B5FDF31}"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84881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3121A-A5D2-473A-97BD-ABED4B5FDF31}"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115985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C3121A-A5D2-473A-97BD-ABED4B5FDF31}"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318861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C3121A-A5D2-473A-97BD-ABED4B5FDF31}" type="datetimeFigureOut">
              <a:rPr lang="en-US" smtClean="0"/>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206414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C3121A-A5D2-473A-97BD-ABED4B5FDF31}" type="datetimeFigureOut">
              <a:rPr lang="en-US" smtClean="0"/>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48247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3121A-A5D2-473A-97BD-ABED4B5FDF31}" type="datetimeFigureOut">
              <a:rPr lang="en-US" smtClean="0"/>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399904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4C3121A-A5D2-473A-97BD-ABED4B5FDF31}"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4243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4C3121A-A5D2-473A-97BD-ABED4B5FDF31}"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B5DB2-BA37-4DC7-B065-56EE95177C54}" type="slidenum">
              <a:rPr lang="en-US" smtClean="0"/>
              <a:t>‹#›</a:t>
            </a:fld>
            <a:endParaRPr lang="en-US"/>
          </a:p>
        </p:txBody>
      </p:sp>
    </p:spTree>
    <p:extLst>
      <p:ext uri="{BB962C8B-B14F-4D97-AF65-F5344CB8AC3E}">
        <p14:creationId xmlns:p14="http://schemas.microsoft.com/office/powerpoint/2010/main" val="193301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4C3121A-A5D2-473A-97BD-ABED4B5FDF31}" type="datetimeFigureOut">
              <a:rPr lang="en-US" smtClean="0"/>
              <a:t>3/10/2022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D3B5DB2-BA37-4DC7-B065-56EE95177C54}" type="slidenum">
              <a:rPr lang="en-US" smtClean="0"/>
              <a:t>‹#›</a:t>
            </a:fld>
            <a:endParaRPr lang="en-US"/>
          </a:p>
        </p:txBody>
      </p:sp>
    </p:spTree>
    <p:extLst>
      <p:ext uri="{BB962C8B-B14F-4D97-AF65-F5344CB8AC3E}">
        <p14:creationId xmlns:p14="http://schemas.microsoft.com/office/powerpoint/2010/main" val="76675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txBox="1">
            <a:spLocks/>
          </p:cNvSpPr>
          <p:nvPr/>
        </p:nvSpPr>
        <p:spPr>
          <a:xfrm>
            <a:off x="1049311" y="254833"/>
            <a:ext cx="10590551" cy="5069439"/>
          </a:xfrm>
          <a:prstGeom prst="rect">
            <a:avLst/>
          </a:prstGeom>
        </p:spPr>
        <p:txBody>
          <a:bodyPr vert="horz" lIns="121920" tIns="60960" rIns="121920" bIns="6096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r>
              <a:rPr lang="en-US" sz="4800" b="1" dirty="0">
                <a:solidFill>
                  <a:srgbClr val="EC008C">
                    <a:lumMod val="75000"/>
                  </a:srgbClr>
                </a:solidFill>
                <a:latin typeface="Calibri"/>
              </a:rPr>
              <a:t>Market research – Restaurants L.A</a:t>
            </a:r>
          </a:p>
          <a:p>
            <a:pPr algn="l" defTabSz="1219170"/>
            <a:endParaRPr lang="en-US" sz="4800" dirty="0">
              <a:solidFill>
                <a:srgbClr val="EC008C">
                  <a:lumMod val="75000"/>
                </a:srgbClr>
              </a:solidFill>
              <a:latin typeface="Calibri"/>
            </a:endParaRPr>
          </a:p>
          <a:p>
            <a:pPr defTabSz="1219170"/>
            <a:r>
              <a:rPr lang="en-US" sz="4800" dirty="0">
                <a:solidFill>
                  <a:schemeClr val="tx1"/>
                </a:solidFill>
                <a:latin typeface="Calibri"/>
              </a:rPr>
              <a:t>Robot-run Café </a:t>
            </a:r>
          </a:p>
          <a:p>
            <a:pPr algn="l" defTabSz="1219170"/>
            <a:endParaRPr lang="en-US" sz="4800" dirty="0">
              <a:solidFill>
                <a:srgbClr val="EC008C">
                  <a:lumMod val="75000"/>
                </a:srgbClr>
              </a:solidFill>
              <a:latin typeface="Calibri"/>
            </a:endParaRPr>
          </a:p>
        </p:txBody>
      </p:sp>
    </p:spTree>
    <p:extLst>
      <p:ext uri="{BB962C8B-B14F-4D97-AF65-F5344CB8AC3E}">
        <p14:creationId xmlns:p14="http://schemas.microsoft.com/office/powerpoint/2010/main" val="3193937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97A83-4158-4340-A514-33B5D51FFDA7}"/>
              </a:ext>
            </a:extLst>
          </p:cNvPr>
          <p:cNvSpPr txBox="1"/>
          <p:nvPr/>
        </p:nvSpPr>
        <p:spPr>
          <a:xfrm>
            <a:off x="770906" y="1624306"/>
            <a:ext cx="10137043" cy="2739211"/>
          </a:xfrm>
          <a:prstGeom prst="rect">
            <a:avLst/>
          </a:prstGeom>
          <a:noFill/>
        </p:spPr>
        <p:txBody>
          <a:bodyPr wrap="square" rtlCol="1">
            <a:spAutoFit/>
          </a:bodyPr>
          <a:lstStyle/>
          <a:p>
            <a:pPr marL="285750" indent="-285750">
              <a:buFont typeface="Wingdings" panose="05000000000000000000" pitchFamily="2" charset="2"/>
              <a:buChar char="q"/>
            </a:pPr>
            <a:r>
              <a:rPr lang="en-US" sz="2800" dirty="0"/>
              <a:t> </a:t>
            </a:r>
            <a:r>
              <a:rPr lang="en-US" sz="2400" dirty="0"/>
              <a:t>On average Restaurants and Bars demands more space, they have the greatest number of seats - around 29.</a:t>
            </a:r>
          </a:p>
          <a:p>
            <a:endParaRPr lang="en-US" sz="2400" dirty="0"/>
          </a:p>
          <a:p>
            <a:pPr marL="285750" indent="-285750">
              <a:buFont typeface="Wingdings" panose="05000000000000000000" pitchFamily="2" charset="2"/>
              <a:buChar char="q"/>
            </a:pPr>
            <a:r>
              <a:rPr lang="en-US" sz="2400" dirty="0"/>
              <a:t> Cafe and Fast-Food types are smaller sizes and have 21 seats on average.</a:t>
            </a:r>
          </a:p>
          <a:p>
            <a:endParaRPr lang="en-US" sz="2400" dirty="0"/>
          </a:p>
          <a:p>
            <a:pPr marL="285750" indent="-285750">
              <a:buFont typeface="Wingdings" panose="05000000000000000000" pitchFamily="2" charset="2"/>
              <a:buChar char="q"/>
            </a:pPr>
            <a:r>
              <a:rPr lang="en-US" sz="2400" dirty="0"/>
              <a:t> Pizza and Bakery types has 18 seats on average.</a:t>
            </a:r>
          </a:p>
          <a:p>
            <a:endParaRPr lang="en-US" sz="2400" dirty="0"/>
          </a:p>
        </p:txBody>
      </p:sp>
      <p:sp>
        <p:nvSpPr>
          <p:cNvPr id="5" name="Text Placeholder 3">
            <a:extLst>
              <a:ext uri="{FF2B5EF4-FFF2-40B4-BE49-F238E27FC236}">
                <a16:creationId xmlns:a16="http://schemas.microsoft.com/office/drawing/2014/main" id="{0B529FAF-0A04-4AC5-87DE-40940D2D84A8}"/>
              </a:ext>
            </a:extLst>
          </p:cNvPr>
          <p:cNvSpPr txBox="1">
            <a:spLocks/>
          </p:cNvSpPr>
          <p:nvPr/>
        </p:nvSpPr>
        <p:spPr>
          <a:xfrm>
            <a:off x="518616" y="291090"/>
            <a:ext cx="11027390" cy="932688"/>
          </a:xfrm>
          <a:prstGeom prst="rect">
            <a:avLst/>
          </a:prstGeom>
        </p:spPr>
        <p:txBody>
          <a:bodyPr vert="horz" lIns="91440" tIns="45720" rIns="91440" bIns="45720" rtlCol="0" anchor="b">
            <a:normAutofit fontScale="775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Size condition – Average number of seats</a:t>
            </a:r>
            <a:endParaRPr lang="en-US" sz="5400" b="1" dirty="0">
              <a:solidFill>
                <a:srgbClr val="EC008C">
                  <a:lumMod val="75000"/>
                </a:srgbClr>
              </a:solidFill>
              <a:latin typeface="Calibri"/>
            </a:endParaRPr>
          </a:p>
        </p:txBody>
      </p:sp>
    </p:spTree>
    <p:extLst>
      <p:ext uri="{BB962C8B-B14F-4D97-AF65-F5344CB8AC3E}">
        <p14:creationId xmlns:p14="http://schemas.microsoft.com/office/powerpoint/2010/main" val="37414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F1F473A6-0A5B-4468-AB2C-74956279635C}"/>
              </a:ext>
            </a:extLst>
          </p:cNvPr>
          <p:cNvSpPr txBox="1">
            <a:spLocks/>
          </p:cNvSpPr>
          <p:nvPr/>
        </p:nvSpPr>
        <p:spPr>
          <a:xfrm>
            <a:off x="518616" y="291090"/>
            <a:ext cx="11027390" cy="932688"/>
          </a:xfrm>
          <a:prstGeom prst="rect">
            <a:avLst/>
          </a:prstGeom>
        </p:spPr>
        <p:txBody>
          <a:bodyPr vert="horz" lIns="91440" tIns="45720" rIns="91440" bIns="45720" rtlCol="0" anchor="b">
            <a:normAutofit fontScale="775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Size condition – Average number of seats</a:t>
            </a:r>
            <a:endParaRPr lang="en-US" sz="5400" b="1" dirty="0">
              <a:solidFill>
                <a:srgbClr val="EC008C">
                  <a:lumMod val="75000"/>
                </a:srgbClr>
              </a:solidFill>
              <a:latin typeface="Calibri"/>
            </a:endParaRPr>
          </a:p>
        </p:txBody>
      </p:sp>
      <p:pic>
        <p:nvPicPr>
          <p:cNvPr id="7" name="Picture 6">
            <a:extLst>
              <a:ext uri="{FF2B5EF4-FFF2-40B4-BE49-F238E27FC236}">
                <a16:creationId xmlns:a16="http://schemas.microsoft.com/office/drawing/2014/main" id="{9C381743-F357-4641-A818-A001BD089CAD}"/>
              </a:ext>
            </a:extLst>
          </p:cNvPr>
          <p:cNvPicPr>
            <a:picLocks noChangeAspect="1"/>
          </p:cNvPicPr>
          <p:nvPr/>
        </p:nvPicPr>
        <p:blipFill>
          <a:blip r:embed="rId3"/>
          <a:stretch>
            <a:fillRect/>
          </a:stretch>
        </p:blipFill>
        <p:spPr>
          <a:xfrm>
            <a:off x="58367" y="1223778"/>
            <a:ext cx="11027390" cy="5044095"/>
          </a:xfrm>
          <a:prstGeom prst="rect">
            <a:avLst/>
          </a:prstGeom>
        </p:spPr>
      </p:pic>
      <p:sp>
        <p:nvSpPr>
          <p:cNvPr id="8" name="Rectangle 7">
            <a:extLst>
              <a:ext uri="{FF2B5EF4-FFF2-40B4-BE49-F238E27FC236}">
                <a16:creationId xmlns:a16="http://schemas.microsoft.com/office/drawing/2014/main" id="{73A22703-A9F8-43D9-A230-20B6AB080C38}"/>
              </a:ext>
            </a:extLst>
          </p:cNvPr>
          <p:cNvSpPr/>
          <p:nvPr/>
        </p:nvSpPr>
        <p:spPr>
          <a:xfrm>
            <a:off x="3780817" y="2016867"/>
            <a:ext cx="1387812" cy="4079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6358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97A83-4158-4340-A514-33B5D51FFDA7}"/>
              </a:ext>
            </a:extLst>
          </p:cNvPr>
          <p:cNvSpPr txBox="1"/>
          <p:nvPr/>
        </p:nvSpPr>
        <p:spPr>
          <a:xfrm>
            <a:off x="518616" y="1533514"/>
            <a:ext cx="10137043" cy="3046988"/>
          </a:xfrm>
          <a:prstGeom prst="rect">
            <a:avLst/>
          </a:prstGeom>
          <a:noFill/>
        </p:spPr>
        <p:txBody>
          <a:bodyPr wrap="square" rtlCol="1">
            <a:spAutoFit/>
          </a:bodyPr>
          <a:lstStyle/>
          <a:p>
            <a:endParaRPr lang="en-US" sz="2400" dirty="0"/>
          </a:p>
          <a:p>
            <a:pPr marL="285750" indent="-285750">
              <a:buFont typeface="Wingdings" panose="05000000000000000000" pitchFamily="2" charset="2"/>
              <a:buChar char="q"/>
            </a:pPr>
            <a:r>
              <a:rPr lang="en-US" sz="2400" dirty="0"/>
              <a:t> In Cafes' and Bakeries restaurant types Chains have a few chairs more than  non-chain restaurants.</a:t>
            </a:r>
          </a:p>
          <a:p>
            <a:pPr marL="285750" indent="-285750">
              <a:buFont typeface="Wingdings" panose="05000000000000000000" pitchFamily="2" charset="2"/>
              <a:buChar char="q"/>
            </a:pPr>
            <a:endParaRPr lang="en-US" sz="2400" dirty="0"/>
          </a:p>
          <a:p>
            <a:endParaRPr lang="en-US" sz="2400" dirty="0"/>
          </a:p>
          <a:p>
            <a:pPr marL="285750" indent="-285750">
              <a:buFont typeface="Wingdings" panose="05000000000000000000" pitchFamily="2" charset="2"/>
              <a:buChar char="q"/>
            </a:pPr>
            <a:r>
              <a:rPr lang="en-US" sz="2400" dirty="0"/>
              <a:t> Restaurants, Bars and Pizzas' non-chain establishments on average have  higher number of seats.</a:t>
            </a:r>
          </a:p>
          <a:p>
            <a:endParaRPr lang="en-US" sz="2400" dirty="0"/>
          </a:p>
        </p:txBody>
      </p:sp>
      <p:sp>
        <p:nvSpPr>
          <p:cNvPr id="5" name="Text Placeholder 3">
            <a:extLst>
              <a:ext uri="{FF2B5EF4-FFF2-40B4-BE49-F238E27FC236}">
                <a16:creationId xmlns:a16="http://schemas.microsoft.com/office/drawing/2014/main" id="{0B529FAF-0A04-4AC5-87DE-40940D2D84A8}"/>
              </a:ext>
            </a:extLst>
          </p:cNvPr>
          <p:cNvSpPr txBox="1">
            <a:spLocks/>
          </p:cNvSpPr>
          <p:nvPr/>
        </p:nvSpPr>
        <p:spPr>
          <a:xfrm>
            <a:off x="518616" y="291090"/>
            <a:ext cx="11027390" cy="932688"/>
          </a:xfrm>
          <a:prstGeom prst="rect">
            <a:avLst/>
          </a:prstGeom>
        </p:spPr>
        <p:txBody>
          <a:bodyPr vert="horz" lIns="91440" tIns="45720" rIns="91440" bIns="45720" rtlCol="0" anchor="b">
            <a:normAutofit fontScale="775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Size condition – Average number of seats</a:t>
            </a:r>
            <a:endParaRPr lang="en-US" sz="5400" b="1" dirty="0">
              <a:solidFill>
                <a:srgbClr val="EC008C">
                  <a:lumMod val="75000"/>
                </a:srgbClr>
              </a:solidFill>
              <a:latin typeface="Calibri"/>
            </a:endParaRPr>
          </a:p>
        </p:txBody>
      </p:sp>
    </p:spTree>
    <p:extLst>
      <p:ext uri="{BB962C8B-B14F-4D97-AF65-F5344CB8AC3E}">
        <p14:creationId xmlns:p14="http://schemas.microsoft.com/office/powerpoint/2010/main" val="384835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3"/>
          <p:cNvSpPr txBox="1">
            <a:spLocks/>
          </p:cNvSpPr>
          <p:nvPr/>
        </p:nvSpPr>
        <p:spPr>
          <a:xfrm>
            <a:off x="518616" y="291090"/>
            <a:ext cx="11027390" cy="932688"/>
          </a:xfrm>
          <a:prstGeom prst="rect">
            <a:avLst/>
          </a:prstGeom>
        </p:spPr>
        <p:txBody>
          <a:bodyPr vert="horz" lIns="91440" tIns="45720" rIns="91440" bIns="45720" rtlCol="0" anchor="b">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Location condition</a:t>
            </a:r>
            <a:endParaRPr lang="en-US" sz="5400" b="1" dirty="0">
              <a:solidFill>
                <a:srgbClr val="EC008C">
                  <a:lumMod val="75000"/>
                </a:srgbClr>
              </a:solidFill>
              <a:latin typeface="Calibri"/>
            </a:endParaRPr>
          </a:p>
        </p:txBody>
      </p:sp>
      <p:pic>
        <p:nvPicPr>
          <p:cNvPr id="4" name="Picture 3">
            <a:extLst>
              <a:ext uri="{FF2B5EF4-FFF2-40B4-BE49-F238E27FC236}">
                <a16:creationId xmlns:a16="http://schemas.microsoft.com/office/drawing/2014/main" id="{A63C17ED-1001-43DB-8B49-1D341CB13212}"/>
              </a:ext>
            </a:extLst>
          </p:cNvPr>
          <p:cNvPicPr>
            <a:picLocks noChangeAspect="1"/>
          </p:cNvPicPr>
          <p:nvPr/>
        </p:nvPicPr>
        <p:blipFill>
          <a:blip r:embed="rId3"/>
          <a:stretch>
            <a:fillRect/>
          </a:stretch>
        </p:blipFill>
        <p:spPr>
          <a:xfrm>
            <a:off x="0" y="1460553"/>
            <a:ext cx="11546006" cy="4944207"/>
          </a:xfrm>
          <a:prstGeom prst="rect">
            <a:avLst/>
          </a:prstGeom>
        </p:spPr>
      </p:pic>
    </p:spTree>
    <p:extLst>
      <p:ext uri="{BB962C8B-B14F-4D97-AF65-F5344CB8AC3E}">
        <p14:creationId xmlns:p14="http://schemas.microsoft.com/office/powerpoint/2010/main" val="260755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97A83-4158-4340-A514-33B5D51FFDA7}"/>
              </a:ext>
            </a:extLst>
          </p:cNvPr>
          <p:cNvSpPr txBox="1"/>
          <p:nvPr/>
        </p:nvSpPr>
        <p:spPr>
          <a:xfrm>
            <a:off x="518616" y="1371386"/>
            <a:ext cx="10137043" cy="2308324"/>
          </a:xfrm>
          <a:prstGeom prst="rect">
            <a:avLst/>
          </a:prstGeom>
          <a:noFill/>
        </p:spPr>
        <p:txBody>
          <a:bodyPr wrap="square" rtlCol="1">
            <a:spAutoFit/>
          </a:bodyPr>
          <a:lstStyle/>
          <a:p>
            <a:endParaRPr lang="en-US" sz="2400" dirty="0"/>
          </a:p>
          <a:p>
            <a:pPr marL="285750" indent="-285750">
              <a:buFont typeface="Wingdings" panose="05000000000000000000" pitchFamily="2" charset="2"/>
              <a:buChar char="q"/>
            </a:pPr>
            <a:r>
              <a:rPr lang="en-US" sz="2400" dirty="0"/>
              <a:t> Those are the 10 top streets that all types of restaurants located in. Those are the streets that restaurant types want to be. </a:t>
            </a:r>
          </a:p>
          <a:p>
            <a:pPr marL="285750" indent="-285750">
              <a:buFont typeface="Wingdings" panose="05000000000000000000" pitchFamily="2" charset="2"/>
              <a:buChar char="q"/>
            </a:pPr>
            <a:endParaRPr lang="en-US" sz="2400" dirty="0"/>
          </a:p>
          <a:p>
            <a:endParaRPr lang="en-US" sz="2400" dirty="0"/>
          </a:p>
          <a:p>
            <a:pPr marL="285750" indent="-285750">
              <a:buFont typeface="Wingdings" panose="05000000000000000000" pitchFamily="2" charset="2"/>
              <a:buChar char="q"/>
            </a:pPr>
            <a:r>
              <a:rPr lang="en-US" sz="2400" dirty="0"/>
              <a:t> The range of restaurants is between 250-400 restaurants types in each street. </a:t>
            </a:r>
          </a:p>
        </p:txBody>
      </p:sp>
      <p:sp>
        <p:nvSpPr>
          <p:cNvPr id="6" name="Text Placeholder 3">
            <a:extLst>
              <a:ext uri="{FF2B5EF4-FFF2-40B4-BE49-F238E27FC236}">
                <a16:creationId xmlns:a16="http://schemas.microsoft.com/office/drawing/2014/main" id="{C51B1524-7638-414C-A7AA-D8F76CC2DBB3}"/>
              </a:ext>
            </a:extLst>
          </p:cNvPr>
          <p:cNvSpPr txBox="1">
            <a:spLocks/>
          </p:cNvSpPr>
          <p:nvPr/>
        </p:nvSpPr>
        <p:spPr>
          <a:xfrm>
            <a:off x="518616" y="291090"/>
            <a:ext cx="11027390" cy="932688"/>
          </a:xfrm>
          <a:prstGeom prst="rect">
            <a:avLst/>
          </a:prstGeom>
        </p:spPr>
        <p:txBody>
          <a:bodyPr vert="horz" lIns="91440" tIns="45720" rIns="91440" bIns="45720" rtlCol="0" anchor="b">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Location condition</a:t>
            </a:r>
            <a:endParaRPr lang="en-US" sz="5400" b="1" dirty="0">
              <a:solidFill>
                <a:srgbClr val="EC008C">
                  <a:lumMod val="75000"/>
                </a:srgbClr>
              </a:solidFill>
              <a:latin typeface="Calibri"/>
            </a:endParaRPr>
          </a:p>
        </p:txBody>
      </p:sp>
    </p:spTree>
    <p:extLst>
      <p:ext uri="{BB962C8B-B14F-4D97-AF65-F5344CB8AC3E}">
        <p14:creationId xmlns:p14="http://schemas.microsoft.com/office/powerpoint/2010/main" val="317473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49022D-673D-4C64-90E4-0C04982041A2}"/>
              </a:ext>
            </a:extLst>
          </p:cNvPr>
          <p:cNvPicPr>
            <a:picLocks noChangeAspect="1"/>
          </p:cNvPicPr>
          <p:nvPr/>
        </p:nvPicPr>
        <p:blipFill rotWithShape="1">
          <a:blip r:embed="rId3"/>
          <a:srcRect l="320" t="-1158" r="7792" b="-318"/>
          <a:stretch/>
        </p:blipFill>
        <p:spPr>
          <a:xfrm>
            <a:off x="0" y="1295520"/>
            <a:ext cx="10655030" cy="5072853"/>
          </a:xfrm>
          <a:prstGeom prst="rect">
            <a:avLst/>
          </a:prstGeom>
        </p:spPr>
      </p:pic>
      <p:sp>
        <p:nvSpPr>
          <p:cNvPr id="8" name="Text Placeholder 3"/>
          <p:cNvSpPr txBox="1">
            <a:spLocks/>
          </p:cNvSpPr>
          <p:nvPr/>
        </p:nvSpPr>
        <p:spPr>
          <a:xfrm>
            <a:off x="518616" y="291090"/>
            <a:ext cx="11027390" cy="932688"/>
          </a:xfrm>
          <a:prstGeom prst="rect">
            <a:avLst/>
          </a:prstGeom>
        </p:spPr>
        <p:txBody>
          <a:bodyPr vert="horz" lIns="91440" tIns="45720" rIns="91440" bIns="45720" rtlCol="0" anchor="b">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Location by seats</a:t>
            </a:r>
            <a:endParaRPr lang="en-US" sz="5400" b="1" dirty="0">
              <a:solidFill>
                <a:srgbClr val="EC008C">
                  <a:lumMod val="75000"/>
                </a:srgbClr>
              </a:solidFill>
              <a:latin typeface="Calibri"/>
            </a:endParaRPr>
          </a:p>
        </p:txBody>
      </p:sp>
      <p:sp>
        <p:nvSpPr>
          <p:cNvPr id="6" name="Oval 5">
            <a:extLst>
              <a:ext uri="{FF2B5EF4-FFF2-40B4-BE49-F238E27FC236}">
                <a16:creationId xmlns:a16="http://schemas.microsoft.com/office/drawing/2014/main" id="{0CB81C9F-2B07-475A-B2FC-D39C6B46844D}"/>
              </a:ext>
            </a:extLst>
          </p:cNvPr>
          <p:cNvSpPr/>
          <p:nvPr/>
        </p:nvSpPr>
        <p:spPr>
          <a:xfrm rot="1522924">
            <a:off x="9409033" y="5453760"/>
            <a:ext cx="1600184" cy="464379"/>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a:extLst>
              <a:ext uri="{FF2B5EF4-FFF2-40B4-BE49-F238E27FC236}">
                <a16:creationId xmlns:a16="http://schemas.microsoft.com/office/drawing/2014/main" id="{AA272755-92F4-4E34-BB43-10575170B8F7}"/>
              </a:ext>
            </a:extLst>
          </p:cNvPr>
          <p:cNvSpPr/>
          <p:nvPr/>
        </p:nvSpPr>
        <p:spPr>
          <a:xfrm rot="1522924">
            <a:off x="7073159" y="5353896"/>
            <a:ext cx="1276160" cy="426768"/>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a:extLst>
              <a:ext uri="{FF2B5EF4-FFF2-40B4-BE49-F238E27FC236}">
                <a16:creationId xmlns:a16="http://schemas.microsoft.com/office/drawing/2014/main" id="{D9DAB313-32E5-4FCC-8EA4-CF23A0BF739F}"/>
              </a:ext>
            </a:extLst>
          </p:cNvPr>
          <p:cNvSpPr/>
          <p:nvPr/>
        </p:nvSpPr>
        <p:spPr>
          <a:xfrm>
            <a:off x="10334066" y="2274579"/>
            <a:ext cx="381894" cy="3022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37131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97A83-4158-4340-A514-33B5D51FFDA7}"/>
              </a:ext>
            </a:extLst>
          </p:cNvPr>
          <p:cNvSpPr txBox="1"/>
          <p:nvPr/>
        </p:nvSpPr>
        <p:spPr>
          <a:xfrm>
            <a:off x="518616" y="1371386"/>
            <a:ext cx="10137043" cy="2677656"/>
          </a:xfrm>
          <a:prstGeom prst="rect">
            <a:avLst/>
          </a:prstGeom>
          <a:noFill/>
        </p:spPr>
        <p:txBody>
          <a:bodyPr wrap="square" rtlCol="1">
            <a:spAutoFit/>
          </a:bodyPr>
          <a:lstStyle/>
          <a:p>
            <a:endParaRPr lang="en-US" sz="2400" dirty="0"/>
          </a:p>
          <a:p>
            <a:pPr marL="285750" indent="-285750">
              <a:buFont typeface="Wingdings" panose="05000000000000000000" pitchFamily="2" charset="2"/>
              <a:buChar char="q"/>
            </a:pPr>
            <a:r>
              <a:rPr lang="en-US" sz="2400" dirty="0"/>
              <a:t> Santa-Monica and Figueroa streets are the best fit for robot-run Café</a:t>
            </a:r>
          </a:p>
          <a:p>
            <a:pPr marL="285750" indent="-285750">
              <a:buFont typeface="Wingdings" panose="05000000000000000000" pitchFamily="2" charset="2"/>
              <a:buChar char="q"/>
            </a:pPr>
            <a:endParaRPr lang="en-US" sz="2400" dirty="0"/>
          </a:p>
          <a:p>
            <a:endParaRPr lang="en-US" sz="2400" dirty="0"/>
          </a:p>
          <a:p>
            <a:pPr marL="285750" indent="-285750">
              <a:buFont typeface="Wingdings" panose="05000000000000000000" pitchFamily="2" charset="2"/>
              <a:buChar char="q"/>
            </a:pPr>
            <a:r>
              <a:rPr lang="en-US" sz="2400" dirty="0"/>
              <a:t> These streets have on average have between 22-25 seats and they are in the top 10 busiest streets in terms of restaurants.</a:t>
            </a:r>
          </a:p>
          <a:p>
            <a:pPr marL="285750" indent="-285750">
              <a:buFont typeface="Wingdings" panose="05000000000000000000" pitchFamily="2" charset="2"/>
              <a:buChar char="q"/>
            </a:pPr>
            <a:endParaRPr lang="en-US" sz="2400" dirty="0"/>
          </a:p>
        </p:txBody>
      </p:sp>
      <p:sp>
        <p:nvSpPr>
          <p:cNvPr id="5" name="Text Placeholder 3">
            <a:extLst>
              <a:ext uri="{FF2B5EF4-FFF2-40B4-BE49-F238E27FC236}">
                <a16:creationId xmlns:a16="http://schemas.microsoft.com/office/drawing/2014/main" id="{82341F47-922A-44EA-83C6-F66AD5E89F67}"/>
              </a:ext>
            </a:extLst>
          </p:cNvPr>
          <p:cNvSpPr txBox="1">
            <a:spLocks/>
          </p:cNvSpPr>
          <p:nvPr/>
        </p:nvSpPr>
        <p:spPr>
          <a:xfrm>
            <a:off x="518616" y="291090"/>
            <a:ext cx="11027390" cy="932688"/>
          </a:xfrm>
          <a:prstGeom prst="rect">
            <a:avLst/>
          </a:prstGeom>
        </p:spPr>
        <p:txBody>
          <a:bodyPr vert="horz" lIns="91440" tIns="45720" rIns="91440" bIns="45720" rtlCol="0" anchor="b">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Location by seats</a:t>
            </a:r>
            <a:endParaRPr lang="en-US" sz="5400" b="1" dirty="0">
              <a:solidFill>
                <a:srgbClr val="EC008C">
                  <a:lumMod val="75000"/>
                </a:srgbClr>
              </a:solidFill>
              <a:latin typeface="Calibri"/>
            </a:endParaRPr>
          </a:p>
        </p:txBody>
      </p:sp>
    </p:spTree>
    <p:extLst>
      <p:ext uri="{BB962C8B-B14F-4D97-AF65-F5344CB8AC3E}">
        <p14:creationId xmlns:p14="http://schemas.microsoft.com/office/powerpoint/2010/main" val="415559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txBox="1">
            <a:spLocks/>
          </p:cNvSpPr>
          <p:nvPr/>
        </p:nvSpPr>
        <p:spPr>
          <a:xfrm>
            <a:off x="382249" y="172388"/>
            <a:ext cx="11677337" cy="6295868"/>
          </a:xfrm>
          <a:prstGeom prst="rect">
            <a:avLst/>
          </a:prstGeom>
        </p:spPr>
        <p:txBody>
          <a:bodyPr vert="horz" lIns="121920" tIns="60960" rIns="121920" bIns="6096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000" b="1" dirty="0">
                <a:solidFill>
                  <a:srgbClr val="EC008C">
                    <a:lumMod val="75000"/>
                  </a:srgbClr>
                </a:solidFill>
                <a:latin typeface="Calibri"/>
              </a:rPr>
              <a:t>Overall Conclusions</a:t>
            </a:r>
          </a:p>
          <a:p>
            <a:pPr algn="l" defTabSz="1219170"/>
            <a:endParaRPr lang="en-US" sz="2000" b="1" dirty="0">
              <a:solidFill>
                <a:srgbClr val="EC008C">
                  <a:lumMod val="75000"/>
                </a:srgbClr>
              </a:solidFill>
              <a:latin typeface="Calibri"/>
            </a:endParaRPr>
          </a:p>
          <a:p>
            <a:pPr marL="342900" indent="-342900" algn="l" defTabSz="1219170">
              <a:buFont typeface="Wingdings" panose="05000000000000000000" pitchFamily="2" charset="2"/>
              <a:buChar char="Ø"/>
            </a:pPr>
            <a:r>
              <a:rPr lang="en-US" sz="1800" dirty="0">
                <a:solidFill>
                  <a:schemeClr val="tx1"/>
                </a:solidFill>
                <a:latin typeface="Calibri"/>
              </a:rPr>
              <a:t>In restaurant market conditions in L.A, among the top 10 busiest streets in terms of restaurant types, Santa-Monica and Figueroa streets are the most suitable to open a small robot-run Cafe.</a:t>
            </a:r>
          </a:p>
          <a:p>
            <a:pPr marL="342900" indent="-342900" algn="l" defTabSz="1219170">
              <a:buFont typeface="Wingdings" panose="05000000000000000000" pitchFamily="2" charset="2"/>
              <a:buChar char="Ø"/>
            </a:pPr>
            <a:endParaRPr lang="en-US" sz="1800" dirty="0">
              <a:solidFill>
                <a:schemeClr val="tx1"/>
              </a:solidFill>
              <a:latin typeface="Calibri"/>
            </a:endParaRPr>
          </a:p>
          <a:p>
            <a:pPr marL="342900" indent="-342900" algn="l" defTabSz="1219170">
              <a:buFont typeface="Wingdings" panose="05000000000000000000" pitchFamily="2" charset="2"/>
              <a:buChar char="Ø"/>
            </a:pPr>
            <a:r>
              <a:rPr lang="en-US" sz="1800" dirty="0">
                <a:solidFill>
                  <a:schemeClr val="tx1"/>
                </a:solidFill>
                <a:latin typeface="Calibri"/>
              </a:rPr>
              <a:t>On these streets restaurant types have on average between 22-25 seats, while the overall average size of Cafés in terms of seats in L.A is 21.</a:t>
            </a:r>
          </a:p>
          <a:p>
            <a:pPr marL="342900" indent="-342900" algn="l" defTabSz="1219170">
              <a:buFont typeface="Wingdings" panose="05000000000000000000" pitchFamily="2" charset="2"/>
              <a:buChar char="Ø"/>
            </a:pPr>
            <a:endParaRPr lang="en-US" sz="1800" dirty="0">
              <a:solidFill>
                <a:schemeClr val="tx1"/>
              </a:solidFill>
              <a:latin typeface="Calibri"/>
            </a:endParaRPr>
          </a:p>
          <a:p>
            <a:pPr marL="342900" indent="-342900" algn="l" defTabSz="1219170">
              <a:buFont typeface="Wingdings" panose="05000000000000000000" pitchFamily="2" charset="2"/>
              <a:buChar char="Ø"/>
            </a:pPr>
            <a:r>
              <a:rPr lang="en-US" sz="1800" dirty="0">
                <a:solidFill>
                  <a:schemeClr val="tx1"/>
                </a:solidFill>
                <a:latin typeface="Calibri"/>
              </a:rPr>
              <a:t>Cafés consist 4.5% market share of all dining places in L.A and 61% of the Café restaurant types belong to chains.</a:t>
            </a:r>
          </a:p>
          <a:p>
            <a:pPr marL="342900" indent="-342900" algn="l" defTabSz="1219170">
              <a:buFont typeface="Wingdings" panose="05000000000000000000" pitchFamily="2" charset="2"/>
              <a:buChar char="Ø"/>
            </a:pPr>
            <a:endParaRPr lang="en-US" sz="1800" dirty="0">
              <a:solidFill>
                <a:schemeClr val="tx1"/>
              </a:solidFill>
              <a:latin typeface="Calibri"/>
            </a:endParaRPr>
          </a:p>
          <a:p>
            <a:pPr marL="342900" indent="-342900" algn="l" defTabSz="1219170">
              <a:buFont typeface="Wingdings" panose="05000000000000000000" pitchFamily="2" charset="2"/>
              <a:buChar char="Ø"/>
            </a:pPr>
            <a:r>
              <a:rPr lang="en-US" sz="1800" dirty="0">
                <a:solidFill>
                  <a:schemeClr val="tx1"/>
                </a:solidFill>
                <a:latin typeface="Calibri"/>
              </a:rPr>
              <a:t>In L.A chains characterized by higher number of establishments and smaller number of seats in each one of them. Also the Cafe chains has on average 3 seats more than non-chains. </a:t>
            </a:r>
          </a:p>
          <a:p>
            <a:pPr marL="342900" indent="-342900" algn="l" defTabSz="1219170">
              <a:buFont typeface="Wingdings" panose="05000000000000000000" pitchFamily="2" charset="2"/>
              <a:buChar char="Ø"/>
            </a:pPr>
            <a:endParaRPr lang="en-US" sz="1800" dirty="0">
              <a:solidFill>
                <a:schemeClr val="tx1"/>
              </a:solidFill>
              <a:latin typeface="Calibri"/>
            </a:endParaRPr>
          </a:p>
          <a:p>
            <a:pPr marL="342900" indent="-342900" algn="l" defTabSz="1219170">
              <a:buFont typeface="Wingdings" panose="05000000000000000000" pitchFamily="2" charset="2"/>
              <a:buChar char="Ø"/>
            </a:pPr>
            <a:r>
              <a:rPr lang="en-US" sz="1800" dirty="0">
                <a:solidFill>
                  <a:schemeClr val="tx1"/>
                </a:solidFill>
                <a:latin typeface="Calibri"/>
              </a:rPr>
              <a:t>Those conditions points to a possibility of considering to develop a robot-run Café chain as a business step.</a:t>
            </a:r>
          </a:p>
          <a:p>
            <a:pPr algn="l" defTabSz="1219170"/>
            <a:endParaRPr lang="en-US" sz="1800" dirty="0">
              <a:solidFill>
                <a:schemeClr val="tx1"/>
              </a:solidFill>
              <a:latin typeface="Calibri"/>
            </a:endParaRPr>
          </a:p>
          <a:p>
            <a:pPr marL="342900" indent="-342900" algn="l" defTabSz="1219170">
              <a:buFont typeface="Wingdings" panose="05000000000000000000" pitchFamily="2" charset="2"/>
              <a:buChar char="Ø"/>
            </a:pPr>
            <a:r>
              <a:rPr lang="en-US" sz="1800" dirty="0">
                <a:solidFill>
                  <a:schemeClr val="tx1"/>
                </a:solidFill>
                <a:latin typeface="Calibri"/>
              </a:rPr>
              <a:t>Those conditions points to a possibility of considering to develop a robot-run Cafe chain as a business step. The cons are that chains has their reputation so it can be harder to enter the market and the prices can be much lower. On the other hand, unique Cafes in terms of robot-run services don't take a lot of space, the maintenance cost is low, and the turnover can be high.</a:t>
            </a:r>
          </a:p>
        </p:txBody>
      </p:sp>
    </p:spTree>
    <p:extLst>
      <p:ext uri="{BB962C8B-B14F-4D97-AF65-F5344CB8AC3E}">
        <p14:creationId xmlns:p14="http://schemas.microsoft.com/office/powerpoint/2010/main" val="258887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txBox="1">
            <a:spLocks/>
          </p:cNvSpPr>
          <p:nvPr/>
        </p:nvSpPr>
        <p:spPr>
          <a:xfrm>
            <a:off x="464696" y="449704"/>
            <a:ext cx="10810406" cy="5049666"/>
          </a:xfrm>
          <a:prstGeom prst="rect">
            <a:avLst/>
          </a:prstGeom>
        </p:spPr>
        <p:txBody>
          <a:bodyPr vert="horz" lIns="121920" tIns="60960" rIns="121920" bIns="6096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000" b="1" dirty="0">
                <a:solidFill>
                  <a:srgbClr val="EC008C">
                    <a:lumMod val="75000"/>
                  </a:srgbClr>
                </a:solidFill>
                <a:latin typeface="Calibri"/>
              </a:rPr>
              <a:t>Background</a:t>
            </a:r>
            <a:endParaRPr lang="en-US" sz="2400" b="1" dirty="0">
              <a:solidFill>
                <a:srgbClr val="EC008C">
                  <a:lumMod val="75000"/>
                </a:srgbClr>
              </a:solidFill>
              <a:latin typeface="Calibri"/>
            </a:endParaRPr>
          </a:p>
          <a:p>
            <a:pPr algn="l" defTabSz="1219170"/>
            <a:endParaRPr lang="en-US" sz="2400" b="1" dirty="0">
              <a:solidFill>
                <a:srgbClr val="EC008C">
                  <a:lumMod val="75000"/>
                </a:srgbClr>
              </a:solidFill>
              <a:latin typeface="Calibri"/>
            </a:endParaRPr>
          </a:p>
          <a:p>
            <a:pPr algn="l" defTabSz="1219170"/>
            <a:endParaRPr lang="en-US" sz="2400" b="1" dirty="0">
              <a:solidFill>
                <a:srgbClr val="EC008C">
                  <a:lumMod val="75000"/>
                </a:srgbClr>
              </a:solidFill>
              <a:latin typeface="Calibri"/>
            </a:endParaRPr>
          </a:p>
          <a:p>
            <a:pPr algn="l" defTabSz="1219170"/>
            <a:r>
              <a:rPr lang="en-US" sz="2400" b="1" dirty="0">
                <a:solidFill>
                  <a:schemeClr val="tx1"/>
                </a:solidFill>
                <a:latin typeface="Calibri"/>
              </a:rPr>
              <a:t>Opening a small robot-run Café in Los Angeles is promising idea but expensive. </a:t>
            </a:r>
          </a:p>
          <a:p>
            <a:pPr algn="l" defTabSz="1219170"/>
            <a:endParaRPr lang="en-US" sz="2400" b="1" dirty="0">
              <a:solidFill>
                <a:schemeClr val="tx1"/>
              </a:solidFill>
              <a:latin typeface="Calibri"/>
            </a:endParaRPr>
          </a:p>
          <a:p>
            <a:pPr algn="l" defTabSz="1219170"/>
            <a:r>
              <a:rPr lang="en-US" sz="2400" b="1" dirty="0">
                <a:solidFill>
                  <a:schemeClr val="tx1"/>
                </a:solidFill>
                <a:latin typeface="Calibri"/>
              </a:rPr>
              <a:t>The investors are interested in the current market conditions, hence open-source data on LA restaurants market used to prepare some market research with a goal to understand how market is represented in: </a:t>
            </a:r>
          </a:p>
          <a:p>
            <a:pPr algn="l" defTabSz="1219170"/>
            <a:endParaRPr lang="en-US" sz="2400" b="1" dirty="0">
              <a:solidFill>
                <a:schemeClr val="tx1"/>
              </a:solidFill>
              <a:latin typeface="Calibri"/>
            </a:endParaRPr>
          </a:p>
          <a:p>
            <a:pPr marL="342900" indent="-342900" algn="l" defTabSz="1219170">
              <a:buFontTx/>
              <a:buChar char="-"/>
            </a:pPr>
            <a:r>
              <a:rPr lang="en-US" sz="2400" b="1" dirty="0">
                <a:solidFill>
                  <a:schemeClr val="tx1"/>
                </a:solidFill>
                <a:latin typeface="Calibri"/>
              </a:rPr>
              <a:t>Restaurant types proportions</a:t>
            </a:r>
          </a:p>
          <a:p>
            <a:pPr marL="342900" indent="-342900" algn="l" defTabSz="1219170">
              <a:buFontTx/>
              <a:buChar char="-"/>
            </a:pPr>
            <a:r>
              <a:rPr lang="en-US" sz="2400" b="1" dirty="0">
                <a:solidFill>
                  <a:schemeClr val="tx1"/>
                </a:solidFill>
                <a:latin typeface="Calibri"/>
              </a:rPr>
              <a:t>Competition</a:t>
            </a:r>
          </a:p>
          <a:p>
            <a:pPr marL="342900" indent="-342900" algn="l" defTabSz="1219170">
              <a:buFontTx/>
              <a:buChar char="-"/>
            </a:pPr>
            <a:r>
              <a:rPr lang="en-US" sz="2400" b="1" dirty="0">
                <a:solidFill>
                  <a:schemeClr val="tx1"/>
                </a:solidFill>
                <a:latin typeface="Calibri"/>
              </a:rPr>
              <a:t>Size (in terms of average number of seats)</a:t>
            </a:r>
          </a:p>
          <a:p>
            <a:pPr marL="342900" indent="-342900" algn="l" defTabSz="1219170">
              <a:buFontTx/>
              <a:buChar char="-"/>
            </a:pPr>
            <a:r>
              <a:rPr lang="en-US" sz="2400" b="1" dirty="0">
                <a:solidFill>
                  <a:schemeClr val="tx1"/>
                </a:solidFill>
                <a:latin typeface="Calibri"/>
              </a:rPr>
              <a:t>Location</a:t>
            </a:r>
          </a:p>
        </p:txBody>
      </p:sp>
    </p:spTree>
    <p:extLst>
      <p:ext uri="{BB962C8B-B14F-4D97-AF65-F5344CB8AC3E}">
        <p14:creationId xmlns:p14="http://schemas.microsoft.com/office/powerpoint/2010/main" val="222067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3"/>
          <p:cNvSpPr txBox="1">
            <a:spLocks/>
          </p:cNvSpPr>
          <p:nvPr/>
        </p:nvSpPr>
        <p:spPr>
          <a:xfrm>
            <a:off x="838198" y="291090"/>
            <a:ext cx="10366613" cy="932688"/>
          </a:xfrm>
          <a:prstGeom prst="rect">
            <a:avLst/>
          </a:prstGeom>
        </p:spPr>
        <p:txBody>
          <a:bodyPr vert="horz" lIns="91440" tIns="45720" rIns="91440" bIns="45720" rtlCol="0" anchor="b">
            <a:normAutofit fontScale="85000" lnSpcReduction="1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L.A Restaurant types proportions</a:t>
            </a:r>
            <a:endParaRPr lang="en-US" sz="5400" b="1" dirty="0">
              <a:solidFill>
                <a:srgbClr val="EC008C">
                  <a:lumMod val="75000"/>
                </a:srgbClr>
              </a:solidFill>
              <a:latin typeface="Calibri"/>
            </a:endParaRPr>
          </a:p>
        </p:txBody>
      </p:sp>
      <p:pic>
        <p:nvPicPr>
          <p:cNvPr id="3" name="Picture 2">
            <a:extLst>
              <a:ext uri="{FF2B5EF4-FFF2-40B4-BE49-F238E27FC236}">
                <a16:creationId xmlns:a16="http://schemas.microsoft.com/office/drawing/2014/main" id="{E05F351C-CE45-4A99-BB3D-E33AF72AB67D}"/>
              </a:ext>
            </a:extLst>
          </p:cNvPr>
          <p:cNvPicPr>
            <a:picLocks noChangeAspect="1"/>
          </p:cNvPicPr>
          <p:nvPr/>
        </p:nvPicPr>
        <p:blipFill>
          <a:blip r:embed="rId3"/>
          <a:stretch>
            <a:fillRect/>
          </a:stretch>
        </p:blipFill>
        <p:spPr>
          <a:xfrm>
            <a:off x="562928" y="1345187"/>
            <a:ext cx="10714671" cy="5438234"/>
          </a:xfrm>
          <a:prstGeom prst="rect">
            <a:avLst/>
          </a:prstGeom>
        </p:spPr>
      </p:pic>
    </p:spTree>
    <p:extLst>
      <p:ext uri="{BB962C8B-B14F-4D97-AF65-F5344CB8AC3E}">
        <p14:creationId xmlns:p14="http://schemas.microsoft.com/office/powerpoint/2010/main" val="79222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27CA1BBA-B4CD-4095-B200-AE0FDD1FB32A}"/>
              </a:ext>
            </a:extLst>
          </p:cNvPr>
          <p:cNvSpPr txBox="1">
            <a:spLocks/>
          </p:cNvSpPr>
          <p:nvPr/>
        </p:nvSpPr>
        <p:spPr>
          <a:xfrm>
            <a:off x="838198" y="291090"/>
            <a:ext cx="10366613" cy="932688"/>
          </a:xfrm>
          <a:prstGeom prst="rect">
            <a:avLst/>
          </a:prstGeom>
        </p:spPr>
        <p:txBody>
          <a:bodyPr vert="horz" lIns="91440" tIns="45720" rIns="91440" bIns="45720" rtlCol="0" anchor="b">
            <a:normAutofit fontScale="85000" lnSpcReduction="1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L.A Restaurant types proportions</a:t>
            </a:r>
            <a:endParaRPr lang="en-US" sz="5400" b="1" dirty="0">
              <a:solidFill>
                <a:srgbClr val="EC008C">
                  <a:lumMod val="75000"/>
                </a:srgbClr>
              </a:solidFill>
              <a:latin typeface="Calibri"/>
            </a:endParaRPr>
          </a:p>
        </p:txBody>
      </p:sp>
      <p:sp>
        <p:nvSpPr>
          <p:cNvPr id="4" name="TextBox 3">
            <a:extLst>
              <a:ext uri="{FF2B5EF4-FFF2-40B4-BE49-F238E27FC236}">
                <a16:creationId xmlns:a16="http://schemas.microsoft.com/office/drawing/2014/main" id="{4A797A83-4158-4340-A514-33B5D51FFDA7}"/>
              </a:ext>
            </a:extLst>
          </p:cNvPr>
          <p:cNvSpPr txBox="1"/>
          <p:nvPr/>
        </p:nvSpPr>
        <p:spPr>
          <a:xfrm>
            <a:off x="780431" y="1858659"/>
            <a:ext cx="10650188" cy="3108543"/>
          </a:xfrm>
          <a:prstGeom prst="rect">
            <a:avLst/>
          </a:prstGeom>
          <a:noFill/>
        </p:spPr>
        <p:txBody>
          <a:bodyPr wrap="square" rtlCol="1">
            <a:spAutoFit/>
          </a:bodyPr>
          <a:lstStyle/>
          <a:p>
            <a:pPr marL="285750" indent="-285750">
              <a:buFont typeface="Wingdings" panose="05000000000000000000" pitchFamily="2" charset="2"/>
              <a:buChar char="q"/>
            </a:pPr>
            <a:r>
              <a:rPr lang="en-US" sz="2800" dirty="0"/>
              <a:t> 75% of the restaurant market in L.A. is dominated by Restaurants.</a:t>
            </a:r>
          </a:p>
          <a:p>
            <a:endParaRPr lang="en-US" sz="2800" dirty="0"/>
          </a:p>
          <a:p>
            <a:pPr marL="285750" indent="-285750">
              <a:buFont typeface="Wingdings" panose="05000000000000000000" pitchFamily="2" charset="2"/>
              <a:buChar char="q"/>
            </a:pPr>
            <a:r>
              <a:rPr lang="en-US" sz="2800" dirty="0"/>
              <a:t> 11% is Fast Food restaurants share. </a:t>
            </a:r>
          </a:p>
          <a:p>
            <a:endParaRPr lang="en-US" sz="2800" dirty="0"/>
          </a:p>
          <a:p>
            <a:pPr marL="285750" indent="-285750">
              <a:buFont typeface="Wingdings" panose="05000000000000000000" pitchFamily="2" charset="2"/>
              <a:buChar char="q"/>
            </a:pPr>
            <a:r>
              <a:rPr lang="en-US" sz="2800" dirty="0"/>
              <a:t> The robot-run Cafe will fit the 4.5% Cafe type share.</a:t>
            </a:r>
          </a:p>
          <a:p>
            <a:endParaRPr lang="en-US" sz="2800" dirty="0"/>
          </a:p>
          <a:p>
            <a:pPr marL="285750" indent="-285750">
              <a:buFont typeface="Wingdings" panose="05000000000000000000" pitchFamily="2" charset="2"/>
              <a:buChar char="q"/>
            </a:pPr>
            <a:r>
              <a:rPr lang="en-US" sz="2800" dirty="0"/>
              <a:t> Bakeries, Bars and Pizzas holds around 3% market share each.</a:t>
            </a:r>
            <a:endParaRPr lang="he-IL" sz="2800" dirty="0"/>
          </a:p>
        </p:txBody>
      </p:sp>
    </p:spTree>
    <p:extLst>
      <p:ext uri="{BB962C8B-B14F-4D97-AF65-F5344CB8AC3E}">
        <p14:creationId xmlns:p14="http://schemas.microsoft.com/office/powerpoint/2010/main" val="219199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81F00F-3F64-4385-80D3-3793719B45CD}"/>
              </a:ext>
            </a:extLst>
          </p:cNvPr>
          <p:cNvPicPr>
            <a:picLocks noChangeAspect="1"/>
          </p:cNvPicPr>
          <p:nvPr/>
        </p:nvPicPr>
        <p:blipFill>
          <a:blip r:embed="rId3"/>
          <a:stretch>
            <a:fillRect/>
          </a:stretch>
        </p:blipFill>
        <p:spPr>
          <a:xfrm>
            <a:off x="412008" y="1037616"/>
            <a:ext cx="8978428" cy="5129718"/>
          </a:xfrm>
          <a:prstGeom prst="rect">
            <a:avLst/>
          </a:prstGeom>
        </p:spPr>
      </p:pic>
      <p:sp>
        <p:nvSpPr>
          <p:cNvPr id="8" name="Text Placeholder 3"/>
          <p:cNvSpPr txBox="1">
            <a:spLocks/>
          </p:cNvSpPr>
          <p:nvPr/>
        </p:nvSpPr>
        <p:spPr>
          <a:xfrm>
            <a:off x="838198" y="291090"/>
            <a:ext cx="10366613" cy="932688"/>
          </a:xfrm>
          <a:prstGeom prst="rect">
            <a:avLst/>
          </a:prstGeom>
        </p:spPr>
        <p:txBody>
          <a:bodyPr vert="horz" lIns="91440" tIns="45720" rIns="91440" bIns="45720" rtlCol="0" anchor="b">
            <a:normAutofit fontScale="85000" lnSpcReduction="1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Competition market condition</a:t>
            </a:r>
            <a:endParaRPr lang="en-US" sz="5400" b="1" dirty="0">
              <a:solidFill>
                <a:srgbClr val="EC008C">
                  <a:lumMod val="75000"/>
                </a:srgbClr>
              </a:solidFill>
              <a:latin typeface="Calibri"/>
            </a:endParaRPr>
          </a:p>
        </p:txBody>
      </p:sp>
    </p:spTree>
    <p:extLst>
      <p:ext uri="{BB962C8B-B14F-4D97-AF65-F5344CB8AC3E}">
        <p14:creationId xmlns:p14="http://schemas.microsoft.com/office/powerpoint/2010/main" val="42722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70F3BA-40A0-4324-AAC7-27614CB01519}"/>
              </a:ext>
            </a:extLst>
          </p:cNvPr>
          <p:cNvPicPr>
            <a:picLocks noChangeAspect="1"/>
          </p:cNvPicPr>
          <p:nvPr/>
        </p:nvPicPr>
        <p:blipFill>
          <a:blip r:embed="rId3"/>
          <a:stretch>
            <a:fillRect/>
          </a:stretch>
        </p:blipFill>
        <p:spPr>
          <a:xfrm>
            <a:off x="251301" y="1049438"/>
            <a:ext cx="11102501" cy="5091957"/>
          </a:xfrm>
          <a:prstGeom prst="rect">
            <a:avLst/>
          </a:prstGeom>
        </p:spPr>
      </p:pic>
      <p:sp>
        <p:nvSpPr>
          <p:cNvPr id="5" name="Text Placeholder 3">
            <a:extLst>
              <a:ext uri="{FF2B5EF4-FFF2-40B4-BE49-F238E27FC236}">
                <a16:creationId xmlns:a16="http://schemas.microsoft.com/office/drawing/2014/main" id="{1DD8651B-51E6-4993-9F26-21306B5F768A}"/>
              </a:ext>
            </a:extLst>
          </p:cNvPr>
          <p:cNvSpPr txBox="1">
            <a:spLocks/>
          </p:cNvSpPr>
          <p:nvPr/>
        </p:nvSpPr>
        <p:spPr>
          <a:xfrm>
            <a:off x="838198" y="291090"/>
            <a:ext cx="10366613" cy="932688"/>
          </a:xfrm>
          <a:prstGeom prst="rect">
            <a:avLst/>
          </a:prstGeom>
        </p:spPr>
        <p:txBody>
          <a:bodyPr vert="horz" lIns="91440" tIns="45720" rIns="91440" bIns="45720" rtlCol="0" anchor="b">
            <a:normAutofit fontScale="85000" lnSpcReduction="1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Competition market condition</a:t>
            </a:r>
            <a:endParaRPr lang="en-US" sz="5400" b="1" dirty="0">
              <a:solidFill>
                <a:srgbClr val="EC008C">
                  <a:lumMod val="75000"/>
                </a:srgbClr>
              </a:solidFill>
              <a:latin typeface="Calibri"/>
            </a:endParaRPr>
          </a:p>
        </p:txBody>
      </p:sp>
      <p:sp>
        <p:nvSpPr>
          <p:cNvPr id="7" name="Rectangle 6">
            <a:extLst>
              <a:ext uri="{FF2B5EF4-FFF2-40B4-BE49-F238E27FC236}">
                <a16:creationId xmlns:a16="http://schemas.microsoft.com/office/drawing/2014/main" id="{0424D85B-4EEC-48FD-81AE-F7DEA4D6C6A5}"/>
              </a:ext>
            </a:extLst>
          </p:cNvPr>
          <p:cNvSpPr/>
          <p:nvPr/>
        </p:nvSpPr>
        <p:spPr>
          <a:xfrm>
            <a:off x="2987504" y="1841770"/>
            <a:ext cx="1500189" cy="3793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4251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97A83-4158-4340-A514-33B5D51FFDA7}"/>
              </a:ext>
            </a:extLst>
          </p:cNvPr>
          <p:cNvSpPr txBox="1"/>
          <p:nvPr/>
        </p:nvSpPr>
        <p:spPr>
          <a:xfrm>
            <a:off x="770906" y="1624306"/>
            <a:ext cx="10137043" cy="3908762"/>
          </a:xfrm>
          <a:prstGeom prst="rect">
            <a:avLst/>
          </a:prstGeom>
          <a:noFill/>
        </p:spPr>
        <p:txBody>
          <a:bodyPr wrap="square" rtlCol="1">
            <a:spAutoFit/>
          </a:bodyPr>
          <a:lstStyle/>
          <a:p>
            <a:pPr marL="285750" indent="-285750">
              <a:buFont typeface="Wingdings" panose="05000000000000000000" pitchFamily="2" charset="2"/>
              <a:buChar char="q"/>
            </a:pPr>
            <a:r>
              <a:rPr lang="en-US" sz="2800" dirty="0"/>
              <a:t> </a:t>
            </a:r>
            <a:r>
              <a:rPr lang="en-US" sz="2400" dirty="0"/>
              <a:t>The most common combination of restaurant type and chain belongs to Bakery type - all of them chains.</a:t>
            </a:r>
          </a:p>
          <a:p>
            <a:endParaRPr lang="en-US" sz="2400" dirty="0"/>
          </a:p>
          <a:p>
            <a:pPr marL="285750" indent="-285750">
              <a:buFont typeface="Wingdings" panose="05000000000000000000" pitchFamily="2" charset="2"/>
              <a:buChar char="q"/>
            </a:pPr>
            <a:r>
              <a:rPr lang="en-US" sz="2400" dirty="0"/>
              <a:t> Around 60% in Cafe and Fast-Food restaurants are chains.</a:t>
            </a:r>
          </a:p>
          <a:p>
            <a:endParaRPr lang="en-US" sz="2400" dirty="0"/>
          </a:p>
          <a:p>
            <a:pPr marL="285750" indent="-285750">
              <a:buFont typeface="Wingdings" panose="05000000000000000000" pitchFamily="2" charset="2"/>
              <a:buChar char="q"/>
            </a:pPr>
            <a:r>
              <a:rPr lang="en-US" sz="2400" dirty="0"/>
              <a:t> Pizza's type have almost 50% chain belonging .</a:t>
            </a:r>
          </a:p>
          <a:p>
            <a:endParaRPr lang="en-US" sz="2400" dirty="0"/>
          </a:p>
          <a:p>
            <a:pPr marL="285750" indent="-285750">
              <a:buFont typeface="Wingdings" panose="05000000000000000000" pitchFamily="2" charset="2"/>
              <a:buChar char="q"/>
            </a:pPr>
            <a:r>
              <a:rPr lang="en-US" sz="2400" dirty="0"/>
              <a:t> The least common combination of restaurant type and chain are Bars and Restaurants. Those types have between 26%-32% chains.</a:t>
            </a:r>
          </a:p>
          <a:p>
            <a:endParaRPr lang="en-US" sz="2800" dirty="0"/>
          </a:p>
        </p:txBody>
      </p:sp>
      <p:sp>
        <p:nvSpPr>
          <p:cNvPr id="6" name="Text Placeholder 3">
            <a:extLst>
              <a:ext uri="{FF2B5EF4-FFF2-40B4-BE49-F238E27FC236}">
                <a16:creationId xmlns:a16="http://schemas.microsoft.com/office/drawing/2014/main" id="{0A80EF95-E2CB-4FBE-B014-353C188F2D43}"/>
              </a:ext>
            </a:extLst>
          </p:cNvPr>
          <p:cNvSpPr txBox="1">
            <a:spLocks/>
          </p:cNvSpPr>
          <p:nvPr/>
        </p:nvSpPr>
        <p:spPr>
          <a:xfrm>
            <a:off x="838198" y="291090"/>
            <a:ext cx="10366613" cy="932688"/>
          </a:xfrm>
          <a:prstGeom prst="rect">
            <a:avLst/>
          </a:prstGeom>
        </p:spPr>
        <p:txBody>
          <a:bodyPr vert="horz" lIns="91440" tIns="45720" rIns="91440" bIns="45720" rtlCol="0" anchor="b">
            <a:normAutofit fontScale="85000" lnSpcReduction="1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Competition market condition</a:t>
            </a:r>
            <a:endParaRPr lang="en-US" sz="5400" b="1" dirty="0">
              <a:solidFill>
                <a:srgbClr val="EC008C">
                  <a:lumMod val="75000"/>
                </a:srgbClr>
              </a:solidFill>
              <a:latin typeface="Calibri"/>
            </a:endParaRPr>
          </a:p>
        </p:txBody>
      </p:sp>
    </p:spTree>
    <p:extLst>
      <p:ext uri="{BB962C8B-B14F-4D97-AF65-F5344CB8AC3E}">
        <p14:creationId xmlns:p14="http://schemas.microsoft.com/office/powerpoint/2010/main" val="75507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F683D-E0E7-4452-9211-841EE0A8F01F}"/>
              </a:ext>
            </a:extLst>
          </p:cNvPr>
          <p:cNvPicPr>
            <a:picLocks noChangeAspect="1"/>
          </p:cNvPicPr>
          <p:nvPr/>
        </p:nvPicPr>
        <p:blipFill>
          <a:blip r:embed="rId3"/>
          <a:stretch>
            <a:fillRect/>
          </a:stretch>
        </p:blipFill>
        <p:spPr>
          <a:xfrm>
            <a:off x="838199" y="1349777"/>
            <a:ext cx="9336208" cy="5139733"/>
          </a:xfrm>
          <a:prstGeom prst="rect">
            <a:avLst/>
          </a:prstGeom>
        </p:spPr>
      </p:pic>
      <p:sp>
        <p:nvSpPr>
          <p:cNvPr id="8" name="Text Placeholder 3"/>
          <p:cNvSpPr txBox="1">
            <a:spLocks/>
          </p:cNvSpPr>
          <p:nvPr/>
        </p:nvSpPr>
        <p:spPr>
          <a:xfrm>
            <a:off x="838198" y="291090"/>
            <a:ext cx="10366613" cy="932688"/>
          </a:xfrm>
          <a:prstGeom prst="rect">
            <a:avLst/>
          </a:prstGeom>
        </p:spPr>
        <p:txBody>
          <a:bodyPr vert="horz" lIns="91440" tIns="45720" rIns="91440" bIns="45720" rtlCol="0" anchor="b">
            <a:normAutofit fontScale="775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Size condition - Chain characteristics</a:t>
            </a:r>
            <a:endParaRPr lang="en-US" sz="5400" b="1" dirty="0">
              <a:solidFill>
                <a:srgbClr val="EC008C">
                  <a:lumMod val="75000"/>
                </a:srgbClr>
              </a:solidFill>
              <a:latin typeface="Calibri"/>
            </a:endParaRPr>
          </a:p>
        </p:txBody>
      </p:sp>
      <p:sp>
        <p:nvSpPr>
          <p:cNvPr id="5" name="TextBox 4">
            <a:extLst>
              <a:ext uri="{FF2B5EF4-FFF2-40B4-BE49-F238E27FC236}">
                <a16:creationId xmlns:a16="http://schemas.microsoft.com/office/drawing/2014/main" id="{6BFF94AF-DF48-4361-924C-2A0FCF71903D}"/>
              </a:ext>
            </a:extLst>
          </p:cNvPr>
          <p:cNvSpPr txBox="1"/>
          <p:nvPr/>
        </p:nvSpPr>
        <p:spPr>
          <a:xfrm>
            <a:off x="4135271" y="3156044"/>
            <a:ext cx="4626591" cy="646331"/>
          </a:xfrm>
          <a:prstGeom prst="rect">
            <a:avLst/>
          </a:prstGeom>
          <a:solidFill>
            <a:schemeClr val="bg1">
              <a:lumMod val="95000"/>
            </a:schemeClr>
          </a:solidFill>
          <a:ln>
            <a:solidFill>
              <a:schemeClr val="bg1">
                <a:lumMod val="75000"/>
              </a:schemeClr>
            </a:solidFill>
          </a:ln>
        </p:spPr>
        <p:txBody>
          <a:bodyPr wrap="square" rtlCol="1">
            <a:spAutoFit/>
          </a:bodyPr>
          <a:lstStyle/>
          <a:p>
            <a:pPr algn="ctr"/>
            <a:r>
              <a:rPr lang="en-US" b="1" dirty="0"/>
              <a:t>The more establishments there are in a chain, </a:t>
            </a:r>
          </a:p>
          <a:p>
            <a:pPr algn="ctr"/>
            <a:r>
              <a:rPr lang="en-US" b="1" dirty="0"/>
              <a:t>the smaller average number of seats.</a:t>
            </a:r>
          </a:p>
        </p:txBody>
      </p:sp>
      <p:sp>
        <p:nvSpPr>
          <p:cNvPr id="4" name="Oval 3">
            <a:extLst>
              <a:ext uri="{FF2B5EF4-FFF2-40B4-BE49-F238E27FC236}">
                <a16:creationId xmlns:a16="http://schemas.microsoft.com/office/drawing/2014/main" id="{4BD59425-C7D9-4CB5-A72B-6281F7F69243}"/>
              </a:ext>
            </a:extLst>
          </p:cNvPr>
          <p:cNvSpPr/>
          <p:nvPr/>
        </p:nvSpPr>
        <p:spPr>
          <a:xfrm rot="779149">
            <a:off x="1891791" y="4672704"/>
            <a:ext cx="2669140" cy="1119117"/>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9" name="Straight Arrow Connector 8">
            <a:extLst>
              <a:ext uri="{FF2B5EF4-FFF2-40B4-BE49-F238E27FC236}">
                <a16:creationId xmlns:a16="http://schemas.microsoft.com/office/drawing/2014/main" id="{0D0B1B4E-1EA5-479C-8A24-1E6487138621}"/>
              </a:ext>
            </a:extLst>
          </p:cNvPr>
          <p:cNvCxnSpPr>
            <a:cxnSpLocks/>
          </p:cNvCxnSpPr>
          <p:nvPr/>
        </p:nvCxnSpPr>
        <p:spPr>
          <a:xfrm>
            <a:off x="2381534" y="5332153"/>
            <a:ext cx="1549021" cy="176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878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B6804-BB91-4FF7-85CA-1A546FA6A7D7}"/>
              </a:ext>
            </a:extLst>
          </p:cNvPr>
          <p:cNvPicPr>
            <a:picLocks noChangeAspect="1"/>
          </p:cNvPicPr>
          <p:nvPr/>
        </p:nvPicPr>
        <p:blipFill>
          <a:blip r:embed="rId3"/>
          <a:stretch>
            <a:fillRect/>
          </a:stretch>
        </p:blipFill>
        <p:spPr>
          <a:xfrm>
            <a:off x="0" y="1038607"/>
            <a:ext cx="11121958" cy="5409663"/>
          </a:xfrm>
          <a:prstGeom prst="rect">
            <a:avLst/>
          </a:prstGeom>
        </p:spPr>
      </p:pic>
      <p:sp>
        <p:nvSpPr>
          <p:cNvPr id="8" name="Text Placeholder 3"/>
          <p:cNvSpPr txBox="1">
            <a:spLocks/>
          </p:cNvSpPr>
          <p:nvPr/>
        </p:nvSpPr>
        <p:spPr>
          <a:xfrm>
            <a:off x="518616" y="291090"/>
            <a:ext cx="11027390" cy="932688"/>
          </a:xfrm>
          <a:prstGeom prst="rect">
            <a:avLst/>
          </a:prstGeom>
        </p:spPr>
        <p:txBody>
          <a:bodyPr vert="horz" lIns="91440" tIns="45720" rIns="91440" bIns="45720" rtlCol="0" anchor="b">
            <a:normAutofit fontScale="775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en-US" sz="4400" b="1" dirty="0">
                <a:solidFill>
                  <a:srgbClr val="EC008C">
                    <a:lumMod val="75000"/>
                  </a:srgbClr>
                </a:solidFill>
                <a:latin typeface="Calibri"/>
              </a:rPr>
              <a:t>Market Research: Size condition – Average number of seats</a:t>
            </a:r>
            <a:endParaRPr lang="en-US" sz="5400" b="1" dirty="0">
              <a:solidFill>
                <a:srgbClr val="EC008C">
                  <a:lumMod val="75000"/>
                </a:srgbClr>
              </a:solidFill>
              <a:latin typeface="Calibri"/>
            </a:endParaRPr>
          </a:p>
        </p:txBody>
      </p:sp>
    </p:spTree>
    <p:extLst>
      <p:ext uri="{BB962C8B-B14F-4D97-AF65-F5344CB8AC3E}">
        <p14:creationId xmlns:p14="http://schemas.microsoft.com/office/powerpoint/2010/main" val="3679805532"/>
      </p:ext>
    </p:extLst>
  </p:cSld>
  <p:clrMapOvr>
    <a:masterClrMapping/>
  </p:clrMapOvr>
</p:sld>
</file>

<file path=ppt/theme/theme1.xml><?xml version="1.0" encoding="utf-8"?>
<a:theme xmlns:a="http://schemas.openxmlformats.org/drawingml/2006/main" name="1_Office Theme">
  <a:themeElements>
    <a:clrScheme name="Kornit_Digital">
      <a:dk1>
        <a:srgbClr val="000000"/>
      </a:dk1>
      <a:lt1>
        <a:sysClr val="window" lastClr="FFFFFF"/>
      </a:lt1>
      <a:dk2>
        <a:srgbClr val="1F497D"/>
      </a:dk2>
      <a:lt2>
        <a:srgbClr val="EEECE1"/>
      </a:lt2>
      <a:accent1>
        <a:srgbClr val="00C0F3"/>
      </a:accent1>
      <a:accent2>
        <a:srgbClr val="00AFA7"/>
      </a:accent2>
      <a:accent3>
        <a:srgbClr val="EC008C"/>
      </a:accent3>
      <a:accent4>
        <a:srgbClr val="E8E37C"/>
      </a:accent4>
      <a:accent5>
        <a:srgbClr val="8A3089"/>
      </a:accent5>
      <a:accent6>
        <a:srgbClr val="009A47"/>
      </a:accent6>
      <a:hlink>
        <a:srgbClr val="00AFA7"/>
      </a:hlink>
      <a:folHlink>
        <a:srgbClr val="8A30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714</Words>
  <Application>Microsoft Office PowerPoint</Application>
  <PresentationFormat>Widescreen</PresentationFormat>
  <Paragraphs>94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Cleo Mary</dc:creator>
  <cp:lastModifiedBy>dima smirnov</cp:lastModifiedBy>
  <cp:revision>33</cp:revision>
  <dcterms:created xsi:type="dcterms:W3CDTF">2021-09-18T11:51:27Z</dcterms:created>
  <dcterms:modified xsi:type="dcterms:W3CDTF">2022-03-10T07:01:54Z</dcterms:modified>
</cp:coreProperties>
</file>