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0" r:id="rId4"/>
    <p:sldId id="281" r:id="rId5"/>
    <p:sldId id="271" r:id="rId6"/>
    <p:sldId id="273" r:id="rId7"/>
    <p:sldId id="275" r:id="rId8"/>
    <p:sldId id="27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67E8-099F-4454-ACCF-89F1A91EC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AEBC4-202B-4588-8B93-148E609A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275F3-89D6-4417-B843-3C11A698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F86C-6227-4658-BAFB-487A38F4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9D8F1-59C8-41FE-AF85-944B67DD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12D2-E415-424F-A897-DBFB1F3A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37D51-06AF-4D1C-A10C-14945987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818C-CCB1-4F7E-A996-59A46DC3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776A-6120-4D6B-8F83-B7EFC743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0F994-C3A7-4B26-B642-DF12E088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CF0EF-5A85-4B3F-83ED-7EACC8843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6358-5FC6-4304-AF6B-C5B4C9368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8AB0-1318-4DDE-8633-AA46C144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EFD1-116A-4830-8C5D-95E002C8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756C-2CCB-4A73-806C-789B0BAC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6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424534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5504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2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F30E-21E9-4493-A9F1-9F2FC9B2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2894-7ECC-4C1A-BB9A-37F92736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636C-79D7-4951-B530-1BF28DA8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8328-3C21-46B5-9079-3D8B988E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6B353-0A6E-433D-86B8-998EC1A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C205-BC6A-40E5-8211-28337A9E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69348-215E-49F4-B856-F0738C6FC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9341F-708E-47F5-9CB5-FE0633A7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F5B9-A54B-4C10-9142-4D36F2EE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AF70-1D83-491C-8CDD-6D5AD9B1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7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1B38-9E76-4E23-B6B0-872A7262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EFD0-6286-44B5-96EF-803B3EB6B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A590D-974F-4C33-9B66-6730EC29B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F8FA8-4735-4CEC-8FD5-D2CFFD24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1C60E-B42F-47C9-9CE0-BEA304EF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D3D9-EF14-4779-AB72-FB1A7CAF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5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2D6E-4EF5-4081-BE25-78D98087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C46A8-CF39-4D17-82DE-1D6831C0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8A42D-AA89-4995-85B6-DCAFF36A2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6BAD0-F1E9-4903-9F68-B534479E7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3335F-D0AC-4B60-86C2-9BD395F1E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55F9D-E23E-44BC-A1E8-8611BDC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B359F-1583-4B70-897C-24C5847D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6D0B1-E72D-4D86-B629-A29A8EBF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7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A762-8B6E-4891-8608-B1BF6634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61F9F-E4EE-4C1B-9668-2EB644A6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C9195-9811-47B5-A08A-621CAF81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B159A-CF8C-4C8A-BA44-510CF800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5E08F-F49E-46CA-B933-D8FC4220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9DE91-E512-48A2-AD56-214040CC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3AD8B-C689-4272-A66F-CB1F7FB1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7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662D-E335-4332-BC7F-F20BE993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1C54-851D-4272-8BC7-2D1E5175D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A039E-9370-4E4D-8B55-4203C0377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7AF2E-7C12-4BB1-AFB8-C1B9338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F2BF-5379-4CA2-98C5-D1D9A6F0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D9FF6-1B64-4701-B29F-06ABA76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B466-89DA-459E-9F20-DA9FC669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612A3-7C4D-449B-9D2F-B7C10F685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C5C6-4634-4FDC-940F-510A9352A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071A-A272-43D0-A64E-3EDCD695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79F09-09D6-47EE-B42A-E3E46178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0BF3-294F-4A19-948A-418043F5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4BFAE-914A-4154-966F-93F48CDD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C67B7-C02A-422C-A11F-CACFCA38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B0C3-C111-4625-8D5C-ED0325BCB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80EF-A1FC-427F-A3B5-942B6263AF5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897D-3E14-49D7-9867-AAF05B91D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B8E7-9BF4-4095-9A62-B01AA18B1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C0016-7A93-4DC7-B9A4-A755C799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1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4STeam/linux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2619-F1BC-47D2-ABC3-F817ECEBB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RTT independence in</a:t>
            </a:r>
            <a:br>
              <a:rPr lang="en-US" dirty="0"/>
            </a:br>
            <a:r>
              <a:rPr lang="en-US" dirty="0"/>
              <a:t>TCP Prague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2F4A0-6D1F-46DE-ABBC-B501CE657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Olivier Tilmans &lt;olivier.tilmans@nokia-bell-labs.com&gt;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Koen De Schepper &lt;koen.de_schepper@nokia-bell-labs.com&gt;</a:t>
            </a:r>
          </a:p>
          <a:p>
            <a:endParaRPr lang="en-US" dirty="0"/>
          </a:p>
          <a:p>
            <a:r>
              <a:rPr lang="en-US" dirty="0"/>
              <a:t>20-02-2020, TSVWG interim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Prague [ f(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) = max(15ms, 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) ] vs Cubic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increasing base RTTs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2B7B0-FDE9-4B6E-8BC0-79035B7D1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200001"/>
            <a:ext cx="12730503" cy="56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7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Prague [ f(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) = 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 + 15ms ] vs Cubic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increasing base RTTs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74ADE-E725-41B0-B92B-05324A1F3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200001"/>
            <a:ext cx="12730503" cy="56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2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Prague [ f(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) = max(15ms, 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) ] vs Prague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mixed base RTTs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B62EC-7644-4D7F-A700-740C2FE6A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200001"/>
            <a:ext cx="12730503" cy="56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Baseline—Prague vs Cubic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increasing base RTTs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87F773-F2FA-4DF4-9D67-43009ABDC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9761" b="2420"/>
          <a:stretch/>
        </p:blipFill>
        <p:spPr>
          <a:xfrm>
            <a:off x="1223963" y="1209389"/>
            <a:ext cx="9744075" cy="56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8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Prague [ f(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) = max(15ms, 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) ] vs Cubic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increasing base RTTs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52B7B0-FDE9-4B6E-8BC0-79035B7D1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t="-31" r="9774" b="2457"/>
          <a:stretch/>
        </p:blipFill>
        <p:spPr>
          <a:xfrm>
            <a:off x="1224000" y="1209600"/>
            <a:ext cx="9745200" cy="56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4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Prague [ f(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) = 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 + 15ms ] vs Cubic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increasing base RTTs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974ADE-E725-41B0-B92B-05324A1F3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t="-31" r="9774" b="2457"/>
          <a:stretch/>
        </p:blipFill>
        <p:spPr>
          <a:xfrm>
            <a:off x="1223400" y="1209600"/>
            <a:ext cx="9745200" cy="56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5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Prague [ f(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) = max(15ms, </a:t>
            </a:r>
            <a:r>
              <a:rPr lang="en-US" dirty="0" err="1">
                <a:solidFill>
                  <a:schemeClr val="accent1"/>
                </a:solidFill>
              </a:rPr>
              <a:t>rtt</a:t>
            </a:r>
            <a:r>
              <a:rPr lang="en-US" dirty="0">
                <a:solidFill>
                  <a:schemeClr val="accent1"/>
                </a:solidFill>
              </a:rPr>
              <a:t>) ] vs Prague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mixed base RTTs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4B62EC-7644-4D7F-A700-740C2FE6A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" t="-33" r="8769" b="2456"/>
          <a:stretch/>
        </p:blipFill>
        <p:spPr>
          <a:xfrm>
            <a:off x="1110000" y="1209600"/>
            <a:ext cx="9972000" cy="56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3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73C1-7F3A-4405-AA84-FD81A8192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Queuing delays act as cushion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EEE1-16E2-47B6-AA90-805FF56FDC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throughput of competing AIMD flows depends on their RTT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723530E-3D35-408F-A71C-D70ED649C9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66321" y="2253164"/>
              <a:ext cx="7059358" cy="37850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1204">
                      <a:extLst>
                        <a:ext uri="{9D8B030D-6E8A-4147-A177-3AD203B41FA5}">
                          <a16:colId xmlns:a16="http://schemas.microsoft.com/office/drawing/2014/main" val="942559087"/>
                        </a:ext>
                      </a:extLst>
                    </a:gridCol>
                    <a:gridCol w="1555069">
                      <a:extLst>
                        <a:ext uri="{9D8B030D-6E8A-4147-A177-3AD203B41FA5}">
                          <a16:colId xmlns:a16="http://schemas.microsoft.com/office/drawing/2014/main" val="2411518760"/>
                        </a:ext>
                      </a:extLst>
                    </a:gridCol>
                    <a:gridCol w="3923085">
                      <a:extLst>
                        <a:ext uri="{9D8B030D-6E8A-4147-A177-3AD203B41FA5}">
                          <a16:colId xmlns:a16="http://schemas.microsoft.com/office/drawing/2014/main" val="1841958969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marL="121920" marR="121920" marT="60960" marB="609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qdelay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Throughput imbalance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216825915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Taildrop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200ms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∼1.1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875791678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PIE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1.9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940599613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Codel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3.6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802569402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L4S AQM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500us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15.5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0569250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723530E-3D35-408F-A71C-D70ED649C9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66321" y="2253164"/>
              <a:ext cx="7059358" cy="37850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1204">
                      <a:extLst>
                        <a:ext uri="{9D8B030D-6E8A-4147-A177-3AD203B41FA5}">
                          <a16:colId xmlns:a16="http://schemas.microsoft.com/office/drawing/2014/main" val="942559087"/>
                        </a:ext>
                      </a:extLst>
                    </a:gridCol>
                    <a:gridCol w="1555069">
                      <a:extLst>
                        <a:ext uri="{9D8B030D-6E8A-4147-A177-3AD203B41FA5}">
                          <a16:colId xmlns:a16="http://schemas.microsoft.com/office/drawing/2014/main" val="2411518760"/>
                        </a:ext>
                      </a:extLst>
                    </a:gridCol>
                    <a:gridCol w="3923085">
                      <a:extLst>
                        <a:ext uri="{9D8B030D-6E8A-4147-A177-3AD203B41FA5}">
                          <a16:colId xmlns:a16="http://schemas.microsoft.com/office/drawing/2014/main" val="1841958969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marL="121920" marR="121920" marT="60960" marB="609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qdelay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Throughput imbalance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216825915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Taildrop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200ms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63704" r="-620" b="-3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791678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PIE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162500" r="-62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0599613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Codel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264444" r="-620" b="-10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569402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L4S AQM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500us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364444" r="-620" b="-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9250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87FB99-BF0A-49D3-8D0A-43A0461EC413}"/>
              </a:ext>
            </a:extLst>
          </p:cNvPr>
          <p:cNvSpPr txBox="1"/>
          <p:nvPr/>
        </p:nvSpPr>
        <p:spPr>
          <a:xfrm>
            <a:off x="2791013" y="6153679"/>
            <a:ext cx="6609973" cy="329921"/>
          </a:xfrm>
          <a:prstGeom prst="rect">
            <a:avLst/>
          </a:prstGeom>
          <a:noFill/>
        </p:spPr>
        <p:txBody>
          <a:bodyPr wrap="none" lIns="96000" tIns="96000" rIns="96000" bIns="96000" rtlCol="0">
            <a:noAutofit/>
          </a:bodyPr>
          <a:lstStyle/>
          <a:p>
            <a:pPr>
              <a:spcAft>
                <a:spcPts val="400"/>
              </a:spcAft>
              <a:buSzPct val="100000"/>
            </a:pPr>
            <a:r>
              <a:rPr lang="en-US" sz="1333" dirty="0">
                <a:solidFill>
                  <a:schemeClr val="tx2"/>
                </a:solidFill>
              </a:rPr>
              <a:t>Assuming two flows with base RTT of 15ms and 0.5ms, and a constant marking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4675CE-3C7B-4EB6-AEDA-56459B244DC5}"/>
                  </a:ext>
                </a:extLst>
              </p:cNvPr>
              <p:cNvSpPr txBox="1"/>
              <p:nvPr/>
            </p:nvSpPr>
            <p:spPr>
              <a:xfrm>
                <a:off x="3878095" y="1309337"/>
                <a:ext cx="3169053" cy="688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400"/>
                  </a:spcAft>
                  <a:buSzPct val="100000"/>
                </a:pPr>
                <a14:m>
                  <m:oMath xmlns:m="http://schemas.openxmlformats.org/officeDocument/2006/math"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1.2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l-BE" sz="2133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BE" sz="2133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𝑟𝑡𝑡</m:t>
                        </m:r>
                      </m:den>
                    </m:f>
                  </m:oMath>
                </a14:m>
                <a:r>
                  <a:rPr lang="en-US" sz="2133" dirty="0">
                    <a:solidFill>
                      <a:schemeClr val="tx2"/>
                    </a:solidFill>
                  </a:rPr>
                  <a:t>    or     </a:t>
                </a:r>
                <a14:m>
                  <m:oMath xmlns:m="http://schemas.openxmlformats.org/officeDocument/2006/math"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𝑟𝑡𝑡</m:t>
                        </m:r>
                      </m:den>
                    </m:f>
                  </m:oMath>
                </a14:m>
                <a:endParaRPr lang="en-US" sz="2133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4675CE-3C7B-4EB6-AEDA-56459B244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095" y="1309337"/>
                <a:ext cx="3169053" cy="688900"/>
              </a:xfrm>
              <a:prstGeom prst="rect">
                <a:avLst/>
              </a:prstGeom>
              <a:blipFill>
                <a:blip r:embed="rId3"/>
                <a:stretch>
                  <a:fillRect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03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73C1-7F3A-4405-AA84-FD81A8192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DualQ</a:t>
            </a:r>
            <a:r>
              <a:rPr lang="en-US" dirty="0">
                <a:solidFill>
                  <a:schemeClr val="accent1"/>
                </a:solidFill>
              </a:rPr>
              <a:t> also gives a different Q per traffic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EEE1-16E2-47B6-AA90-805FF56FDC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throughput of competing AIMD flows depends on their RTT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723530E-3D35-408F-A71C-D70ED649C9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66321" y="2253164"/>
              <a:ext cx="7059358" cy="37850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1204">
                      <a:extLst>
                        <a:ext uri="{9D8B030D-6E8A-4147-A177-3AD203B41FA5}">
                          <a16:colId xmlns:a16="http://schemas.microsoft.com/office/drawing/2014/main" val="942559087"/>
                        </a:ext>
                      </a:extLst>
                    </a:gridCol>
                    <a:gridCol w="1555069">
                      <a:extLst>
                        <a:ext uri="{9D8B030D-6E8A-4147-A177-3AD203B41FA5}">
                          <a16:colId xmlns:a16="http://schemas.microsoft.com/office/drawing/2014/main" val="2411518760"/>
                        </a:ext>
                      </a:extLst>
                    </a:gridCol>
                    <a:gridCol w="3923085">
                      <a:extLst>
                        <a:ext uri="{9D8B030D-6E8A-4147-A177-3AD203B41FA5}">
                          <a16:colId xmlns:a16="http://schemas.microsoft.com/office/drawing/2014/main" val="1841958969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marL="121920" marR="121920" marT="60960" marB="609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Base RTT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Throughput imbalance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216825915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200ms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∼1.1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875791678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1.9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940599613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3.6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802569402"/>
                      </a:ext>
                    </a:extLst>
                  </a:tr>
                  <a:tr h="82253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500us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15.5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0569250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723530E-3D35-408F-A71C-D70ED649C9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66321" y="2253164"/>
              <a:ext cx="7059358" cy="37850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1204">
                      <a:extLst>
                        <a:ext uri="{9D8B030D-6E8A-4147-A177-3AD203B41FA5}">
                          <a16:colId xmlns:a16="http://schemas.microsoft.com/office/drawing/2014/main" val="942559087"/>
                        </a:ext>
                      </a:extLst>
                    </a:gridCol>
                    <a:gridCol w="1555069">
                      <a:extLst>
                        <a:ext uri="{9D8B030D-6E8A-4147-A177-3AD203B41FA5}">
                          <a16:colId xmlns:a16="http://schemas.microsoft.com/office/drawing/2014/main" val="2411518760"/>
                        </a:ext>
                      </a:extLst>
                    </a:gridCol>
                    <a:gridCol w="3923085">
                      <a:extLst>
                        <a:ext uri="{9D8B030D-6E8A-4147-A177-3AD203B41FA5}">
                          <a16:colId xmlns:a16="http://schemas.microsoft.com/office/drawing/2014/main" val="1841958969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marL="121920" marR="121920" marT="60960" marB="609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Base RTT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Throughput imbalance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216825915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200ms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63704" r="-620" b="-3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791678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162500" r="-62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0599613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264444" r="-620" b="-10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569402"/>
                      </a:ext>
                    </a:extLst>
                  </a:tr>
                  <a:tr h="822643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500us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2"/>
                          <a:stretch>
                            <a:fillRect l="-80000" t="-364444" r="-620" b="-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9250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87FB99-BF0A-49D3-8D0A-43A0461EC413}"/>
              </a:ext>
            </a:extLst>
          </p:cNvPr>
          <p:cNvSpPr txBox="1"/>
          <p:nvPr/>
        </p:nvSpPr>
        <p:spPr>
          <a:xfrm>
            <a:off x="2644365" y="6128155"/>
            <a:ext cx="6609973" cy="329921"/>
          </a:xfrm>
          <a:prstGeom prst="rect">
            <a:avLst/>
          </a:prstGeom>
          <a:noFill/>
        </p:spPr>
        <p:txBody>
          <a:bodyPr wrap="none" lIns="96000" tIns="96000" rIns="96000" bIns="96000" rtlCol="0">
            <a:noAutofit/>
          </a:bodyPr>
          <a:lstStyle/>
          <a:p>
            <a:pPr>
              <a:spcAft>
                <a:spcPts val="400"/>
              </a:spcAft>
              <a:buSzPct val="100000"/>
            </a:pPr>
            <a:r>
              <a:rPr lang="en-US" sz="1333" dirty="0">
                <a:solidFill>
                  <a:schemeClr val="tx2"/>
                </a:solidFill>
              </a:rPr>
              <a:t>Assuming </a:t>
            </a:r>
            <a:r>
              <a:rPr lang="en-US" sz="1333" dirty="0" err="1">
                <a:solidFill>
                  <a:schemeClr val="tx2"/>
                </a:solidFill>
              </a:rPr>
              <a:t>DualQ</a:t>
            </a:r>
            <a:r>
              <a:rPr lang="en-US" sz="1333" dirty="0">
                <a:solidFill>
                  <a:schemeClr val="tx2"/>
                </a:solidFill>
              </a:rPr>
              <a:t> with targets of 15ms and 0,5ms, equal base RTT and a window-fair coupling (k=2)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8BBC6E-85C2-49F5-B288-D7DA5C56DB93}"/>
                  </a:ext>
                </a:extLst>
              </p:cNvPr>
              <p:cNvSpPr txBox="1"/>
              <p:nvPr/>
            </p:nvSpPr>
            <p:spPr>
              <a:xfrm>
                <a:off x="3878095" y="1309337"/>
                <a:ext cx="3169053" cy="688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400"/>
                  </a:spcAft>
                  <a:buSzPct val="100000"/>
                </a:pPr>
                <a14:m>
                  <m:oMath xmlns:m="http://schemas.openxmlformats.org/officeDocument/2006/math"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1.2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l-BE" sz="2133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BE" sz="2133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𝑟𝑡𝑡</m:t>
                        </m:r>
                      </m:den>
                    </m:f>
                  </m:oMath>
                </a14:m>
                <a:r>
                  <a:rPr lang="en-US" sz="2133" dirty="0">
                    <a:solidFill>
                      <a:schemeClr val="tx2"/>
                    </a:solidFill>
                  </a:rPr>
                  <a:t>    or     </a:t>
                </a:r>
                <a14:m>
                  <m:oMath xmlns:m="http://schemas.openxmlformats.org/officeDocument/2006/math"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133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133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𝑟𝑡𝑡</m:t>
                        </m:r>
                      </m:den>
                    </m:f>
                  </m:oMath>
                </a14:m>
                <a:endParaRPr lang="en-US" sz="2133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8BBC6E-85C2-49F5-B288-D7DA5C56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095" y="1309337"/>
                <a:ext cx="3169053" cy="688900"/>
              </a:xfrm>
              <a:prstGeom prst="rect">
                <a:avLst/>
              </a:prstGeom>
              <a:blipFill>
                <a:blip r:embed="rId3"/>
                <a:stretch>
                  <a:fillRect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3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82A601-C939-4328-96FF-3D863E4C2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Code to be released soon (demo available)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16CA6A-710C-4829-B59C-761833C433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New Prague add-on to steer RTT 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C7CA4D6F-D6FC-4541-9F55-03A40D460F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67" dirty="0"/>
                  <a:t>New Prague CC can have </a:t>
                </a:r>
                <a14:m>
                  <m:oMath xmlns:m="http://schemas.openxmlformats.org/officeDocument/2006/math">
                    <m:r>
                      <a:rPr lang="en-US" sz="1867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67" i="1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186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67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nl-BE" sz="1867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l-BE" sz="1867" i="1">
                            <a:latin typeface="Cambria Math" panose="02040503050406030204" pitchFamily="18" charset="0"/>
                          </a:rPr>
                          <m:t>()</m:t>
                        </m:r>
                      </m:den>
                    </m:f>
                  </m:oMath>
                </a14:m>
                <a:r>
                  <a:rPr lang="en-US" sz="1867" dirty="0"/>
                  <a:t> with a target RTT function </a:t>
                </a:r>
                <a14:m>
                  <m:oMath xmlns:m="http://schemas.openxmlformats.org/officeDocument/2006/math">
                    <m:r>
                      <a:rPr lang="nl-BE" sz="1867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1867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1867" dirty="0"/>
                  <a:t> that can represent any constant or function of flow state</a:t>
                </a:r>
              </a:p>
              <a:p>
                <a:r>
                  <a:rPr lang="en-US" sz="1867" dirty="0"/>
                  <a:t>For example </a:t>
                </a:r>
                <a14:m>
                  <m:oMath xmlns:m="http://schemas.openxmlformats.org/officeDocument/2006/math">
                    <m:r>
                      <a:rPr lang="nl-BE" sz="1867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18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1867" i="1">
                            <a:latin typeface="Cambria Math" panose="02040503050406030204" pitchFamily="18" charset="0"/>
                          </a:rPr>
                          <m:t>𝑟𝑡𝑡</m:t>
                        </m:r>
                      </m:e>
                    </m:d>
                    <m:r>
                      <a:rPr lang="nl-BE" sz="1867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nl-BE" sz="1867" i="1">
                        <a:latin typeface="Cambria Math" panose="02040503050406030204" pitchFamily="18" charset="0"/>
                      </a:rPr>
                      <m:t>𝑟𝑡𝑡</m:t>
                    </m:r>
                    <m:r>
                      <a:rPr lang="nl-BE" sz="1867" i="1">
                        <a:latin typeface="Cambria Math" panose="02040503050406030204" pitchFamily="18" charset="0"/>
                      </a:rPr>
                      <m:t>+14.5)</m:t>
                    </m:r>
                  </m:oMath>
                </a14:m>
                <a:r>
                  <a:rPr lang="en-US" sz="1867" dirty="0"/>
                  <a:t> resulting in: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C7CA4D6F-D6FC-4541-9F55-03A40D460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320" t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788589F-7273-4B62-B080-1A3D089B00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16687" y="2705208"/>
              <a:ext cx="7059358" cy="401997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1204">
                      <a:extLst>
                        <a:ext uri="{9D8B030D-6E8A-4147-A177-3AD203B41FA5}">
                          <a16:colId xmlns:a16="http://schemas.microsoft.com/office/drawing/2014/main" val="942559087"/>
                        </a:ext>
                      </a:extLst>
                    </a:gridCol>
                    <a:gridCol w="1555069">
                      <a:extLst>
                        <a:ext uri="{9D8B030D-6E8A-4147-A177-3AD203B41FA5}">
                          <a16:colId xmlns:a16="http://schemas.microsoft.com/office/drawing/2014/main" val="2411518760"/>
                        </a:ext>
                      </a:extLst>
                    </a:gridCol>
                    <a:gridCol w="3923085">
                      <a:extLst>
                        <a:ext uri="{9D8B030D-6E8A-4147-A177-3AD203B41FA5}">
                          <a16:colId xmlns:a16="http://schemas.microsoft.com/office/drawing/2014/main" val="1841958969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marL="121920" marR="121920" marT="60960" marB="609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Base RTT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Throughput imbalance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216825915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200ms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+14.5)</m:t>
                                    </m:r>
                                  </m:den>
                                </m:f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875791678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.5+(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+14.5)</m:t>
                                    </m:r>
                                  </m:den>
                                </m:f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940599613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+14.5)</m:t>
                                    </m:r>
                                  </m:den>
                                </m:f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802569402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500us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num>
                                  <m:den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.5+(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+14.5)</m:t>
                                    </m:r>
                                  </m:den>
                                </m:f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0569250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788589F-7273-4B62-B080-1A3D089B00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16687" y="2705208"/>
              <a:ext cx="7059358" cy="401997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81204">
                      <a:extLst>
                        <a:ext uri="{9D8B030D-6E8A-4147-A177-3AD203B41FA5}">
                          <a16:colId xmlns:a16="http://schemas.microsoft.com/office/drawing/2014/main" val="942559087"/>
                        </a:ext>
                      </a:extLst>
                    </a:gridCol>
                    <a:gridCol w="1555069">
                      <a:extLst>
                        <a:ext uri="{9D8B030D-6E8A-4147-A177-3AD203B41FA5}">
                          <a16:colId xmlns:a16="http://schemas.microsoft.com/office/drawing/2014/main" val="2411518760"/>
                        </a:ext>
                      </a:extLst>
                    </a:gridCol>
                    <a:gridCol w="3923085">
                      <a:extLst>
                        <a:ext uri="{9D8B030D-6E8A-4147-A177-3AD203B41FA5}">
                          <a16:colId xmlns:a16="http://schemas.microsoft.com/office/drawing/2014/main" val="1841958969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marL="121920" marR="121920" marT="60960" marB="609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Base RTT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Throughput imbalance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216825915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200ms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3"/>
                          <a:stretch>
                            <a:fillRect l="-80124" t="-59310" r="-621" b="-3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791678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3"/>
                          <a:stretch>
                            <a:fillRect l="-80124" t="-159310" r="-621" b="-2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0599613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5ms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3"/>
                          <a:stretch>
                            <a:fillRect l="-80124" t="-259310" r="-621" b="-1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569402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DualQ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500us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blipFill>
                          <a:blip r:embed="rId3"/>
                          <a:stretch>
                            <a:fillRect l="-80124" t="-359310" r="-621" b="-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9250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249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A3B232-6877-4594-A345-D98F6F1259A7}"/>
              </a:ext>
            </a:extLst>
          </p:cNvPr>
          <p:cNvGrpSpPr/>
          <p:nvPr/>
        </p:nvGrpSpPr>
        <p:grpSpPr>
          <a:xfrm>
            <a:off x="2381627" y="1073706"/>
            <a:ext cx="9157899" cy="5128330"/>
            <a:chOff x="1710404" y="581021"/>
            <a:chExt cx="6868426" cy="3846248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2E08859B-4635-44B5-970E-E98ECF15F024}"/>
                </a:ext>
              </a:extLst>
            </p:cNvPr>
            <p:cNvSpPr/>
            <p:nvPr/>
          </p:nvSpPr>
          <p:spPr>
            <a:xfrm>
              <a:off x="3081163" y="1217454"/>
              <a:ext cx="2992902" cy="23194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Smart f()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A40F8C-2FA0-4B3B-A7F5-352935B16B97}"/>
                </a:ext>
              </a:extLst>
            </p:cNvPr>
            <p:cNvSpPr txBox="1"/>
            <p:nvPr/>
          </p:nvSpPr>
          <p:spPr>
            <a:xfrm>
              <a:off x="2946439" y="581021"/>
              <a:ext cx="3251131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(Long term) Throughput balance</a:t>
              </a:r>
              <a:b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</a:br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with other RTT flows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4C1F67-E24F-4337-94E1-32169F140DC6}"/>
                </a:ext>
              </a:extLst>
            </p:cNvPr>
            <p:cNvSpPr txBox="1"/>
            <p:nvPr/>
          </p:nvSpPr>
          <p:spPr>
            <a:xfrm>
              <a:off x="5697916" y="3591329"/>
              <a:ext cx="1762742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Accelerate faster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at small RTTs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C9A705-5820-4071-AEC9-78D411DC14A3}"/>
                </a:ext>
              </a:extLst>
            </p:cNvPr>
            <p:cNvSpPr txBox="1"/>
            <p:nvPr/>
          </p:nvSpPr>
          <p:spPr>
            <a:xfrm>
              <a:off x="1710404" y="3527022"/>
              <a:ext cx="1396055" cy="90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Handle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shorter flows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faster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57D7B5-845D-4E0F-A250-A340C88F655C}"/>
                </a:ext>
              </a:extLst>
            </p:cNvPr>
            <p:cNvSpPr txBox="1"/>
            <p:nvPr/>
          </p:nvSpPr>
          <p:spPr>
            <a:xfrm>
              <a:off x="6579244" y="1718249"/>
              <a:ext cx="1999586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IETF or applications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kia Pure Headline Light" panose="020B0304040602060303" pitchFamily="34" charset="0"/>
                </a:rPr>
                <a:t> to decide?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FBF9A1-1C96-4BDB-810B-87CC297B6C1D}"/>
              </a:ext>
            </a:extLst>
          </p:cNvPr>
          <p:cNvCxnSpPr>
            <a:cxnSpLocks/>
          </p:cNvCxnSpPr>
          <p:nvPr/>
        </p:nvCxnSpPr>
        <p:spPr>
          <a:xfrm flipV="1">
            <a:off x="6941976" y="3041781"/>
            <a:ext cx="1931436" cy="81176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9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changes to TCP Prague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Controlled RTT dependence in TCP Prague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39859-02DB-432A-AC23-F2C07DD971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0" y="1969477"/>
            <a:ext cx="11078400" cy="4217723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en-US" b="0" dirty="0"/>
              <a:t>We control</a:t>
            </a:r>
            <a:r>
              <a:rPr lang="en-US" dirty="0"/>
              <a:t> Additive Increase to behave as a target RTT flow</a:t>
            </a:r>
          </a:p>
          <a:p>
            <a:pPr lvl="1" algn="r"/>
            <a:r>
              <a:rPr lang="en-US" dirty="0">
                <a:solidFill>
                  <a:schemeClr val="accent1"/>
                </a:solidFill>
              </a:rPr>
              <a:t>Trigger the same amount/frequency of marks as a target RTT flow</a:t>
            </a:r>
          </a:p>
          <a:p>
            <a:pPr marL="764381" lvl="1" indent="-457189">
              <a:buFont typeface="+mj-lt"/>
              <a:buAutoNum type="arabicPeriod"/>
            </a:pPr>
            <a:endParaRPr lang="en-US" dirty="0"/>
          </a:p>
          <a:p>
            <a:pPr marL="457189" indent="-457189">
              <a:buFont typeface="+mj-lt"/>
              <a:buAutoNum type="arabicPeriod"/>
            </a:pPr>
            <a:r>
              <a:rPr lang="en-US" dirty="0"/>
              <a:t>We leave the Multiplicative Decrease unchanged</a:t>
            </a:r>
          </a:p>
          <a:p>
            <a:pPr lvl="1" algn="r"/>
            <a:r>
              <a:rPr lang="en-US" dirty="0">
                <a:solidFill>
                  <a:schemeClr val="accent1"/>
                </a:solidFill>
              </a:rPr>
              <a:t>Preserve responsiveness as much as possible to preserve latency</a:t>
            </a:r>
          </a:p>
          <a:p>
            <a:pPr marL="457189" indent="-457189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457189" indent="-457189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Control the EWMA update frequency on the target RTT independently from the e2e RTT</a:t>
            </a:r>
          </a:p>
          <a:p>
            <a:pPr lvl="1" algn="r"/>
            <a:r>
              <a:rPr lang="en-US" dirty="0">
                <a:solidFill>
                  <a:schemeClr val="accent1"/>
                </a:solidFill>
              </a:rPr>
              <a:t>Ensure that different RTT flows can converge to the same alpha, even on a step</a:t>
            </a:r>
          </a:p>
          <a:p>
            <a:pPr marL="457189" indent="-457189">
              <a:lnSpc>
                <a:spcPct val="100000"/>
              </a:lnSpc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457189" indent="-457189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7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27F8F-AA4D-4BC1-9EBB-3DAEC2579C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Other changes to TCP Prague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134A81E-1073-4A45-B6F6-D747B7B639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457189" indent="-457189">
                  <a:lnSpc>
                    <a:spcPct val="100000"/>
                  </a:lnSpc>
                  <a:buFont typeface="+mj-lt"/>
                  <a:buAutoNum type="arabicPeriod"/>
                </a:pPr>
                <a:endParaRPr lang="en-US" dirty="0"/>
              </a:p>
              <a:p>
                <a:pPr marL="457189" indent="-457189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Switch to unsaturated marking by default, i.e.,</a:t>
                </a:r>
                <a:br>
                  <a:rPr lang="en-US" dirty="0"/>
                </a:br>
                <a:r>
                  <a:rPr lang="en-US" dirty="0" err="1"/>
                  <a:t>cwnd</a:t>
                </a:r>
                <a:r>
                  <a:rPr lang="en-US" dirty="0"/>
                  <a:t> growth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, regardless of the congestion state (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TCP_CA_CWR, </a:t>
                </a:r>
                <a:r>
                  <a:rPr lang="en-US" dirty="0"/>
                  <a:t>…)</a:t>
                </a:r>
              </a:p>
              <a:p>
                <a:pPr marL="457189" indent="-457189" algn="r">
                  <a:lnSpc>
                    <a:spcPct val="100000"/>
                  </a:lnSpc>
                  <a:buFont typeface="+mj-lt"/>
                  <a:buAutoNum type="arabicPeriod"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189" indent="-457189">
                  <a:lnSpc>
                    <a:spcPct val="100000"/>
                  </a:lnSpc>
                  <a:buFont typeface="+mj-lt"/>
                  <a:buAutoNum type="arabicPeriod"/>
                </a:pPr>
                <a:endParaRPr lang="en-US" dirty="0"/>
              </a:p>
              <a:p>
                <a:pPr marL="457189" indent="-457189">
                  <a:lnSpc>
                    <a:spcPct val="100000"/>
                  </a:lnSpc>
                  <a:buFont typeface="+mj-lt"/>
                  <a:buAutoNum type="arabicPeriod"/>
                </a:pPr>
                <a:endParaRPr lang="en-US" dirty="0"/>
              </a:p>
              <a:p>
                <a:pPr marL="457189" indent="-457189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Generalize fixed-point </a:t>
                </a:r>
                <a:r>
                  <a:rPr lang="en-US" dirty="0" err="1"/>
                  <a:t>cwnd</a:t>
                </a:r>
                <a:r>
                  <a:rPr lang="en-US" dirty="0"/>
                  <a:t> manipulation, e.g.,</a:t>
                </a:r>
                <a:br>
                  <a:rPr lang="en-US" dirty="0"/>
                </a:br>
                <a:r>
                  <a:rPr lang="en-US" dirty="0"/>
                  <a:t>carry over remainders from successive </a:t>
                </a:r>
                <a:r>
                  <a:rPr lang="en-US" dirty="0" err="1"/>
                  <a:t>cwnd</a:t>
                </a:r>
                <a:r>
                  <a:rPr lang="en-US" dirty="0"/>
                  <a:t> increases and reductions</a:t>
                </a:r>
              </a:p>
              <a:p>
                <a:pPr marL="457189" indent="-457189">
                  <a:lnSpc>
                    <a:spcPct val="100000"/>
                  </a:lnSpc>
                  <a:buFont typeface="+mj-lt"/>
                  <a:buAutoNum type="arabicPeriod"/>
                </a:pPr>
                <a:endParaRPr lang="en-US" dirty="0"/>
              </a:p>
              <a:p>
                <a:pPr marL="457189" indent="-457189">
                  <a:lnSpc>
                    <a:spcPct val="100000"/>
                  </a:lnSpc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134A81E-1073-4A45-B6F6-D747B7B63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BED865-C559-4937-8C21-E2639143940D}"/>
                  </a:ext>
                </a:extLst>
              </p:cNvPr>
              <p:cNvSpPr txBox="1"/>
              <p:nvPr/>
            </p:nvSpPr>
            <p:spPr>
              <a:xfrm>
                <a:off x="4520419" y="2779748"/>
                <a:ext cx="7333960" cy="497059"/>
              </a:xfrm>
              <a:prstGeom prst="rect">
                <a:avLst/>
              </a:prstGeom>
              <a:noFill/>
            </p:spPr>
            <p:txBody>
              <a:bodyPr wrap="none" lIns="96000" tIns="96000" rIns="96000" bIns="96000" rtlCol="0">
                <a:noAutofit/>
              </a:bodyPr>
              <a:lstStyle/>
              <a:p>
                <a:pPr algn="r">
                  <a:spcAft>
                    <a:spcPts val="400"/>
                  </a:spcAft>
                  <a:buSzPct val="100000"/>
                </a:pPr>
                <a:r>
                  <a:rPr lang="en-US" sz="2133" dirty="0">
                    <a:solidFill>
                      <a:schemeClr val="accent1"/>
                    </a:solidFill>
                  </a:rPr>
                  <a:t>Align to </a:t>
                </a:r>
                <a14:m>
                  <m:oMath xmlns:m="http://schemas.openxmlformats.org/officeDocument/2006/math">
                    <m:r>
                      <a:rPr lang="en-US" sz="2133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133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2(1−</m:t>
                        </m:r>
                        <m:r>
                          <a:rPr lang="nl-BE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BE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nl-BE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l-BE" sz="21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()</m:t>
                        </m:r>
                      </m:den>
                    </m:f>
                  </m:oMath>
                </a14:m>
                <a:r>
                  <a:rPr lang="en-US" sz="2133" dirty="0">
                    <a:solidFill>
                      <a:schemeClr val="accent1"/>
                    </a:solidFill>
                  </a:rPr>
                  <a:t> to support unsaturated signal and smoother throughput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BED865-C559-4937-8C21-E26391439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419" y="2779748"/>
                <a:ext cx="7333960" cy="497059"/>
              </a:xfrm>
              <a:prstGeom prst="rect">
                <a:avLst/>
              </a:prstGeom>
              <a:blipFill>
                <a:blip r:embed="rId3"/>
                <a:stretch>
                  <a:fillRect l="-16376" r="-831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77B212D-325A-4AB3-9C15-F2D908CF63C6}"/>
              </a:ext>
            </a:extLst>
          </p:cNvPr>
          <p:cNvSpPr txBox="1"/>
          <p:nvPr/>
        </p:nvSpPr>
        <p:spPr>
          <a:xfrm>
            <a:off x="1237960" y="4920941"/>
            <a:ext cx="10616419" cy="497059"/>
          </a:xfrm>
          <a:prstGeom prst="rect">
            <a:avLst/>
          </a:prstGeom>
          <a:noFill/>
        </p:spPr>
        <p:txBody>
          <a:bodyPr wrap="none" lIns="96000" tIns="96000" rIns="96000" bIns="96000" rtlCol="0">
            <a:noAutofit/>
          </a:bodyPr>
          <a:lstStyle/>
          <a:p>
            <a:pPr algn="r">
              <a:spcAft>
                <a:spcPts val="400"/>
              </a:spcAft>
              <a:buSzPct val="100000"/>
            </a:pPr>
            <a:r>
              <a:rPr lang="en-US" sz="2133" dirty="0">
                <a:solidFill>
                  <a:schemeClr val="accent1"/>
                </a:solidFill>
              </a:rPr>
              <a:t>The marking probability is usually too low (e.g., 3%) to yield a single packet reduction</a:t>
            </a:r>
          </a:p>
          <a:p>
            <a:pPr algn="r">
              <a:spcAft>
                <a:spcPts val="400"/>
              </a:spcAft>
              <a:buSzPct val="100000"/>
            </a:pPr>
            <a:r>
              <a:rPr lang="en-US" sz="2133" dirty="0">
                <a:solidFill>
                  <a:schemeClr val="accent1"/>
                </a:solidFill>
              </a:rPr>
              <a:t>and the increments can become less than a packet per RTT</a:t>
            </a:r>
          </a:p>
        </p:txBody>
      </p:sp>
    </p:spTree>
    <p:extLst>
      <p:ext uri="{BB962C8B-B14F-4D97-AF65-F5344CB8AC3E}">
        <p14:creationId xmlns:p14="http://schemas.microsoft.com/office/powerpoint/2010/main" val="368498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0FA866-B3B8-4437-8840-76AD5E3C3660}"/>
              </a:ext>
            </a:extLst>
          </p:cNvPr>
          <p:cNvSpPr txBox="1"/>
          <p:nvPr/>
        </p:nvSpPr>
        <p:spPr>
          <a:xfrm>
            <a:off x="3961442" y="1992710"/>
            <a:ext cx="4269118" cy="140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67" b="1" dirty="0">
                <a:solidFill>
                  <a:schemeClr val="bg1"/>
                </a:solidFill>
                <a:latin typeface="Nokia Pure Headline Light" panose="020B0304040602060303" pitchFamily="34" charset="0"/>
              </a:rPr>
              <a:t>Demo/video </a:t>
            </a:r>
          </a:p>
          <a:p>
            <a:pPr algn="ctr"/>
            <a:r>
              <a:rPr lang="en-US" sz="4267" b="1" dirty="0">
                <a:solidFill>
                  <a:schemeClr val="bg1"/>
                </a:solidFill>
                <a:latin typeface="Nokia Pure Headline Light" panose="020B0304040602060303" pitchFamily="34" charset="0"/>
              </a:rPr>
              <a:t>f(</a:t>
            </a:r>
            <a:r>
              <a:rPr lang="en-US" sz="4267" b="1" dirty="0" err="1">
                <a:solidFill>
                  <a:schemeClr val="bg1"/>
                </a:solidFill>
                <a:latin typeface="Nokia Pure Headline Light" panose="020B0304040602060303" pitchFamily="34" charset="0"/>
              </a:rPr>
              <a:t>rtt</a:t>
            </a:r>
            <a:r>
              <a:rPr lang="en-US" sz="4267" b="1" dirty="0">
                <a:solidFill>
                  <a:schemeClr val="bg1"/>
                </a:solidFill>
                <a:latin typeface="Nokia Pure Headline Light" panose="020B0304040602060303" pitchFamily="34" charset="0"/>
              </a:rPr>
              <a:t>)= (</a:t>
            </a:r>
            <a:r>
              <a:rPr lang="en-US" sz="4267" b="1" dirty="0" err="1">
                <a:solidFill>
                  <a:schemeClr val="bg1"/>
                </a:solidFill>
                <a:latin typeface="Nokia Pure Headline Light" panose="020B0304040602060303" pitchFamily="34" charset="0"/>
              </a:rPr>
              <a:t>rtt</a:t>
            </a:r>
            <a:r>
              <a:rPr lang="en-US" sz="4267" b="1" dirty="0">
                <a:solidFill>
                  <a:schemeClr val="bg1"/>
                </a:solidFill>
                <a:latin typeface="Nokia Pure Headline Light" panose="020B0304040602060303" pitchFamily="34" charset="0"/>
              </a:rPr>
              <a:t> + 15ms)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BBF2C-8D01-412D-A8B2-8F82A2A666AC}"/>
              </a:ext>
            </a:extLst>
          </p:cNvPr>
          <p:cNvSpPr txBox="1"/>
          <p:nvPr/>
        </p:nvSpPr>
        <p:spPr>
          <a:xfrm>
            <a:off x="0" y="360076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Code available in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https://github.com/L4STeam/linux</a:t>
            </a:r>
            <a:b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RTT dependence can be controlled with the </a:t>
            </a:r>
            <a:r>
              <a:rPr lang="en-US" sz="2400" dirty="0" err="1">
                <a:solidFill>
                  <a:schemeClr val="bg1"/>
                </a:solidFill>
              </a:rPr>
              <a:t>prague_rtt</a:t>
            </a:r>
            <a:r>
              <a:rPr lang="en-US" sz="2400" dirty="0">
                <a:solidFill>
                  <a:schemeClr val="bg1"/>
                </a:solidFill>
              </a:rPr>
              <a:t>_* module parameters, e.g.,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`echo 3 | </a:t>
            </a:r>
            <a:r>
              <a:rPr lang="en-US" sz="2400" dirty="0" err="1">
                <a:solidFill>
                  <a:schemeClr val="bg1"/>
                </a:solidFill>
              </a:rPr>
              <a:t>sudo</a:t>
            </a:r>
            <a:r>
              <a:rPr lang="en-US" sz="2400" dirty="0">
                <a:solidFill>
                  <a:schemeClr val="bg1"/>
                </a:solidFill>
              </a:rPr>
              <a:t> tee /sys/module/</a:t>
            </a:r>
            <a:r>
              <a:rPr lang="en-US" sz="2400" dirty="0" err="1">
                <a:solidFill>
                  <a:schemeClr val="bg1"/>
                </a:solidFill>
              </a:rPr>
              <a:t>tcp_prague</a:t>
            </a:r>
            <a:r>
              <a:rPr lang="en-US" sz="2400" dirty="0">
                <a:solidFill>
                  <a:schemeClr val="bg1"/>
                </a:solidFill>
              </a:rPr>
              <a:t>/parameters/</a:t>
            </a:r>
            <a:r>
              <a:rPr lang="en-US" sz="2400" dirty="0" err="1">
                <a:solidFill>
                  <a:schemeClr val="bg1"/>
                </a:solidFill>
              </a:rPr>
              <a:t>prague_rtt_scaling</a:t>
            </a:r>
            <a:r>
              <a:rPr lang="en-US" sz="2400" dirty="0">
                <a:solidFill>
                  <a:schemeClr val="bg1"/>
                </a:solidFill>
              </a:rPr>
              <a:t>`</a:t>
            </a: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37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B1E1-F677-463D-87DF-D224735D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Baseline—Prague vs Cubic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8A88E-4B2F-44B0-B99D-713AE9CA0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results—100Mbit/s bottleneck, increasing base RTTs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7F773-F2FA-4DF4-9D67-43009ABD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00001"/>
            <a:ext cx="12730503" cy="56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620</Words>
  <Application>Microsoft Office PowerPoint</Application>
  <PresentationFormat>Widescreen</PresentationFormat>
  <Paragraphs>109</Paragraphs>
  <Slides>16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Nokia Pure Headline Light</vt:lpstr>
      <vt:lpstr>Nokia Pure Text</vt:lpstr>
      <vt:lpstr>Office Theme</vt:lpstr>
      <vt:lpstr>RTT independence in TCP Prague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RTT independence in TCP Prague</dc:title>
  <dc:creator>De Schepper, Koen (Nokia - BE/Antwerp)</dc:creator>
  <cp:lastModifiedBy>Tilmans, Olivier (Nokia - BE/Antwerp)</cp:lastModifiedBy>
  <cp:revision>25</cp:revision>
  <dcterms:created xsi:type="dcterms:W3CDTF">2020-02-20T06:28:01Z</dcterms:created>
  <dcterms:modified xsi:type="dcterms:W3CDTF">2020-04-22T10:38:33Z</dcterms:modified>
</cp:coreProperties>
</file>