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81" r:id="rId5"/>
    <p:sldId id="271" r:id="rId6"/>
    <p:sldId id="273" r:id="rId7"/>
    <p:sldId id="275" r:id="rId8"/>
    <p:sldId id="272" r:id="rId9"/>
    <p:sldId id="283" r:id="rId10"/>
    <p:sldId id="291" r:id="rId11"/>
    <p:sldId id="284" r:id="rId12"/>
    <p:sldId id="292" r:id="rId13"/>
    <p:sldId id="285" r:id="rId14"/>
    <p:sldId id="293" r:id="rId15"/>
    <p:sldId id="286" r:id="rId16"/>
    <p:sldId id="294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1A8"/>
    <a:srgbClr val="E5E5E5"/>
    <a:srgbClr val="942E94"/>
    <a:srgbClr val="F9B12E"/>
    <a:srgbClr val="2E2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67E8-099F-4454-ACCF-89F1A91E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AEBC4-202B-4588-8B93-148E609A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75F3-89D6-4417-B843-3C11A698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F86C-6227-4658-BAFB-487A38F4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D8F1-59C8-41FE-AF85-944B67D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12D2-E415-424F-A897-DBFB1F3A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37D51-06AF-4D1C-A10C-14945987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818C-CCB1-4F7E-A996-59A46DC3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776A-6120-4D6B-8F83-B7EFC743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F994-C3A7-4B26-B642-DF12E088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CF0EF-5A85-4B3F-83ED-7EACC8843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6358-5FC6-4304-AF6B-C5B4C9368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8AB0-1318-4DDE-8633-AA46C144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EFD1-116A-4830-8C5D-95E002C8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756C-2CCB-4A73-806C-789B0BA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424534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50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2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F30E-21E9-4493-A9F1-9F2FC9B2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2894-7ECC-4C1A-BB9A-37F92736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636C-79D7-4951-B530-1BF28DA8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8328-3C21-46B5-9079-3D8B988E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B353-0A6E-433D-86B8-998EC1A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C205-BC6A-40E5-8211-28337A9E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9348-215E-49F4-B856-F0738C6F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341F-708E-47F5-9CB5-FE0633A7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F5B9-A54B-4C10-9142-4D36F2EE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AF70-1D83-491C-8CDD-6D5AD9B1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1B38-9E76-4E23-B6B0-872A726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D0-6286-44B5-96EF-803B3EB6B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A590D-974F-4C33-9B66-6730EC29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8FA8-4735-4CEC-8FD5-D2CFFD2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1C60E-B42F-47C9-9CE0-BEA304E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D3D9-EF14-4779-AB72-FB1A7CAF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2D6E-4EF5-4081-BE25-78D98087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46A8-CF39-4D17-82DE-1D6831C0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8A42D-AA89-4995-85B6-DCAFF36A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6BAD0-F1E9-4903-9F68-B534479E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3335F-D0AC-4B60-86C2-9BD395F1E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55F9D-E23E-44BC-A1E8-8611BDC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B359F-1583-4B70-897C-24C5847D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6D0B1-E72D-4D86-B629-A29A8EBF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A762-8B6E-4891-8608-B1BF6634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61F9F-E4EE-4C1B-9668-2EB644A6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C9195-9811-47B5-A08A-621CAF81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B159A-CF8C-4C8A-BA44-510CF800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5E08F-F49E-46CA-B933-D8FC4220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DE91-E512-48A2-AD56-214040CC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3AD8B-C689-4272-A66F-CB1F7FB1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662D-E335-4332-BC7F-F20BE993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1C54-851D-4272-8BC7-2D1E5175D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A039E-9370-4E4D-8B55-4203C037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AF2E-7C12-4BB1-AFB8-C1B9338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F2BF-5379-4CA2-98C5-D1D9A6F0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D9FF6-1B64-4701-B29F-06ABA76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B466-89DA-459E-9F20-DA9FC669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612A3-7C4D-449B-9D2F-B7C10F685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C5C6-4634-4FDC-940F-510A9352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071A-A272-43D0-A64E-3EDCD695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9F09-09D6-47EE-B42A-E3E46178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0BF3-294F-4A19-948A-418043F5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4BFAE-914A-4154-966F-93F48CDD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C67B7-C02A-422C-A11F-CACFCA38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B0C3-C111-4625-8D5C-ED0325BCB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897D-3E14-49D7-9867-AAF05B91D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B8E7-9BF4-4095-9A62-B01AA18B1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4STeam/linux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619-F1BC-47D2-ABC3-F817ECEBB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RTT independence in</a:t>
            </a:r>
            <a:br>
              <a:rPr lang="en-US" dirty="0"/>
            </a:br>
            <a:r>
              <a:rPr lang="en-US" dirty="0"/>
              <a:t>TCP Prague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2F4A0-6D1F-46DE-ABBC-B501CE657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Olivier Tilmans &lt;olivier.tilmans@nokia-bell-labs.com&gt;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Koen De Schepper &lt;koen.de_schepper@nokia-bell-labs.com&gt;</a:t>
            </a:r>
          </a:p>
          <a:p>
            <a:endParaRPr lang="en-US" dirty="0"/>
          </a:p>
          <a:p>
            <a:r>
              <a:rPr lang="en-US" dirty="0"/>
              <a:t>20-02-2020, TSVWG interim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E2EF9"/>
                </a:solidFill>
              </a:rPr>
              <a:t>Baseline-Prague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9B12E"/>
                </a:solidFill>
              </a:rPr>
              <a:t>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F3B57B-3D02-4AA9-BA12-5FE486C2C234}"/>
              </a:ext>
            </a:extLst>
          </p:cNvPr>
          <p:cNvGrpSpPr/>
          <p:nvPr/>
        </p:nvGrpSpPr>
        <p:grpSpPr>
          <a:xfrm>
            <a:off x="0" y="1200001"/>
            <a:ext cx="12730503" cy="5658000"/>
            <a:chOff x="0" y="1200001"/>
            <a:chExt cx="12730503" cy="56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87F773-F2FA-4DF4-9D67-43009ABDC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200001"/>
              <a:ext cx="12730503" cy="56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B7AB57-A37C-43BF-B4CA-5E5CC9B72DE4}"/>
                </a:ext>
              </a:extLst>
            </p:cNvPr>
            <p:cNvSpPr/>
            <p:nvPr/>
          </p:nvSpPr>
          <p:spPr>
            <a:xfrm>
              <a:off x="8022566" y="1992702"/>
              <a:ext cx="3252159" cy="258792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    baseline f(</a:t>
              </a:r>
              <a:r>
                <a:rPr lang="en-US" sz="2000" dirty="0" err="1">
                  <a:solidFill>
                    <a:schemeClr val="tx1"/>
                  </a:solidFill>
                </a:rPr>
                <a:t>rtt</a:t>
              </a:r>
              <a:r>
                <a:rPr lang="en-US" sz="2000" dirty="0">
                  <a:solidFill>
                    <a:schemeClr val="tx1"/>
                  </a:solidFill>
                </a:rPr>
                <a:t>) = </a:t>
              </a:r>
              <a:r>
                <a:rPr lang="en-US" sz="2000" dirty="0" err="1">
                  <a:solidFill>
                    <a:schemeClr val="tx1"/>
                  </a:solidFill>
                </a:rPr>
                <a:t>rtt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5F67A5A-E220-4C32-A654-F9FF82D77079}"/>
              </a:ext>
            </a:extLst>
          </p:cNvPr>
          <p:cNvSpPr/>
          <p:nvPr/>
        </p:nvSpPr>
        <p:spPr>
          <a:xfrm>
            <a:off x="4008486" y="2204850"/>
            <a:ext cx="753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52AED-1DF7-4CBD-8762-1EBF0C4E0BD9}"/>
              </a:ext>
            </a:extLst>
          </p:cNvPr>
          <p:cNvSpPr/>
          <p:nvPr/>
        </p:nvSpPr>
        <p:spPr>
          <a:xfrm>
            <a:off x="3927063" y="5701468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20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FEE5A-8BF8-4B55-898E-F68E25893458}"/>
              </a:ext>
            </a:extLst>
          </p:cNvPr>
          <p:cNvSpPr/>
          <p:nvPr/>
        </p:nvSpPr>
        <p:spPr>
          <a:xfrm>
            <a:off x="2822882" y="5786017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16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A0583-001D-44EE-97D0-42E4E64783AA}"/>
              </a:ext>
            </a:extLst>
          </p:cNvPr>
          <p:cNvSpPr/>
          <p:nvPr/>
        </p:nvSpPr>
        <p:spPr>
          <a:xfrm>
            <a:off x="1658317" y="5786017"/>
            <a:ext cx="104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15.5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BC083-C539-40F5-8F16-962B7704CE8D}"/>
              </a:ext>
            </a:extLst>
          </p:cNvPr>
          <p:cNvSpPr/>
          <p:nvPr/>
        </p:nvSpPr>
        <p:spPr>
          <a:xfrm>
            <a:off x="2822882" y="2066828"/>
            <a:ext cx="753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9118-BF27-4C27-B9F7-523716A4FB97}"/>
              </a:ext>
            </a:extLst>
          </p:cNvPr>
          <p:cNvSpPr/>
          <p:nvPr/>
        </p:nvSpPr>
        <p:spPr>
          <a:xfrm>
            <a:off x="1684195" y="2066828"/>
            <a:ext cx="928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0.5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5F313E-ED54-4A16-BE25-B7F0187445AB}"/>
              </a:ext>
            </a:extLst>
          </p:cNvPr>
          <p:cNvSpPr/>
          <p:nvPr/>
        </p:nvSpPr>
        <p:spPr>
          <a:xfrm>
            <a:off x="5045890" y="2389516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D65536-61DA-425D-8F49-ECE55F1BF331}"/>
              </a:ext>
            </a:extLst>
          </p:cNvPr>
          <p:cNvSpPr/>
          <p:nvPr/>
        </p:nvSpPr>
        <p:spPr>
          <a:xfrm>
            <a:off x="5045890" y="55162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25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7BD9D0-F405-4F02-B7F5-35861BED2F4B}"/>
              </a:ext>
            </a:extLst>
          </p:cNvPr>
          <p:cNvSpPr/>
          <p:nvPr/>
        </p:nvSpPr>
        <p:spPr>
          <a:xfrm>
            <a:off x="6096000" y="23901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2AB00-5483-426A-81C6-D728CAFE1D18}"/>
              </a:ext>
            </a:extLst>
          </p:cNvPr>
          <p:cNvSpPr/>
          <p:nvPr/>
        </p:nvSpPr>
        <p:spPr>
          <a:xfrm>
            <a:off x="6096000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30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9171AC-CB25-4439-BF96-E0834040BD16}"/>
              </a:ext>
            </a:extLst>
          </p:cNvPr>
          <p:cNvSpPr/>
          <p:nvPr/>
        </p:nvSpPr>
        <p:spPr>
          <a:xfrm>
            <a:off x="7208717" y="23901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1238A-408B-469F-9A48-8B7C6EE2C909}"/>
              </a:ext>
            </a:extLst>
          </p:cNvPr>
          <p:cNvSpPr/>
          <p:nvPr/>
        </p:nvSpPr>
        <p:spPr>
          <a:xfrm>
            <a:off x="7208717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35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B31481-E66D-4629-B7A6-E9BCA46A1BE2}"/>
              </a:ext>
            </a:extLst>
          </p:cNvPr>
          <p:cNvSpPr/>
          <p:nvPr/>
        </p:nvSpPr>
        <p:spPr>
          <a:xfrm>
            <a:off x="8264937" y="23901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30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E3487-A4F7-46C0-AB46-303617F4492F}"/>
              </a:ext>
            </a:extLst>
          </p:cNvPr>
          <p:cNvSpPr/>
          <p:nvPr/>
        </p:nvSpPr>
        <p:spPr>
          <a:xfrm>
            <a:off x="8264937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45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638AC8-3B5A-4A35-B9B2-C376AAEDEFCE}"/>
              </a:ext>
            </a:extLst>
          </p:cNvPr>
          <p:cNvSpPr/>
          <p:nvPr/>
        </p:nvSpPr>
        <p:spPr>
          <a:xfrm>
            <a:off x="9408297" y="23901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D2710C-E7CA-4D2C-AAB6-97A5B1C6184E}"/>
              </a:ext>
            </a:extLst>
          </p:cNvPr>
          <p:cNvSpPr/>
          <p:nvPr/>
        </p:nvSpPr>
        <p:spPr>
          <a:xfrm>
            <a:off x="9408297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55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89E8C0-4B07-44A0-ADAD-403F90C7FB4A}"/>
              </a:ext>
            </a:extLst>
          </p:cNvPr>
          <p:cNvSpPr/>
          <p:nvPr/>
        </p:nvSpPr>
        <p:spPr>
          <a:xfrm>
            <a:off x="10507805" y="2389516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C6333-54D3-4841-8EA6-1DD7C366812A}"/>
              </a:ext>
            </a:extLst>
          </p:cNvPr>
          <p:cNvSpPr/>
          <p:nvPr/>
        </p:nvSpPr>
        <p:spPr>
          <a:xfrm>
            <a:off x="10505561" y="55162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65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3F829B-8964-4B9D-B3FE-52C2FB36DEEC}"/>
              </a:ext>
            </a:extLst>
          </p:cNvPr>
          <p:cNvSpPr/>
          <p:nvPr/>
        </p:nvSpPr>
        <p:spPr>
          <a:xfrm>
            <a:off x="1658316" y="1777042"/>
            <a:ext cx="3784951" cy="445123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6B2C9C-67EA-4A31-89CD-D81000009EFB}"/>
              </a:ext>
            </a:extLst>
          </p:cNvPr>
          <p:cNvSpPr txBox="1"/>
          <p:nvPr/>
        </p:nvSpPr>
        <p:spPr>
          <a:xfrm>
            <a:off x="1894475" y="3775987"/>
            <a:ext cx="330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Difference in </a:t>
            </a:r>
            <a:r>
              <a:rPr lang="en-US" dirty="0" err="1">
                <a:solidFill>
                  <a:srgbClr val="FF0000"/>
                </a:solidFill>
              </a:rPr>
              <a:t>DualQ</a:t>
            </a:r>
            <a:r>
              <a:rPr lang="en-US" dirty="0">
                <a:solidFill>
                  <a:srgbClr val="FF0000"/>
                </a:solidFill>
              </a:rPr>
              <a:t> delays only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relevant for lower base RTT cases</a:t>
            </a:r>
          </a:p>
        </p:txBody>
      </p:sp>
    </p:spTree>
    <p:extLst>
      <p:ext uri="{BB962C8B-B14F-4D97-AF65-F5344CB8AC3E}">
        <p14:creationId xmlns:p14="http://schemas.microsoft.com/office/powerpoint/2010/main" val="27828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3A1A8"/>
                </a:solidFill>
              </a:rPr>
              <a:t>Prague using f(</a:t>
            </a:r>
            <a:r>
              <a:rPr lang="en-US" dirty="0" err="1">
                <a:solidFill>
                  <a:srgbClr val="43A1A8"/>
                </a:solidFill>
              </a:rPr>
              <a:t>rtt</a:t>
            </a:r>
            <a:r>
              <a:rPr lang="en-US" dirty="0">
                <a:solidFill>
                  <a:srgbClr val="43A1A8"/>
                </a:solidFill>
              </a:rPr>
              <a:t>) = max(</a:t>
            </a:r>
            <a:r>
              <a:rPr lang="en-US" dirty="0" err="1">
                <a:solidFill>
                  <a:srgbClr val="43A1A8"/>
                </a:solidFill>
              </a:rPr>
              <a:t>rtt</a:t>
            </a:r>
            <a:r>
              <a:rPr lang="en-US" dirty="0">
                <a:solidFill>
                  <a:srgbClr val="43A1A8"/>
                </a:solidFill>
              </a:rPr>
              <a:t>, 15ms)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9B12E"/>
                </a:solidFill>
              </a:rPr>
              <a:t>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2B7B0-FDE9-4B6E-8BC0-79035B7D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001"/>
            <a:ext cx="12730503" cy="56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BDEE0-FF02-4677-B16B-7F72C9EADA63}"/>
              </a:ext>
            </a:extLst>
          </p:cNvPr>
          <p:cNvSpPr/>
          <p:nvPr/>
        </p:nvSpPr>
        <p:spPr>
          <a:xfrm>
            <a:off x="8022566" y="1992702"/>
            <a:ext cx="3252159" cy="25879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f(</a:t>
            </a:r>
            <a:r>
              <a:rPr lang="en-US" sz="2000" dirty="0" err="1">
                <a:solidFill>
                  <a:schemeClr val="tx1"/>
                </a:solidFill>
              </a:rPr>
              <a:t>rtt</a:t>
            </a:r>
            <a:r>
              <a:rPr lang="en-US" sz="2000" dirty="0">
                <a:solidFill>
                  <a:schemeClr val="tx1"/>
                </a:solidFill>
              </a:rPr>
              <a:t>) = max(</a:t>
            </a:r>
            <a:r>
              <a:rPr lang="en-US" sz="2000" dirty="0" err="1">
                <a:solidFill>
                  <a:schemeClr val="tx1"/>
                </a:solidFill>
              </a:rPr>
              <a:t>rtt</a:t>
            </a:r>
            <a:r>
              <a:rPr lang="en-US" sz="2000" dirty="0">
                <a:solidFill>
                  <a:schemeClr val="tx1"/>
                </a:solidFill>
              </a:rPr>
              <a:t>, 15ms)</a:t>
            </a:r>
          </a:p>
        </p:txBody>
      </p:sp>
    </p:spTree>
    <p:extLst>
      <p:ext uri="{BB962C8B-B14F-4D97-AF65-F5344CB8AC3E}">
        <p14:creationId xmlns:p14="http://schemas.microsoft.com/office/powerpoint/2010/main" val="45427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3A1A8"/>
                </a:solidFill>
              </a:rPr>
              <a:t>Prague using f(</a:t>
            </a:r>
            <a:r>
              <a:rPr lang="en-US" dirty="0" err="1">
                <a:solidFill>
                  <a:srgbClr val="43A1A8"/>
                </a:solidFill>
              </a:rPr>
              <a:t>rtt</a:t>
            </a:r>
            <a:r>
              <a:rPr lang="en-US" dirty="0">
                <a:solidFill>
                  <a:srgbClr val="43A1A8"/>
                </a:solidFill>
              </a:rPr>
              <a:t>) = max(</a:t>
            </a:r>
            <a:r>
              <a:rPr lang="en-US" dirty="0" err="1">
                <a:solidFill>
                  <a:srgbClr val="43A1A8"/>
                </a:solidFill>
              </a:rPr>
              <a:t>rtt</a:t>
            </a:r>
            <a:r>
              <a:rPr lang="en-US" dirty="0">
                <a:solidFill>
                  <a:srgbClr val="43A1A8"/>
                </a:solidFill>
              </a:rPr>
              <a:t>, 15ms)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9B12E"/>
                </a:solidFill>
              </a:rPr>
              <a:t>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2B7B0-FDE9-4B6E-8BC0-79035B7D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001"/>
            <a:ext cx="12730503" cy="56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BDEE0-FF02-4677-B16B-7F72C9EADA63}"/>
              </a:ext>
            </a:extLst>
          </p:cNvPr>
          <p:cNvSpPr/>
          <p:nvPr/>
        </p:nvSpPr>
        <p:spPr>
          <a:xfrm>
            <a:off x="8022566" y="1992702"/>
            <a:ext cx="3252159" cy="25879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f(</a:t>
            </a:r>
            <a:r>
              <a:rPr lang="en-US" sz="2000" dirty="0" err="1">
                <a:solidFill>
                  <a:schemeClr val="tx1"/>
                </a:solidFill>
              </a:rPr>
              <a:t>rtt</a:t>
            </a:r>
            <a:r>
              <a:rPr lang="en-US" sz="2000" dirty="0">
                <a:solidFill>
                  <a:schemeClr val="tx1"/>
                </a:solidFill>
              </a:rPr>
              <a:t>) = max(</a:t>
            </a:r>
            <a:r>
              <a:rPr lang="en-US" sz="2000" dirty="0" err="1">
                <a:solidFill>
                  <a:schemeClr val="tx1"/>
                </a:solidFill>
              </a:rPr>
              <a:t>rtt</a:t>
            </a:r>
            <a:r>
              <a:rPr lang="en-US" sz="2000" dirty="0">
                <a:solidFill>
                  <a:schemeClr val="tx1"/>
                </a:solidFill>
              </a:rPr>
              <a:t>, 15ms)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2D8C4-E925-4D71-AF5F-1A6B1F86EED5}"/>
              </a:ext>
            </a:extLst>
          </p:cNvPr>
          <p:cNvSpPr/>
          <p:nvPr/>
        </p:nvSpPr>
        <p:spPr>
          <a:xfrm>
            <a:off x="4030094" y="2532649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B9A99-7C67-48F7-8790-E8822F245597}"/>
              </a:ext>
            </a:extLst>
          </p:cNvPr>
          <p:cNvSpPr/>
          <p:nvPr/>
        </p:nvSpPr>
        <p:spPr>
          <a:xfrm>
            <a:off x="2844490" y="2636165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BB97F-B1C4-402D-ADAA-B29B0537E636}"/>
              </a:ext>
            </a:extLst>
          </p:cNvPr>
          <p:cNvSpPr/>
          <p:nvPr/>
        </p:nvSpPr>
        <p:spPr>
          <a:xfrm>
            <a:off x="1793999" y="2636165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D4F8C-88D1-485F-89EE-CF0D7EDD983E}"/>
              </a:ext>
            </a:extLst>
          </p:cNvPr>
          <p:cNvSpPr/>
          <p:nvPr/>
        </p:nvSpPr>
        <p:spPr>
          <a:xfrm>
            <a:off x="5126007" y="2389516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ACFF5-6B86-45B2-8981-FA3147A0203A}"/>
              </a:ext>
            </a:extLst>
          </p:cNvPr>
          <p:cNvSpPr/>
          <p:nvPr/>
        </p:nvSpPr>
        <p:spPr>
          <a:xfrm>
            <a:off x="6176118" y="239010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6C7A63-2209-4A02-A8BB-1CDB1F205140}"/>
              </a:ext>
            </a:extLst>
          </p:cNvPr>
          <p:cNvSpPr/>
          <p:nvPr/>
        </p:nvSpPr>
        <p:spPr>
          <a:xfrm>
            <a:off x="7288835" y="239010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148EF6-6CD8-487A-88CB-533429315DBE}"/>
              </a:ext>
            </a:extLst>
          </p:cNvPr>
          <p:cNvSpPr/>
          <p:nvPr/>
        </p:nvSpPr>
        <p:spPr>
          <a:xfrm>
            <a:off x="8345055" y="239010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30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6A1EC9-EDD7-4B8F-B1ED-C751C35EA111}"/>
              </a:ext>
            </a:extLst>
          </p:cNvPr>
          <p:cNvSpPr/>
          <p:nvPr/>
        </p:nvSpPr>
        <p:spPr>
          <a:xfrm>
            <a:off x="9488415" y="239010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40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CC8AEB-FEF8-4702-8029-ECD720B576E3}"/>
              </a:ext>
            </a:extLst>
          </p:cNvPr>
          <p:cNvSpPr/>
          <p:nvPr/>
        </p:nvSpPr>
        <p:spPr>
          <a:xfrm>
            <a:off x="10587923" y="238951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D20FBD-A1CD-4C8F-BC6E-9C6EC0041F54}"/>
              </a:ext>
            </a:extLst>
          </p:cNvPr>
          <p:cNvSpPr/>
          <p:nvPr/>
        </p:nvSpPr>
        <p:spPr>
          <a:xfrm>
            <a:off x="3927063" y="53219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20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4961E8-D36B-49D0-943A-8E9448649FA0}"/>
              </a:ext>
            </a:extLst>
          </p:cNvPr>
          <p:cNvSpPr/>
          <p:nvPr/>
        </p:nvSpPr>
        <p:spPr>
          <a:xfrm>
            <a:off x="2822882" y="5052777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16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7BE241-1A87-4D85-8E19-59F471314C47}"/>
              </a:ext>
            </a:extLst>
          </p:cNvPr>
          <p:cNvSpPr/>
          <p:nvPr/>
        </p:nvSpPr>
        <p:spPr>
          <a:xfrm>
            <a:off x="1658317" y="5052777"/>
            <a:ext cx="104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15.5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AFE6E1-1445-479C-BCA0-626EFDFFEC6F}"/>
              </a:ext>
            </a:extLst>
          </p:cNvPr>
          <p:cNvSpPr/>
          <p:nvPr/>
        </p:nvSpPr>
        <p:spPr>
          <a:xfrm>
            <a:off x="5045890" y="55162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25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C17AFD-0461-42D7-A684-C46447FBE069}"/>
              </a:ext>
            </a:extLst>
          </p:cNvPr>
          <p:cNvSpPr/>
          <p:nvPr/>
        </p:nvSpPr>
        <p:spPr>
          <a:xfrm>
            <a:off x="6096000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30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3A67A-DEF9-4DA5-A99C-BBE2C45CE66A}"/>
              </a:ext>
            </a:extLst>
          </p:cNvPr>
          <p:cNvSpPr/>
          <p:nvPr/>
        </p:nvSpPr>
        <p:spPr>
          <a:xfrm>
            <a:off x="7208717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35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B2D24-8EBC-4691-8670-3320DD6088E9}"/>
              </a:ext>
            </a:extLst>
          </p:cNvPr>
          <p:cNvSpPr/>
          <p:nvPr/>
        </p:nvSpPr>
        <p:spPr>
          <a:xfrm>
            <a:off x="8264937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45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6B937B-1821-4AC6-962E-A1F00DFA3251}"/>
              </a:ext>
            </a:extLst>
          </p:cNvPr>
          <p:cNvSpPr/>
          <p:nvPr/>
        </p:nvSpPr>
        <p:spPr>
          <a:xfrm>
            <a:off x="9408297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55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74F775-D21F-4797-B882-E5ACA1EDA080}"/>
              </a:ext>
            </a:extLst>
          </p:cNvPr>
          <p:cNvSpPr/>
          <p:nvPr/>
        </p:nvSpPr>
        <p:spPr>
          <a:xfrm>
            <a:off x="10505561" y="55162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65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B74257-4EC0-4074-B1A1-1F04992AA9E7}"/>
              </a:ext>
            </a:extLst>
          </p:cNvPr>
          <p:cNvSpPr/>
          <p:nvPr/>
        </p:nvSpPr>
        <p:spPr>
          <a:xfrm>
            <a:off x="1658316" y="1777042"/>
            <a:ext cx="3784951" cy="4451230"/>
          </a:xfrm>
          <a:prstGeom prst="ellipse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914BC7-6F70-4B8D-AC79-BC3C8A3AFB3D}"/>
              </a:ext>
            </a:extLst>
          </p:cNvPr>
          <p:cNvSpPr txBox="1"/>
          <p:nvPr/>
        </p:nvSpPr>
        <p:spPr>
          <a:xfrm>
            <a:off x="1683332" y="1920963"/>
            <a:ext cx="372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Difference in </a:t>
            </a:r>
            <a:r>
              <a:rPr lang="en-US" dirty="0" err="1">
                <a:solidFill>
                  <a:srgbClr val="00B050"/>
                </a:solidFill>
              </a:rPr>
              <a:t>DualQ</a:t>
            </a:r>
            <a:r>
              <a:rPr lang="en-US" dirty="0">
                <a:solidFill>
                  <a:srgbClr val="00B050"/>
                </a:solidFill>
              </a:rPr>
              <a:t> delays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solved by limiting Prague’s lower RTTs</a:t>
            </a:r>
          </a:p>
        </p:txBody>
      </p:sp>
    </p:spTree>
    <p:extLst>
      <p:ext uri="{BB962C8B-B14F-4D97-AF65-F5344CB8AC3E}">
        <p14:creationId xmlns:p14="http://schemas.microsoft.com/office/powerpoint/2010/main" val="378692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42E94"/>
                </a:solidFill>
              </a:rPr>
              <a:t>Prague using f(</a:t>
            </a:r>
            <a:r>
              <a:rPr lang="en-US" dirty="0" err="1">
                <a:solidFill>
                  <a:srgbClr val="942E94"/>
                </a:solidFill>
              </a:rPr>
              <a:t>rtt</a:t>
            </a:r>
            <a:r>
              <a:rPr lang="en-US" dirty="0">
                <a:solidFill>
                  <a:srgbClr val="942E94"/>
                </a:solidFill>
              </a:rPr>
              <a:t>) = (</a:t>
            </a:r>
            <a:r>
              <a:rPr lang="en-US" dirty="0" err="1">
                <a:solidFill>
                  <a:srgbClr val="942E94"/>
                </a:solidFill>
              </a:rPr>
              <a:t>rtt</a:t>
            </a:r>
            <a:r>
              <a:rPr lang="en-US" dirty="0">
                <a:solidFill>
                  <a:srgbClr val="942E94"/>
                </a:solidFill>
              </a:rPr>
              <a:t> + 15ms)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9B12E"/>
                </a:solidFill>
              </a:rPr>
              <a:t>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74ADE-E725-41B0-B92B-05324A1F3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001"/>
            <a:ext cx="12730503" cy="56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0DF4B1-FC86-47D0-B246-F2FF2F55D8BF}"/>
              </a:ext>
            </a:extLst>
          </p:cNvPr>
          <p:cNvSpPr/>
          <p:nvPr/>
        </p:nvSpPr>
        <p:spPr>
          <a:xfrm>
            <a:off x="8022566" y="1992702"/>
            <a:ext cx="3252159" cy="25879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f(</a:t>
            </a:r>
            <a:r>
              <a:rPr lang="en-US" sz="2000" dirty="0" err="1">
                <a:solidFill>
                  <a:schemeClr val="tx1"/>
                </a:solidFill>
              </a:rPr>
              <a:t>rtt</a:t>
            </a:r>
            <a:r>
              <a:rPr lang="en-US" sz="2000" dirty="0">
                <a:solidFill>
                  <a:schemeClr val="tx1"/>
                </a:solidFill>
              </a:rPr>
              <a:t>) = (</a:t>
            </a:r>
            <a:r>
              <a:rPr lang="en-US" sz="2000" dirty="0" err="1">
                <a:solidFill>
                  <a:schemeClr val="tx1"/>
                </a:solidFill>
              </a:rPr>
              <a:t>rtt</a:t>
            </a:r>
            <a:r>
              <a:rPr lang="en-US" sz="2000" dirty="0">
                <a:solidFill>
                  <a:schemeClr val="tx1"/>
                </a:solidFill>
              </a:rPr>
              <a:t> + 15ms)</a:t>
            </a:r>
          </a:p>
        </p:txBody>
      </p:sp>
    </p:spTree>
    <p:extLst>
      <p:ext uri="{BB962C8B-B14F-4D97-AF65-F5344CB8AC3E}">
        <p14:creationId xmlns:p14="http://schemas.microsoft.com/office/powerpoint/2010/main" val="177202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42E94"/>
                </a:solidFill>
              </a:rPr>
              <a:t>Prague using f(</a:t>
            </a:r>
            <a:r>
              <a:rPr lang="en-US" dirty="0" err="1">
                <a:solidFill>
                  <a:srgbClr val="942E94"/>
                </a:solidFill>
              </a:rPr>
              <a:t>rtt</a:t>
            </a:r>
            <a:r>
              <a:rPr lang="en-US" dirty="0">
                <a:solidFill>
                  <a:srgbClr val="942E94"/>
                </a:solidFill>
              </a:rPr>
              <a:t>) = (</a:t>
            </a:r>
            <a:r>
              <a:rPr lang="en-US" dirty="0" err="1">
                <a:solidFill>
                  <a:srgbClr val="942E94"/>
                </a:solidFill>
              </a:rPr>
              <a:t>rtt</a:t>
            </a:r>
            <a:r>
              <a:rPr lang="en-US" dirty="0">
                <a:solidFill>
                  <a:srgbClr val="942E94"/>
                </a:solidFill>
              </a:rPr>
              <a:t> + 15ms)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9B12E"/>
                </a:solidFill>
              </a:rPr>
              <a:t>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74ADE-E725-41B0-B92B-05324A1F3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001"/>
            <a:ext cx="12730503" cy="56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0DF4B1-FC86-47D0-B246-F2FF2F55D8BF}"/>
              </a:ext>
            </a:extLst>
          </p:cNvPr>
          <p:cNvSpPr/>
          <p:nvPr/>
        </p:nvSpPr>
        <p:spPr>
          <a:xfrm>
            <a:off x="8022566" y="1992702"/>
            <a:ext cx="3252159" cy="25879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f(</a:t>
            </a:r>
            <a:r>
              <a:rPr lang="en-US" sz="2000" dirty="0" err="1">
                <a:solidFill>
                  <a:schemeClr val="tx1"/>
                </a:solidFill>
              </a:rPr>
              <a:t>rtt</a:t>
            </a:r>
            <a:r>
              <a:rPr lang="en-US" sz="2000" dirty="0">
                <a:solidFill>
                  <a:schemeClr val="tx1"/>
                </a:solidFill>
              </a:rPr>
              <a:t>) = (</a:t>
            </a:r>
            <a:r>
              <a:rPr lang="en-US" sz="2000" dirty="0" err="1">
                <a:solidFill>
                  <a:schemeClr val="tx1"/>
                </a:solidFill>
              </a:rPr>
              <a:t>rtt</a:t>
            </a:r>
            <a:r>
              <a:rPr lang="en-US" sz="2000" dirty="0">
                <a:solidFill>
                  <a:schemeClr val="tx1"/>
                </a:solidFill>
              </a:rPr>
              <a:t> + 15ms)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41D9EC-7208-41DF-8EC3-A3613ADCCF4C}"/>
              </a:ext>
            </a:extLst>
          </p:cNvPr>
          <p:cNvSpPr/>
          <p:nvPr/>
        </p:nvSpPr>
        <p:spPr>
          <a:xfrm>
            <a:off x="1727328" y="3051560"/>
            <a:ext cx="9547397" cy="2269678"/>
          </a:xfrm>
          <a:prstGeom prst="ellipse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6FFED-89F1-4C59-BAB1-25E8B720C8A4}"/>
              </a:ext>
            </a:extLst>
          </p:cNvPr>
          <p:cNvSpPr txBox="1"/>
          <p:nvPr/>
        </p:nvSpPr>
        <p:spPr>
          <a:xfrm>
            <a:off x="4779035" y="3779887"/>
            <a:ext cx="3973260" cy="646331"/>
          </a:xfrm>
          <a:prstGeom prst="rect">
            <a:avLst/>
          </a:prstGeom>
          <a:solidFill>
            <a:srgbClr val="E5E5E5">
              <a:alpha val="9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Fully compensating RTT difference in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Prague makes no sense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60741-E358-49AA-B5CD-03E0466B397A}"/>
              </a:ext>
            </a:extLst>
          </p:cNvPr>
          <p:cNvSpPr/>
          <p:nvPr/>
        </p:nvSpPr>
        <p:spPr>
          <a:xfrm>
            <a:off x="4030094" y="2705172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42E94"/>
                </a:solidFill>
              </a:rPr>
              <a:t>f = 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F4C5A-7A96-419B-930E-3A136F67F298}"/>
              </a:ext>
            </a:extLst>
          </p:cNvPr>
          <p:cNvSpPr/>
          <p:nvPr/>
        </p:nvSpPr>
        <p:spPr>
          <a:xfrm>
            <a:off x="2844489" y="2808688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42E94"/>
                </a:solidFill>
              </a:rPr>
              <a:t>f = 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778F0-8CF2-4FF9-A7A2-A41CC0F1BEA5}"/>
              </a:ext>
            </a:extLst>
          </p:cNvPr>
          <p:cNvSpPr/>
          <p:nvPr/>
        </p:nvSpPr>
        <p:spPr>
          <a:xfrm>
            <a:off x="1706635" y="2808688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42E94"/>
                </a:solidFill>
              </a:rPr>
              <a:t>f = 15.5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7AB348-8922-4E5A-9A30-DF507C9FC1E9}"/>
              </a:ext>
            </a:extLst>
          </p:cNvPr>
          <p:cNvSpPr/>
          <p:nvPr/>
        </p:nvSpPr>
        <p:spPr>
          <a:xfrm>
            <a:off x="5126007" y="2562039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42E94"/>
                </a:solidFill>
              </a:rPr>
              <a:t>f = 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2B41E3-6C89-4858-98CA-4330C1DAF041}"/>
              </a:ext>
            </a:extLst>
          </p:cNvPr>
          <p:cNvSpPr/>
          <p:nvPr/>
        </p:nvSpPr>
        <p:spPr>
          <a:xfrm>
            <a:off x="6176117" y="2562632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42E94"/>
                </a:solidFill>
              </a:rPr>
              <a:t>f = 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E1FDA0-4787-457C-AF69-F9A104BA974F}"/>
              </a:ext>
            </a:extLst>
          </p:cNvPr>
          <p:cNvSpPr/>
          <p:nvPr/>
        </p:nvSpPr>
        <p:spPr>
          <a:xfrm>
            <a:off x="7288834" y="2562632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42E94"/>
                </a:solidFill>
              </a:rPr>
              <a:t>f = 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D7C63E-4F4A-4C9E-8214-FD3BE9230609}"/>
              </a:ext>
            </a:extLst>
          </p:cNvPr>
          <p:cNvSpPr/>
          <p:nvPr/>
        </p:nvSpPr>
        <p:spPr>
          <a:xfrm>
            <a:off x="8345054" y="2562632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42E94"/>
                </a:solidFill>
              </a:rPr>
              <a:t>f = 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A2098D-54DA-4CC0-B3CE-759B8FD7AA5D}"/>
              </a:ext>
            </a:extLst>
          </p:cNvPr>
          <p:cNvSpPr/>
          <p:nvPr/>
        </p:nvSpPr>
        <p:spPr>
          <a:xfrm>
            <a:off x="9488414" y="2562632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42E94"/>
                </a:solidFill>
              </a:rPr>
              <a:t>f = 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E6DE9-8A3A-4120-9C79-49AF7CC1BDEC}"/>
              </a:ext>
            </a:extLst>
          </p:cNvPr>
          <p:cNvSpPr/>
          <p:nvPr/>
        </p:nvSpPr>
        <p:spPr>
          <a:xfrm>
            <a:off x="10587922" y="2562039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42E94"/>
                </a:solidFill>
              </a:rPr>
              <a:t>f = 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1116E6-6176-454F-9DFA-09EF57EFB65F}"/>
              </a:ext>
            </a:extLst>
          </p:cNvPr>
          <p:cNvSpPr/>
          <p:nvPr/>
        </p:nvSpPr>
        <p:spPr>
          <a:xfrm>
            <a:off x="3927063" y="53219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20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A49AC-9FCB-4CF1-9200-3C77413D06F0}"/>
              </a:ext>
            </a:extLst>
          </p:cNvPr>
          <p:cNvSpPr/>
          <p:nvPr/>
        </p:nvSpPr>
        <p:spPr>
          <a:xfrm>
            <a:off x="2822882" y="5052777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16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11059-D144-41CC-B3D3-C5C625A3C531}"/>
              </a:ext>
            </a:extLst>
          </p:cNvPr>
          <p:cNvSpPr/>
          <p:nvPr/>
        </p:nvSpPr>
        <p:spPr>
          <a:xfrm>
            <a:off x="1658317" y="5052777"/>
            <a:ext cx="104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15.5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06F1E7-6731-4142-8A89-462A94DB15FC}"/>
              </a:ext>
            </a:extLst>
          </p:cNvPr>
          <p:cNvSpPr/>
          <p:nvPr/>
        </p:nvSpPr>
        <p:spPr>
          <a:xfrm>
            <a:off x="5045890" y="55162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25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D61A48-F3E9-48FB-A683-91948696BB75}"/>
              </a:ext>
            </a:extLst>
          </p:cNvPr>
          <p:cNvSpPr/>
          <p:nvPr/>
        </p:nvSpPr>
        <p:spPr>
          <a:xfrm>
            <a:off x="6096000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30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4C46D-166A-4026-9356-3F8F34F269F3}"/>
              </a:ext>
            </a:extLst>
          </p:cNvPr>
          <p:cNvSpPr/>
          <p:nvPr/>
        </p:nvSpPr>
        <p:spPr>
          <a:xfrm>
            <a:off x="7208717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35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3A3658-41CE-4ACF-9B55-99D6EF1EC947}"/>
              </a:ext>
            </a:extLst>
          </p:cNvPr>
          <p:cNvSpPr/>
          <p:nvPr/>
        </p:nvSpPr>
        <p:spPr>
          <a:xfrm>
            <a:off x="8264937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45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CCDDB4-4E21-44A2-A4AB-CB6AC1B446A5}"/>
              </a:ext>
            </a:extLst>
          </p:cNvPr>
          <p:cNvSpPr/>
          <p:nvPr/>
        </p:nvSpPr>
        <p:spPr>
          <a:xfrm>
            <a:off x="9408297" y="5516802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55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35D17C-DE45-4297-A19B-0E44321E682E}"/>
              </a:ext>
            </a:extLst>
          </p:cNvPr>
          <p:cNvSpPr/>
          <p:nvPr/>
        </p:nvSpPr>
        <p:spPr>
          <a:xfrm>
            <a:off x="10505561" y="551620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9B12E"/>
                </a:solidFill>
              </a:rPr>
              <a:t>rtt</a:t>
            </a:r>
            <a:r>
              <a:rPr lang="en-US" dirty="0">
                <a:solidFill>
                  <a:srgbClr val="F9B12E"/>
                </a:solidFill>
              </a:rPr>
              <a:t> = 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3A1A8"/>
                </a:solidFill>
              </a:rPr>
              <a:t>Prague using f(</a:t>
            </a:r>
            <a:r>
              <a:rPr lang="en-US" dirty="0" err="1">
                <a:solidFill>
                  <a:srgbClr val="43A1A8"/>
                </a:solidFill>
              </a:rPr>
              <a:t>rtt</a:t>
            </a:r>
            <a:r>
              <a:rPr lang="en-US" dirty="0">
                <a:solidFill>
                  <a:srgbClr val="43A1A8"/>
                </a:solidFill>
              </a:rPr>
              <a:t>) = max(</a:t>
            </a:r>
            <a:r>
              <a:rPr lang="en-US" dirty="0" err="1">
                <a:solidFill>
                  <a:srgbClr val="43A1A8"/>
                </a:solidFill>
              </a:rPr>
              <a:t>rtt</a:t>
            </a:r>
            <a:r>
              <a:rPr lang="en-US" dirty="0">
                <a:solidFill>
                  <a:srgbClr val="43A1A8"/>
                </a:solidFill>
              </a:rPr>
              <a:t>, 15ms)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2E2EF9"/>
                </a:solidFill>
              </a:rPr>
              <a:t>Prague with fixed 15ms RTT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mixed base RTTs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B62EC-7644-4D7F-A700-740C2FE6A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001"/>
            <a:ext cx="12730503" cy="56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221400-7A60-41C1-9531-36FF79F12343}"/>
              </a:ext>
            </a:extLst>
          </p:cNvPr>
          <p:cNvSpPr/>
          <p:nvPr/>
        </p:nvSpPr>
        <p:spPr>
          <a:xfrm>
            <a:off x="3424687" y="2009955"/>
            <a:ext cx="3252159" cy="25879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tx1"/>
                </a:solidFill>
              </a:rPr>
              <a:t>    f(</a:t>
            </a:r>
            <a:r>
              <a:rPr lang="en-US" sz="1900" dirty="0" err="1">
                <a:solidFill>
                  <a:schemeClr val="tx1"/>
                </a:solidFill>
              </a:rPr>
              <a:t>rtt</a:t>
            </a:r>
            <a:r>
              <a:rPr lang="en-US" sz="1900" dirty="0">
                <a:solidFill>
                  <a:schemeClr val="tx1"/>
                </a:solidFill>
              </a:rPr>
              <a:t>) = max(</a:t>
            </a:r>
            <a:r>
              <a:rPr lang="en-US" sz="1900" dirty="0" err="1">
                <a:solidFill>
                  <a:schemeClr val="tx1"/>
                </a:solidFill>
              </a:rPr>
              <a:t>rtt</a:t>
            </a:r>
            <a:r>
              <a:rPr lang="en-US" sz="1900" dirty="0">
                <a:solidFill>
                  <a:schemeClr val="tx1"/>
                </a:solidFill>
              </a:rPr>
              <a:t>, 15ms)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D0F49-9329-4271-8A5F-0821CB3BDF0C}"/>
              </a:ext>
            </a:extLst>
          </p:cNvPr>
          <p:cNvSpPr/>
          <p:nvPr/>
        </p:nvSpPr>
        <p:spPr>
          <a:xfrm>
            <a:off x="3424686" y="2303252"/>
            <a:ext cx="5158597" cy="25879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tx1"/>
                </a:solidFill>
              </a:rPr>
              <a:t>    baseline f(</a:t>
            </a:r>
            <a:r>
              <a:rPr lang="en-US" sz="1900" dirty="0" err="1">
                <a:solidFill>
                  <a:schemeClr val="tx1"/>
                </a:solidFill>
              </a:rPr>
              <a:t>rtt</a:t>
            </a:r>
            <a:r>
              <a:rPr lang="en-US" sz="1900" dirty="0">
                <a:solidFill>
                  <a:schemeClr val="tx1"/>
                </a:solidFill>
              </a:rPr>
              <a:t>) = </a:t>
            </a:r>
            <a:r>
              <a:rPr lang="en-US" sz="1900" dirty="0" err="1">
                <a:solidFill>
                  <a:schemeClr val="tx1"/>
                </a:solidFill>
              </a:rPr>
              <a:t>rtt</a:t>
            </a:r>
            <a:r>
              <a:rPr lang="en-US" sz="1900" dirty="0">
                <a:solidFill>
                  <a:schemeClr val="tx1"/>
                </a:solidFill>
              </a:rPr>
              <a:t>                     , 15ms base RTT</a:t>
            </a:r>
          </a:p>
        </p:txBody>
      </p:sp>
    </p:spTree>
    <p:extLst>
      <p:ext uri="{BB962C8B-B14F-4D97-AF65-F5344CB8AC3E}">
        <p14:creationId xmlns:p14="http://schemas.microsoft.com/office/powerpoint/2010/main" val="71254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3A1A8"/>
                </a:solidFill>
              </a:rPr>
              <a:t>Prague using f(</a:t>
            </a:r>
            <a:r>
              <a:rPr lang="en-US" dirty="0" err="1">
                <a:solidFill>
                  <a:srgbClr val="43A1A8"/>
                </a:solidFill>
              </a:rPr>
              <a:t>rtt</a:t>
            </a:r>
            <a:r>
              <a:rPr lang="en-US" dirty="0">
                <a:solidFill>
                  <a:srgbClr val="43A1A8"/>
                </a:solidFill>
              </a:rPr>
              <a:t>) = max(</a:t>
            </a:r>
            <a:r>
              <a:rPr lang="en-US" dirty="0" err="1">
                <a:solidFill>
                  <a:srgbClr val="43A1A8"/>
                </a:solidFill>
              </a:rPr>
              <a:t>rtt</a:t>
            </a:r>
            <a:r>
              <a:rPr lang="en-US" dirty="0">
                <a:solidFill>
                  <a:srgbClr val="43A1A8"/>
                </a:solidFill>
              </a:rPr>
              <a:t>, 15ms)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2E2EF9"/>
                </a:solidFill>
              </a:rPr>
              <a:t>Prague with fixed 15ms RTT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mixed base RTTs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B62EC-7644-4D7F-A700-740C2FE6A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001"/>
            <a:ext cx="12730503" cy="56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221400-7A60-41C1-9531-36FF79F12343}"/>
              </a:ext>
            </a:extLst>
          </p:cNvPr>
          <p:cNvSpPr/>
          <p:nvPr/>
        </p:nvSpPr>
        <p:spPr>
          <a:xfrm>
            <a:off x="3424687" y="2009955"/>
            <a:ext cx="3321170" cy="25879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tx1"/>
                </a:solidFill>
              </a:rPr>
              <a:t>    f(</a:t>
            </a:r>
            <a:r>
              <a:rPr lang="en-US" sz="1900" dirty="0" err="1">
                <a:solidFill>
                  <a:schemeClr val="tx1"/>
                </a:solidFill>
              </a:rPr>
              <a:t>rtt</a:t>
            </a:r>
            <a:r>
              <a:rPr lang="en-US" sz="1900" dirty="0">
                <a:solidFill>
                  <a:schemeClr val="tx1"/>
                </a:solidFill>
              </a:rPr>
              <a:t>) = max(</a:t>
            </a:r>
            <a:r>
              <a:rPr lang="en-US" sz="1900" dirty="0" err="1">
                <a:solidFill>
                  <a:schemeClr val="tx1"/>
                </a:solidFill>
              </a:rPr>
              <a:t>rtt</a:t>
            </a:r>
            <a:r>
              <a:rPr lang="en-US" sz="1900" dirty="0">
                <a:solidFill>
                  <a:schemeClr val="tx1"/>
                </a:solidFill>
              </a:rPr>
              <a:t>, 15ms)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D0F49-9329-4271-8A5F-0821CB3BDF0C}"/>
              </a:ext>
            </a:extLst>
          </p:cNvPr>
          <p:cNvSpPr/>
          <p:nvPr/>
        </p:nvSpPr>
        <p:spPr>
          <a:xfrm>
            <a:off x="3424686" y="2303252"/>
            <a:ext cx="5158597" cy="25879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tx1"/>
                </a:solidFill>
              </a:rPr>
              <a:t>    baseline f(</a:t>
            </a:r>
            <a:r>
              <a:rPr lang="en-US" sz="1900" dirty="0" err="1">
                <a:solidFill>
                  <a:schemeClr val="tx1"/>
                </a:solidFill>
              </a:rPr>
              <a:t>rtt</a:t>
            </a:r>
            <a:r>
              <a:rPr lang="en-US" sz="1900" dirty="0">
                <a:solidFill>
                  <a:schemeClr val="tx1"/>
                </a:solidFill>
              </a:rPr>
              <a:t>) = </a:t>
            </a:r>
            <a:r>
              <a:rPr lang="en-US" sz="1900" dirty="0" err="1">
                <a:solidFill>
                  <a:schemeClr val="tx1"/>
                </a:solidFill>
              </a:rPr>
              <a:t>rtt</a:t>
            </a:r>
            <a:r>
              <a:rPr lang="en-US" sz="1900" dirty="0">
                <a:solidFill>
                  <a:schemeClr val="tx1"/>
                </a:solidFill>
              </a:rPr>
              <a:t>                       15ms base RTT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4D306-EEFC-4881-9D11-D07328531932}"/>
              </a:ext>
            </a:extLst>
          </p:cNvPr>
          <p:cNvSpPr/>
          <p:nvPr/>
        </p:nvSpPr>
        <p:spPr>
          <a:xfrm>
            <a:off x="4073226" y="4723763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EF24A-64B4-425F-9C22-9621F13DFF1A}"/>
              </a:ext>
            </a:extLst>
          </p:cNvPr>
          <p:cNvSpPr/>
          <p:nvPr/>
        </p:nvSpPr>
        <p:spPr>
          <a:xfrm>
            <a:off x="2887622" y="472376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7C016-8744-43E9-B2A0-3C0A8AAFA318}"/>
              </a:ext>
            </a:extLst>
          </p:cNvPr>
          <p:cNvSpPr/>
          <p:nvPr/>
        </p:nvSpPr>
        <p:spPr>
          <a:xfrm>
            <a:off x="1837131" y="472376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9EA31-F41B-43ED-A0E4-0BE037EA5BF3}"/>
              </a:ext>
            </a:extLst>
          </p:cNvPr>
          <p:cNvSpPr/>
          <p:nvPr/>
        </p:nvSpPr>
        <p:spPr>
          <a:xfrm>
            <a:off x="5169139" y="4723763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92415-11F1-421D-B868-633FAE1701B6}"/>
              </a:ext>
            </a:extLst>
          </p:cNvPr>
          <p:cNvSpPr/>
          <p:nvPr/>
        </p:nvSpPr>
        <p:spPr>
          <a:xfrm>
            <a:off x="6219250" y="472376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0E440A-62BF-4BF7-8A3D-A0A798A1FD1D}"/>
              </a:ext>
            </a:extLst>
          </p:cNvPr>
          <p:cNvSpPr/>
          <p:nvPr/>
        </p:nvSpPr>
        <p:spPr>
          <a:xfrm>
            <a:off x="7331967" y="512468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266A5-DDC2-42C1-A061-5E8AFEA08F27}"/>
              </a:ext>
            </a:extLst>
          </p:cNvPr>
          <p:cNvSpPr/>
          <p:nvPr/>
        </p:nvSpPr>
        <p:spPr>
          <a:xfrm>
            <a:off x="8388187" y="512468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30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75C26-AECB-4F31-8D9B-4021AB5300A9}"/>
              </a:ext>
            </a:extLst>
          </p:cNvPr>
          <p:cNvSpPr/>
          <p:nvPr/>
        </p:nvSpPr>
        <p:spPr>
          <a:xfrm>
            <a:off x="9531547" y="512468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40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8C80-4A88-42B0-BCBF-92A8330648DB}"/>
              </a:ext>
            </a:extLst>
          </p:cNvPr>
          <p:cNvSpPr/>
          <p:nvPr/>
        </p:nvSpPr>
        <p:spPr>
          <a:xfrm>
            <a:off x="10631055" y="512409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3A1A8"/>
                </a:solidFill>
              </a:rPr>
              <a:t>f = 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13205-8679-42BB-B874-1C7641BE441C}"/>
              </a:ext>
            </a:extLst>
          </p:cNvPr>
          <p:cNvSpPr/>
          <p:nvPr/>
        </p:nvSpPr>
        <p:spPr>
          <a:xfrm>
            <a:off x="3912989" y="312646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14548F-3964-4874-96E1-9318DBB6F0A0}"/>
              </a:ext>
            </a:extLst>
          </p:cNvPr>
          <p:cNvSpPr/>
          <p:nvPr/>
        </p:nvSpPr>
        <p:spPr>
          <a:xfrm>
            <a:off x="2779141" y="3126468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17251D-4F65-40B8-9E76-1B7ABC6E66B4}"/>
              </a:ext>
            </a:extLst>
          </p:cNvPr>
          <p:cNvSpPr/>
          <p:nvPr/>
        </p:nvSpPr>
        <p:spPr>
          <a:xfrm>
            <a:off x="1727818" y="3126468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FC22F3-8A54-4D3B-BD55-CAB17AA26BAD}"/>
              </a:ext>
            </a:extLst>
          </p:cNvPr>
          <p:cNvSpPr/>
          <p:nvPr/>
        </p:nvSpPr>
        <p:spPr>
          <a:xfrm>
            <a:off x="5008903" y="3311135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4129F-A91D-4F99-B1A4-EF91FD4AB7A9}"/>
              </a:ext>
            </a:extLst>
          </p:cNvPr>
          <p:cNvSpPr/>
          <p:nvPr/>
        </p:nvSpPr>
        <p:spPr>
          <a:xfrm>
            <a:off x="6059013" y="3311728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5DA05B-D633-471C-ADC5-C224C9257044}"/>
              </a:ext>
            </a:extLst>
          </p:cNvPr>
          <p:cNvSpPr/>
          <p:nvPr/>
        </p:nvSpPr>
        <p:spPr>
          <a:xfrm>
            <a:off x="7171730" y="3096069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D219CC-1269-499A-8388-88B25167B19D}"/>
              </a:ext>
            </a:extLst>
          </p:cNvPr>
          <p:cNvSpPr/>
          <p:nvPr/>
        </p:nvSpPr>
        <p:spPr>
          <a:xfrm>
            <a:off x="8227950" y="2932170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9D60AB-BB0D-4FDE-A892-95762BBC3FBB}"/>
              </a:ext>
            </a:extLst>
          </p:cNvPr>
          <p:cNvSpPr/>
          <p:nvPr/>
        </p:nvSpPr>
        <p:spPr>
          <a:xfrm>
            <a:off x="9371310" y="2932170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1F764-A106-474F-ADCC-C53438DF0185}"/>
              </a:ext>
            </a:extLst>
          </p:cNvPr>
          <p:cNvSpPr/>
          <p:nvPr/>
        </p:nvSpPr>
        <p:spPr>
          <a:xfrm>
            <a:off x="10470818" y="2931577"/>
            <a:ext cx="87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2E2EF9"/>
                </a:solidFill>
              </a:rPr>
              <a:t>rtt</a:t>
            </a:r>
            <a:r>
              <a:rPr lang="en-US" dirty="0">
                <a:solidFill>
                  <a:srgbClr val="2E2EF9"/>
                </a:solidFill>
              </a:rPr>
              <a:t> = 15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36C52A-7767-49D7-A810-B996E905188E}"/>
              </a:ext>
            </a:extLst>
          </p:cNvPr>
          <p:cNvSpPr/>
          <p:nvPr/>
        </p:nvSpPr>
        <p:spPr>
          <a:xfrm>
            <a:off x="7408324" y="3051560"/>
            <a:ext cx="4547084" cy="2269678"/>
          </a:xfrm>
          <a:prstGeom prst="ellipse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F2331A-1F3B-49D0-A45C-E7701C572000}"/>
              </a:ext>
            </a:extLst>
          </p:cNvPr>
          <p:cNvSpPr txBox="1"/>
          <p:nvPr/>
        </p:nvSpPr>
        <p:spPr>
          <a:xfrm>
            <a:off x="7679358" y="3691717"/>
            <a:ext cx="425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optionally higher RTTs difference can 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also be compensated in Prague making f(RTT) = 15ms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20812-90EF-4090-9138-51C38B1A4016}"/>
              </a:ext>
            </a:extLst>
          </p:cNvPr>
          <p:cNvSpPr/>
          <p:nvPr/>
        </p:nvSpPr>
        <p:spPr>
          <a:xfrm>
            <a:off x="1655232" y="4628871"/>
            <a:ext cx="5513414" cy="576364"/>
          </a:xfrm>
          <a:prstGeom prst="ellipse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3EB1B1-EBA6-444B-B28C-DAC5242E8304}"/>
              </a:ext>
            </a:extLst>
          </p:cNvPr>
          <p:cNvSpPr txBox="1"/>
          <p:nvPr/>
        </p:nvSpPr>
        <p:spPr>
          <a:xfrm>
            <a:off x="2547582" y="5261665"/>
            <a:ext cx="372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Difference in base RTTs are solved by limiting Prague’s lower RTTs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9C4002-D90F-43E0-8DA6-D01EDD7F67D9}"/>
              </a:ext>
            </a:extLst>
          </p:cNvPr>
          <p:cNvSpPr/>
          <p:nvPr/>
        </p:nvSpPr>
        <p:spPr>
          <a:xfrm>
            <a:off x="1655232" y="1256430"/>
            <a:ext cx="5513414" cy="576364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A4D27D-9710-4E6F-A469-078DFD62CCC1}"/>
              </a:ext>
            </a:extLst>
          </p:cNvPr>
          <p:cNvSpPr/>
          <p:nvPr/>
        </p:nvSpPr>
        <p:spPr>
          <a:xfrm>
            <a:off x="1612043" y="1717759"/>
            <a:ext cx="688475" cy="2988751"/>
          </a:xfrm>
          <a:custGeom>
            <a:avLst/>
            <a:gdLst>
              <a:gd name="connsiteX0" fmla="*/ 579066 w 708463"/>
              <a:gd name="connsiteY0" fmla="*/ 0 h 2950234"/>
              <a:gd name="connsiteX1" fmla="*/ 1097 w 708463"/>
              <a:gd name="connsiteY1" fmla="*/ 1716657 h 2950234"/>
              <a:gd name="connsiteX2" fmla="*/ 708463 w 708463"/>
              <a:gd name="connsiteY2" fmla="*/ 2950234 h 29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463" h="2950234">
                <a:moveTo>
                  <a:pt x="579066" y="0"/>
                </a:moveTo>
                <a:cubicBezTo>
                  <a:pt x="279298" y="612475"/>
                  <a:pt x="-20469" y="1224951"/>
                  <a:pt x="1097" y="1716657"/>
                </a:cubicBezTo>
                <a:cubicBezTo>
                  <a:pt x="22663" y="2208363"/>
                  <a:pt x="365563" y="2579298"/>
                  <a:pt x="708463" y="295023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Baseline—Prague vs 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7F773-F2FA-4DF4-9D67-43009ABDC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9761" b="2420"/>
          <a:stretch/>
        </p:blipFill>
        <p:spPr>
          <a:xfrm>
            <a:off x="1223963" y="1209389"/>
            <a:ext cx="9744075" cy="56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Prague [ f(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= max(15ms, 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] vs 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52B7B0-FDE9-4B6E-8BC0-79035B7D1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-31" r="9774" b="2457"/>
          <a:stretch/>
        </p:blipFill>
        <p:spPr>
          <a:xfrm>
            <a:off x="1224000" y="1209600"/>
            <a:ext cx="9745200" cy="56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4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Prague [ f(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= 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 + 15ms ] vs 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74ADE-E725-41B0-B92B-05324A1F3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-31" r="9774" b="2457"/>
          <a:stretch/>
        </p:blipFill>
        <p:spPr>
          <a:xfrm>
            <a:off x="1223400" y="1209600"/>
            <a:ext cx="9745200" cy="56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73C1-7F3A-4405-AA84-FD81A8192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Queuing delays act as cushion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EEE1-16E2-47B6-AA90-805FF56FDC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throughput of competing AIMD flows depends on their RTT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723530E-3D35-408F-A71C-D70ED649C9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66321" y="2253164"/>
              <a:ext cx="7059358" cy="3785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qdelay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Taildrop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∼1.1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PIE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1.9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Codel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L4S AQM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15.5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723530E-3D35-408F-A71C-D70ED649C9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66321" y="2253164"/>
              <a:ext cx="7059358" cy="3785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qdelay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Taildrop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63704" r="-620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PIE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162500" r="-62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Codel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264444" r="-620" b="-10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L4S AQM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364444" r="-620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87FB99-BF0A-49D3-8D0A-43A0461EC413}"/>
              </a:ext>
            </a:extLst>
          </p:cNvPr>
          <p:cNvSpPr txBox="1"/>
          <p:nvPr/>
        </p:nvSpPr>
        <p:spPr>
          <a:xfrm>
            <a:off x="2791013" y="6153679"/>
            <a:ext cx="6609973" cy="329921"/>
          </a:xfrm>
          <a:prstGeom prst="rect">
            <a:avLst/>
          </a:prstGeom>
          <a:noFill/>
        </p:spPr>
        <p:txBody>
          <a:bodyPr wrap="none" lIns="96000" tIns="96000" rIns="96000" bIns="96000" rtlCol="0">
            <a:noAutofit/>
          </a:bodyPr>
          <a:lstStyle/>
          <a:p>
            <a:pPr>
              <a:spcAft>
                <a:spcPts val="400"/>
              </a:spcAft>
              <a:buSzPct val="100000"/>
            </a:pPr>
            <a:r>
              <a:rPr lang="en-US" sz="1333" dirty="0">
                <a:solidFill>
                  <a:schemeClr val="tx2"/>
                </a:solidFill>
              </a:rPr>
              <a:t>Assuming two flows with base RTT of 15ms and 0.5ms, and a constant marking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4675CE-3C7B-4EB6-AEDA-56459B244DC5}"/>
                  </a:ext>
                </a:extLst>
              </p:cNvPr>
              <p:cNvSpPr txBox="1"/>
              <p:nvPr/>
            </p:nvSpPr>
            <p:spPr>
              <a:xfrm>
                <a:off x="3878095" y="1309337"/>
                <a:ext cx="3169053" cy="688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4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BE" sz="2133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sz="2133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r>
                  <a:rPr lang="en-US" sz="2133" dirty="0">
                    <a:solidFill>
                      <a:schemeClr val="tx2"/>
                    </a:solidFill>
                  </a:rPr>
                  <a:t>    or     </a:t>
                </a: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endParaRPr lang="en-US" sz="213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4675CE-3C7B-4EB6-AEDA-56459B244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95" y="1309337"/>
                <a:ext cx="3169053" cy="688900"/>
              </a:xfrm>
              <a:prstGeom prst="rect">
                <a:avLst/>
              </a:prstGeom>
              <a:blipFill>
                <a:blip r:embed="rId3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03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Prague [ f(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= max(15ms, 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] vs Prague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mixed base RTTs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4B62EC-7644-4D7F-A700-740C2FE6A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-33" r="8769" b="2456"/>
          <a:stretch/>
        </p:blipFill>
        <p:spPr>
          <a:xfrm>
            <a:off x="1110000" y="1209600"/>
            <a:ext cx="9972000" cy="56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3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73C1-7F3A-4405-AA84-FD81A8192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DualQ</a:t>
            </a:r>
            <a:r>
              <a:rPr lang="en-US" dirty="0">
                <a:solidFill>
                  <a:schemeClr val="accent1"/>
                </a:solidFill>
              </a:rPr>
              <a:t> also gives a different Q per traffic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EEE1-16E2-47B6-AA90-805FF56FDC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throughput of competing AIMD flows depends on their RTT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723530E-3D35-408F-A71C-D70ED649C9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66321" y="2253164"/>
              <a:ext cx="7059358" cy="3785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 RTT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∼1.1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1.9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15.5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723530E-3D35-408F-A71C-D70ED649C9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66321" y="2253164"/>
              <a:ext cx="7059358" cy="3785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 RTT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63704" r="-620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162500" r="-62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264444" r="-620" b="-10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364444" r="-620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87FB99-BF0A-49D3-8D0A-43A0461EC413}"/>
              </a:ext>
            </a:extLst>
          </p:cNvPr>
          <p:cNvSpPr txBox="1"/>
          <p:nvPr/>
        </p:nvSpPr>
        <p:spPr>
          <a:xfrm>
            <a:off x="2644365" y="6128155"/>
            <a:ext cx="6609973" cy="329921"/>
          </a:xfrm>
          <a:prstGeom prst="rect">
            <a:avLst/>
          </a:prstGeom>
          <a:noFill/>
        </p:spPr>
        <p:txBody>
          <a:bodyPr wrap="none" lIns="96000" tIns="96000" rIns="96000" bIns="96000" rtlCol="0">
            <a:noAutofit/>
          </a:bodyPr>
          <a:lstStyle/>
          <a:p>
            <a:pPr>
              <a:spcAft>
                <a:spcPts val="400"/>
              </a:spcAft>
              <a:buSzPct val="100000"/>
            </a:pPr>
            <a:r>
              <a:rPr lang="en-US" sz="1333" dirty="0">
                <a:solidFill>
                  <a:schemeClr val="tx2"/>
                </a:solidFill>
              </a:rPr>
              <a:t>Assuming </a:t>
            </a:r>
            <a:r>
              <a:rPr lang="en-US" sz="1333" dirty="0" err="1">
                <a:solidFill>
                  <a:schemeClr val="tx2"/>
                </a:solidFill>
              </a:rPr>
              <a:t>DualQ</a:t>
            </a:r>
            <a:r>
              <a:rPr lang="en-US" sz="1333" dirty="0">
                <a:solidFill>
                  <a:schemeClr val="tx2"/>
                </a:solidFill>
              </a:rPr>
              <a:t> with targets of 15ms and 0,5ms, equal base RTT and a window-fair coupling (k=2)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8BBC6E-85C2-49F5-B288-D7DA5C56DB93}"/>
                  </a:ext>
                </a:extLst>
              </p:cNvPr>
              <p:cNvSpPr txBox="1"/>
              <p:nvPr/>
            </p:nvSpPr>
            <p:spPr>
              <a:xfrm>
                <a:off x="3878095" y="1309337"/>
                <a:ext cx="3169053" cy="688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4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BE" sz="2133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sz="2133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r>
                  <a:rPr lang="en-US" sz="2133" dirty="0">
                    <a:solidFill>
                      <a:schemeClr val="tx2"/>
                    </a:solidFill>
                  </a:rPr>
                  <a:t>    or     </a:t>
                </a: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endParaRPr lang="en-US" sz="213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8BBC6E-85C2-49F5-B288-D7DA5C56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95" y="1309337"/>
                <a:ext cx="3169053" cy="688900"/>
              </a:xfrm>
              <a:prstGeom prst="rect">
                <a:avLst/>
              </a:prstGeom>
              <a:blipFill>
                <a:blip r:embed="rId3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82A601-C939-4328-96FF-3D863E4C2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to be released soon (demo available)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16CA6A-710C-4829-B59C-761833C433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New Prague add-on to steer RTT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7CA4D6F-D6FC-4541-9F55-03A40D460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67" dirty="0"/>
                  <a:t>New Prague CC can have </a:t>
                </a:r>
                <a14:m>
                  <m:oMath xmlns:m="http://schemas.openxmlformats.org/officeDocument/2006/math">
                    <m:r>
                      <a:rPr lang="en-US" sz="1867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67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18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nl-BE" sz="1867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BE" sz="1867" i="1">
                            <a:latin typeface="Cambria Math" panose="02040503050406030204" pitchFamily="18" charset="0"/>
                          </a:rPr>
                          <m:t>()</m:t>
                        </m:r>
                      </m:den>
                    </m:f>
                  </m:oMath>
                </a14:m>
                <a:r>
                  <a:rPr lang="en-US" sz="1867" dirty="0"/>
                  <a:t> with a target RTT function </a:t>
                </a:r>
                <a14:m>
                  <m:oMath xmlns:m="http://schemas.openxmlformats.org/officeDocument/2006/math">
                    <m:r>
                      <a:rPr lang="nl-BE" sz="1867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1867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867" dirty="0"/>
                  <a:t> that can represent any constant or function of flow state</a:t>
                </a:r>
              </a:p>
              <a:p>
                <a:r>
                  <a:rPr lang="en-US" sz="1867" dirty="0"/>
                  <a:t>For example </a:t>
                </a:r>
                <a14:m>
                  <m:oMath xmlns:m="http://schemas.openxmlformats.org/officeDocument/2006/math">
                    <m:r>
                      <a:rPr lang="nl-BE" sz="1867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18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1867" i="1">
                            <a:latin typeface="Cambria Math" panose="02040503050406030204" pitchFamily="18" charset="0"/>
                          </a:rPr>
                          <m:t>𝑟𝑡𝑡</m:t>
                        </m:r>
                      </m:e>
                    </m:d>
                    <m:r>
                      <a:rPr lang="nl-BE" sz="1867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nl-BE" sz="1867" i="1">
                        <a:latin typeface="Cambria Math" panose="02040503050406030204" pitchFamily="18" charset="0"/>
                      </a:rPr>
                      <m:t>𝑟𝑡𝑡</m:t>
                    </m:r>
                    <m:r>
                      <a:rPr lang="nl-BE" sz="1867" i="1">
                        <a:latin typeface="Cambria Math" panose="02040503050406030204" pitchFamily="18" charset="0"/>
                      </a:rPr>
                      <m:t>+14.5)</m:t>
                    </m:r>
                  </m:oMath>
                </a14:m>
                <a:r>
                  <a:rPr lang="en-US" sz="1867" dirty="0"/>
                  <a:t> resulting in: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7CA4D6F-D6FC-4541-9F55-03A40D46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320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788589F-7273-4B62-B080-1A3D089B00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6687" y="2705208"/>
              <a:ext cx="7059358" cy="401997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 RTT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+14.5)</m:t>
                                    </m:r>
                                  </m:den>
                                </m:f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+14.5)</m:t>
                                    </m:r>
                                  </m:den>
                                </m:f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+14.5)</m:t>
                                    </m:r>
                                  </m:den>
                                </m:f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+14.5)</m:t>
                                    </m:r>
                                  </m:den>
                                </m:f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788589F-7273-4B62-B080-1A3D089B00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6687" y="2705208"/>
              <a:ext cx="7059358" cy="401997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 RTT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3"/>
                          <a:stretch>
                            <a:fillRect l="-80124" t="-59310" r="-621" b="-3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3"/>
                          <a:stretch>
                            <a:fillRect l="-80124" t="-159310" r="-621" b="-2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3"/>
                          <a:stretch>
                            <a:fillRect l="-80124" t="-259310" r="-621" b="-1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3"/>
                          <a:stretch>
                            <a:fillRect l="-80124" t="-359310" r="-621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249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A3B232-6877-4594-A345-D98F6F1259A7}"/>
              </a:ext>
            </a:extLst>
          </p:cNvPr>
          <p:cNvGrpSpPr/>
          <p:nvPr/>
        </p:nvGrpSpPr>
        <p:grpSpPr>
          <a:xfrm>
            <a:off x="2381627" y="1073706"/>
            <a:ext cx="9157899" cy="5128330"/>
            <a:chOff x="1710404" y="581021"/>
            <a:chExt cx="6868426" cy="3846248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E08859B-4635-44B5-970E-E98ECF15F024}"/>
                </a:ext>
              </a:extLst>
            </p:cNvPr>
            <p:cNvSpPr/>
            <p:nvPr/>
          </p:nvSpPr>
          <p:spPr>
            <a:xfrm>
              <a:off x="3081163" y="1217454"/>
              <a:ext cx="2992902" cy="23194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Smart f()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A40F8C-2FA0-4B3B-A7F5-352935B16B97}"/>
                </a:ext>
              </a:extLst>
            </p:cNvPr>
            <p:cNvSpPr txBox="1"/>
            <p:nvPr/>
          </p:nvSpPr>
          <p:spPr>
            <a:xfrm>
              <a:off x="2946439" y="581021"/>
              <a:ext cx="3251131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(Long term) Throughput balance</a:t>
              </a:r>
              <a:b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</a:br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with other RTT flows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4C1F67-E24F-4337-94E1-32169F140DC6}"/>
                </a:ext>
              </a:extLst>
            </p:cNvPr>
            <p:cNvSpPr txBox="1"/>
            <p:nvPr/>
          </p:nvSpPr>
          <p:spPr>
            <a:xfrm>
              <a:off x="5697916" y="3591329"/>
              <a:ext cx="1762742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Accelerate faster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at small RTTs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C9A705-5820-4071-AEC9-78D411DC14A3}"/>
                </a:ext>
              </a:extLst>
            </p:cNvPr>
            <p:cNvSpPr txBox="1"/>
            <p:nvPr/>
          </p:nvSpPr>
          <p:spPr>
            <a:xfrm>
              <a:off x="1710404" y="3527022"/>
              <a:ext cx="1396055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Handle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shorter flows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faster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57D7B5-845D-4E0F-A250-A340C88F655C}"/>
                </a:ext>
              </a:extLst>
            </p:cNvPr>
            <p:cNvSpPr txBox="1"/>
            <p:nvPr/>
          </p:nvSpPr>
          <p:spPr>
            <a:xfrm>
              <a:off x="6579244" y="1718249"/>
              <a:ext cx="1999586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IETF or applications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 to decide?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BF9A1-1C96-4BDB-810B-87CC297B6C1D}"/>
              </a:ext>
            </a:extLst>
          </p:cNvPr>
          <p:cNvCxnSpPr>
            <a:cxnSpLocks/>
          </p:cNvCxnSpPr>
          <p:nvPr/>
        </p:nvCxnSpPr>
        <p:spPr>
          <a:xfrm flipV="1">
            <a:off x="6941976" y="3041781"/>
            <a:ext cx="1931436" cy="81176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9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changes to TCP Prague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Controlled RTT dependence in TCP Prague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39859-02DB-432A-AC23-F2C07DD971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969477"/>
            <a:ext cx="11078400" cy="4217723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US" b="0" dirty="0"/>
              <a:t>We control</a:t>
            </a:r>
            <a:r>
              <a:rPr lang="en-US" dirty="0"/>
              <a:t> Additive Increase to behave as a target RTT flow</a:t>
            </a:r>
          </a:p>
          <a:p>
            <a:pPr lvl="1" algn="r"/>
            <a:r>
              <a:rPr lang="en-US" dirty="0">
                <a:solidFill>
                  <a:schemeClr val="accent1"/>
                </a:solidFill>
              </a:rPr>
              <a:t>Trigger the same amount/frequency of marks as a target RTT flow</a:t>
            </a:r>
          </a:p>
          <a:p>
            <a:pPr marL="764381" lvl="1" indent="-457189">
              <a:buFont typeface="+mj-lt"/>
              <a:buAutoNum type="arabicPeriod"/>
            </a:pPr>
            <a:endParaRPr lang="en-US" dirty="0"/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We leave the Multiplicative Decrease unchanged</a:t>
            </a:r>
          </a:p>
          <a:p>
            <a:pPr lvl="1" algn="r"/>
            <a:r>
              <a:rPr lang="en-US" dirty="0">
                <a:solidFill>
                  <a:schemeClr val="accent1"/>
                </a:solidFill>
              </a:rPr>
              <a:t>Preserve responsiveness as much as possible to preserve latency</a:t>
            </a:r>
          </a:p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Control the EWMA update frequency on the target RTT independently from the e2e RTT</a:t>
            </a:r>
          </a:p>
          <a:p>
            <a:pPr lvl="1" algn="r"/>
            <a:r>
              <a:rPr lang="en-US" dirty="0">
                <a:solidFill>
                  <a:schemeClr val="accent1"/>
                </a:solidFill>
              </a:rPr>
              <a:t>Ensure that different RTT flows can converge to the same alpha, even on a step</a:t>
            </a:r>
          </a:p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7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7F8F-AA4D-4BC1-9EBB-3DAEC2579C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 changes to TCP Prague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134A81E-1073-4A45-B6F6-D747B7B639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Switch to unsaturated marking by default, i.e.,</a:t>
                </a:r>
                <a:br>
                  <a:rPr lang="en-US" dirty="0"/>
                </a:br>
                <a:r>
                  <a:rPr lang="en-US" dirty="0" err="1"/>
                  <a:t>cwnd</a:t>
                </a:r>
                <a:r>
                  <a:rPr lang="en-US" dirty="0"/>
                  <a:t> growth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, regardless of the congestion state (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TCP_CA_CWR, </a:t>
                </a:r>
                <a:r>
                  <a:rPr lang="en-US" dirty="0"/>
                  <a:t>…)</a:t>
                </a:r>
              </a:p>
              <a:p>
                <a:pPr marL="457189" indent="-457189" algn="r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Generalize fixed-point </a:t>
                </a:r>
                <a:r>
                  <a:rPr lang="en-US" dirty="0" err="1"/>
                  <a:t>cwnd</a:t>
                </a:r>
                <a:r>
                  <a:rPr lang="en-US" dirty="0"/>
                  <a:t> manipulation, e.g.,</a:t>
                </a:r>
                <a:br>
                  <a:rPr lang="en-US" dirty="0"/>
                </a:br>
                <a:r>
                  <a:rPr lang="en-US" dirty="0"/>
                  <a:t>carry over remainders from successive </a:t>
                </a:r>
                <a:r>
                  <a:rPr lang="en-US" dirty="0" err="1"/>
                  <a:t>cwnd</a:t>
                </a:r>
                <a:r>
                  <a:rPr lang="en-US" dirty="0"/>
                  <a:t> increases and reductions</a:t>
                </a:r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134A81E-1073-4A45-B6F6-D747B7B63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BED865-C559-4937-8C21-E2639143940D}"/>
                  </a:ext>
                </a:extLst>
              </p:cNvPr>
              <p:cNvSpPr txBox="1"/>
              <p:nvPr/>
            </p:nvSpPr>
            <p:spPr>
              <a:xfrm>
                <a:off x="4520419" y="2779748"/>
                <a:ext cx="7333960" cy="497059"/>
              </a:xfrm>
              <a:prstGeom prst="rect">
                <a:avLst/>
              </a:prstGeom>
              <a:noFill/>
            </p:spPr>
            <p:txBody>
              <a:bodyPr wrap="none" lIns="96000" tIns="96000" rIns="96000" bIns="96000" rtlCol="0">
                <a:noAutofit/>
              </a:bodyPr>
              <a:lstStyle/>
              <a:p>
                <a:pPr algn="r">
                  <a:spcAft>
                    <a:spcPts val="400"/>
                  </a:spcAft>
                  <a:buSzPct val="100000"/>
                </a:pPr>
                <a:r>
                  <a:rPr lang="en-US" sz="2133" dirty="0">
                    <a:solidFill>
                      <a:schemeClr val="accent1"/>
                    </a:solidFill>
                  </a:rPr>
                  <a:t>Align to </a:t>
                </a: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2(1−</m:t>
                        </m:r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()</m:t>
                        </m:r>
                      </m:den>
                    </m:f>
                  </m:oMath>
                </a14:m>
                <a:r>
                  <a:rPr lang="en-US" sz="2133" dirty="0">
                    <a:solidFill>
                      <a:schemeClr val="accent1"/>
                    </a:solidFill>
                  </a:rPr>
                  <a:t> to support unsaturated signal and smoother throughput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BED865-C559-4937-8C21-E26391439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19" y="2779748"/>
                <a:ext cx="7333960" cy="497059"/>
              </a:xfrm>
              <a:prstGeom prst="rect">
                <a:avLst/>
              </a:prstGeom>
              <a:blipFill>
                <a:blip r:embed="rId3"/>
                <a:stretch>
                  <a:fillRect l="-16376" r="-831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7B212D-325A-4AB3-9C15-F2D908CF63C6}"/>
              </a:ext>
            </a:extLst>
          </p:cNvPr>
          <p:cNvSpPr txBox="1"/>
          <p:nvPr/>
        </p:nvSpPr>
        <p:spPr>
          <a:xfrm>
            <a:off x="1237960" y="4920941"/>
            <a:ext cx="10616419" cy="497059"/>
          </a:xfrm>
          <a:prstGeom prst="rect">
            <a:avLst/>
          </a:prstGeom>
          <a:noFill/>
        </p:spPr>
        <p:txBody>
          <a:bodyPr wrap="none" lIns="96000" tIns="96000" rIns="96000" bIns="96000" rtlCol="0">
            <a:noAutofit/>
          </a:bodyPr>
          <a:lstStyle/>
          <a:p>
            <a:pPr algn="r">
              <a:spcAft>
                <a:spcPts val="400"/>
              </a:spcAft>
              <a:buSzPct val="100000"/>
            </a:pPr>
            <a:r>
              <a:rPr lang="en-US" sz="2133" dirty="0">
                <a:solidFill>
                  <a:schemeClr val="accent1"/>
                </a:solidFill>
              </a:rPr>
              <a:t>The marking probability is usually too low (e.g., 3%) to yield a single packet reduction</a:t>
            </a:r>
          </a:p>
          <a:p>
            <a:pPr algn="r">
              <a:spcAft>
                <a:spcPts val="400"/>
              </a:spcAft>
              <a:buSzPct val="100000"/>
            </a:pPr>
            <a:r>
              <a:rPr lang="en-US" sz="2133" dirty="0">
                <a:solidFill>
                  <a:schemeClr val="accent1"/>
                </a:solidFill>
              </a:rPr>
              <a:t>and the increments can become less than a packet per RTT</a:t>
            </a:r>
          </a:p>
        </p:txBody>
      </p:sp>
    </p:spTree>
    <p:extLst>
      <p:ext uri="{BB962C8B-B14F-4D97-AF65-F5344CB8AC3E}">
        <p14:creationId xmlns:p14="http://schemas.microsoft.com/office/powerpoint/2010/main" val="368498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FA866-B3B8-4437-8840-76AD5E3C3660}"/>
              </a:ext>
            </a:extLst>
          </p:cNvPr>
          <p:cNvSpPr txBox="1"/>
          <p:nvPr/>
        </p:nvSpPr>
        <p:spPr>
          <a:xfrm>
            <a:off x="1859904" y="879903"/>
            <a:ext cx="8472191" cy="1713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67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  <a:t>Demo/video </a:t>
            </a:r>
            <a:br>
              <a:rPr lang="en-US" sz="4267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  <a:t>at https://l4steam.github.io/rtt-independence/prague_rtt_independence.mp4</a:t>
            </a:r>
          </a:p>
          <a:p>
            <a:pPr algn="ctr"/>
            <a:r>
              <a:rPr lang="en-US" sz="4267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  <a:t>f(</a:t>
            </a:r>
            <a:r>
              <a:rPr lang="en-US" sz="4267" b="1" dirty="0" err="1">
                <a:solidFill>
                  <a:schemeClr val="bg1"/>
                </a:solidFill>
                <a:latin typeface="Nokia Pure Headline Light" panose="020B0304040602060303" pitchFamily="34" charset="0"/>
              </a:rPr>
              <a:t>rtt</a:t>
            </a:r>
            <a:r>
              <a:rPr lang="en-US" sz="4267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  <a:t>)= (</a:t>
            </a:r>
            <a:r>
              <a:rPr lang="en-US" sz="4267" b="1" dirty="0" err="1">
                <a:solidFill>
                  <a:schemeClr val="bg1"/>
                </a:solidFill>
                <a:latin typeface="Nokia Pure Headline Light" panose="020B0304040602060303" pitchFamily="34" charset="0"/>
              </a:rPr>
              <a:t>rtt</a:t>
            </a:r>
            <a:r>
              <a:rPr lang="en-US" sz="4267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  <a:t> + 15ms)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BBF2C-8D01-412D-A8B2-8F82A2A666AC}"/>
              </a:ext>
            </a:extLst>
          </p:cNvPr>
          <p:cNvSpPr txBox="1"/>
          <p:nvPr/>
        </p:nvSpPr>
        <p:spPr>
          <a:xfrm>
            <a:off x="0" y="360076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Code available in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https://github.com/L4STeam/linux</a:t>
            </a:r>
            <a:b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RTT dependence can be controlled with the </a:t>
            </a:r>
            <a:r>
              <a:rPr lang="en-US" sz="2400" dirty="0" err="1">
                <a:solidFill>
                  <a:schemeClr val="bg1"/>
                </a:solidFill>
              </a:rPr>
              <a:t>prague_rtt</a:t>
            </a:r>
            <a:r>
              <a:rPr lang="en-US" sz="2400" dirty="0">
                <a:solidFill>
                  <a:schemeClr val="bg1"/>
                </a:solidFill>
              </a:rPr>
              <a:t>_* module parameters, e.g.,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for testing f(</a:t>
            </a:r>
            <a:r>
              <a:rPr lang="en-US" dirty="0" err="1">
                <a:solidFill>
                  <a:schemeClr val="bg1"/>
                </a:solidFill>
              </a:rPr>
              <a:t>rtt</a:t>
            </a:r>
            <a:r>
              <a:rPr lang="en-US" dirty="0">
                <a:solidFill>
                  <a:schemeClr val="bg1"/>
                </a:solidFill>
              </a:rPr>
              <a:t>) = (</a:t>
            </a:r>
            <a:r>
              <a:rPr lang="en-US" dirty="0" err="1">
                <a:solidFill>
                  <a:schemeClr val="bg1"/>
                </a:solidFill>
              </a:rPr>
              <a:t>rtt</a:t>
            </a:r>
            <a:r>
              <a:rPr lang="en-US" dirty="0">
                <a:solidFill>
                  <a:schemeClr val="bg1"/>
                </a:solidFill>
              </a:rPr>
              <a:t> + 15ms) case use: `echo 3 |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tee /sys/module/</a:t>
            </a:r>
            <a:r>
              <a:rPr lang="en-US" dirty="0" err="1">
                <a:solidFill>
                  <a:schemeClr val="bg1"/>
                </a:solidFill>
              </a:rPr>
              <a:t>tcp_prague</a:t>
            </a:r>
            <a:r>
              <a:rPr lang="en-US" dirty="0">
                <a:solidFill>
                  <a:schemeClr val="bg1"/>
                </a:solidFill>
              </a:rPr>
              <a:t>/parameters/</a:t>
            </a:r>
            <a:r>
              <a:rPr lang="en-US" dirty="0" err="1">
                <a:solidFill>
                  <a:schemeClr val="bg1"/>
                </a:solidFill>
              </a:rPr>
              <a:t>prague_rtt_scaling</a:t>
            </a:r>
            <a:r>
              <a:rPr lang="en-US" dirty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for testing f(</a:t>
            </a:r>
            <a:r>
              <a:rPr lang="en-US" dirty="0" err="1">
                <a:solidFill>
                  <a:schemeClr val="bg1"/>
                </a:solidFill>
              </a:rPr>
              <a:t>rtt</a:t>
            </a:r>
            <a:r>
              <a:rPr lang="en-US" dirty="0">
                <a:solidFill>
                  <a:schemeClr val="bg1"/>
                </a:solidFill>
              </a:rPr>
              <a:t>) = max(</a:t>
            </a:r>
            <a:r>
              <a:rPr lang="en-US" dirty="0" err="1">
                <a:solidFill>
                  <a:schemeClr val="bg1"/>
                </a:solidFill>
              </a:rPr>
              <a:t>rtt</a:t>
            </a:r>
            <a:r>
              <a:rPr lang="en-US" dirty="0">
                <a:solidFill>
                  <a:schemeClr val="bg1"/>
                </a:solidFill>
              </a:rPr>
              <a:t>, 15ms) case use: `echo 1 |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tee /sys/module/</a:t>
            </a:r>
            <a:r>
              <a:rPr lang="en-US" dirty="0" err="1">
                <a:solidFill>
                  <a:schemeClr val="bg1"/>
                </a:solidFill>
              </a:rPr>
              <a:t>tcp_prague</a:t>
            </a:r>
            <a:r>
              <a:rPr lang="en-US" dirty="0">
                <a:solidFill>
                  <a:schemeClr val="bg1"/>
                </a:solidFill>
              </a:rPr>
              <a:t>/parameters/</a:t>
            </a:r>
            <a:r>
              <a:rPr lang="en-US" dirty="0" err="1">
                <a:solidFill>
                  <a:schemeClr val="bg1"/>
                </a:solidFill>
              </a:rPr>
              <a:t>prague_rtt_scaling</a:t>
            </a:r>
            <a:r>
              <a:rPr lang="en-US" dirty="0">
                <a:solidFill>
                  <a:schemeClr val="bg1"/>
                </a:solidFill>
              </a:rPr>
              <a:t>`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7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E2EF9"/>
                </a:solidFill>
              </a:rPr>
              <a:t>Baseline-Prague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9B12E"/>
                </a:solidFill>
              </a:rPr>
              <a:t>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F3B57B-3D02-4AA9-BA12-5FE486C2C234}"/>
              </a:ext>
            </a:extLst>
          </p:cNvPr>
          <p:cNvGrpSpPr/>
          <p:nvPr/>
        </p:nvGrpSpPr>
        <p:grpSpPr>
          <a:xfrm>
            <a:off x="0" y="1200001"/>
            <a:ext cx="12730503" cy="5658000"/>
            <a:chOff x="0" y="1200001"/>
            <a:chExt cx="12730503" cy="56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87F773-F2FA-4DF4-9D67-43009ABDC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200001"/>
              <a:ext cx="12730503" cy="56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B7AB57-A37C-43BF-B4CA-5E5CC9B72DE4}"/>
                </a:ext>
              </a:extLst>
            </p:cNvPr>
            <p:cNvSpPr/>
            <p:nvPr/>
          </p:nvSpPr>
          <p:spPr>
            <a:xfrm>
              <a:off x="8022566" y="1992702"/>
              <a:ext cx="3252159" cy="258792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    baseline f(</a:t>
              </a:r>
              <a:r>
                <a:rPr lang="en-US" sz="2000" dirty="0" err="1">
                  <a:solidFill>
                    <a:schemeClr val="tx1"/>
                  </a:solidFill>
                </a:rPr>
                <a:t>rtt</a:t>
              </a:r>
              <a:r>
                <a:rPr lang="en-US" sz="2000" dirty="0">
                  <a:solidFill>
                    <a:schemeClr val="tx1"/>
                  </a:solidFill>
                </a:rPr>
                <a:t>) = </a:t>
              </a:r>
              <a:r>
                <a:rPr lang="en-US" sz="2000" dirty="0" err="1">
                  <a:solidFill>
                    <a:schemeClr val="tx1"/>
                  </a:solidFill>
                </a:rPr>
                <a:t>rtt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47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1090</Words>
  <Application>Microsoft Office PowerPoint</Application>
  <PresentationFormat>Widescreen</PresentationFormat>
  <Paragraphs>210</Paragraphs>
  <Slides>20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Nokia Pure Headline Light</vt:lpstr>
      <vt:lpstr>Nokia Pure Text</vt:lpstr>
      <vt:lpstr>Office Theme</vt:lpstr>
      <vt:lpstr>RTT independence in TCP Prague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RTT independence in TCP Prague</dc:title>
  <dc:creator>De Schepper, Koen (Nokia - BE/Antwerp)</dc:creator>
  <cp:lastModifiedBy>De Schepper, Koen (Nokia - BE/Antwerp)</cp:lastModifiedBy>
  <cp:revision>35</cp:revision>
  <dcterms:created xsi:type="dcterms:W3CDTF">2020-02-20T06:28:01Z</dcterms:created>
  <dcterms:modified xsi:type="dcterms:W3CDTF">2020-04-22T16:27:23Z</dcterms:modified>
</cp:coreProperties>
</file>