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8c1306eae9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8c1306eae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8c1306eae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8c1306eae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8433d5b8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8433d5b8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8433d5b8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8433d5b8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8433d5b8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8433d5b8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8433d5b8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8433d5b8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8433d5b8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8433d5b8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8433d5b8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8433d5b8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8433d5b8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8433d5b8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8c1306eae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8c1306eae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Računarska grafika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Čas 03 - </a:t>
            </a:r>
            <a:r>
              <a:rPr lang="en"/>
              <a:t>Depth, Face-Cull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98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VAO - primer 1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78750" y="1092900"/>
            <a:ext cx="8986500" cy="3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BE9FD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uint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Indices </a:t>
            </a:r>
            <a:r>
              <a:rPr lang="en" sz="1400">
                <a:solidFill>
                  <a:srgbClr val="FF79C6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400">
              <a:solidFill>
                <a:srgbClr val="F8F8F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400">
              <a:solidFill>
                <a:srgbClr val="F8F8F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400">
              <a:solidFill>
                <a:srgbClr val="BD93F9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400">
              <a:solidFill>
                <a:srgbClr val="8BE9FD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272A4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// . . . VBO generation, buffering, vertex attrib. pointers...</a:t>
            </a:r>
            <a:endParaRPr sz="1400">
              <a:solidFill>
                <a:srgbClr val="6272A4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272A4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// Bind second VBO(EBO) to GL_ELEMENT_ARRAY_BUFFER and load indices into it</a:t>
            </a:r>
            <a:endParaRPr sz="1400">
              <a:solidFill>
                <a:srgbClr val="6272A4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0FA7B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glBindBuffer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(GL_ELEMENT_ARRAY_BUFFER, VBOs[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]);</a:t>
            </a:r>
            <a:endParaRPr sz="1400">
              <a:solidFill>
                <a:srgbClr val="F8F8F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0FA7B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glBufferData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(GL_ELEMENT_ARRAY_BUFFER, sizeof(Indices), Indices, GL_STATIC_DRAW);</a:t>
            </a:r>
            <a:endParaRPr sz="1400">
              <a:solidFill>
                <a:srgbClr val="F8F8F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8F8F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. . .</a:t>
            </a:r>
            <a:endParaRPr sz="1400">
              <a:solidFill>
                <a:srgbClr val="F8F8F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272A4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// Drawing</a:t>
            </a:r>
            <a:endParaRPr sz="1400">
              <a:solidFill>
                <a:srgbClr val="6272A4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0FA7B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glBindVertexArray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(VAO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F8F8F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0FA7B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glBindBuffer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(GL_ELEMENT_ARRAY_BUFFER, VBOs[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]);</a:t>
            </a:r>
            <a:endParaRPr sz="1400">
              <a:solidFill>
                <a:srgbClr val="F8F8F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0FA7B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glDrawElements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(GL_TRIANGLES, ArrayCount(Vertices) </a:t>
            </a:r>
            <a:r>
              <a:rPr lang="en" sz="1400">
                <a:solidFill>
                  <a:srgbClr val="FF79C6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GL_UNSIGNED_INT, (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*)</a:t>
            </a:r>
            <a:r>
              <a:rPr lang="en" sz="1400">
                <a:solidFill>
                  <a:srgbClr val="BD93F9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/>
          </a:p>
        </p:txBody>
      </p:sp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VAO - primer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testing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Podrazumevani režim iscrtavanja ne uzima u obzir koji fragment se nalazi ispred, a koji iza, već se prikazuje onaj koji je poslednji nacrtan (upisan u </a:t>
            </a:r>
            <a:r>
              <a:rPr i="1" lang="en"/>
              <a:t>color buffer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Kako bi se fragmenti koji su ispred ostalih fragmenata tako i prikazali, nezavisno od redosleda iscrtavanja, potrebno je uključiti </a:t>
            </a:r>
            <a:r>
              <a:rPr i="1" lang="en"/>
              <a:t>depth test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272A4"/>
                </a:solidFill>
                <a:latin typeface="Roboto Mono"/>
                <a:ea typeface="Roboto Mono"/>
                <a:cs typeface="Roboto Mono"/>
                <a:sym typeface="Roboto Mono"/>
              </a:rPr>
              <a:t>// Enable depth testing</a:t>
            </a:r>
            <a:endParaRPr sz="1400">
              <a:solidFill>
                <a:srgbClr val="6272A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0FA7B"/>
                </a:solidFill>
                <a:latin typeface="Roboto Mono"/>
                <a:ea typeface="Roboto Mono"/>
                <a:cs typeface="Roboto Mono"/>
                <a:sym typeface="Roboto Mono"/>
              </a:rPr>
              <a:t>glEnable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8BE9FD"/>
                </a:solidFill>
                <a:latin typeface="Roboto Mono"/>
                <a:ea typeface="Roboto Mono"/>
                <a:cs typeface="Roboto Mono"/>
                <a:sym typeface="Roboto Mono"/>
              </a:rPr>
              <a:t>GL_DEPTH_TEST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testing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Ukoliko je </a:t>
            </a:r>
            <a:r>
              <a:rPr i="1" lang="en"/>
              <a:t>depth testing</a:t>
            </a:r>
            <a:r>
              <a:rPr lang="en"/>
              <a:t> uključen, pre upisa fragmenta u </a:t>
            </a:r>
            <a:r>
              <a:rPr i="1" lang="en"/>
              <a:t>color buffer</a:t>
            </a:r>
            <a:r>
              <a:rPr lang="en"/>
              <a:t> OpenGL testira vrednost “dubine” tog fragmenta u </a:t>
            </a:r>
            <a:r>
              <a:rPr i="1" lang="en"/>
              <a:t>depth buffer-</a:t>
            </a:r>
            <a:r>
              <a:rPr lang="en"/>
              <a:t>u*. Ukoliko fragment prođe test, vrednost njegove “dubine” se ažurira u </a:t>
            </a:r>
            <a:r>
              <a:rPr i="1" lang="en"/>
              <a:t>depth buffer-</a:t>
            </a:r>
            <a:r>
              <a:rPr lang="en"/>
              <a:t>u i taj fragment se upisuje u </a:t>
            </a:r>
            <a:r>
              <a:rPr i="1" lang="en"/>
              <a:t>color buffer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 </a:t>
            </a:r>
            <a:r>
              <a:rPr i="1" lang="en"/>
              <a:t>Depth </a:t>
            </a:r>
            <a:r>
              <a:rPr lang="en"/>
              <a:t>i </a:t>
            </a:r>
            <a:r>
              <a:rPr i="1" lang="en"/>
              <a:t>color</a:t>
            </a:r>
            <a:r>
              <a:rPr lang="en"/>
              <a:t> </a:t>
            </a:r>
            <a:r>
              <a:rPr i="1" lang="en"/>
              <a:t>buffer</a:t>
            </a:r>
            <a:r>
              <a:rPr lang="en"/>
              <a:t> su istih dimenzija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testing - off (default)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7525" y="1328363"/>
            <a:ext cx="5448226" cy="306462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BE9FD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VerticesRed[] </a:t>
            </a:r>
            <a:r>
              <a:rPr lang="en" sz="1400">
                <a:solidFill>
                  <a:srgbClr val="FF79C6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0.0f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0.0f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0.0f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1.0f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0.0f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0.0f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0.5f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0.0f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0.0f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1.0f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0.0f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0.0f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0.5f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0.5f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0.0f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1.0f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0.0f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0.0f</a:t>
            </a:r>
            <a:endParaRPr sz="1400">
              <a:solidFill>
                <a:srgbClr val="6272A4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400">
              <a:solidFill>
                <a:srgbClr val="F8F8F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272A4"/>
                </a:solidFill>
                <a:latin typeface="Roboto Mono"/>
                <a:ea typeface="Roboto Mono"/>
                <a:cs typeface="Roboto Mono"/>
                <a:sym typeface="Roboto Mono"/>
              </a:rPr>
              <a:t>// …Draw red…</a:t>
            </a:r>
            <a:endParaRPr sz="1400">
              <a:solidFill>
                <a:srgbClr val="6272A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BE9FD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VerticesBlue[] </a:t>
            </a:r>
            <a:r>
              <a:rPr lang="en" sz="1400">
                <a:solidFill>
                  <a:srgbClr val="FF79C6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0.0f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0.0f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-1.0f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0.0f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0.0f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1.0f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0.0f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0.5f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-1.0f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0.0f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0.0f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1.0f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0.5f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0.0f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-1.0f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0.0f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0.0f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1.0f</a:t>
            </a:r>
            <a:endParaRPr sz="1400">
              <a:solidFill>
                <a:srgbClr val="6272A4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400">
              <a:solidFill>
                <a:srgbClr val="F8F8F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272A4"/>
                </a:solidFill>
                <a:latin typeface="Roboto Mono"/>
                <a:ea typeface="Roboto Mono"/>
                <a:cs typeface="Roboto Mono"/>
                <a:sym typeface="Roboto Mono"/>
              </a:rPr>
              <a:t>// …Draw blue…</a:t>
            </a:r>
            <a:endParaRPr sz="1400">
              <a:solidFill>
                <a:srgbClr val="6272A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5577" y="1328352"/>
            <a:ext cx="5448226" cy="306463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testing - on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272A4"/>
                </a:solidFill>
                <a:latin typeface="Roboto Mono"/>
                <a:ea typeface="Roboto Mono"/>
                <a:cs typeface="Roboto Mono"/>
                <a:sym typeface="Roboto Mono"/>
              </a:rPr>
              <a:t>// Enable depth testing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0FA7B"/>
                </a:solidFill>
                <a:latin typeface="Roboto Mono"/>
                <a:ea typeface="Roboto Mono"/>
                <a:cs typeface="Roboto Mono"/>
                <a:sym typeface="Roboto Mono"/>
              </a:rPr>
              <a:t>glEnable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8BE9FD"/>
                </a:solidFill>
                <a:latin typeface="Roboto Mono"/>
                <a:ea typeface="Roboto Mono"/>
                <a:cs typeface="Roboto Mono"/>
                <a:sym typeface="Roboto Mono"/>
              </a:rPr>
              <a:t>GL_DEPTH_TEST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0FA7B"/>
                </a:solidFill>
                <a:latin typeface="Roboto Mono"/>
                <a:ea typeface="Roboto Mono"/>
                <a:cs typeface="Roboto Mono"/>
                <a:sym typeface="Roboto Mono"/>
              </a:rPr>
              <a:t>glBegin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8BE9FD"/>
                </a:solidFill>
                <a:latin typeface="Roboto Mono"/>
                <a:ea typeface="Roboto Mono"/>
                <a:cs typeface="Roboto Mono"/>
                <a:sym typeface="Roboto Mono"/>
              </a:rPr>
              <a:t>GL_TRIANGLES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6272A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BE9FD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VerticesRed[] </a:t>
            </a:r>
            <a:r>
              <a:rPr lang="en" sz="1400">
                <a:solidFill>
                  <a:srgbClr val="FF79C6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0.0f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0.0f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0.0f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1.0f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0.0f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0.0f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0.5f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0.0f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0.0f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1.0f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0.0f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0.0f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0.5f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0.5f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0.0f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1.0f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0.0f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0.0f</a:t>
            </a:r>
            <a:endParaRPr sz="1400">
              <a:solidFill>
                <a:srgbClr val="6272A4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400">
              <a:solidFill>
                <a:srgbClr val="F8F8F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272A4"/>
                </a:solidFill>
                <a:latin typeface="Roboto Mono"/>
                <a:ea typeface="Roboto Mono"/>
                <a:cs typeface="Roboto Mono"/>
                <a:sym typeface="Roboto Mono"/>
              </a:rPr>
              <a:t>// …Draw red…</a:t>
            </a:r>
            <a:endParaRPr sz="1400">
              <a:solidFill>
                <a:srgbClr val="6272A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BE9FD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VerticesBlue[] </a:t>
            </a:r>
            <a:r>
              <a:rPr lang="en" sz="1400">
                <a:solidFill>
                  <a:srgbClr val="FF79C6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0.0f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0.0f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-1.0f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0.0f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0.0f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1.0f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0.0f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0.5f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-1.0f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0.0f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0.0f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1.0f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0.5f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0.0f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-1.0f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0.0f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0.0f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BD93F9"/>
                </a:solidFill>
                <a:latin typeface="Roboto Mono"/>
                <a:ea typeface="Roboto Mono"/>
                <a:cs typeface="Roboto Mono"/>
                <a:sym typeface="Roboto Mono"/>
              </a:rPr>
              <a:t>1.0f</a:t>
            </a:r>
            <a:endParaRPr sz="1400">
              <a:solidFill>
                <a:srgbClr val="6272A4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8F8F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400">
              <a:solidFill>
                <a:srgbClr val="F8F8F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272A4"/>
                </a:solidFill>
                <a:latin typeface="Roboto Mono"/>
                <a:ea typeface="Roboto Mono"/>
                <a:cs typeface="Roboto Mono"/>
                <a:sym typeface="Roboto Mono"/>
              </a:rPr>
              <a:t>// …Draw blue…</a:t>
            </a:r>
            <a:endParaRPr sz="1400">
              <a:solidFill>
                <a:srgbClr val="6272A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0463"/>
            <a:ext cx="8520600" cy="479283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34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buffer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Back-face culling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OpenGL, u podrazumevanom stanju, iscrtava i prednju i zadnju stranu fragmenta (prednja strana je u pravcu normale). Ukoliko ne želimo da iscrtavamo zadnju stranu (zbog performanse) možemo podesiti uključiti </a:t>
            </a:r>
            <a:r>
              <a:rPr i="1" lang="en"/>
              <a:t>back-face culling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272A4"/>
                </a:solidFill>
                <a:latin typeface="Roboto Mono"/>
                <a:ea typeface="Roboto Mono"/>
                <a:cs typeface="Roboto Mono"/>
                <a:sym typeface="Roboto Mono"/>
              </a:rPr>
              <a:t>// Enable back-face culling</a:t>
            </a:r>
            <a:endParaRPr sz="1400">
              <a:solidFill>
                <a:srgbClr val="6272A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0FA7B"/>
                </a:solidFill>
                <a:latin typeface="Roboto Mono"/>
                <a:ea typeface="Roboto Mono"/>
                <a:cs typeface="Roboto Mono"/>
                <a:sym typeface="Roboto Mono"/>
              </a:rPr>
              <a:t>glEnable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8BE9FD"/>
                </a:solidFill>
                <a:latin typeface="Roboto Mono"/>
                <a:ea typeface="Roboto Mono"/>
                <a:cs typeface="Roboto Mono"/>
                <a:sym typeface="Roboto Mono"/>
              </a:rPr>
              <a:t>GL_CULL_FACE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Back-face culling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