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1af108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1af108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1af108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1af10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1af108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1af108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1af108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91af108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1af108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1af108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1af108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1af108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91af108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91af108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91af108e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91af108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1af108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1af108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1af108e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91af108e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148ef0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148ef0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148ef00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148ef00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148ef00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148ef00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148ef00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148ef00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1af10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1af10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1af108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1af108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1af108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1af108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1af108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1af108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vetic@uns.ac.rs" TargetMode="External"/><Relationship Id="rId4" Type="http://schemas.openxmlformats.org/officeDocument/2006/relationships/hyperlink" Target="mailto:madam@uns.ac.rs" TargetMode="External"/><Relationship Id="rId5" Type="http://schemas.openxmlformats.org/officeDocument/2006/relationships/hyperlink" Target="mailto:ivosevic.jovan@uns.ac.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ivosevic.jovan@uns.ac.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lprogramming.com/red/)" TargetMode="External"/><Relationship Id="rId4" Type="http://schemas.openxmlformats.org/officeDocument/2006/relationships/hyperlink" Target="https://learnopengl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Računarska grafika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Čas 01 - Uvod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42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upotrebe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Set the color</a:t>
            </a:r>
            <a:endParaRPr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glColor3f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Output vertices</a:t>
            </a:r>
            <a:endParaRPr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glVertex3f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glVertex4f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>
                <a:solidFill>
                  <a:srgbClr val="FF79C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Set polygon mode</a:t>
            </a:r>
            <a:endParaRPr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glPolygonMode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(GL_FRONT, GL_FILL);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GL_POINTS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GL_LINES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GL_LINE_STRIP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GL_LINE_LOOP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GL_TRIANGLES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0"/>
            <a:ext cx="7362173" cy="41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GL_TRIANGLE_STRIP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6583400" y="41047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GL_TRIANGLE_FAN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Profesori i asistenti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prof. dr Dragan Ivetić - </a:t>
            </a:r>
            <a:r>
              <a:rPr lang="en" u="sng">
                <a:solidFill>
                  <a:schemeClr val="hlink"/>
                </a:solidFill>
                <a:hlinkClick r:id="rId3"/>
              </a:rPr>
              <a:t>ivetic@uns.ac.rs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Asistenti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Nedeljko Tešanović - </a:t>
            </a:r>
            <a:r>
              <a:rPr lang="en" u="sng">
                <a:solidFill>
                  <a:schemeClr val="hlink"/>
                </a:solidFill>
                <a:hlinkClick r:id="rId4"/>
              </a:rPr>
              <a:t>madam@uns.ac.rs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Jovan Ivošević - </a:t>
            </a:r>
            <a:r>
              <a:rPr lang="en" u="sng">
                <a:solidFill>
                  <a:schemeClr val="hlink"/>
                </a:solidFill>
                <a:hlinkClick r:id="rId5"/>
              </a:rPr>
              <a:t>ivosevic.jovan@uns.ac.rs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Pitanja i zakazivanje konsultacija putem mail-a.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Projektni zadatak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Dve kontrolne tačke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Vodi se računa o (ne)radu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Tehnologija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Programabilni pipeline u OpenGL-u i GLSL-u. Upotrebljene biblioteke: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GLEW,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GLFW,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Ukoliko postoji interesovanje za drugu tehnologiju / okruženje, javiti se na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ivosevic.jovan@uns.ac.rs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book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http://www.glprogramming.com/red/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Materijal sa vežbi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learnopengl.com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Samostalno istraživanje (YT kanali poput OGLdev, TheCherno, Casey Muratori, …)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 Graphics Library - grafički API niskog nivoa za iscrtavanje 2D i 3D vektorske grafike s ciljem ostvarenja hardverski ubrzanog iscrtavanja; realizovan kao automat stanja.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istorija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Nastao kao otvorena alternativa IrisGL-u iz potrebe za standardizacijom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Inkrementalne revizije: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 1.1 - glBindTexture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 2.0 - GLSL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 3.2 - Deprekacije, core i </a:t>
            </a:r>
            <a:r>
              <a:rPr lang="en"/>
              <a:t>compatibility konteksti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vs DirectX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Otvoren standard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Khronos group (Google, Intel, Nvidia, …)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Multi-platformska biblioteka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Zatvoren (proprietary) standard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Microsoft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Isključivo na Microsoft platformama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nomenklatura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Većinom ispoštovana nomenklatura funkcije: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</a:t>
            </a:r>
            <a:r>
              <a:rPr lang="en">
                <a:solidFill>
                  <a:srgbClr val="3498DB"/>
                </a:solidFill>
                <a:latin typeface="Roboto Mono"/>
                <a:ea typeface="Roboto Mono"/>
                <a:cs typeface="Roboto Mono"/>
                <a:sym typeface="Roboto Mono"/>
              </a:rPr>
              <a:t>NazivFunkcije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{1234}{</a:t>
            </a:r>
            <a:r>
              <a:rPr lang="en">
                <a:solidFill>
                  <a:srgbClr val="E74C3C"/>
                </a:solidFill>
                <a:latin typeface="Roboto Mono"/>
                <a:ea typeface="Roboto Mono"/>
                <a:cs typeface="Roboto Mono"/>
                <a:sym typeface="Roboto Mono"/>
              </a:rPr>
              <a:t>b s i i64 f d ub us ui ui64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}{</a:t>
            </a:r>
            <a:r>
              <a:rPr lang="en">
                <a:solidFill>
                  <a:srgbClr val="F1C40F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