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4.xml" ContentType="application/vnd.openxmlformats-officedocument.presentationml.notesSlid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69" r:id="rId2"/>
    <p:sldId id="278" r:id="rId3"/>
    <p:sldId id="284" r:id="rId4"/>
    <p:sldId id="280" r:id="rId5"/>
    <p:sldId id="281" r:id="rId6"/>
    <p:sldId id="282" r:id="rId7"/>
    <p:sldId id="283" r:id="rId8"/>
    <p:sldId id="279" r:id="rId9"/>
    <p:sldId id="294" r:id="rId10"/>
    <p:sldId id="295" r:id="rId11"/>
    <p:sldId id="285" r:id="rId12"/>
    <p:sldId id="287" r:id="rId13"/>
    <p:sldId id="288" r:id="rId14"/>
    <p:sldId id="289" r:id="rId15"/>
    <p:sldId id="293" r:id="rId16"/>
    <p:sldId id="290" r:id="rId17"/>
    <p:sldId id="291" r:id="rId18"/>
    <p:sldId id="292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ia\nauka%20samodzielna\import%20export\5%20Tableau%20&amp;%20Excel\final%20data%20and%20viz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ia\nauka%20samodzielna\import%20export\5%20Tableau%20&amp;%20Excel\final%20data%20and%20viz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ia\nauka%20samodzielna\import%20export\5%20Tableau%20&amp;%20Excel\final%20data%20and%20viz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ia\nauka%20samodzielna\import%20export\5%20Tableau%20&amp;%20Excel\final%20data%20and%20viz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ia\nauka%20samodzielna\import%20export\5%20Tableau%20&amp;%20Excel\final%20data%20and%20viz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ia\nauka%20samodzielna\import%20export\5%20Tableau%20&amp;%20Excel\final%20data%20and%20viz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E:\studia\nauka%20samodzielna\import%20export\5%20Tableau%20&amp;%20Excel\final%20data%20and%20viz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Export and import values each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370247596025666"/>
          <c:y val="0.17171296296296296"/>
          <c:w val="0.83453280247418282"/>
          <c:h val="0.73080237303196272"/>
        </c:manualLayout>
      </c:layout>
      <c:scatterChart>
        <c:scatterStyle val="lineMarker"/>
        <c:varyColors val="0"/>
        <c:ser>
          <c:idx val="0"/>
          <c:order val="0"/>
          <c:tx>
            <c:v>Export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'Total export-import comparison'!$A$2:$A$10</c:f>
              <c:numCache>
                <c:formatCode>General</c:formatCode>
                <c:ptCount val="9"/>
                <c:pt idx="0">
                  <c:v>2021</c:v>
                </c:pt>
                <c:pt idx="1">
                  <c:v>2020</c:v>
                </c:pt>
                <c:pt idx="2">
                  <c:v>2019</c:v>
                </c:pt>
                <c:pt idx="3">
                  <c:v>2018</c:v>
                </c:pt>
                <c:pt idx="4">
                  <c:v>2017</c:v>
                </c:pt>
                <c:pt idx="5">
                  <c:v>2016</c:v>
                </c:pt>
                <c:pt idx="6">
                  <c:v>2015</c:v>
                </c:pt>
                <c:pt idx="7">
                  <c:v>2014</c:v>
                </c:pt>
                <c:pt idx="8">
                  <c:v>2013</c:v>
                </c:pt>
              </c:numCache>
            </c:numRef>
          </c:xVal>
          <c:yVal>
            <c:numRef>
              <c:f>'Total export-import comparison'!$B$2:$B$10</c:f>
              <c:numCache>
                <c:formatCode>0.000</c:formatCode>
                <c:ptCount val="9"/>
                <c:pt idx="0">
                  <c:v>203093537.97900003</c:v>
                </c:pt>
                <c:pt idx="1">
                  <c:v>169637755.31000003</c:v>
                </c:pt>
                <c:pt idx="2">
                  <c:v>180832721.70199999</c:v>
                </c:pt>
                <c:pt idx="3">
                  <c:v>177168756.28799984</c:v>
                </c:pt>
                <c:pt idx="4">
                  <c:v>164494619.31599998</c:v>
                </c:pt>
                <c:pt idx="5">
                  <c:v>149246999.2630001</c:v>
                </c:pt>
                <c:pt idx="6">
                  <c:v>150982113.76599997</c:v>
                </c:pt>
                <c:pt idx="7">
                  <c:v>166504861.79500017</c:v>
                </c:pt>
                <c:pt idx="8">
                  <c:v>161480914.70200002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C2-44F3-A61D-A73498793726}"/>
            </c:ext>
          </c:extLst>
        </c:ser>
        <c:ser>
          <c:idx val="1"/>
          <c:order val="1"/>
          <c:tx>
            <c:v>Import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'Total export-import comparison'!$A$2:$A$10</c:f>
              <c:numCache>
                <c:formatCode>General</c:formatCode>
                <c:ptCount val="9"/>
                <c:pt idx="0">
                  <c:v>2021</c:v>
                </c:pt>
                <c:pt idx="1">
                  <c:v>2020</c:v>
                </c:pt>
                <c:pt idx="2">
                  <c:v>2019</c:v>
                </c:pt>
                <c:pt idx="3">
                  <c:v>2018</c:v>
                </c:pt>
                <c:pt idx="4">
                  <c:v>2017</c:v>
                </c:pt>
                <c:pt idx="5">
                  <c:v>2016</c:v>
                </c:pt>
                <c:pt idx="6">
                  <c:v>2015</c:v>
                </c:pt>
                <c:pt idx="7">
                  <c:v>2014</c:v>
                </c:pt>
                <c:pt idx="8">
                  <c:v>2013</c:v>
                </c:pt>
              </c:numCache>
            </c:numRef>
          </c:xVal>
          <c:yVal>
            <c:numRef>
              <c:f>'Total export-import comparison'!$C$2:$C$10</c:f>
              <c:numCache>
                <c:formatCode>0.000</c:formatCode>
                <c:ptCount val="9"/>
                <c:pt idx="0">
                  <c:v>242443290.45600003</c:v>
                </c:pt>
                <c:pt idx="1">
                  <c:v>219516806.838</c:v>
                </c:pt>
                <c:pt idx="2">
                  <c:v>210345202.55199996</c:v>
                </c:pt>
                <c:pt idx="3">
                  <c:v>231152482.64500019</c:v>
                </c:pt>
                <c:pt idx="4">
                  <c:v>238715127.91200012</c:v>
                </c:pt>
                <c:pt idx="5">
                  <c:v>202189241.859</c:v>
                </c:pt>
                <c:pt idx="6">
                  <c:v>213619211.45499986</c:v>
                </c:pt>
                <c:pt idx="7">
                  <c:v>251142429.20500001</c:v>
                </c:pt>
                <c:pt idx="8">
                  <c:v>260822803.00200006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6C2-44F3-A61D-A73498793726}"/>
            </c:ext>
          </c:extLst>
        </c:ser>
        <c:ser>
          <c:idx val="2"/>
          <c:order val="2"/>
          <c:tx>
            <c:v>Total trade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'Total export-import comparison'!$A$2:$A$10</c:f>
              <c:numCache>
                <c:formatCode>General</c:formatCode>
                <c:ptCount val="9"/>
                <c:pt idx="0">
                  <c:v>2021</c:v>
                </c:pt>
                <c:pt idx="1">
                  <c:v>2020</c:v>
                </c:pt>
                <c:pt idx="2">
                  <c:v>2019</c:v>
                </c:pt>
                <c:pt idx="3">
                  <c:v>2018</c:v>
                </c:pt>
                <c:pt idx="4">
                  <c:v>2017</c:v>
                </c:pt>
                <c:pt idx="5">
                  <c:v>2016</c:v>
                </c:pt>
                <c:pt idx="6">
                  <c:v>2015</c:v>
                </c:pt>
                <c:pt idx="7">
                  <c:v>2014</c:v>
                </c:pt>
                <c:pt idx="8">
                  <c:v>2013</c:v>
                </c:pt>
              </c:numCache>
            </c:numRef>
          </c:xVal>
          <c:yVal>
            <c:numRef>
              <c:f>'Total export-import comparison'!$D$2:$D$10</c:f>
              <c:numCache>
                <c:formatCode>0.000</c:formatCode>
                <c:ptCount val="9"/>
                <c:pt idx="0">
                  <c:v>445536828.43500006</c:v>
                </c:pt>
                <c:pt idx="1">
                  <c:v>389154562.148</c:v>
                </c:pt>
                <c:pt idx="2">
                  <c:v>391177924.25399995</c:v>
                </c:pt>
                <c:pt idx="3">
                  <c:v>408321238.93300003</c:v>
                </c:pt>
                <c:pt idx="4">
                  <c:v>403209747.2280001</c:v>
                </c:pt>
                <c:pt idx="5">
                  <c:v>351436241.1220001</c:v>
                </c:pt>
                <c:pt idx="6">
                  <c:v>364601325.22099984</c:v>
                </c:pt>
                <c:pt idx="7">
                  <c:v>417647291.00000018</c:v>
                </c:pt>
                <c:pt idx="8">
                  <c:v>422303717.70400012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6C2-44F3-A61D-A73498793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8725759"/>
        <c:axId val="488546879"/>
      </c:scatterChart>
      <c:valAx>
        <c:axId val="5687257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88546879"/>
        <c:crosses val="autoZero"/>
        <c:crossBetween val="midCat"/>
      </c:valAx>
      <c:valAx>
        <c:axId val="48854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Value</a:t>
                </a:r>
                <a:r>
                  <a:rPr lang="pl-PL" baseline="0"/>
                  <a:t> [US$ 1000]</a:t>
                </a:r>
                <a:endParaRPr lang="pl-P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687257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422419665721085"/>
          <c:y val="6.5427700499973481E-3"/>
          <c:w val="0.18567803540329456"/>
          <c:h val="0.162704697935812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2">
          <a:lumMod val="75000"/>
        </a:schemeClr>
      </a:solidFill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%y/y</a:t>
            </a:r>
            <a:r>
              <a:rPr lang="pl-PL" baseline="0"/>
              <a:t> change of export and import</a:t>
            </a:r>
            <a:endParaRPr lang="pl-P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0324451129287222"/>
          <c:y val="0.16700522072651425"/>
          <c:w val="0.86010470531985284"/>
          <c:h val="0.7628374852055827"/>
        </c:manualLayout>
      </c:layout>
      <c:scatterChart>
        <c:scatterStyle val="lineMarker"/>
        <c:varyColors val="0"/>
        <c:ser>
          <c:idx val="0"/>
          <c:order val="0"/>
          <c:tx>
            <c:v>Export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4E1-4578-B1D3-D11D2EE283E9}"/>
                </c:ext>
              </c:extLst>
            </c:dLbl>
            <c:dLbl>
              <c:idx val="4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E1-4578-B1D3-D11D2EE283E9}"/>
                </c:ext>
              </c:extLst>
            </c:dLbl>
            <c:dLbl>
              <c:idx val="6"/>
              <c:layout>
                <c:manualLayout>
                  <c:x val="-3.6999407407407404E-2"/>
                  <c:y val="2.61188472578146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4E1-4578-B1D3-D11D2EE283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'Total export-import comparison'!$A$2:$A$9</c:f>
              <c:numCache>
                <c:formatCode>General</c:formatCode>
                <c:ptCount val="8"/>
                <c:pt idx="0">
                  <c:v>2021</c:v>
                </c:pt>
                <c:pt idx="1">
                  <c:v>2020</c:v>
                </c:pt>
                <c:pt idx="2">
                  <c:v>2019</c:v>
                </c:pt>
                <c:pt idx="3">
                  <c:v>2018</c:v>
                </c:pt>
                <c:pt idx="4">
                  <c:v>2017</c:v>
                </c:pt>
                <c:pt idx="5">
                  <c:v>2016</c:v>
                </c:pt>
                <c:pt idx="6">
                  <c:v>2015</c:v>
                </c:pt>
                <c:pt idx="7">
                  <c:v>2014</c:v>
                </c:pt>
              </c:numCache>
            </c:numRef>
          </c:xVal>
          <c:yVal>
            <c:numRef>
              <c:f>'Total export-import comparison'!$E$2:$E$9</c:f>
              <c:numCache>
                <c:formatCode>0.00%</c:formatCode>
                <c:ptCount val="8"/>
                <c:pt idx="0">
                  <c:v>0.19721896583612608</c:v>
                </c:pt>
                <c:pt idx="1">
                  <c:v>-6.1907857641209985E-2</c:v>
                </c:pt>
                <c:pt idx="2">
                  <c:v>2.0680652112521125E-2</c:v>
                </c:pt>
                <c:pt idx="3">
                  <c:v>7.7048945580720618E-2</c:v>
                </c:pt>
                <c:pt idx="4">
                  <c:v>0.10216366244074915</c:v>
                </c:pt>
                <c:pt idx="5">
                  <c:v>-1.149218579419975E-2</c:v>
                </c:pt>
                <c:pt idx="6">
                  <c:v>-9.3226995666419121E-2</c:v>
                </c:pt>
                <c:pt idx="7">
                  <c:v>3.1111708168556129E-2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4E1-4578-B1D3-D11D2EE283E9}"/>
            </c:ext>
          </c:extLst>
        </c:ser>
        <c:ser>
          <c:idx val="1"/>
          <c:order val="1"/>
          <c:tx>
            <c:v>Import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2864888888889027E-2"/>
                  <c:y val="-3.94390817778492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4E1-4578-B1D3-D11D2EE283E9}"/>
                </c:ext>
              </c:extLst>
            </c:dLbl>
            <c:dLbl>
              <c:idx val="2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4E1-4578-B1D3-D11D2EE283E9}"/>
                </c:ext>
              </c:extLst>
            </c:dLbl>
            <c:dLbl>
              <c:idx val="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4E1-4578-B1D3-D11D2EE283E9}"/>
                </c:ext>
              </c:extLst>
            </c:dLbl>
            <c:dLbl>
              <c:idx val="5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4E1-4578-B1D3-D11D2EE283E9}"/>
                </c:ext>
              </c:extLst>
            </c:dLbl>
            <c:dLbl>
              <c:idx val="6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4E1-4578-B1D3-D11D2EE283E9}"/>
                </c:ext>
              </c:extLst>
            </c:dLbl>
            <c:dLbl>
              <c:idx val="7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4E1-4578-B1D3-D11D2EE283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'Total export-import comparison'!$A$2:$A$9</c:f>
              <c:numCache>
                <c:formatCode>General</c:formatCode>
                <c:ptCount val="8"/>
                <c:pt idx="0">
                  <c:v>2021</c:v>
                </c:pt>
                <c:pt idx="1">
                  <c:v>2020</c:v>
                </c:pt>
                <c:pt idx="2">
                  <c:v>2019</c:v>
                </c:pt>
                <c:pt idx="3">
                  <c:v>2018</c:v>
                </c:pt>
                <c:pt idx="4">
                  <c:v>2017</c:v>
                </c:pt>
                <c:pt idx="5">
                  <c:v>2016</c:v>
                </c:pt>
                <c:pt idx="6">
                  <c:v>2015</c:v>
                </c:pt>
                <c:pt idx="7">
                  <c:v>2014</c:v>
                </c:pt>
              </c:numCache>
            </c:numRef>
          </c:xVal>
          <c:yVal>
            <c:numRef>
              <c:f>'Total export-import comparison'!$F$2:$F$9</c:f>
              <c:numCache>
                <c:formatCode>0.00%</c:formatCode>
                <c:ptCount val="8"/>
                <c:pt idx="0">
                  <c:v>0.10444067562862935</c:v>
                </c:pt>
                <c:pt idx="1">
                  <c:v>4.360263117354779E-2</c:v>
                </c:pt>
                <c:pt idx="2">
                  <c:v>-9.0015386618000015E-2</c:v>
                </c:pt>
                <c:pt idx="3">
                  <c:v>-3.1680628425810653E-2</c:v>
                </c:pt>
                <c:pt idx="4">
                  <c:v>0.18065197592694893</c:v>
                </c:pt>
                <c:pt idx="5">
                  <c:v>-5.3506281191416427E-2</c:v>
                </c:pt>
                <c:pt idx="6">
                  <c:v>-0.14941010911131658</c:v>
                </c:pt>
                <c:pt idx="7">
                  <c:v>-3.7114752566039355E-2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04E1-4578-B1D3-D11D2EE283E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23416528"/>
        <c:axId val="23415280"/>
      </c:scatterChart>
      <c:valAx>
        <c:axId val="23416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3415280"/>
        <c:crosses val="autoZero"/>
        <c:crossBetween val="midCat"/>
      </c:valAx>
      <c:valAx>
        <c:axId val="23415280"/>
        <c:scaling>
          <c:orientation val="minMax"/>
          <c:min val="-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%y/y change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3416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886881886845289"/>
          <c:y val="3.5614165134887951E-2"/>
          <c:w val="0.22842685819554559"/>
          <c:h val="7.46509048256779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2">
          <a:lumMod val="75000"/>
        </a:schemeClr>
      </a:solidFill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Export and import (100 = year 2013)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5.4851649767845408E-2"/>
          <c:y val="0.17958729576528046"/>
          <c:w val="0.90645770938383741"/>
          <c:h val="0.68675867296039228"/>
        </c:manualLayout>
      </c:layout>
      <c:scatterChart>
        <c:scatterStyle val="lineMarker"/>
        <c:varyColors val="0"/>
        <c:ser>
          <c:idx val="0"/>
          <c:order val="0"/>
          <c:tx>
            <c:v>Export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'Total export-import comparison'!$A$2:$A$10</c:f>
              <c:numCache>
                <c:formatCode>General</c:formatCode>
                <c:ptCount val="9"/>
                <c:pt idx="0">
                  <c:v>2021</c:v>
                </c:pt>
                <c:pt idx="1">
                  <c:v>2020</c:v>
                </c:pt>
                <c:pt idx="2">
                  <c:v>2019</c:v>
                </c:pt>
                <c:pt idx="3">
                  <c:v>2018</c:v>
                </c:pt>
                <c:pt idx="4">
                  <c:v>2017</c:v>
                </c:pt>
                <c:pt idx="5">
                  <c:v>2016</c:v>
                </c:pt>
                <c:pt idx="6">
                  <c:v>2015</c:v>
                </c:pt>
                <c:pt idx="7">
                  <c:v>2014</c:v>
                </c:pt>
                <c:pt idx="8">
                  <c:v>2013</c:v>
                </c:pt>
              </c:numCache>
            </c:numRef>
          </c:xVal>
          <c:yVal>
            <c:numRef>
              <c:f>'Total export-import comparison'!$G$2:$G$10</c:f>
              <c:numCache>
                <c:formatCode>0.00</c:formatCode>
                <c:ptCount val="9"/>
                <c:pt idx="0">
                  <c:v>125.76937550409144</c:v>
                </c:pt>
                <c:pt idx="1">
                  <c:v>105.05127223427785</c:v>
                </c:pt>
                <c:pt idx="2">
                  <c:v>111.98395924107328</c:v>
                </c:pt>
                <c:pt idx="3">
                  <c:v>109.71498186949862</c:v>
                </c:pt>
                <c:pt idx="4">
                  <c:v>101.86629151783139</c:v>
                </c:pt>
                <c:pt idx="5">
                  <c:v>92.423924857264637</c:v>
                </c:pt>
                <c:pt idx="6">
                  <c:v>93.498426141953217</c:v>
                </c:pt>
                <c:pt idx="7">
                  <c:v>103.11117081685562</c:v>
                </c:pt>
                <c:pt idx="8" formatCode="General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9A-4C08-BDAB-CBC803C5631A}"/>
            </c:ext>
          </c:extLst>
        </c:ser>
        <c:ser>
          <c:idx val="1"/>
          <c:order val="1"/>
          <c:tx>
            <c:v>Import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4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9A-4C08-BDAB-CBC803C5631A}"/>
                </c:ext>
              </c:extLst>
            </c:dLbl>
            <c:dLbl>
              <c:idx val="5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79A-4C08-BDAB-CBC803C5631A}"/>
                </c:ext>
              </c:extLst>
            </c:dLbl>
            <c:dLbl>
              <c:idx val="6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79A-4C08-BDAB-CBC803C5631A}"/>
                </c:ext>
              </c:extLst>
            </c:dLbl>
            <c:dLbl>
              <c:idx val="7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9A-4C08-BDAB-CBC803C563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'Total export-import comparison'!$A$2:$A$10</c:f>
              <c:numCache>
                <c:formatCode>General</c:formatCode>
                <c:ptCount val="9"/>
                <c:pt idx="0">
                  <c:v>2021</c:v>
                </c:pt>
                <c:pt idx="1">
                  <c:v>2020</c:v>
                </c:pt>
                <c:pt idx="2">
                  <c:v>2019</c:v>
                </c:pt>
                <c:pt idx="3">
                  <c:v>2018</c:v>
                </c:pt>
                <c:pt idx="4">
                  <c:v>2017</c:v>
                </c:pt>
                <c:pt idx="5">
                  <c:v>2016</c:v>
                </c:pt>
                <c:pt idx="6">
                  <c:v>2015</c:v>
                </c:pt>
                <c:pt idx="7">
                  <c:v>2014</c:v>
                </c:pt>
                <c:pt idx="8">
                  <c:v>2013</c:v>
                </c:pt>
              </c:numCache>
            </c:numRef>
          </c:xVal>
          <c:yVal>
            <c:numRef>
              <c:f>'Total export-import comparison'!$H$2:$H$10</c:f>
              <c:numCache>
                <c:formatCode>0.00</c:formatCode>
                <c:ptCount val="9"/>
                <c:pt idx="0">
                  <c:v>92.953257025667696</c:v>
                </c:pt>
                <c:pt idx="1">
                  <c:v>84.163195974976418</c:v>
                </c:pt>
                <c:pt idx="2">
                  <c:v>80.646783997021529</c:v>
                </c:pt>
                <c:pt idx="3">
                  <c:v>88.624338050391884</c:v>
                </c:pt>
                <c:pt idx="4">
                  <c:v>91.523871825796448</c:v>
                </c:pt>
                <c:pt idx="5">
                  <c:v>77.519771864981294</c:v>
                </c:pt>
                <c:pt idx="6">
                  <c:v>81.902045755317545</c:v>
                </c:pt>
                <c:pt idx="7">
                  <c:v>96.288524743396067</c:v>
                </c:pt>
                <c:pt idx="8" formatCode="General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79A-4C08-BDAB-CBC803C5631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23289232"/>
        <c:axId val="123297968"/>
      </c:scatterChart>
      <c:valAx>
        <c:axId val="123289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23297968"/>
        <c:crosses val="autoZero"/>
        <c:crossBetween val="midCat"/>
      </c:valAx>
      <c:valAx>
        <c:axId val="12329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23289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542163557356156"/>
          <c:y val="3.5440255137876263E-2"/>
          <c:w val="0.22838217836878275"/>
          <c:h val="8.0275060059523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2">
          <a:lumMod val="75000"/>
        </a:schemeClr>
      </a:solidFill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Export/Import ratio</a:t>
            </a:r>
            <a:r>
              <a:rPr lang="pl-PL" baseline="0" dirty="0"/>
              <a:t> (</a:t>
            </a:r>
            <a:r>
              <a:rPr lang="pl-PL" dirty="0"/>
              <a:t>E/I)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8.5483814523184598E-2"/>
          <c:y val="0.18101512933138117"/>
          <c:w val="0.87251618547681542"/>
          <c:h val="0.70576736107108129"/>
        </c:manualLayout>
      </c:layout>
      <c:scatterChart>
        <c:scatterStyle val="lineMarker"/>
        <c:varyColors val="0"/>
        <c:ser>
          <c:idx val="0"/>
          <c:order val="0"/>
          <c:tx>
            <c:v>E/I each year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'Total export-import comparison'!$A$2:$A$10</c:f>
              <c:numCache>
                <c:formatCode>General</c:formatCode>
                <c:ptCount val="9"/>
                <c:pt idx="0">
                  <c:v>2021</c:v>
                </c:pt>
                <c:pt idx="1">
                  <c:v>2020</c:v>
                </c:pt>
                <c:pt idx="2">
                  <c:v>2019</c:v>
                </c:pt>
                <c:pt idx="3">
                  <c:v>2018</c:v>
                </c:pt>
                <c:pt idx="4">
                  <c:v>2017</c:v>
                </c:pt>
                <c:pt idx="5">
                  <c:v>2016</c:v>
                </c:pt>
                <c:pt idx="6">
                  <c:v>2015</c:v>
                </c:pt>
                <c:pt idx="7">
                  <c:v>2014</c:v>
                </c:pt>
                <c:pt idx="8">
                  <c:v>2013</c:v>
                </c:pt>
              </c:numCache>
            </c:numRef>
          </c:xVal>
          <c:yVal>
            <c:numRef>
              <c:f>'Total export-import comparison'!$I$2:$I$10</c:f>
              <c:numCache>
                <c:formatCode>0.00</c:formatCode>
                <c:ptCount val="9"/>
                <c:pt idx="0">
                  <c:v>0.83769502384252859</c:v>
                </c:pt>
                <c:pt idx="1">
                  <c:v>0.77277798339691628</c:v>
                </c:pt>
                <c:pt idx="2">
                  <c:v>0.85969501328320475</c:v>
                </c:pt>
                <c:pt idx="3">
                  <c:v>0.76645837527123784</c:v>
                </c:pt>
                <c:pt idx="4">
                  <c:v>0.68908334697849249</c:v>
                </c:pt>
                <c:pt idx="5">
                  <c:v>0.73815499722324474</c:v>
                </c:pt>
                <c:pt idx="6">
                  <c:v>0.70678153307295233</c:v>
                </c:pt>
                <c:pt idx="7">
                  <c:v>0.66298977166891726</c:v>
                </c:pt>
                <c:pt idx="8">
                  <c:v>0.61912115368517739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45-4243-A40D-DC1EE81A0F42}"/>
            </c:ext>
          </c:extLst>
        </c:ser>
        <c:ser>
          <c:idx val="1"/>
          <c:order val="1"/>
          <c:tx>
            <c:v>E/I last 3 years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'Total export-import comparison'!$A$2:$A$8</c:f>
              <c:numCache>
                <c:formatCode>General</c:formatCode>
                <c:ptCount val="7"/>
                <c:pt idx="0">
                  <c:v>2021</c:v>
                </c:pt>
                <c:pt idx="1">
                  <c:v>2020</c:v>
                </c:pt>
                <c:pt idx="2">
                  <c:v>2019</c:v>
                </c:pt>
                <c:pt idx="3">
                  <c:v>2018</c:v>
                </c:pt>
                <c:pt idx="4">
                  <c:v>2017</c:v>
                </c:pt>
                <c:pt idx="5">
                  <c:v>2016</c:v>
                </c:pt>
                <c:pt idx="6">
                  <c:v>2015</c:v>
                </c:pt>
              </c:numCache>
            </c:numRef>
          </c:xVal>
          <c:yVal>
            <c:numRef>
              <c:f>'Total export-import comparison'!$K$2:$K$8</c:f>
              <c:numCache>
                <c:formatCode>0.00</c:formatCode>
                <c:ptCount val="7"/>
                <c:pt idx="0">
                  <c:v>0.8233893401742165</c:v>
                </c:pt>
                <c:pt idx="1">
                  <c:v>0.79964379065045288</c:v>
                </c:pt>
                <c:pt idx="2">
                  <c:v>0.77174557851097836</c:v>
                </c:pt>
                <c:pt idx="3">
                  <c:v>0.73123223982432506</c:v>
                </c:pt>
                <c:pt idx="4">
                  <c:v>0.71133995909156322</c:v>
                </c:pt>
                <c:pt idx="5">
                  <c:v>0.70264210065503807</c:v>
                </c:pt>
                <c:pt idx="6">
                  <c:v>0.66296415280901566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45-4243-A40D-DC1EE81A0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114640"/>
        <c:axId val="121115472"/>
      </c:scatterChart>
      <c:valAx>
        <c:axId val="121114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21115472"/>
        <c:crosses val="autoZero"/>
        <c:crossBetween val="midCat"/>
      </c:valAx>
      <c:valAx>
        <c:axId val="12111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211146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488801399825023"/>
          <c:y val="7.9055271824550345E-3"/>
          <c:w val="0.18375345465922721"/>
          <c:h val="0.164715647732906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2">
          <a:lumMod val="75000"/>
        </a:schemeClr>
      </a:solidFill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0" i="0" u="none" strike="noStrike" dirty="0">
                <a:effectLst/>
              </a:rPr>
              <a:t>Import, export </a:t>
            </a:r>
            <a:r>
              <a:rPr lang="pl-PL" b="0" i="0" u="none" strike="noStrike" dirty="0" err="1">
                <a:effectLst/>
              </a:rPr>
              <a:t>values</a:t>
            </a:r>
            <a:r>
              <a:rPr lang="pl-PL" b="0" i="0" u="none" strike="noStrike" dirty="0">
                <a:effectLst/>
              </a:rPr>
              <a:t> in Jan-</a:t>
            </a:r>
            <a:r>
              <a:rPr lang="pl-PL" b="0" i="0" u="none" strike="noStrike" dirty="0" err="1">
                <a:effectLst/>
              </a:rPr>
              <a:t>Nov</a:t>
            </a:r>
            <a:r>
              <a:rPr lang="pl-PL" b="0" i="0" u="none" strike="noStrike" dirty="0">
                <a:effectLst/>
              </a:rPr>
              <a:t> 2021</a:t>
            </a:r>
            <a:endParaRPr lang="pl-PL" b="1" dirty="0">
              <a:effectLst/>
            </a:endParaRPr>
          </a:p>
        </c:rich>
      </c:tx>
      <c:layout>
        <c:manualLayout>
          <c:xMode val="edge"/>
          <c:yMode val="edge"/>
          <c:x val="0.42492199899311256"/>
          <c:y val="5.6582184144288942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7.8499216711576975E-2"/>
          <c:y val="7.6372837775201888E-2"/>
          <c:w val="0.88869711801923823"/>
          <c:h val="0.82161984433086876"/>
        </c:manualLayout>
      </c:layout>
      <c:scatterChart>
        <c:scatterStyle val="lineMarker"/>
        <c:varyColors val="0"/>
        <c:ser>
          <c:idx val="0"/>
          <c:order val="0"/>
          <c:tx>
            <c:v>Countries export and import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9859402524058136E-3"/>
                  <c:y val="-6.1919353698463636E-3"/>
                </c:manualLayout>
              </c:layout>
              <c:tx>
                <c:rich>
                  <a:bodyPr/>
                  <a:lstStyle/>
                  <a:p>
                    <a:fld id="{CD7E78D8-E66A-47D0-819B-B73DA76BD166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C5D-4DF9-B030-A71D5CE06A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5B4B939-506B-4E83-9360-129011759EB8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C5D-4DF9-B030-A71D5CE06A4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B72634E-044E-40F3-88E4-5FD2C1B9377D}" type="CELLRANGE">
                      <a:rPr lang="pl-PL"/>
                      <a:pPr/>
                      <a:t>[CELLRANGE]</a:t>
                    </a:fld>
                    <a:endParaRPr lang="pl-PL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C5D-4DF9-B030-A71D5CE06A4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4987ACA-29A9-4614-90EF-B45F3A5FE20F}" type="CELLRANGE">
                      <a:rPr lang="pl-PL"/>
                      <a:pPr/>
                      <a:t>[CELLRANGE]</a:t>
                    </a:fld>
                    <a:endParaRPr lang="pl-PL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C5D-4DF9-B030-A71D5CE06A4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23A1610-B8ED-4F5E-98C0-0623E25CABCE}" type="CELLRANGE">
                      <a:rPr lang="pl-PL"/>
                      <a:pPr/>
                      <a:t>[CELLRANGE]</a:t>
                    </a:fld>
                    <a:endParaRPr lang="pl-PL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C5D-4DF9-B030-A71D5CE06A4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C5D-4DF9-B030-A71D5CE06A48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C5D-4DF9-B030-A71D5CE06A4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76FEA1A-21AE-4C1F-91B2-65429CEFBAF1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1C5D-4DF9-B030-A71D5CE06A4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113DDAC-43CB-4130-AF84-2F872F70FA83}" type="CELLRANGE">
                      <a:rPr lang="pl-PL"/>
                      <a:pPr/>
                      <a:t>[CELLRANGE]</a:t>
                    </a:fld>
                    <a:endParaRPr lang="pl-PL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C5D-4DF9-B030-A71D5CE06A48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C5D-4DF9-B030-A71D5CE06A48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C5D-4DF9-B030-A71D5CE06A48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C5D-4DF9-B030-A71D5CE06A48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C5D-4DF9-B030-A71D5CE06A48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C5D-4DF9-B030-A71D5CE06A48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C5D-4DF9-B030-A71D5CE06A48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C5D-4DF9-B030-A71D5CE06A48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C5D-4DF9-B030-A71D5CE06A48}"/>
                </c:ext>
              </c:extLst>
            </c:dLbl>
            <c:dLbl>
              <c:idx val="17"/>
              <c:layout>
                <c:manualLayout>
                  <c:x val="-2.7199274812905901E-2"/>
                  <c:y val="-2.2116283371072139E-2"/>
                </c:manualLayout>
              </c:layout>
              <c:tx>
                <c:rich>
                  <a:bodyPr/>
                  <a:lstStyle/>
                  <a:p>
                    <a:fld id="{5FD01CBC-BDCA-4362-AE47-4CD7A355267C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1C5D-4DF9-B030-A71D5CE06A4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12F82B34-0B7B-4562-91C3-1457F11ECA68}" type="CELLRANGE">
                      <a:rPr lang="pl-PL"/>
                      <a:pPr/>
                      <a:t>[CELLRANGE]</a:t>
                    </a:fld>
                    <a:endParaRPr lang="pl-PL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1C5D-4DF9-B030-A71D5CE06A48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C5D-4DF9-B030-A71D5CE06A48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C5D-4DF9-B030-A71D5CE06A48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C5D-4DF9-B030-A71D5CE06A48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C5D-4DF9-B030-A71D5CE06A48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C5D-4DF9-B030-A71D5CE06A48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C5D-4DF9-B030-A71D5CE06A48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C5D-4DF9-B030-A71D5CE06A48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1C5D-4DF9-B030-A71D5CE06A48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1C5D-4DF9-B030-A71D5CE06A48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1C5D-4DF9-B030-A71D5CE06A48}"/>
                </c:ext>
              </c:extLst>
            </c:dLbl>
            <c:dLbl>
              <c:idx val="29"/>
              <c:layout>
                <c:manualLayout>
                  <c:x val="-3.1363194922642945E-2"/>
                  <c:y val="2.0146948765391356E-2"/>
                </c:manualLayout>
              </c:layout>
              <c:tx>
                <c:rich>
                  <a:bodyPr/>
                  <a:lstStyle/>
                  <a:p>
                    <a:fld id="{C549EBC3-CD70-439E-869E-3829A6472EE1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1C5D-4DF9-B030-A71D5CE06A48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1C5D-4DF9-B030-A71D5CE06A48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1C5D-4DF9-B030-A71D5CE06A48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C5D-4DF9-B030-A71D5CE06A48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1C5D-4DF9-B030-A71D5CE06A4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F8FD5A75-33F3-4923-9D3A-5B6995764096}" type="CELLRANGE">
                      <a:rPr lang="pl-PL"/>
                      <a:pPr/>
                      <a:t>[CELLRANGE]</a:t>
                    </a:fld>
                    <a:endParaRPr lang="pl-PL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1C5D-4DF9-B030-A71D5CE06A48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1C5D-4DF9-B030-A71D5CE06A4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F4F77BB9-9DAE-41F5-BD6F-CC31271F7FAD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1C5D-4DF9-B030-A71D5CE06A48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1C5D-4DF9-B030-A71D5CE06A48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1C5D-4DF9-B030-A71D5CE06A48}"/>
                </c:ext>
              </c:extLst>
            </c:dLbl>
            <c:dLbl>
              <c:idx val="39"/>
              <c:layout>
                <c:manualLayout>
                  <c:x val="-3.0635244807878267E-2"/>
                  <c:y val="-2.521224619355952E-2"/>
                </c:manualLayout>
              </c:layout>
              <c:tx>
                <c:rich>
                  <a:bodyPr/>
                  <a:lstStyle/>
                  <a:p>
                    <a:fld id="{C6783980-1090-43B8-A50D-1875BBEAA753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1C5D-4DF9-B030-A71D5CE06A48}"/>
                </c:ext>
              </c:extLst>
            </c:dLbl>
            <c:dLbl>
              <c:idx val="4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1C5D-4DF9-B030-A71D5CE06A4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7A66B06E-A5EB-447D-9C63-F21781CC8E04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1C5D-4DF9-B030-A71D5CE06A48}"/>
                </c:ext>
              </c:extLst>
            </c:dLbl>
            <c:dLbl>
              <c:idx val="42"/>
              <c:layout>
                <c:manualLayout>
                  <c:x val="-5.1236356535407902E-2"/>
                  <c:y val="2.0100631138609156E-2"/>
                </c:manualLayout>
              </c:layout>
              <c:tx>
                <c:rich>
                  <a:bodyPr/>
                  <a:lstStyle/>
                  <a:p>
                    <a:fld id="{094D456C-F788-4B60-B4DF-A6A364AEE792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1C5D-4DF9-B030-A71D5CE06A48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1C5D-4DF9-B030-A71D5CE06A4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86989860-9C37-4CFF-BF96-CC90F50AEB12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1C5D-4DF9-B030-A71D5CE06A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noFill/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'Top 80% export-import'!$C$2:$C$46</c:f>
              <c:numCache>
                <c:formatCode>General</c:formatCode>
                <c:ptCount val="45"/>
                <c:pt idx="0">
                  <c:v>8109803.9330000002</c:v>
                </c:pt>
                <c:pt idx="1">
                  <c:v>6171187.6720000003</c:v>
                </c:pt>
                <c:pt idx="2">
                  <c:v>17544881.092</c:v>
                </c:pt>
                <c:pt idx="3">
                  <c:v>10323502.477</c:v>
                </c:pt>
                <c:pt idx="4">
                  <c:v>12372140.466</c:v>
                </c:pt>
                <c:pt idx="5">
                  <c:v>2812276.628</c:v>
                </c:pt>
                <c:pt idx="6">
                  <c:v>1354847.372</c:v>
                </c:pt>
                <c:pt idx="7">
                  <c:v>8786285.4810000006</c:v>
                </c:pt>
                <c:pt idx="8">
                  <c:v>4484750.341</c:v>
                </c:pt>
                <c:pt idx="9">
                  <c:v>1553154.0260000001</c:v>
                </c:pt>
                <c:pt idx="10">
                  <c:v>1383670.561</c:v>
                </c:pt>
                <c:pt idx="11">
                  <c:v>1121559.058</c:v>
                </c:pt>
                <c:pt idx="12">
                  <c:v>4253020.7489999998</c:v>
                </c:pt>
                <c:pt idx="13">
                  <c:v>1515721.699</c:v>
                </c:pt>
                <c:pt idx="14">
                  <c:v>1302164.527</c:v>
                </c:pt>
                <c:pt idx="15">
                  <c:v>4690524.7130000005</c:v>
                </c:pt>
                <c:pt idx="16">
                  <c:v>3568048.1189999999</c:v>
                </c:pt>
                <c:pt idx="17">
                  <c:v>2645854.6069999998</c:v>
                </c:pt>
                <c:pt idx="18">
                  <c:v>5186535.2879999997</c:v>
                </c:pt>
                <c:pt idx="19">
                  <c:v>1526060.6780000001</c:v>
                </c:pt>
                <c:pt idx="20">
                  <c:v>2120684.3909999998</c:v>
                </c:pt>
                <c:pt idx="21">
                  <c:v>1693703.4650000001</c:v>
                </c:pt>
                <c:pt idx="22">
                  <c:v>1583708.5060000001</c:v>
                </c:pt>
                <c:pt idx="23">
                  <c:v>1350901.483</c:v>
                </c:pt>
                <c:pt idx="24">
                  <c:v>2616397.0959999999</c:v>
                </c:pt>
                <c:pt idx="25">
                  <c:v>1528412.905</c:v>
                </c:pt>
                <c:pt idx="26">
                  <c:v>1245367.132</c:v>
                </c:pt>
                <c:pt idx="27">
                  <c:v>2508274.0249999999</c:v>
                </c:pt>
                <c:pt idx="28">
                  <c:v>3908360.977</c:v>
                </c:pt>
                <c:pt idx="29">
                  <c:v>13207644.693</c:v>
                </c:pt>
                <c:pt idx="30">
                  <c:v>1564094.632</c:v>
                </c:pt>
                <c:pt idx="31">
                  <c:v>963257.55500000005</c:v>
                </c:pt>
                <c:pt idx="32">
                  <c:v>1477063.8770000001</c:v>
                </c:pt>
                <c:pt idx="33">
                  <c:v>1918856.862</c:v>
                </c:pt>
                <c:pt idx="34">
                  <c:v>9970224.3509999998</c:v>
                </c:pt>
                <c:pt idx="35">
                  <c:v>2536746.3560000001</c:v>
                </c:pt>
                <c:pt idx="36">
                  <c:v>5664540.4560000002</c:v>
                </c:pt>
                <c:pt idx="37">
                  <c:v>235851.57500000001</c:v>
                </c:pt>
                <c:pt idx="38">
                  <c:v>4894436.5159999998</c:v>
                </c:pt>
                <c:pt idx="39">
                  <c:v>1104155.27</c:v>
                </c:pt>
                <c:pt idx="40">
                  <c:v>399253.44699999999</c:v>
                </c:pt>
                <c:pt idx="41">
                  <c:v>3377764.2820000001</c:v>
                </c:pt>
                <c:pt idx="42">
                  <c:v>853146.48699999996</c:v>
                </c:pt>
                <c:pt idx="43">
                  <c:v>433042.37800000003</c:v>
                </c:pt>
                <c:pt idx="44">
                  <c:v>0</c:v>
                </c:pt>
              </c:numCache>
            </c:numRef>
          </c:xVal>
          <c:yVal>
            <c:numRef>
              <c:f>'Top 80% export-import'!$D$2:$D$46</c:f>
              <c:numCache>
                <c:formatCode>General</c:formatCode>
                <c:ptCount val="45"/>
                <c:pt idx="0">
                  <c:v>7174425.0690000001</c:v>
                </c:pt>
                <c:pt idx="1">
                  <c:v>4012334.8629999999</c:v>
                </c:pt>
                <c:pt idx="2">
                  <c:v>19741912.188999999</c:v>
                </c:pt>
                <c:pt idx="3">
                  <c:v>10429475.108999999</c:v>
                </c:pt>
                <c:pt idx="4">
                  <c:v>5035830.4309999999</c:v>
                </c:pt>
                <c:pt idx="5">
                  <c:v>1862688.4509999999</c:v>
                </c:pt>
                <c:pt idx="6">
                  <c:v>1027631.368</c:v>
                </c:pt>
                <c:pt idx="7">
                  <c:v>5699298.1579999998</c:v>
                </c:pt>
                <c:pt idx="8">
                  <c:v>5253596.3059999999</c:v>
                </c:pt>
                <c:pt idx="9">
                  <c:v>1787055.612</c:v>
                </c:pt>
                <c:pt idx="10">
                  <c:v>1660120.7690000001</c:v>
                </c:pt>
                <c:pt idx="11">
                  <c:v>2867559.017</c:v>
                </c:pt>
                <c:pt idx="12">
                  <c:v>3300647.7779999999</c:v>
                </c:pt>
                <c:pt idx="13">
                  <c:v>2455273.4249999998</c:v>
                </c:pt>
                <c:pt idx="14">
                  <c:v>1465721.9140000001</c:v>
                </c:pt>
                <c:pt idx="15">
                  <c:v>3061416.0550000002</c:v>
                </c:pt>
                <c:pt idx="16">
                  <c:v>2341667.4569999999</c:v>
                </c:pt>
                <c:pt idx="17">
                  <c:v>3969753.53</c:v>
                </c:pt>
                <c:pt idx="18">
                  <c:v>25575826.888</c:v>
                </c:pt>
                <c:pt idx="19">
                  <c:v>423546.76299999998</c:v>
                </c:pt>
                <c:pt idx="20">
                  <c:v>659913.38500000001</c:v>
                </c:pt>
                <c:pt idx="21">
                  <c:v>1645831.9180000001</c:v>
                </c:pt>
                <c:pt idx="22">
                  <c:v>413036.946</c:v>
                </c:pt>
                <c:pt idx="23">
                  <c:v>402033.353</c:v>
                </c:pt>
                <c:pt idx="24">
                  <c:v>795071.22900000005</c:v>
                </c:pt>
                <c:pt idx="25">
                  <c:v>1060135.551</c:v>
                </c:pt>
                <c:pt idx="26">
                  <c:v>249230.57500000001</c:v>
                </c:pt>
                <c:pt idx="27">
                  <c:v>721190.06599999999</c:v>
                </c:pt>
                <c:pt idx="28">
                  <c:v>1970856.375</c:v>
                </c:pt>
                <c:pt idx="29">
                  <c:v>11703746.832</c:v>
                </c:pt>
                <c:pt idx="30">
                  <c:v>938581.77099999995</c:v>
                </c:pt>
                <c:pt idx="31">
                  <c:v>3541625.406</c:v>
                </c:pt>
                <c:pt idx="32">
                  <c:v>46824.190999999999</c:v>
                </c:pt>
                <c:pt idx="33">
                  <c:v>175836.64600000001</c:v>
                </c:pt>
                <c:pt idx="34">
                  <c:v>1587719.1680000001</c:v>
                </c:pt>
                <c:pt idx="35">
                  <c:v>2500961.7650000001</c:v>
                </c:pt>
                <c:pt idx="36">
                  <c:v>1876129.9750000001</c:v>
                </c:pt>
                <c:pt idx="37">
                  <c:v>3029900.878</c:v>
                </c:pt>
                <c:pt idx="38">
                  <c:v>2198582.4610000001</c:v>
                </c:pt>
                <c:pt idx="39">
                  <c:v>7197060.4040000001</c:v>
                </c:pt>
                <c:pt idx="40">
                  <c:v>2717673.3390000002</c:v>
                </c:pt>
                <c:pt idx="41">
                  <c:v>29099543.833000001</c:v>
                </c:pt>
                <c:pt idx="42">
                  <c:v>6869902.3619999997</c:v>
                </c:pt>
                <c:pt idx="43">
                  <c:v>3953344.18</c:v>
                </c:pt>
                <c:pt idx="44">
                  <c:v>20391279.129000001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'Top 80% export-import'!$B$2:$B$46</c15:f>
                <c15:dlblRangeCache>
                  <c:ptCount val="45"/>
                  <c:pt idx="0">
                    <c:v>France</c:v>
                  </c:pt>
                  <c:pt idx="1">
                    <c:v>Netherlands</c:v>
                  </c:pt>
                  <c:pt idx="2">
                    <c:v>Germany</c:v>
                  </c:pt>
                  <c:pt idx="3">
                    <c:v>Italy</c:v>
                  </c:pt>
                  <c:pt idx="4">
                    <c:v>United Kingdom</c:v>
                  </c:pt>
                  <c:pt idx="5">
                    <c:v>Greece</c:v>
                  </c:pt>
                  <c:pt idx="6">
                    <c:v>Portugal</c:v>
                  </c:pt>
                  <c:pt idx="7">
                    <c:v>Spain</c:v>
                  </c:pt>
                  <c:pt idx="8">
                    <c:v>Belgium</c:v>
                  </c:pt>
                  <c:pt idx="9">
                    <c:v>Sweden</c:v>
                  </c:pt>
                  <c:pt idx="10">
                    <c:v>Austria</c:v>
                  </c:pt>
                  <c:pt idx="11">
                    <c:v>Switzerland</c:v>
                  </c:pt>
                  <c:pt idx="12">
                    <c:v>Poland</c:v>
                  </c:pt>
                  <c:pt idx="13">
                    <c:v>Czech Republic</c:v>
                  </c:pt>
                  <c:pt idx="14">
                    <c:v>Hungary</c:v>
                  </c:pt>
                  <c:pt idx="15">
                    <c:v>Romania</c:v>
                  </c:pt>
                  <c:pt idx="16">
                    <c:v>Bulgaria</c:v>
                  </c:pt>
                  <c:pt idx="17">
                    <c:v>Ukraine</c:v>
                  </c:pt>
                  <c:pt idx="18">
                    <c:v>Russia</c:v>
                  </c:pt>
                  <c:pt idx="19">
                    <c:v>Georgia</c:v>
                  </c:pt>
                  <c:pt idx="20">
                    <c:v>Azerbaijan</c:v>
                  </c:pt>
                  <c:pt idx="21">
                    <c:v>Uzbekistan</c:v>
                  </c:pt>
                  <c:pt idx="22">
                    <c:v>Slovenia</c:v>
                  </c:pt>
                  <c:pt idx="23">
                    <c:v>Serbia</c:v>
                  </c:pt>
                  <c:pt idx="24">
                    <c:v>Morocco</c:v>
                  </c:pt>
                  <c:pt idx="25">
                    <c:v>Algeria</c:v>
                  </c:pt>
                  <c:pt idx="26">
                    <c:v>Tunisia</c:v>
                  </c:pt>
                  <c:pt idx="27">
                    <c:v>Libya</c:v>
                  </c:pt>
                  <c:pt idx="28">
                    <c:v>Egypt</c:v>
                  </c:pt>
                  <c:pt idx="29">
                    <c:v>USA</c:v>
                  </c:pt>
                  <c:pt idx="30">
                    <c:v>Canada</c:v>
                  </c:pt>
                  <c:pt idx="31">
                    <c:v>Brazil</c:v>
                  </c:pt>
                  <c:pt idx="32">
                    <c:v>Lebanon</c:v>
                  </c:pt>
                  <c:pt idx="33">
                    <c:v>Syria</c:v>
                  </c:pt>
                  <c:pt idx="34">
                    <c:v>Iraq</c:v>
                  </c:pt>
                  <c:pt idx="35">
                    <c:v>Iran</c:v>
                  </c:pt>
                  <c:pt idx="36">
                    <c:v>Israel</c:v>
                  </c:pt>
                  <c:pt idx="37">
                    <c:v>Saudi Arabia</c:v>
                  </c:pt>
                  <c:pt idx="38">
                    <c:v>UAE</c:v>
                  </c:pt>
                  <c:pt idx="39">
                    <c:v>India</c:v>
                  </c:pt>
                  <c:pt idx="40">
                    <c:v>Malaysia</c:v>
                  </c:pt>
                  <c:pt idx="41">
                    <c:v>China</c:v>
                  </c:pt>
                  <c:pt idx="42">
                    <c:v>South Korea</c:v>
                  </c:pt>
                  <c:pt idx="43">
                    <c:v>Japan</c:v>
                  </c:pt>
                  <c:pt idx="44">
                    <c:v>Confidential Country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E-1C5D-4DF9-B030-A71D5CE06A48}"/>
            </c:ext>
          </c:extLst>
        </c:ser>
        <c:ser>
          <c:idx val="1"/>
          <c:order val="1"/>
          <c:tx>
            <c:v>45 angle line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28575" cap="rnd">
                <a:solidFill>
                  <a:schemeClr val="bg2">
                    <a:lumMod val="50000"/>
                  </a:schemeClr>
                </a:solidFill>
                <a:prstDash val="sysDot"/>
              </a:ln>
              <a:effectLst/>
            </c:spPr>
            <c:trendlineType val="linear"/>
            <c:forward val="30000000"/>
            <c:dispRSqr val="0"/>
            <c:dispEq val="0"/>
          </c:trendline>
          <c:xVal>
            <c:numLit>
              <c:formatCode>General</c:formatCode>
              <c:ptCount val="3"/>
              <c:pt idx="0">
                <c:v>0</c:v>
              </c:pt>
              <c:pt idx="1">
                <c:v>1000</c:v>
              </c:pt>
              <c:pt idx="2">
                <c:v>1000000</c:v>
              </c:pt>
            </c:numLit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1000</c:v>
              </c:pt>
              <c:pt idx="2">
                <c:v>1000000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30-1C5D-4DF9-B030-A71D5CE06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176671"/>
        <c:axId val="575170015"/>
      </c:scatterChart>
      <c:valAx>
        <c:axId val="575176671"/>
        <c:scaling>
          <c:orientation val="minMax"/>
          <c:max val="30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Export [US$ 1000]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75170015"/>
        <c:crosses val="autoZero"/>
        <c:crossBetween val="midCat"/>
      </c:valAx>
      <c:valAx>
        <c:axId val="575170015"/>
        <c:scaling>
          <c:orientation val="minMax"/>
          <c:max val="3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Import [US$ 1000]</a:t>
                </a:r>
              </a:p>
            </c:rich>
          </c:tx>
          <c:layout>
            <c:manualLayout>
              <c:xMode val="edge"/>
              <c:yMode val="edge"/>
              <c:x val="1.6468487782408156E-4"/>
              <c:y val="0.34179135441707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751766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2">
          <a:lumMod val="75000"/>
        </a:schemeClr>
      </a:solidFill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0" i="0" u="none" strike="noStrike" dirty="0">
                <a:effectLst/>
              </a:rPr>
              <a:t>Import, export %(</a:t>
            </a:r>
            <a:r>
              <a:rPr lang="pl-PL" b="0" i="0" u="none" strike="noStrike" dirty="0" err="1">
                <a:effectLst/>
              </a:rPr>
              <a:t>full</a:t>
            </a:r>
            <a:r>
              <a:rPr lang="pl-PL" b="0" i="0" u="none" strike="noStrike" dirty="0">
                <a:effectLst/>
              </a:rPr>
              <a:t> 2020)/(Jan-</a:t>
            </a:r>
            <a:r>
              <a:rPr lang="pl-PL" b="0" i="0" u="none" strike="noStrike" dirty="0" err="1">
                <a:effectLst/>
              </a:rPr>
              <a:t>Nov</a:t>
            </a:r>
            <a:r>
              <a:rPr lang="pl-PL" b="0" i="0" u="none" strike="noStrike" dirty="0">
                <a:effectLst/>
              </a:rPr>
              <a:t> 2021) </a:t>
            </a:r>
            <a:r>
              <a:rPr lang="pl-PL" b="0" i="0" u="none" strike="noStrike" dirty="0" err="1">
                <a:effectLst/>
              </a:rPr>
              <a:t>change</a:t>
            </a:r>
            <a:endParaRPr lang="pl-PL" b="1" dirty="0">
              <a:effectLst/>
            </a:endParaRPr>
          </a:p>
        </c:rich>
      </c:tx>
      <c:layout>
        <c:manualLayout>
          <c:xMode val="edge"/>
          <c:yMode val="edge"/>
          <c:x val="0.3451783830621346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3.5913826945508869E-2"/>
          <c:y val="9.4492294481818881E-2"/>
          <c:w val="0.94111266077793276"/>
          <c:h val="0.83849296322720424"/>
        </c:manualLayout>
      </c:layout>
      <c:scatterChart>
        <c:scatterStyle val="lineMarker"/>
        <c:varyColors val="0"/>
        <c:ser>
          <c:idx val="0"/>
          <c:order val="0"/>
          <c:tx>
            <c:v>%y/y change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7346446775481247E-2"/>
                  <c:y val="-2.6998370103631108E-2"/>
                </c:manualLayout>
              </c:layout>
              <c:tx>
                <c:rich>
                  <a:bodyPr/>
                  <a:lstStyle/>
                  <a:p>
                    <a:fld id="{7214429F-B1B0-4826-AA26-D21A52949C9C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2C2-405C-B423-3F09286AD47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2C2-405C-B423-3F09286AD47B}"/>
                </c:ext>
              </c:extLst>
            </c:dLbl>
            <c:dLbl>
              <c:idx val="2"/>
              <c:layout>
                <c:manualLayout>
                  <c:x val="-4.7338691987666145E-2"/>
                  <c:y val="3.306952526198359E-2"/>
                </c:manualLayout>
              </c:layout>
              <c:tx>
                <c:rich>
                  <a:bodyPr/>
                  <a:lstStyle/>
                  <a:p>
                    <a:fld id="{7B88FD13-1D0D-4563-9EEA-8E1D6916A010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2C2-405C-B423-3F09286AD47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C2-405C-B423-3F09286AD47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2C2-405C-B423-3F09286AD47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5F315BA-29ED-48B3-A9B5-C96976D05EA5}" type="CELLRANGE">
                      <a:rPr lang="pl-PL"/>
                      <a:pPr/>
                      <a:t>[CELLRANGE]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2C2-405C-B423-3F09286AD47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4038BE8-2FDE-40F4-9978-A02E8C0B379D}" type="CELLRANGE">
                      <a:rPr lang="pl-PL"/>
                      <a:pPr/>
                      <a:t>[CELLRANGE]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42C2-405C-B423-3F09286AD47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2C2-405C-B423-3F09286AD47B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2C2-405C-B423-3F09286AD47B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2C2-405C-B423-3F09286AD47B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2C2-405C-B423-3F09286AD47B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F8A177A-C6C8-4271-A229-B2EE662A3C63}" type="CELLRANGE">
                      <a:rPr lang="pl-PL"/>
                      <a:pPr/>
                      <a:t>[CELLRANGE]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2C2-405C-B423-3F09286AD47B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2C2-405C-B423-3F09286AD47B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2C2-405C-B423-3F09286AD47B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2C2-405C-B423-3F09286AD47B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2C2-405C-B423-3F09286AD47B}"/>
                </c:ext>
              </c:extLst>
            </c:dLbl>
            <c:dLbl>
              <c:idx val="16"/>
              <c:layout>
                <c:manualLayout>
                  <c:x val="-2.1008255262271656E-2"/>
                  <c:y val="-2.501092383936547E-2"/>
                </c:manualLayout>
              </c:layout>
              <c:tx>
                <c:rich>
                  <a:bodyPr/>
                  <a:lstStyle/>
                  <a:p>
                    <a:fld id="{8A18C2E8-E77C-490A-8C38-1F561091E548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42C2-405C-B423-3F09286AD47B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2C2-405C-B423-3F09286AD47B}"/>
                </c:ext>
              </c:extLst>
            </c:dLbl>
            <c:dLbl>
              <c:idx val="18"/>
              <c:layout>
                <c:manualLayout>
                  <c:x val="-2.1360141313383207E-2"/>
                  <c:y val="-2.3797409805735491E-2"/>
                </c:manualLayout>
              </c:layout>
              <c:tx>
                <c:rich>
                  <a:bodyPr/>
                  <a:lstStyle/>
                  <a:p>
                    <a:fld id="{2039E964-EF12-4846-BDDC-98D7771DE96F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42C2-405C-B423-3F09286AD47B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2C2-405C-B423-3F09286AD47B}"/>
                </c:ext>
              </c:extLst>
            </c:dLbl>
            <c:dLbl>
              <c:idx val="20"/>
              <c:layout>
                <c:manualLayout>
                  <c:x val="-4.603584688151089E-3"/>
                  <c:y val="-1.3445171754129097E-2"/>
                </c:manualLayout>
              </c:layout>
              <c:tx>
                <c:rich>
                  <a:bodyPr/>
                  <a:lstStyle/>
                  <a:p>
                    <a:fld id="{3179DC44-9CFB-45A0-ACFE-5ACF9AFEDD3E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42C2-405C-B423-3F09286AD47B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360816C1-24FA-4AFA-A476-78049173EE88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42C2-405C-B423-3F09286AD47B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2C2-405C-B423-3F09286AD47B}"/>
                </c:ext>
              </c:extLst>
            </c:dLbl>
            <c:dLbl>
              <c:idx val="23"/>
              <c:layout>
                <c:manualLayout>
                  <c:x val="-2.2393380434801574E-2"/>
                  <c:y val="2.8398781224974537E-2"/>
                </c:manualLayout>
              </c:layout>
              <c:tx>
                <c:rich>
                  <a:bodyPr/>
                  <a:lstStyle/>
                  <a:p>
                    <a:fld id="{5E950B5E-C2C2-4015-B138-5EB4A3E6CA0B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42C2-405C-B423-3F09286AD47B}"/>
                </c:ext>
              </c:extLst>
            </c:dLbl>
            <c:dLbl>
              <c:idx val="24"/>
              <c:layout>
                <c:manualLayout>
                  <c:x val="-1.1410933866673197E-2"/>
                  <c:y val="-2.5312376112877594E-2"/>
                </c:manualLayout>
              </c:layout>
              <c:tx>
                <c:rich>
                  <a:bodyPr/>
                  <a:lstStyle/>
                  <a:p>
                    <a:fld id="{3F2E2C95-787D-49DB-8519-91EB5CEB8BD6}" type="CELLREF">
                      <a:rPr lang="en-US"/>
                      <a:pPr/>
                      <a:t>[CELLREF]</a:t>
                    </a:fld>
                    <a:endParaRPr lang="pl-PL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{3F2E2C95-787D-49DB-8519-91EB5CEB8BD6}</c15:txfldGUID>
                      <c15:f>'Top 80% year-year change'!$B$26</c15:f>
                      <c15:dlblFieldTableCache>
                        <c:ptCount val="1"/>
                        <c:pt idx="0">
                          <c:v>Morocco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8-42C2-405C-B423-3F09286AD47B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F6AB33B2-A57B-4C71-9D42-82966CB5EBD3}" type="CELLRANGE">
                      <a:rPr lang="pl-PL"/>
                      <a:pPr/>
                      <a:t>[CELLRANGE]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42C2-405C-B423-3F09286AD47B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7531ACF7-9F42-4D0B-891A-866111049A11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42C2-405C-B423-3F09286AD47B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DA4BE366-7652-4A3A-AFD0-FBF670352D9E}" type="CELLRANGE">
                      <a:rPr lang="pl-PL"/>
                      <a:pPr/>
                      <a:t>[CELLRANGE]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42C2-405C-B423-3F09286AD47B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42C2-405C-B423-3F09286AD47B}"/>
                </c:ext>
              </c:extLst>
            </c:dLbl>
            <c:dLbl>
              <c:idx val="29"/>
              <c:layout>
                <c:manualLayout>
                  <c:x val="-2.9547475755656335E-3"/>
                  <c:y val="6.7757147712182572E-3"/>
                </c:manualLayout>
              </c:layout>
              <c:tx>
                <c:rich>
                  <a:bodyPr/>
                  <a:lstStyle/>
                  <a:p>
                    <a:fld id="{09E87461-7DE8-46E1-A204-1A4E26DDD1C1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42C2-405C-B423-3F09286AD47B}"/>
                </c:ext>
              </c:extLst>
            </c:dLbl>
            <c:dLbl>
              <c:idx val="30"/>
              <c:layout>
                <c:manualLayout>
                  <c:x val="-2.8306336662142006E-2"/>
                  <c:y val="2.3503907039870757E-2"/>
                </c:manualLayout>
              </c:layout>
              <c:tx>
                <c:rich>
                  <a:bodyPr/>
                  <a:lstStyle/>
                  <a:p>
                    <a:fld id="{FF2F47C6-3C70-4347-919D-3F9B79AB65FF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42C2-405C-B423-3F09286AD47B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14DB0D7E-7009-4421-B177-80A27F539007}" type="CELLRANGE">
                      <a:rPr lang="pl-PL"/>
                      <a:pPr/>
                      <a:t>[CELLRANGE]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42C2-405C-B423-3F09286AD47B}"/>
                </c:ext>
              </c:extLst>
            </c:dLbl>
            <c:dLbl>
              <c:idx val="32"/>
              <c:layout>
                <c:manualLayout>
                  <c:x val="-1.0945022596079214E-2"/>
                  <c:y val="-2.3529050569726043E-2"/>
                </c:manualLayout>
              </c:layout>
              <c:tx>
                <c:rich>
                  <a:bodyPr/>
                  <a:lstStyle/>
                  <a:p>
                    <a:fld id="{9464A544-CB97-429B-B759-997C62FF59DD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42C2-405C-B423-3F09286AD47B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E121E5C6-6E56-4885-8CF2-91D4047C3553}" type="CELLRANGE">
                      <a:rPr lang="pl-PL"/>
                      <a:pPr/>
                      <a:t>[CELLRANGE]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42C2-405C-B423-3F09286AD47B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0F8C7BAD-1DA5-43D0-B015-39D35A15D7B4}" type="CELLRANGE">
                      <a:rPr lang="pl-PL"/>
                      <a:pPr/>
                      <a:t>[CELLRANGE]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42C2-405C-B423-3F09286AD47B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D7D3CA5E-D99F-4671-A338-1BD882870F19}" type="CELLRANGE">
                      <a:rPr lang="pl-PL"/>
                      <a:pPr/>
                      <a:t>[CELLRANGE]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42C2-405C-B423-3F09286AD47B}"/>
                </c:ext>
              </c:extLst>
            </c:dLbl>
            <c:dLbl>
              <c:idx val="36"/>
              <c:layout>
                <c:manualLayout>
                  <c:x val="-1.4888386672208369E-2"/>
                  <c:y val="-2.4187737691438029E-2"/>
                </c:manualLayout>
              </c:layout>
              <c:tx>
                <c:rich>
                  <a:bodyPr/>
                  <a:lstStyle/>
                  <a:p>
                    <a:fld id="{44823551-4599-48AB-8547-15C37B8C9EEC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42C2-405C-B423-3F09286AD47B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F63E1346-E8D4-4271-9FA5-311DC809764A}" type="CELLRANGE">
                      <a:rPr lang="pl-PL"/>
                      <a:pPr/>
                      <a:t>[CELLRANGE]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42C2-405C-B423-3F09286AD47B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632948BD-231D-4C9A-BBE5-4A1370AAA32D}" type="CELLRANGE">
                      <a:rPr lang="pl-PL"/>
                      <a:pPr/>
                      <a:t>[CELLRANGE]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42C2-405C-B423-3F09286AD47B}"/>
                </c:ext>
              </c:extLst>
            </c:dLbl>
            <c:dLbl>
              <c:idx val="3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42C2-405C-B423-3F09286AD47B}"/>
                </c:ext>
              </c:extLst>
            </c:dLbl>
            <c:dLbl>
              <c:idx val="40"/>
              <c:layout>
                <c:manualLayout>
                  <c:x val="-6.1572945204021656E-3"/>
                  <c:y val="-1.6806464692661432E-2"/>
                </c:manualLayout>
              </c:layout>
              <c:tx>
                <c:rich>
                  <a:bodyPr/>
                  <a:lstStyle/>
                  <a:p>
                    <a:fld id="{DCBE57C2-89AE-4E20-A682-C399E6116080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42C2-405C-B423-3F09286AD47B}"/>
                </c:ext>
              </c:extLst>
            </c:dLbl>
            <c:dLbl>
              <c:idx val="41"/>
              <c:layout>
                <c:manualLayout>
                  <c:x val="-4.0797312274868387E-2"/>
                  <c:y val="-6.6951896392228819E-3"/>
                </c:manualLayout>
              </c:layout>
              <c:tx>
                <c:rich>
                  <a:bodyPr/>
                  <a:lstStyle/>
                  <a:p>
                    <a:fld id="{06C4FAD0-36E4-455C-B0EF-B1002122A0D0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42C2-405C-B423-3F09286AD47B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03D901DF-D1F3-46F3-9117-FF2EB293480E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42C2-405C-B423-3F09286AD47B}"/>
                </c:ext>
              </c:extLst>
            </c:dLbl>
            <c:dLbl>
              <c:idx val="43"/>
              <c:layout>
                <c:manualLayout>
                  <c:x val="-8.05627320426449E-3"/>
                  <c:y val="-2.0167757631193644E-2"/>
                </c:manualLayout>
              </c:layout>
              <c:tx>
                <c:rich>
                  <a:bodyPr/>
                  <a:lstStyle/>
                  <a:p>
                    <a:fld id="{AB07C7AE-FF67-4D45-A5F2-2403CA9D6B86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42C2-405C-B423-3F09286AD47B}"/>
                </c:ext>
              </c:extLst>
            </c:dLbl>
            <c:dLbl>
              <c:idx val="44"/>
              <c:layout>
                <c:manualLayout>
                  <c:x val="-9.8689346752238963E-2"/>
                  <c:y val="2.352905056972586E-2"/>
                </c:manualLayout>
              </c:layout>
              <c:tx>
                <c:rich>
                  <a:bodyPr/>
                  <a:lstStyle/>
                  <a:p>
                    <a:fld id="{67955323-A6BE-4DA7-8C8C-A89CDA587BFC}" type="CELLRANGE">
                      <a:rPr lang="en-US"/>
                      <a:pPr/>
                      <a:t>[CELLRANGE]</a:t>
                    </a:fld>
                    <a:endParaRPr lang="pl-P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42C2-405C-B423-3F09286AD4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'Top 80% year-year change'!$J$2:$J$46</c:f>
              <c:numCache>
                <c:formatCode>General</c:formatCode>
                <c:ptCount val="45"/>
                <c:pt idx="0">
                  <c:v>12.712</c:v>
                </c:pt>
                <c:pt idx="1">
                  <c:v>18.788</c:v>
                </c:pt>
                <c:pt idx="2">
                  <c:v>9.8019999999999996</c:v>
                </c:pt>
                <c:pt idx="3">
                  <c:v>27.725999999999999</c:v>
                </c:pt>
                <c:pt idx="4">
                  <c:v>10.116</c:v>
                </c:pt>
                <c:pt idx="5">
                  <c:v>56.252000000000002</c:v>
                </c:pt>
                <c:pt idx="6">
                  <c:v>46.536999999999999</c:v>
                </c:pt>
                <c:pt idx="7">
                  <c:v>31.463000000000001</c:v>
                </c:pt>
                <c:pt idx="8">
                  <c:v>23.388000000000002</c:v>
                </c:pt>
                <c:pt idx="9">
                  <c:v>16.762</c:v>
                </c:pt>
                <c:pt idx="10">
                  <c:v>22.417999999999999</c:v>
                </c:pt>
                <c:pt idx="11">
                  <c:v>2.524</c:v>
                </c:pt>
                <c:pt idx="12">
                  <c:v>22.399000000000001</c:v>
                </c:pt>
                <c:pt idx="13">
                  <c:v>34.408999999999999</c:v>
                </c:pt>
                <c:pt idx="14">
                  <c:v>3.0670000000000002</c:v>
                </c:pt>
                <c:pt idx="15">
                  <c:v>20.456</c:v>
                </c:pt>
                <c:pt idx="16">
                  <c:v>35.438000000000002</c:v>
                </c:pt>
                <c:pt idx="17">
                  <c:v>26.576000000000001</c:v>
                </c:pt>
                <c:pt idx="18">
                  <c:v>15.085000000000001</c:v>
                </c:pt>
                <c:pt idx="19">
                  <c:v>4.4349999999999996</c:v>
                </c:pt>
                <c:pt idx="20">
                  <c:v>1.6950000000000001</c:v>
                </c:pt>
                <c:pt idx="21">
                  <c:v>46.758000000000003</c:v>
                </c:pt>
                <c:pt idx="22">
                  <c:v>-3.5179999999999998</c:v>
                </c:pt>
                <c:pt idx="23">
                  <c:v>32.700000000000003</c:v>
                </c:pt>
                <c:pt idx="24">
                  <c:v>27.184999999999999</c:v>
                </c:pt>
                <c:pt idx="25">
                  <c:v>5.4390000000000001</c:v>
                </c:pt>
                <c:pt idx="26">
                  <c:v>34.185000000000002</c:v>
                </c:pt>
                <c:pt idx="27">
                  <c:v>51.734000000000002</c:v>
                </c:pt>
                <c:pt idx="28">
                  <c:v>24.623000000000001</c:v>
                </c:pt>
                <c:pt idx="29">
                  <c:v>29.702999999999999</c:v>
                </c:pt>
                <c:pt idx="30">
                  <c:v>55.570999999999998</c:v>
                </c:pt>
                <c:pt idx="31">
                  <c:v>63.595999999999997</c:v>
                </c:pt>
                <c:pt idx="32">
                  <c:v>58.706000000000003</c:v>
                </c:pt>
                <c:pt idx="33">
                  <c:v>20.260000000000002</c:v>
                </c:pt>
                <c:pt idx="34">
                  <c:v>9.0589999999999993</c:v>
                </c:pt>
                <c:pt idx="35">
                  <c:v>12.587999999999999</c:v>
                </c:pt>
                <c:pt idx="36">
                  <c:v>20.417000000000002</c:v>
                </c:pt>
                <c:pt idx="37">
                  <c:v>-90.584999999999994</c:v>
                </c:pt>
                <c:pt idx="38">
                  <c:v>73.067999999999998</c:v>
                </c:pt>
                <c:pt idx="39">
                  <c:v>24.100999999999999</c:v>
                </c:pt>
                <c:pt idx="40">
                  <c:v>4.5410000000000004</c:v>
                </c:pt>
                <c:pt idx="41">
                  <c:v>17.861999999999998</c:v>
                </c:pt>
                <c:pt idx="42">
                  <c:v>-22.710999999999999</c:v>
                </c:pt>
                <c:pt idx="43">
                  <c:v>-1.8580000000000001</c:v>
                </c:pt>
                <c:pt idx="44">
                  <c:v>0</c:v>
                </c:pt>
              </c:numCache>
            </c:numRef>
          </c:xVal>
          <c:yVal>
            <c:numRef>
              <c:f>'Top 80% year-year change'!$R$2:$R$46</c:f>
              <c:numCache>
                <c:formatCode>General</c:formatCode>
                <c:ptCount val="45"/>
                <c:pt idx="0">
                  <c:v>2.6669999999999998</c:v>
                </c:pt>
                <c:pt idx="1">
                  <c:v>10.576000000000001</c:v>
                </c:pt>
                <c:pt idx="2">
                  <c:v>-9.1609999999999996</c:v>
                </c:pt>
                <c:pt idx="3">
                  <c:v>13.369</c:v>
                </c:pt>
                <c:pt idx="4">
                  <c:v>-9.7949999999999999</c:v>
                </c:pt>
                <c:pt idx="5">
                  <c:v>41.008000000000003</c:v>
                </c:pt>
                <c:pt idx="6">
                  <c:v>7.0339999999999998</c:v>
                </c:pt>
                <c:pt idx="7">
                  <c:v>13.093999999999999</c:v>
                </c:pt>
                <c:pt idx="8">
                  <c:v>41.374000000000002</c:v>
                </c:pt>
                <c:pt idx="9">
                  <c:v>1.321</c:v>
                </c:pt>
                <c:pt idx="10">
                  <c:v>13.317</c:v>
                </c:pt>
                <c:pt idx="11">
                  <c:v>-63.097999999999999</c:v>
                </c:pt>
                <c:pt idx="12">
                  <c:v>9.8350000000000009</c:v>
                </c:pt>
                <c:pt idx="13">
                  <c:v>-10.596</c:v>
                </c:pt>
                <c:pt idx="14">
                  <c:v>-0.33700000000000002</c:v>
                </c:pt>
                <c:pt idx="15">
                  <c:v>10.55</c:v>
                </c:pt>
                <c:pt idx="16">
                  <c:v>10.24</c:v>
                </c:pt>
                <c:pt idx="17">
                  <c:v>53.25</c:v>
                </c:pt>
                <c:pt idx="18">
                  <c:v>43.448</c:v>
                </c:pt>
                <c:pt idx="19">
                  <c:v>21.401</c:v>
                </c:pt>
                <c:pt idx="20">
                  <c:v>60.676000000000002</c:v>
                </c:pt>
                <c:pt idx="21">
                  <c:v>69.677000000000007</c:v>
                </c:pt>
                <c:pt idx="22">
                  <c:v>5.8620000000000001</c:v>
                </c:pt>
                <c:pt idx="23">
                  <c:v>-7.0019999999999998</c:v>
                </c:pt>
                <c:pt idx="24">
                  <c:v>23.824000000000002</c:v>
                </c:pt>
                <c:pt idx="25">
                  <c:v>86.846000000000004</c:v>
                </c:pt>
                <c:pt idx="26">
                  <c:v>65.486999999999995</c:v>
                </c:pt>
                <c:pt idx="27">
                  <c:v>-56.926000000000002</c:v>
                </c:pt>
                <c:pt idx="28">
                  <c:v>14.388999999999999</c:v>
                </c:pt>
                <c:pt idx="29">
                  <c:v>1.5509999999999999</c:v>
                </c:pt>
                <c:pt idx="30">
                  <c:v>-12.965</c:v>
                </c:pt>
                <c:pt idx="31">
                  <c:v>9.7040000000000006</c:v>
                </c:pt>
                <c:pt idx="32">
                  <c:v>-9.1649999999999991</c:v>
                </c:pt>
                <c:pt idx="33">
                  <c:v>-28.774999999999999</c:v>
                </c:pt>
                <c:pt idx="34">
                  <c:v>-80.641000000000005</c:v>
                </c:pt>
                <c:pt idx="35">
                  <c:v>109.68600000000001</c:v>
                </c:pt>
                <c:pt idx="36">
                  <c:v>25.388000000000002</c:v>
                </c:pt>
                <c:pt idx="37">
                  <c:v>76.191000000000003</c:v>
                </c:pt>
                <c:pt idx="38">
                  <c:v>-60.765999999999998</c:v>
                </c:pt>
                <c:pt idx="39">
                  <c:v>49.003999999999998</c:v>
                </c:pt>
                <c:pt idx="40">
                  <c:v>36.569000000000003</c:v>
                </c:pt>
                <c:pt idx="41">
                  <c:v>26.292999999999999</c:v>
                </c:pt>
                <c:pt idx="42">
                  <c:v>19.803999999999998</c:v>
                </c:pt>
                <c:pt idx="43">
                  <c:v>5.609</c:v>
                </c:pt>
                <c:pt idx="44">
                  <c:v>49.247999999999998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'Top 80% year-year change'!$B$2:$B$46</c15:f>
                <c15:dlblRangeCache>
                  <c:ptCount val="45"/>
                  <c:pt idx="0">
                    <c:v>France</c:v>
                  </c:pt>
                  <c:pt idx="1">
                    <c:v>Netherlands</c:v>
                  </c:pt>
                  <c:pt idx="2">
                    <c:v>Germany</c:v>
                  </c:pt>
                  <c:pt idx="3">
                    <c:v>Italy</c:v>
                  </c:pt>
                  <c:pt idx="4">
                    <c:v>United Kingdom</c:v>
                  </c:pt>
                  <c:pt idx="5">
                    <c:v>Greece</c:v>
                  </c:pt>
                  <c:pt idx="6">
                    <c:v>Portugal</c:v>
                  </c:pt>
                  <c:pt idx="7">
                    <c:v>Spain</c:v>
                  </c:pt>
                  <c:pt idx="8">
                    <c:v>Belgium</c:v>
                  </c:pt>
                  <c:pt idx="9">
                    <c:v>Sweden</c:v>
                  </c:pt>
                  <c:pt idx="10">
                    <c:v>Austria</c:v>
                  </c:pt>
                  <c:pt idx="11">
                    <c:v>Switzerland</c:v>
                  </c:pt>
                  <c:pt idx="12">
                    <c:v>Poland</c:v>
                  </c:pt>
                  <c:pt idx="13">
                    <c:v>Czech Republic</c:v>
                  </c:pt>
                  <c:pt idx="14">
                    <c:v>Hungary</c:v>
                  </c:pt>
                  <c:pt idx="15">
                    <c:v>Romania</c:v>
                  </c:pt>
                  <c:pt idx="16">
                    <c:v>Bulgaria</c:v>
                  </c:pt>
                  <c:pt idx="17">
                    <c:v>Ukraine</c:v>
                  </c:pt>
                  <c:pt idx="18">
                    <c:v>Russia</c:v>
                  </c:pt>
                  <c:pt idx="19">
                    <c:v>Georgia</c:v>
                  </c:pt>
                  <c:pt idx="20">
                    <c:v>Azerbaijan</c:v>
                  </c:pt>
                  <c:pt idx="21">
                    <c:v>Uzbekistan</c:v>
                  </c:pt>
                  <c:pt idx="22">
                    <c:v>Slovenia</c:v>
                  </c:pt>
                  <c:pt idx="23">
                    <c:v>Serbia</c:v>
                  </c:pt>
                  <c:pt idx="24">
                    <c:v>Morocco</c:v>
                  </c:pt>
                  <c:pt idx="25">
                    <c:v>Algeria</c:v>
                  </c:pt>
                  <c:pt idx="26">
                    <c:v>Tunisia</c:v>
                  </c:pt>
                  <c:pt idx="27">
                    <c:v>Libya</c:v>
                  </c:pt>
                  <c:pt idx="28">
                    <c:v>Egypt</c:v>
                  </c:pt>
                  <c:pt idx="29">
                    <c:v>USA</c:v>
                  </c:pt>
                  <c:pt idx="30">
                    <c:v>Canada</c:v>
                  </c:pt>
                  <c:pt idx="31">
                    <c:v>Brazil</c:v>
                  </c:pt>
                  <c:pt idx="32">
                    <c:v>Lebanon</c:v>
                  </c:pt>
                  <c:pt idx="33">
                    <c:v>Syria</c:v>
                  </c:pt>
                  <c:pt idx="34">
                    <c:v>Iraq</c:v>
                  </c:pt>
                  <c:pt idx="35">
                    <c:v>Iran</c:v>
                  </c:pt>
                  <c:pt idx="36">
                    <c:v>Israel</c:v>
                  </c:pt>
                  <c:pt idx="37">
                    <c:v>Saudi Arabia</c:v>
                  </c:pt>
                  <c:pt idx="38">
                    <c:v>UAE</c:v>
                  </c:pt>
                  <c:pt idx="39">
                    <c:v>India</c:v>
                  </c:pt>
                  <c:pt idx="40">
                    <c:v>Malaysia</c:v>
                  </c:pt>
                  <c:pt idx="41">
                    <c:v>China</c:v>
                  </c:pt>
                  <c:pt idx="42">
                    <c:v>South Korea</c:v>
                  </c:pt>
                  <c:pt idx="43">
                    <c:v>Japan</c:v>
                  </c:pt>
                  <c:pt idx="44">
                    <c:v>Confidential Country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D-42C2-405C-B423-3F09286AD4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488553951"/>
        <c:axId val="488555615"/>
      </c:scatterChart>
      <c:valAx>
        <c:axId val="488553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Export</a:t>
                </a:r>
                <a:r>
                  <a:rPr lang="pl-PL" sz="1000" b="0" i="0" u="none" strike="noStrike" baseline="0">
                    <a:effectLst/>
                  </a:rPr>
                  <a:t> [US$ 1000]</a:t>
                </a:r>
                <a:endParaRPr lang="pl-P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88555615"/>
        <c:crosses val="autoZero"/>
        <c:crossBetween val="midCat"/>
      </c:valAx>
      <c:valAx>
        <c:axId val="48855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Import [US$ 1000]</a:t>
                </a:r>
              </a:p>
            </c:rich>
          </c:tx>
          <c:layout>
            <c:manualLayout>
              <c:xMode val="edge"/>
              <c:yMode val="edge"/>
              <c:x val="7.2704199519235567E-3"/>
              <c:y val="0.368561153910358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885539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2">
          <a:lumMod val="75000"/>
        </a:schemeClr>
      </a:solidFill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'80% exp. &amp; imp. countries'!$W$3:$W$47</cx:f>
        <cx:lvl ptCount="45" formatCode="_-* # ##0,00_-;\-* # ##0,00_-;_-* &quot;-&quot;??_-;_-@_-">
          <cx:pt idx="0">17544881.092</cx:pt>
          <cx:pt idx="1">3377764.2820000001</cx:pt>
          <cx:pt idx="2">5186535.2879999997</cx:pt>
          <cx:pt idx="3">13207644.693</cx:pt>
          <cx:pt idx="4">10323502.477</cx:pt>
          <cx:pt idx="5">0</cx:pt>
          <cx:pt idx="6">12372140.466</cx:pt>
          <cx:pt idx="7">8109803.9330000002</cx:pt>
          <cx:pt idx="8">8786285.4810000006</cx:pt>
          <cx:pt idx="9">9970224.3509999998</cx:pt>
          <cx:pt idx="10">6171187.6720000003</cx:pt>
          <cx:pt idx="11">4484750.341</cx:pt>
          <cx:pt idx="12">1104155.27</cx:pt>
          <cx:pt idx="13">4690524.7130000005</cx:pt>
          <cx:pt idx="14">853146.48699999996</cx:pt>
          <cx:pt idx="15">4253020.7489999998</cx:pt>
          <cx:pt idx="16">5664540.4560000002</cx:pt>
          <cx:pt idx="17">4894436.5159999998</cx:pt>
          <cx:pt idx="18">2645854.6069999998</cx:pt>
          <cx:pt idx="19">3568048.1189999999</cx:pt>
          <cx:pt idx="20">3908360.977</cx:pt>
          <cx:pt idx="21">2536746.3560000001</cx:pt>
          <cx:pt idx="22">2812276.628</cx:pt>
          <cx:pt idx="23">963257.55500000005</cx:pt>
          <cx:pt idx="24">433042.37800000003</cx:pt>
          <cx:pt idx="25">1121559.058</cx:pt>
          <cx:pt idx="26">1515721.699</cx:pt>
          <cx:pt idx="27">2616397.0959999999</cx:pt>
          <cx:pt idx="28">1553154.0260000001</cx:pt>
          <cx:pt idx="29">1693703.4650000001</cx:pt>
          <cx:pt idx="30">235851.57500000001</cx:pt>
          <cx:pt idx="31">2508274.0249999999</cx:pt>
          <cx:pt idx="32">399253.44699999999</cx:pt>
          <cx:pt idx="33">1383670.561</cx:pt>
          <cx:pt idx="34">2120684.3909999998</cx:pt>
          <cx:pt idx="35">1302164.527</cx:pt>
          <cx:pt idx="36">1528412.905</cx:pt>
          <cx:pt idx="37">1564094.632</cx:pt>
          <cx:pt idx="38">1354847.372</cx:pt>
          <cx:pt idx="39">1918856.862</cx:pt>
          <cx:pt idx="40">1583708.5060000001</cx:pt>
          <cx:pt idx="41">1526060.6780000001</cx:pt>
          <cx:pt idx="42">1350901.483</cx:pt>
          <cx:pt idx="43">1477063.8770000001</cx:pt>
          <cx:pt idx="44">1245367.132</cx:pt>
        </cx:lvl>
      </cx:numDim>
    </cx:data>
    <cx:data id="1">
      <cx:numDim type="val">
        <cx:f>'80% exp. &amp; imp. countries'!$X$3:$X$47</cx:f>
        <cx:lvl ptCount="45" formatCode="_-* # ##0,00_-;\-* # ##0,00_-;_-* &quot;-&quot;??_-;_-@_-">
          <cx:pt idx="0">19741912.188999999</cx:pt>
          <cx:pt idx="1">29099543.833000001</cx:pt>
          <cx:pt idx="2">25575826.888</cx:pt>
          <cx:pt idx="3">11703746.832</cx:pt>
          <cx:pt idx="4">10429475.108999999</cx:pt>
          <cx:pt idx="5">20391279.129000001</cx:pt>
          <cx:pt idx="6">5035830.4309999999</cx:pt>
          <cx:pt idx="7">7174425.0690000001</cx:pt>
          <cx:pt idx="8">5699298.1579999998</cx:pt>
          <cx:pt idx="9">1587719.1680000001</cx:pt>
          <cx:pt idx="10">4012334.8629999999</cx:pt>
          <cx:pt idx="11">5253596.3059999999</cx:pt>
          <cx:pt idx="12">7197060.4040000001</cx:pt>
          <cx:pt idx="13">3061416.0550000002</cx:pt>
          <cx:pt idx="14">6869902.3619999997</cx:pt>
          <cx:pt idx="15">3300647.7779999999</cx:pt>
          <cx:pt idx="16">1876129.9750000001</cx:pt>
          <cx:pt idx="17">2198582.4610000001</cx:pt>
          <cx:pt idx="18">3969753.5299999998</cx:pt>
          <cx:pt idx="19">2341667.4569999999</cx:pt>
          <cx:pt idx="20">1970856.375</cx:pt>
          <cx:pt idx="21">2500961.7650000001</cx:pt>
          <cx:pt idx="22">1862688.4509999999</cx:pt>
          <cx:pt idx="23">3541625.406</cx:pt>
          <cx:pt idx="24">3953344.1800000002</cx:pt>
          <cx:pt idx="25">2867559.017</cx:pt>
          <cx:pt idx="26">2455273.4249999998</cx:pt>
          <cx:pt idx="27">795071.22900000005</cx:pt>
          <cx:pt idx="28">1787055.612</cx:pt>
          <cx:pt idx="29">1645831.9180000001</cx:pt>
          <cx:pt idx="30">3029900.878</cx:pt>
          <cx:pt idx="31">721190.06599999999</cx:pt>
          <cx:pt idx="32">2717673.3390000002</cx:pt>
          <cx:pt idx="33">1660120.7690000001</cx:pt>
          <cx:pt idx="34">659913.38500000001</cx:pt>
          <cx:pt idx="35">1465721.9140000001</cx:pt>
          <cx:pt idx="36">1060135.551</cx:pt>
          <cx:pt idx="37">938581.77099999995</cx:pt>
          <cx:pt idx="38">1027631.368</cx:pt>
          <cx:pt idx="39">175836.64600000001</cx:pt>
          <cx:pt idx="40">413036.946</cx:pt>
          <cx:pt idx="41">423546.76299999998</cx:pt>
          <cx:pt idx="42">402033.353</cx:pt>
          <cx:pt idx="43">46824.190999999999</cx:pt>
          <cx:pt idx="44">249230.57500000001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latin typeface="+mj-lt"/>
                <a:ea typeface="Century Gothic (body)"/>
                <a:cs typeface="Century Gothic (body)"/>
              </a:defRPr>
            </a:pPr>
            <a:r>
              <a:rPr lang="pl-PL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</a:rPr>
              <a:t>Export and import boxplots</a:t>
            </a: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j-lt"/>
            </a:endParaRPr>
          </a:p>
        </cx:rich>
      </cx:tx>
    </cx:title>
    <cx:plotArea>
      <cx:plotAreaRegion>
        <cx:series layoutId="boxWhisker" uniqueId="{DB270777-4AAC-462B-9109-D629A6AB9825}">
          <cx:tx>
            <cx:txData>
              <cx:f/>
              <cx:v>Export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3495808-7EB0-4EFE-89F8-EAA2C8D6ACCB}">
          <cx:tx>
            <cx:txData>
              <cx:f/>
              <cx:v>Import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solidFill>
                  <a:srgbClr val="595959"/>
                </a:solidFill>
                <a:latin typeface="+mj-lt"/>
                <a:ea typeface="Century Gothic (body)"/>
                <a:cs typeface="Century Gothic (body)"/>
              </a:defRPr>
            </a:pPr>
            <a:endParaRPr lang="pl-PL">
              <a:latin typeface="+mj-lt"/>
            </a:endParaRPr>
          </a:p>
        </cx:txPr>
      </cx:axis>
      <cx:axis id="1">
        <cx:valScaling max="30000000"/>
        <cx:title>
          <cx:tx>
            <cx:txData>
              <cx:v>Value [US$ 1000]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000">
                  <a:latin typeface="+mj-lt"/>
                  <a:ea typeface="Century Gothic (body)"/>
                  <a:cs typeface="Century Gothic (body)"/>
                </a:defRPr>
              </a:pPr>
              <a:r>
                <a:rPr lang="pl-PL" sz="10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j-lt"/>
                </a:rPr>
                <a:t>Value [US$ 1000]</a:t>
              </a:r>
            </a:p>
          </cx:txPr>
        </cx:title>
        <cx:majorGridlines/>
        <cx:tickLabels/>
        <cx:numFmt formatCode="# ##0" sourceLinked="0"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solidFill>
                  <a:srgbClr val="595959"/>
                </a:solidFill>
                <a:latin typeface="+mj-lt"/>
                <a:ea typeface="Century Gothic (body)"/>
                <a:cs typeface="Century Gothic (body)"/>
              </a:defRPr>
            </a:pPr>
            <a:endParaRPr lang="pl-PL">
              <a:latin typeface="+mj-lt"/>
            </a:endParaRPr>
          </a:p>
        </cx:txPr>
      </cx:axis>
    </cx:plotArea>
    <cx:legend pos="r" align="ctr" overlay="1"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latin typeface="+mj-lt"/>
              <a:ea typeface="Century Gothic (body)"/>
              <a:cs typeface="Century Gothic (body)"/>
            </a:defRPr>
          </a:pPr>
          <a:endParaRPr lang="en-US" sz="9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+mj-lt"/>
          </a:endParaRPr>
        </a:p>
      </cx:txPr>
    </cx:legend>
  </cx:chart>
  <cx:spPr>
    <a:solidFill>
      <a:schemeClr val="bg1"/>
    </a:solidFill>
    <a:ln>
      <a:solidFill>
        <a:schemeClr val="bg2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1/29/2022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1/29/2022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8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7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37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97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04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21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67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6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9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6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9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4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19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4wr3nd/TradeTR" TargetMode="External"/><Relationship Id="rId2" Type="http://schemas.openxmlformats.org/officeDocument/2006/relationships/hyperlink" Target="https://www.linkedin.com/in/pawel-wolanowski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ublic.tableau.com/app/profile/lawric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tuik.gov.tr/Kategori/GetKategori?p=dis-ticaret-104&amp;dil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Turkish</a:t>
            </a:r>
            <a:r>
              <a:rPr lang="pl-PL" dirty="0"/>
              <a:t> export and import </a:t>
            </a:r>
            <a:r>
              <a:rPr lang="pl-PL" dirty="0" err="1"/>
              <a:t>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9989366" cy="1712168"/>
          </a:xfrm>
        </p:spPr>
        <p:txBody>
          <a:bodyPr>
            <a:normAutofit fontScale="77500" lnSpcReduction="20000"/>
          </a:bodyPr>
          <a:lstStyle/>
          <a:p>
            <a:r>
              <a:rPr lang="pl-PL" sz="2400" dirty="0"/>
              <a:t>Author: Paweł Wolanowski</a:t>
            </a:r>
          </a:p>
          <a:p>
            <a:endParaRPr lang="pl-PL" dirty="0"/>
          </a:p>
          <a:p>
            <a:r>
              <a:rPr lang="pl-PL" dirty="0" err="1"/>
              <a:t>Contact</a:t>
            </a:r>
            <a:r>
              <a:rPr lang="pl-PL" dirty="0"/>
              <a:t>:</a:t>
            </a:r>
          </a:p>
          <a:p>
            <a:r>
              <a:rPr lang="pl-PL" dirty="0"/>
              <a:t>wolanowski.pawel@gmail.com</a:t>
            </a:r>
          </a:p>
          <a:p>
            <a:r>
              <a:rPr lang="en-US" dirty="0">
                <a:hlinkClick r:id="rId2"/>
              </a:rPr>
              <a:t>https://www.linkedin.com/in/pawel-wolanowski/</a:t>
            </a:r>
            <a:endParaRPr lang="pl-PL" dirty="0"/>
          </a:p>
          <a:p>
            <a:endParaRPr lang="pl-PL" dirty="0"/>
          </a:p>
          <a:p>
            <a:r>
              <a:rPr lang="pl-PL" dirty="0"/>
              <a:t>Project </a:t>
            </a:r>
            <a:r>
              <a:rPr lang="pl-PL" dirty="0" err="1"/>
              <a:t>location</a:t>
            </a:r>
            <a:r>
              <a:rPr lang="pl-PL" dirty="0"/>
              <a:t>:</a:t>
            </a:r>
          </a:p>
          <a:p>
            <a:r>
              <a:rPr lang="pl-PL" dirty="0">
                <a:hlinkClick r:id="rId3"/>
              </a:rPr>
              <a:t>https://github.com/L4wr3nd/TradeTR</a:t>
            </a:r>
            <a:endParaRPr lang="pl-PL" dirty="0"/>
          </a:p>
          <a:p>
            <a:r>
              <a:rPr lang="pl-PL" dirty="0">
                <a:hlinkClick r:id="rId4"/>
              </a:rPr>
              <a:t>https://public.tableau.com/app/profile/lawrick</a:t>
            </a:r>
            <a:endParaRPr lang="pl-PL" dirty="0"/>
          </a:p>
          <a:p>
            <a:endParaRPr lang="pl-PL" dirty="0"/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02BF20-72AA-4875-865D-461C581C6E6E}"/>
              </a:ext>
            </a:extLst>
          </p:cNvPr>
          <p:cNvCxnSpPr>
            <a:cxnSpLocks/>
          </p:cNvCxnSpPr>
          <p:nvPr/>
        </p:nvCxnSpPr>
        <p:spPr>
          <a:xfrm>
            <a:off x="1269876" y="4876800"/>
            <a:ext cx="779633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9203"/>
            <a:ext cx="9753600" cy="634082"/>
          </a:xfrm>
        </p:spPr>
        <p:txBody>
          <a:bodyPr>
            <a:normAutofit/>
          </a:bodyPr>
          <a:lstStyle/>
          <a:p>
            <a:r>
              <a:rPr lang="pl-PL" sz="2800" dirty="0" err="1"/>
              <a:t>Methodology</a:t>
            </a:r>
            <a:r>
              <a:rPr lang="pl-PL" sz="2800" dirty="0"/>
              <a:t> – MySQL </a:t>
            </a:r>
            <a:r>
              <a:rPr lang="pl-PL" sz="2800" dirty="0" err="1"/>
              <a:t>sample</a:t>
            </a:r>
            <a:r>
              <a:rPr lang="pl-PL" sz="2800" dirty="0"/>
              <a:t> </a:t>
            </a:r>
            <a:r>
              <a:rPr lang="pl-PL" sz="2800" dirty="0" err="1"/>
              <a:t>code</a:t>
            </a:r>
            <a:endParaRPr lang="en-US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187A8-D83B-4899-8240-036576790ACB}"/>
              </a:ext>
            </a:extLst>
          </p:cNvPr>
          <p:cNvCxnSpPr>
            <a:cxnSpLocks/>
          </p:cNvCxnSpPr>
          <p:nvPr/>
        </p:nvCxnSpPr>
        <p:spPr>
          <a:xfrm>
            <a:off x="0" y="624879"/>
            <a:ext cx="779633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7B959BA-CE50-4A99-8927-49A77F065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43" y="764704"/>
            <a:ext cx="10105137" cy="59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-9203"/>
            <a:ext cx="12188825" cy="634082"/>
          </a:xfrm>
        </p:spPr>
        <p:txBody>
          <a:bodyPr>
            <a:noAutofit/>
          </a:bodyPr>
          <a:lstStyle/>
          <a:p>
            <a:r>
              <a:rPr lang="pl-PL" sz="2800" dirty="0" err="1"/>
              <a:t>Results</a:t>
            </a:r>
            <a:r>
              <a:rPr lang="pl-PL" sz="2800" dirty="0"/>
              <a:t> – export and import in 2013-2021(Dec 2021 </a:t>
            </a:r>
            <a:r>
              <a:rPr lang="pl-PL" sz="2800" dirty="0" err="1"/>
              <a:t>excluded</a:t>
            </a:r>
            <a:r>
              <a:rPr lang="pl-PL" sz="2800" dirty="0"/>
              <a:t>)</a:t>
            </a:r>
            <a:endParaRPr lang="en-US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187A8-D83B-4899-8240-036576790ACB}"/>
              </a:ext>
            </a:extLst>
          </p:cNvPr>
          <p:cNvCxnSpPr>
            <a:cxnSpLocks/>
          </p:cNvCxnSpPr>
          <p:nvPr/>
        </p:nvCxnSpPr>
        <p:spPr>
          <a:xfrm>
            <a:off x="0" y="624879"/>
            <a:ext cx="779633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A77FECE-C2F9-4A50-929E-27A651F23AF1}"/>
              </a:ext>
            </a:extLst>
          </p:cNvPr>
          <p:cNvSpPr txBox="1">
            <a:spLocks/>
          </p:cNvSpPr>
          <p:nvPr/>
        </p:nvSpPr>
        <p:spPr>
          <a:xfrm>
            <a:off x="738200" y="1637184"/>
            <a:ext cx="11017224" cy="475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pl-PL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014BF8C-48A5-4596-BDDA-C67F1ED28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827589"/>
              </p:ext>
            </p:extLst>
          </p:nvPr>
        </p:nvGraphicFramePr>
        <p:xfrm>
          <a:off x="2651124" y="908720"/>
          <a:ext cx="6886575" cy="2628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6DF4DED-7FD6-4F77-8A17-BEBDF28DF5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935382"/>
              </p:ext>
            </p:extLst>
          </p:nvPr>
        </p:nvGraphicFramePr>
        <p:xfrm>
          <a:off x="2652471" y="3820788"/>
          <a:ext cx="6885228" cy="282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173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-9203"/>
            <a:ext cx="12188825" cy="634082"/>
          </a:xfrm>
        </p:spPr>
        <p:txBody>
          <a:bodyPr>
            <a:noAutofit/>
          </a:bodyPr>
          <a:lstStyle/>
          <a:p>
            <a:r>
              <a:rPr lang="pl-PL" sz="2800" dirty="0" err="1"/>
              <a:t>Results</a:t>
            </a:r>
            <a:r>
              <a:rPr lang="pl-PL" sz="2800" dirty="0"/>
              <a:t> – export and import in 2013-2021(Dec 2021 </a:t>
            </a:r>
            <a:r>
              <a:rPr lang="pl-PL" sz="2800" dirty="0" err="1"/>
              <a:t>excluded</a:t>
            </a:r>
            <a:r>
              <a:rPr lang="pl-PL" sz="2800" dirty="0"/>
              <a:t>)</a:t>
            </a:r>
            <a:endParaRPr lang="en-US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187A8-D83B-4899-8240-036576790ACB}"/>
              </a:ext>
            </a:extLst>
          </p:cNvPr>
          <p:cNvCxnSpPr>
            <a:cxnSpLocks/>
          </p:cNvCxnSpPr>
          <p:nvPr/>
        </p:nvCxnSpPr>
        <p:spPr>
          <a:xfrm>
            <a:off x="0" y="624879"/>
            <a:ext cx="779633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A77FECE-C2F9-4A50-929E-27A651F23AF1}"/>
              </a:ext>
            </a:extLst>
          </p:cNvPr>
          <p:cNvSpPr txBox="1">
            <a:spLocks/>
          </p:cNvSpPr>
          <p:nvPr/>
        </p:nvSpPr>
        <p:spPr>
          <a:xfrm>
            <a:off x="738200" y="1637184"/>
            <a:ext cx="11017224" cy="475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pl-PL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92A84E6-E01B-416F-95B5-110578572B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226663"/>
              </p:ext>
            </p:extLst>
          </p:nvPr>
        </p:nvGraphicFramePr>
        <p:xfrm>
          <a:off x="2651124" y="3820788"/>
          <a:ext cx="6886575" cy="2628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9FC52D4-EBFF-448F-8520-4F2A3F6B92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374468"/>
              </p:ext>
            </p:extLst>
          </p:nvPr>
        </p:nvGraphicFramePr>
        <p:xfrm>
          <a:off x="2651123" y="928715"/>
          <a:ext cx="6886575" cy="26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871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-9203"/>
            <a:ext cx="12188825" cy="634082"/>
          </a:xfrm>
        </p:spPr>
        <p:txBody>
          <a:bodyPr>
            <a:noAutofit/>
          </a:bodyPr>
          <a:lstStyle/>
          <a:p>
            <a:r>
              <a:rPr lang="pl-PL" sz="2800" dirty="0" err="1"/>
              <a:t>Results</a:t>
            </a:r>
            <a:r>
              <a:rPr lang="pl-PL" sz="2800" dirty="0"/>
              <a:t> - top </a:t>
            </a:r>
            <a:r>
              <a:rPr lang="pl-PL" sz="2800" dirty="0" err="1"/>
              <a:t>countries</a:t>
            </a:r>
            <a:r>
              <a:rPr lang="pl-PL" sz="2800" dirty="0"/>
              <a:t> </a:t>
            </a:r>
            <a:r>
              <a:rPr lang="pl-PL" sz="2800" dirty="0" err="1"/>
              <a:t>generating</a:t>
            </a:r>
            <a:r>
              <a:rPr lang="pl-PL" sz="2800" dirty="0"/>
              <a:t> 80% of export </a:t>
            </a:r>
            <a:r>
              <a:rPr lang="pl-PL" sz="2800" dirty="0" err="1"/>
              <a:t>or</a:t>
            </a:r>
            <a:r>
              <a:rPr lang="pl-PL" sz="2800" dirty="0"/>
              <a:t> import</a:t>
            </a:r>
            <a:endParaRPr lang="en-US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187A8-D83B-4899-8240-036576790ACB}"/>
              </a:ext>
            </a:extLst>
          </p:cNvPr>
          <p:cNvCxnSpPr>
            <a:cxnSpLocks/>
          </p:cNvCxnSpPr>
          <p:nvPr/>
        </p:nvCxnSpPr>
        <p:spPr>
          <a:xfrm>
            <a:off x="0" y="624879"/>
            <a:ext cx="779633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A77FECE-C2F9-4A50-929E-27A651F23AF1}"/>
              </a:ext>
            </a:extLst>
          </p:cNvPr>
          <p:cNvSpPr txBox="1">
            <a:spLocks/>
          </p:cNvSpPr>
          <p:nvPr/>
        </p:nvSpPr>
        <p:spPr>
          <a:xfrm>
            <a:off x="738200" y="1637184"/>
            <a:ext cx="11017224" cy="475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pl-P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D03B53-D0FB-47AE-8D5C-DA83EF41B805}"/>
              </a:ext>
            </a:extLst>
          </p:cNvPr>
          <p:cNvGrpSpPr/>
          <p:nvPr/>
        </p:nvGrpSpPr>
        <p:grpSpPr>
          <a:xfrm>
            <a:off x="319746" y="1484041"/>
            <a:ext cx="11549330" cy="3889917"/>
            <a:chOff x="-116744" y="0"/>
            <a:chExt cx="11626983" cy="3792538"/>
          </a:xfrm>
          <a:solidFill>
            <a:schemeClr val="bg1"/>
          </a:solidFill>
        </p:grpSpPr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3E846C69-C7AD-452F-81DA-7541CC72620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39769958"/>
                </p:ext>
              </p:extLst>
            </p:nvPr>
          </p:nvGraphicFramePr>
          <p:xfrm>
            <a:off x="-116744" y="0"/>
            <a:ext cx="11626983" cy="37925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8717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-9203"/>
            <a:ext cx="12188825" cy="634082"/>
          </a:xfrm>
        </p:spPr>
        <p:txBody>
          <a:bodyPr>
            <a:noAutofit/>
          </a:bodyPr>
          <a:lstStyle/>
          <a:p>
            <a:r>
              <a:rPr lang="pl-PL" sz="2800" dirty="0" err="1"/>
              <a:t>Results</a:t>
            </a:r>
            <a:r>
              <a:rPr lang="pl-PL" sz="2800" dirty="0"/>
              <a:t> - top </a:t>
            </a:r>
            <a:r>
              <a:rPr lang="pl-PL" sz="2800" dirty="0" err="1"/>
              <a:t>countries</a:t>
            </a:r>
            <a:r>
              <a:rPr lang="pl-PL" sz="2800" dirty="0"/>
              <a:t> </a:t>
            </a:r>
            <a:r>
              <a:rPr lang="pl-PL" sz="2800" dirty="0" err="1"/>
              <a:t>generating</a:t>
            </a:r>
            <a:r>
              <a:rPr lang="pl-PL" sz="2800" dirty="0"/>
              <a:t> 80% of export </a:t>
            </a:r>
            <a:r>
              <a:rPr lang="pl-PL" sz="2800" dirty="0" err="1"/>
              <a:t>or</a:t>
            </a:r>
            <a:r>
              <a:rPr lang="pl-PL" sz="2800" dirty="0"/>
              <a:t> import</a:t>
            </a:r>
            <a:endParaRPr lang="en-US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187A8-D83B-4899-8240-036576790ACB}"/>
              </a:ext>
            </a:extLst>
          </p:cNvPr>
          <p:cNvCxnSpPr>
            <a:cxnSpLocks/>
          </p:cNvCxnSpPr>
          <p:nvPr/>
        </p:nvCxnSpPr>
        <p:spPr>
          <a:xfrm>
            <a:off x="0" y="624879"/>
            <a:ext cx="779633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A77FECE-C2F9-4A50-929E-27A651F23AF1}"/>
              </a:ext>
            </a:extLst>
          </p:cNvPr>
          <p:cNvSpPr txBox="1">
            <a:spLocks/>
          </p:cNvSpPr>
          <p:nvPr/>
        </p:nvSpPr>
        <p:spPr>
          <a:xfrm>
            <a:off x="738200" y="1637184"/>
            <a:ext cx="11017224" cy="475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pl-PL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969616A-1E67-44DB-ADBB-3F942CF6D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468466"/>
              </p:ext>
            </p:extLst>
          </p:nvPr>
        </p:nvGraphicFramePr>
        <p:xfrm>
          <a:off x="320011" y="1483200"/>
          <a:ext cx="11548800" cy="389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9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-9203"/>
            <a:ext cx="12188825" cy="634082"/>
          </a:xfrm>
        </p:spPr>
        <p:txBody>
          <a:bodyPr>
            <a:noAutofit/>
          </a:bodyPr>
          <a:lstStyle/>
          <a:p>
            <a:r>
              <a:rPr lang="pl-PL" sz="2800" dirty="0" err="1"/>
              <a:t>Results</a:t>
            </a:r>
            <a:r>
              <a:rPr lang="pl-PL" sz="2800" dirty="0"/>
              <a:t> - top </a:t>
            </a:r>
            <a:r>
              <a:rPr lang="pl-PL" sz="2800" dirty="0" err="1"/>
              <a:t>countries</a:t>
            </a:r>
            <a:r>
              <a:rPr lang="pl-PL" sz="2800" dirty="0"/>
              <a:t> </a:t>
            </a:r>
            <a:r>
              <a:rPr lang="pl-PL" sz="2800" dirty="0" err="1"/>
              <a:t>generating</a:t>
            </a:r>
            <a:r>
              <a:rPr lang="pl-PL" sz="2800" dirty="0"/>
              <a:t> 80% of export </a:t>
            </a:r>
            <a:r>
              <a:rPr lang="pl-PL" sz="2800" dirty="0" err="1"/>
              <a:t>or</a:t>
            </a:r>
            <a:r>
              <a:rPr lang="pl-PL" sz="2800" dirty="0"/>
              <a:t> import</a:t>
            </a:r>
            <a:endParaRPr lang="en-US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187A8-D83B-4899-8240-036576790ACB}"/>
              </a:ext>
            </a:extLst>
          </p:cNvPr>
          <p:cNvCxnSpPr>
            <a:cxnSpLocks/>
          </p:cNvCxnSpPr>
          <p:nvPr/>
        </p:nvCxnSpPr>
        <p:spPr>
          <a:xfrm>
            <a:off x="0" y="624879"/>
            <a:ext cx="779633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A77FECE-C2F9-4A50-929E-27A651F23AF1}"/>
              </a:ext>
            </a:extLst>
          </p:cNvPr>
          <p:cNvSpPr txBox="1">
            <a:spLocks/>
          </p:cNvSpPr>
          <p:nvPr/>
        </p:nvSpPr>
        <p:spPr>
          <a:xfrm>
            <a:off x="738200" y="1637184"/>
            <a:ext cx="11017224" cy="475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pl-P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10A15DFB-C122-49A0-B163-89D45CD30A4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12188399"/>
                  </p:ext>
                </p:extLst>
              </p:nvPr>
            </p:nvGraphicFramePr>
            <p:xfrm>
              <a:off x="1890328" y="1653271"/>
              <a:ext cx="8712968" cy="43781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10A15DFB-C122-49A0-B163-89D45CD30A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0328" y="1653271"/>
                <a:ext cx="8712968" cy="43781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677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-9203"/>
            <a:ext cx="12188825" cy="634082"/>
          </a:xfrm>
        </p:spPr>
        <p:txBody>
          <a:bodyPr>
            <a:noAutofit/>
          </a:bodyPr>
          <a:lstStyle/>
          <a:p>
            <a:r>
              <a:rPr lang="pl-PL" sz="2800" dirty="0" err="1"/>
              <a:t>discussion</a:t>
            </a:r>
            <a:endParaRPr lang="en-US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187A8-D83B-4899-8240-036576790ACB}"/>
              </a:ext>
            </a:extLst>
          </p:cNvPr>
          <p:cNvCxnSpPr>
            <a:cxnSpLocks/>
          </p:cNvCxnSpPr>
          <p:nvPr/>
        </p:nvCxnSpPr>
        <p:spPr>
          <a:xfrm>
            <a:off x="0" y="624879"/>
            <a:ext cx="779633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A51A6E4-5107-461A-85CB-B1909B6B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4" y="836713"/>
            <a:ext cx="11737304" cy="54074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pl-PL" dirty="0"/>
              <a:t>Notable</a:t>
            </a:r>
            <a:r>
              <a:rPr lang="en-US" dirty="0"/>
              <a:t> </a:t>
            </a:r>
            <a:r>
              <a:rPr lang="pl-PL" dirty="0" err="1"/>
              <a:t>year</a:t>
            </a:r>
            <a:r>
              <a:rPr lang="pl-PL" dirty="0"/>
              <a:t>/</a:t>
            </a:r>
            <a:r>
              <a:rPr lang="pl-PL" dirty="0" err="1"/>
              <a:t>year</a:t>
            </a:r>
            <a:r>
              <a:rPr lang="en-US" dirty="0"/>
              <a:t> growth </a:t>
            </a:r>
            <a:r>
              <a:rPr lang="pl-PL" dirty="0"/>
              <a:t>of </a:t>
            </a:r>
            <a:r>
              <a:rPr lang="pl-PL" dirty="0" err="1"/>
              <a:t>both</a:t>
            </a:r>
            <a:r>
              <a:rPr lang="en-US" dirty="0"/>
              <a:t> export and import in 2021 even without December</a:t>
            </a:r>
            <a:r>
              <a:rPr lang="pl-PL" dirty="0"/>
              <a:t> </a:t>
            </a:r>
            <a:r>
              <a:rPr lang="en-US" dirty="0"/>
              <a:t>results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pl-PL" dirty="0" err="1"/>
              <a:t>Apart</a:t>
            </a:r>
            <a:r>
              <a:rPr lang="pl-PL" dirty="0"/>
              <a:t> from</a:t>
            </a:r>
            <a:r>
              <a:rPr lang="en-US" dirty="0"/>
              <a:t> 2017, import decline</a:t>
            </a:r>
            <a:r>
              <a:rPr lang="pl-PL" dirty="0"/>
              <a:t>d</a:t>
            </a:r>
            <a:r>
              <a:rPr lang="en-US" dirty="0"/>
              <a:t> until 20</a:t>
            </a:r>
            <a:r>
              <a:rPr lang="pl-PL" dirty="0"/>
              <a:t>20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began</a:t>
            </a:r>
            <a:r>
              <a:rPr lang="pl-PL" dirty="0"/>
              <a:t> to </a:t>
            </a:r>
            <a:r>
              <a:rPr lang="pl-PL" dirty="0" err="1"/>
              <a:t>rise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en-US" dirty="0"/>
              <a:t>Highly variable changes in annual export and import values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year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en-US" dirty="0"/>
              <a:t>Gradual increase of </a:t>
            </a:r>
            <a:r>
              <a:rPr lang="pl-PL" dirty="0"/>
              <a:t>export/import ratio </a:t>
            </a:r>
            <a:r>
              <a:rPr lang="en-US" dirty="0"/>
              <a:t>over the years</a:t>
            </a:r>
            <a:r>
              <a:rPr lang="pl-PL" dirty="0"/>
              <a:t> from </a:t>
            </a:r>
            <a:r>
              <a:rPr lang="pl-PL" dirty="0" err="1"/>
              <a:t>long</a:t>
            </a:r>
            <a:r>
              <a:rPr lang="pl-PL" dirty="0"/>
              <a:t>-period </a:t>
            </a:r>
            <a:r>
              <a:rPr lang="pl-PL" dirty="0" err="1"/>
              <a:t>perspective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pl-PL" dirty="0" err="1"/>
              <a:t>Significant</a:t>
            </a:r>
            <a:r>
              <a:rPr lang="pl-PL" dirty="0"/>
              <a:t> </a:t>
            </a:r>
            <a:r>
              <a:rPr lang="pl-PL" dirty="0" err="1"/>
              <a:t>share</a:t>
            </a:r>
            <a:r>
              <a:rPr lang="pl-PL" dirty="0"/>
              <a:t> of </a:t>
            </a:r>
            <a:r>
              <a:rPr lang="pl-PL" dirty="0" err="1"/>
              <a:t>Confidential</a:t>
            </a:r>
            <a:r>
              <a:rPr lang="pl-PL" dirty="0"/>
              <a:t> Country in import and </a:t>
            </a:r>
            <a:r>
              <a:rPr lang="pl-PL" dirty="0" err="1"/>
              <a:t>total</a:t>
            </a:r>
            <a:r>
              <a:rPr lang="pl-PL" dirty="0"/>
              <a:t> trade (2021)</a:t>
            </a:r>
          </a:p>
          <a:p>
            <a:pPr>
              <a:lnSpc>
                <a:spcPct val="100000"/>
              </a:lnSpc>
            </a:pPr>
            <a:r>
              <a:rPr lang="pl-PL" dirty="0" err="1"/>
              <a:t>Strong</a:t>
            </a:r>
            <a:r>
              <a:rPr lang="pl-PL" dirty="0"/>
              <a:t> import influence from China and Russia with notable </a:t>
            </a:r>
            <a:r>
              <a:rPr lang="pl-PL" dirty="0" err="1"/>
              <a:t>results</a:t>
            </a:r>
            <a:r>
              <a:rPr lang="pl-PL" dirty="0"/>
              <a:t> of </a:t>
            </a:r>
            <a:r>
              <a:rPr lang="pl-PL" dirty="0" err="1"/>
              <a:t>Confidential</a:t>
            </a:r>
            <a:r>
              <a:rPr lang="pl-PL" dirty="0"/>
              <a:t> Country and Germany (2021)</a:t>
            </a:r>
          </a:p>
          <a:p>
            <a:pPr>
              <a:lnSpc>
                <a:spcPct val="100000"/>
              </a:lnSpc>
            </a:pPr>
            <a:r>
              <a:rPr lang="pl-PL" dirty="0"/>
              <a:t>Export to </a:t>
            </a:r>
            <a:r>
              <a:rPr lang="pl-PL" dirty="0" err="1"/>
              <a:t>majority</a:t>
            </a:r>
            <a:r>
              <a:rPr lang="pl-PL" dirty="0"/>
              <a:t> of </a:t>
            </a:r>
            <a:r>
              <a:rPr lang="pl-PL" dirty="0" err="1"/>
              <a:t>leading</a:t>
            </a:r>
            <a:r>
              <a:rPr lang="pl-PL" dirty="0"/>
              <a:t> trade </a:t>
            </a:r>
            <a:r>
              <a:rPr lang="pl-PL" dirty="0" err="1"/>
              <a:t>countries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higher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close</a:t>
            </a:r>
            <a:r>
              <a:rPr lang="pl-PL" dirty="0"/>
              <a:t> to import (2021)</a:t>
            </a:r>
          </a:p>
          <a:p>
            <a:pPr>
              <a:lnSpc>
                <a:spcPct val="100000"/>
              </a:lnSpc>
            </a:pPr>
            <a:r>
              <a:rPr lang="pl-PL" dirty="0" err="1"/>
              <a:t>Low</a:t>
            </a:r>
            <a:r>
              <a:rPr lang="pl-PL" dirty="0"/>
              <a:t> </a:t>
            </a:r>
            <a:r>
              <a:rPr lang="pl-PL" dirty="0" err="1"/>
              <a:t>amout</a:t>
            </a:r>
            <a:r>
              <a:rPr lang="pl-PL" dirty="0"/>
              <a:t> of import </a:t>
            </a:r>
            <a:r>
              <a:rPr lang="pl-PL" dirty="0" err="1"/>
              <a:t>decline</a:t>
            </a:r>
            <a:r>
              <a:rPr lang="pl-PL" dirty="0"/>
              <a:t> </a:t>
            </a:r>
            <a:r>
              <a:rPr lang="pl-PL" dirty="0" err="1"/>
              <a:t>among</a:t>
            </a:r>
            <a:r>
              <a:rPr lang="pl-PL" dirty="0"/>
              <a:t> </a:t>
            </a:r>
            <a:r>
              <a:rPr lang="pl-PL" dirty="0" err="1"/>
              <a:t>leading</a:t>
            </a:r>
            <a:r>
              <a:rPr lang="pl-PL" dirty="0"/>
              <a:t> trade </a:t>
            </a:r>
            <a:r>
              <a:rPr lang="pl-PL" dirty="0" err="1"/>
              <a:t>countries</a:t>
            </a:r>
            <a:r>
              <a:rPr lang="pl-PL" dirty="0"/>
              <a:t> (2021)</a:t>
            </a:r>
          </a:p>
          <a:p>
            <a:pPr>
              <a:lnSpc>
                <a:spcPct val="100000"/>
              </a:lnSpc>
            </a:pPr>
            <a:r>
              <a:rPr lang="pl-PL" dirty="0" err="1"/>
              <a:t>Mostly</a:t>
            </a:r>
            <a:r>
              <a:rPr lang="pl-PL" dirty="0"/>
              <a:t> a</a:t>
            </a:r>
            <a:r>
              <a:rPr lang="en-US" dirty="0"/>
              <a:t> </a:t>
            </a:r>
            <a:r>
              <a:rPr lang="pl-PL" dirty="0" err="1"/>
              <a:t>growth</a:t>
            </a:r>
            <a:r>
              <a:rPr lang="pl-PL" dirty="0"/>
              <a:t> of export to </a:t>
            </a:r>
            <a:r>
              <a:rPr lang="pl-PL" dirty="0" err="1"/>
              <a:t>leading</a:t>
            </a:r>
            <a:r>
              <a:rPr lang="pl-PL" dirty="0"/>
              <a:t> trade </a:t>
            </a:r>
            <a:r>
              <a:rPr lang="pl-PL" dirty="0" err="1"/>
              <a:t>countries</a:t>
            </a:r>
            <a:r>
              <a:rPr lang="pl-PL" dirty="0"/>
              <a:t> (2021)</a:t>
            </a:r>
          </a:p>
          <a:p>
            <a:pPr>
              <a:lnSpc>
                <a:spcPct val="100000"/>
              </a:lnSpc>
            </a:pPr>
            <a:r>
              <a:rPr lang="pl-PL" dirty="0"/>
              <a:t>Germany </a:t>
            </a:r>
            <a:r>
              <a:rPr lang="en-US" dirty="0"/>
              <a:t>has the highest value of total trade and exports. The next highest in total trade value are China, Russia, the US and Italy (2021</a:t>
            </a:r>
            <a:r>
              <a:rPr lang="pl-PL" dirty="0"/>
              <a:t>)</a:t>
            </a:r>
          </a:p>
          <a:p>
            <a:pPr>
              <a:lnSpc>
                <a:spcPct val="100000"/>
              </a:lnSpc>
            </a:pPr>
            <a:r>
              <a:rPr lang="pl-PL" dirty="0"/>
              <a:t>No </a:t>
            </a:r>
            <a:r>
              <a:rPr lang="pl-PL" dirty="0" err="1"/>
              <a:t>simultaneous</a:t>
            </a:r>
            <a:r>
              <a:rPr lang="pl-PL" dirty="0"/>
              <a:t> </a:t>
            </a:r>
            <a:r>
              <a:rPr lang="pl-PL" dirty="0" err="1"/>
              <a:t>decline</a:t>
            </a:r>
            <a:r>
              <a:rPr lang="pl-PL" dirty="0"/>
              <a:t> of import and export in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leading</a:t>
            </a:r>
            <a:r>
              <a:rPr lang="pl-PL" dirty="0"/>
              <a:t> trade country (2021)</a:t>
            </a:r>
          </a:p>
        </p:txBody>
      </p:sp>
    </p:spTree>
    <p:extLst>
      <p:ext uri="{BB962C8B-B14F-4D97-AF65-F5344CB8AC3E}">
        <p14:creationId xmlns:p14="http://schemas.microsoft.com/office/powerpoint/2010/main" val="181475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-9203"/>
            <a:ext cx="12188825" cy="634082"/>
          </a:xfrm>
        </p:spPr>
        <p:txBody>
          <a:bodyPr>
            <a:noAutofit/>
          </a:bodyPr>
          <a:lstStyle/>
          <a:p>
            <a:r>
              <a:rPr lang="pl-PL" sz="2800" dirty="0" err="1"/>
              <a:t>Conclusions</a:t>
            </a:r>
            <a:endParaRPr lang="en-US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187A8-D83B-4899-8240-036576790ACB}"/>
              </a:ext>
            </a:extLst>
          </p:cNvPr>
          <p:cNvCxnSpPr>
            <a:cxnSpLocks/>
          </p:cNvCxnSpPr>
          <p:nvPr/>
        </p:nvCxnSpPr>
        <p:spPr>
          <a:xfrm>
            <a:off x="0" y="624879"/>
            <a:ext cx="779633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A51A6E4-5107-461A-85CB-B1909B6B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4" y="1258961"/>
            <a:ext cx="11737304" cy="49852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dirty="0" err="1"/>
              <a:t>Turkish</a:t>
            </a:r>
            <a:r>
              <a:rPr lang="pl-PL" dirty="0"/>
              <a:t> export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gradually</a:t>
            </a:r>
            <a:r>
              <a:rPr lang="pl-PL" dirty="0"/>
              <a:t> </a:t>
            </a:r>
            <a:r>
              <a:rPr lang="pl-PL" dirty="0" err="1"/>
              <a:t>getting</a:t>
            </a:r>
            <a:r>
              <a:rPr lang="pl-PL" dirty="0"/>
              <a:t> </a:t>
            </a:r>
            <a:r>
              <a:rPr lang="pl-PL" dirty="0" err="1"/>
              <a:t>closer</a:t>
            </a:r>
            <a:r>
              <a:rPr lang="pl-PL" dirty="0"/>
              <a:t> to import</a:t>
            </a:r>
          </a:p>
          <a:p>
            <a:pPr>
              <a:lnSpc>
                <a:spcPct val="100000"/>
              </a:lnSpc>
            </a:pPr>
            <a:r>
              <a:rPr lang="pl-PL" dirty="0" err="1"/>
              <a:t>Trade’s</a:t>
            </a:r>
            <a:r>
              <a:rPr lang="pl-PL" dirty="0"/>
              <a:t> </a:t>
            </a:r>
            <a:r>
              <a:rPr lang="pl-PL" dirty="0" err="1"/>
              <a:t>annual</a:t>
            </a:r>
            <a:r>
              <a:rPr lang="pl-PL" dirty="0"/>
              <a:t> </a:t>
            </a:r>
            <a:r>
              <a:rPr lang="pl-PL" dirty="0" err="1"/>
              <a:t>changes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unstable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pl-PL" dirty="0"/>
              <a:t>In </a:t>
            </a:r>
            <a:r>
              <a:rPr lang="pl-PL" dirty="0" err="1"/>
              <a:t>short</a:t>
            </a:r>
            <a:r>
              <a:rPr lang="pl-PL" dirty="0"/>
              <a:t>-term, </a:t>
            </a:r>
            <a:r>
              <a:rPr lang="pl-PL" dirty="0" err="1"/>
              <a:t>Turkish</a:t>
            </a:r>
            <a:r>
              <a:rPr lang="pl-PL" dirty="0"/>
              <a:t> </a:t>
            </a:r>
            <a:r>
              <a:rPr lang="pl-PL" dirty="0" err="1"/>
              <a:t>international</a:t>
            </a:r>
            <a:r>
              <a:rPr lang="pl-PL" dirty="0"/>
              <a:t> trade </a:t>
            </a:r>
            <a:r>
              <a:rPr lang="pl-PL" dirty="0" err="1"/>
              <a:t>experienced</a:t>
            </a:r>
            <a:r>
              <a:rPr lang="pl-PL" dirty="0"/>
              <a:t> </a:t>
            </a:r>
            <a:r>
              <a:rPr lang="pl-PL" dirty="0" err="1"/>
              <a:t>growth</a:t>
            </a:r>
            <a:r>
              <a:rPr lang="pl-PL" dirty="0"/>
              <a:t> in </a:t>
            </a:r>
            <a:r>
              <a:rPr lang="pl-PL" dirty="0" err="1"/>
              <a:t>both</a:t>
            </a:r>
            <a:r>
              <a:rPr lang="pl-PL" dirty="0"/>
              <a:t> import and export</a:t>
            </a:r>
          </a:p>
          <a:p>
            <a:pPr>
              <a:lnSpc>
                <a:spcPct val="100000"/>
              </a:lnSpc>
            </a:pPr>
            <a:r>
              <a:rPr lang="pl-PL" dirty="0" err="1"/>
              <a:t>Turkish</a:t>
            </a:r>
            <a:r>
              <a:rPr lang="pl-PL" dirty="0"/>
              <a:t> import in 2021 was </a:t>
            </a:r>
            <a:r>
              <a:rPr lang="pl-PL" dirty="0" err="1"/>
              <a:t>strongly</a:t>
            </a:r>
            <a:r>
              <a:rPr lang="pl-PL" dirty="0"/>
              <a:t> </a:t>
            </a:r>
            <a:r>
              <a:rPr lang="pl-PL" dirty="0" err="1"/>
              <a:t>influenced</a:t>
            </a:r>
            <a:r>
              <a:rPr lang="pl-PL" dirty="0"/>
              <a:t> by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particual</a:t>
            </a:r>
            <a:r>
              <a:rPr lang="pl-PL" dirty="0"/>
              <a:t> trading </a:t>
            </a:r>
            <a:r>
              <a:rPr lang="pl-PL" dirty="0" err="1"/>
              <a:t>partners</a:t>
            </a:r>
            <a:r>
              <a:rPr lang="pl-PL" dirty="0"/>
              <a:t> and was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scattered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export</a:t>
            </a:r>
          </a:p>
        </p:txBody>
      </p:sp>
    </p:spTree>
    <p:extLst>
      <p:ext uri="{BB962C8B-B14F-4D97-AF65-F5344CB8AC3E}">
        <p14:creationId xmlns:p14="http://schemas.microsoft.com/office/powerpoint/2010/main" val="6331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-9203"/>
            <a:ext cx="12188825" cy="634082"/>
          </a:xfrm>
        </p:spPr>
        <p:txBody>
          <a:bodyPr>
            <a:noAutofit/>
          </a:bodyPr>
          <a:lstStyle/>
          <a:p>
            <a:r>
              <a:rPr lang="pl-PL" sz="2800" dirty="0" err="1"/>
              <a:t>Further</a:t>
            </a:r>
            <a:r>
              <a:rPr lang="pl-PL" sz="2800" dirty="0"/>
              <a:t> </a:t>
            </a:r>
            <a:r>
              <a:rPr lang="pl-PL" sz="2800" dirty="0" err="1"/>
              <a:t>research</a:t>
            </a:r>
            <a:r>
              <a:rPr lang="pl-PL" sz="2800" dirty="0"/>
              <a:t> </a:t>
            </a:r>
            <a:r>
              <a:rPr lang="pl-PL" sz="2800" dirty="0" err="1"/>
              <a:t>perspectives</a:t>
            </a:r>
            <a:r>
              <a:rPr lang="pl-PL" sz="2800" dirty="0"/>
              <a:t> </a:t>
            </a:r>
            <a:endParaRPr lang="en-US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187A8-D83B-4899-8240-036576790ACB}"/>
              </a:ext>
            </a:extLst>
          </p:cNvPr>
          <p:cNvCxnSpPr>
            <a:cxnSpLocks/>
          </p:cNvCxnSpPr>
          <p:nvPr/>
        </p:nvCxnSpPr>
        <p:spPr>
          <a:xfrm>
            <a:off x="0" y="624879"/>
            <a:ext cx="779633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A51A6E4-5107-461A-85CB-B1909B6B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4" y="1258961"/>
            <a:ext cx="11737304" cy="49852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dirty="0" err="1"/>
              <a:t>Investigation</a:t>
            </a:r>
            <a:r>
              <a:rPr lang="pl-PL" dirty="0"/>
              <a:t> of trade with the </a:t>
            </a:r>
            <a:r>
              <a:rPr lang="pl-PL" dirty="0" err="1"/>
              <a:t>biggest</a:t>
            </a:r>
            <a:r>
              <a:rPr lang="pl-PL" dirty="0"/>
              <a:t> trading </a:t>
            </a:r>
            <a:r>
              <a:rPr lang="pl-PL" dirty="0" err="1"/>
              <a:t>partners</a:t>
            </a:r>
            <a:r>
              <a:rPr lang="pl-PL" dirty="0"/>
              <a:t> </a:t>
            </a:r>
            <a:r>
              <a:rPr lang="pl-PL" dirty="0" err="1"/>
              <a:t>individually</a:t>
            </a:r>
            <a:r>
              <a:rPr lang="pl-PL" dirty="0"/>
              <a:t> </a:t>
            </a:r>
            <a:r>
              <a:rPr lang="pl-PL" dirty="0" err="1"/>
              <a:t>during</a:t>
            </a:r>
            <a:r>
              <a:rPr lang="pl-PL" dirty="0"/>
              <a:t> </a:t>
            </a:r>
            <a:r>
              <a:rPr lang="pl-PL" dirty="0" err="1"/>
              <a:t>longer</a:t>
            </a:r>
            <a:r>
              <a:rPr lang="pl-PL" dirty="0"/>
              <a:t> period </a:t>
            </a:r>
            <a:r>
              <a:rPr lang="pl-PL" dirty="0" err="1"/>
              <a:t>either</a:t>
            </a:r>
            <a:r>
              <a:rPr lang="pl-PL" dirty="0"/>
              <a:t> from </a:t>
            </a:r>
            <a:r>
              <a:rPr lang="pl-PL" dirty="0" err="1"/>
              <a:t>only</a:t>
            </a:r>
            <a:r>
              <a:rPr lang="pl-PL" dirty="0"/>
              <a:t>-import, </a:t>
            </a:r>
            <a:r>
              <a:rPr lang="pl-PL" dirty="0" err="1"/>
              <a:t>only</a:t>
            </a:r>
            <a:r>
              <a:rPr lang="pl-PL" dirty="0"/>
              <a:t>-export and </a:t>
            </a:r>
            <a:r>
              <a:rPr lang="pl-PL" dirty="0" err="1"/>
              <a:t>general</a:t>
            </a:r>
            <a:r>
              <a:rPr lang="pl-PL" dirty="0"/>
              <a:t> </a:t>
            </a:r>
            <a:r>
              <a:rPr lang="pl-PL" dirty="0" err="1"/>
              <a:t>perspectives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pl-PL" dirty="0" err="1"/>
              <a:t>Checking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sources</a:t>
            </a:r>
            <a:r>
              <a:rPr lang="pl-PL" dirty="0"/>
              <a:t> (media)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 </a:t>
            </a:r>
            <a:r>
              <a:rPr lang="pl-PL" dirty="0" err="1"/>
              <a:t>clear</a:t>
            </a:r>
            <a:r>
              <a:rPr lang="pl-PL" dirty="0"/>
              <a:t> 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inflation</a:t>
            </a:r>
            <a:r>
              <a:rPr lang="pl-PL" dirty="0"/>
              <a:t>, COVID-19, </a:t>
            </a:r>
            <a:r>
              <a:rPr lang="pl-PL" dirty="0" err="1"/>
              <a:t>political</a:t>
            </a:r>
            <a:r>
              <a:rPr lang="pl-PL" dirty="0"/>
              <a:t> </a:t>
            </a:r>
            <a:r>
              <a:rPr lang="pl-PL" dirty="0" err="1"/>
              <a:t>instability</a:t>
            </a:r>
            <a:r>
              <a:rPr lang="pl-PL" dirty="0"/>
              <a:t> </a:t>
            </a:r>
            <a:r>
              <a:rPr lang="pl-PL" dirty="0" err="1"/>
              <a:t>incl</a:t>
            </a:r>
            <a:r>
              <a:rPr lang="pl-PL" dirty="0"/>
              <a:t>. </a:t>
            </a:r>
            <a:r>
              <a:rPr lang="pl-PL" dirty="0" err="1"/>
              <a:t>coup</a:t>
            </a:r>
            <a:r>
              <a:rPr lang="pl-PL" dirty="0"/>
              <a:t>) and </a:t>
            </a:r>
            <a:r>
              <a:rPr lang="pl-PL" dirty="0" err="1"/>
              <a:t>unclear</a:t>
            </a:r>
            <a:r>
              <a:rPr lang="pl-PL" dirty="0"/>
              <a:t> </a:t>
            </a:r>
            <a:r>
              <a:rPr lang="pl-PL" dirty="0" err="1"/>
              <a:t>causes</a:t>
            </a:r>
            <a:r>
              <a:rPr lang="pl-PL" dirty="0"/>
              <a:t> of </a:t>
            </a:r>
            <a:r>
              <a:rPr lang="pl-PL" dirty="0" err="1"/>
              <a:t>Turkish</a:t>
            </a:r>
            <a:r>
              <a:rPr lang="pl-PL" dirty="0"/>
              <a:t> trade </a:t>
            </a:r>
            <a:r>
              <a:rPr lang="pl-PL" dirty="0" err="1"/>
              <a:t>instability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pl-PL" dirty="0"/>
              <a:t>Import and export </a:t>
            </a:r>
            <a:r>
              <a:rPr lang="pl-PL" dirty="0" err="1"/>
              <a:t>analysis</a:t>
            </a:r>
            <a:r>
              <a:rPr lang="pl-PL" dirty="0"/>
              <a:t> from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 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type</a:t>
            </a:r>
            <a:r>
              <a:rPr lang="pl-PL" dirty="0"/>
              <a:t> of </a:t>
            </a:r>
            <a:r>
              <a:rPr lang="pl-PL" dirty="0" err="1"/>
              <a:t>goods</a:t>
            </a:r>
            <a:r>
              <a:rPr lang="pl-PL" dirty="0"/>
              <a:t>)</a:t>
            </a:r>
          </a:p>
          <a:p>
            <a:pPr>
              <a:lnSpc>
                <a:spcPct val="100000"/>
              </a:lnSpc>
            </a:pPr>
            <a:r>
              <a:rPr lang="pl-PL" dirty="0"/>
              <a:t>Analysis update </a:t>
            </a:r>
            <a:r>
              <a:rPr lang="pl-PL" dirty="0" err="1"/>
              <a:t>using</a:t>
            </a:r>
            <a:r>
              <a:rPr lang="pl-PL" dirty="0"/>
              <a:t> data </a:t>
            </a:r>
            <a:r>
              <a:rPr lang="pl-PL" dirty="0" err="1"/>
              <a:t>including</a:t>
            </a:r>
            <a:r>
              <a:rPr lang="pl-PL" dirty="0"/>
              <a:t> Dec 2021 </a:t>
            </a:r>
            <a:r>
              <a:rPr lang="pl-PL" dirty="0" err="1"/>
              <a:t>results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655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9203"/>
            <a:ext cx="9753600" cy="634082"/>
          </a:xfrm>
        </p:spPr>
        <p:txBody>
          <a:bodyPr>
            <a:normAutofit/>
          </a:bodyPr>
          <a:lstStyle/>
          <a:p>
            <a:r>
              <a:rPr lang="pl-PL" sz="2800" dirty="0"/>
              <a:t>Project </a:t>
            </a:r>
            <a:r>
              <a:rPr lang="pl-PL" sz="2800" dirty="0" err="1"/>
              <a:t>objectives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5800" y="1484784"/>
            <a:ext cx="11017224" cy="47594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 err="1"/>
              <a:t>Thematic</a:t>
            </a:r>
            <a:endParaRPr lang="pl-PL" dirty="0"/>
          </a:p>
          <a:p>
            <a:pPr lvl="1">
              <a:lnSpc>
                <a:spcPct val="100000"/>
              </a:lnSpc>
            </a:pPr>
            <a:r>
              <a:rPr lang="pl-PL" dirty="0" err="1"/>
              <a:t>Identify</a:t>
            </a:r>
            <a:r>
              <a:rPr lang="pl-PL" dirty="0"/>
              <a:t> </a:t>
            </a:r>
            <a:r>
              <a:rPr lang="pl-PL" dirty="0" err="1"/>
              <a:t>basic</a:t>
            </a:r>
            <a:r>
              <a:rPr lang="pl-PL" dirty="0"/>
              <a:t> </a:t>
            </a:r>
            <a:r>
              <a:rPr lang="pl-PL" dirty="0" err="1"/>
              <a:t>characteristics</a:t>
            </a:r>
            <a:r>
              <a:rPr lang="pl-PL" dirty="0"/>
              <a:t> of </a:t>
            </a:r>
            <a:r>
              <a:rPr lang="pl-PL" dirty="0" err="1"/>
              <a:t>Turkish</a:t>
            </a:r>
            <a:r>
              <a:rPr lang="pl-PL" dirty="0"/>
              <a:t> export and import</a:t>
            </a:r>
          </a:p>
          <a:p>
            <a:pPr lvl="1">
              <a:lnSpc>
                <a:spcPct val="100000"/>
              </a:lnSpc>
            </a:pP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latest</a:t>
            </a:r>
            <a:r>
              <a:rPr lang="pl-PL" dirty="0"/>
              <a:t> </a:t>
            </a:r>
            <a:r>
              <a:rPr lang="pl-PL" dirty="0" err="1"/>
              <a:t>results</a:t>
            </a:r>
            <a:r>
              <a:rPr lang="pl-PL" dirty="0"/>
              <a:t> of </a:t>
            </a:r>
            <a:r>
              <a:rPr lang="pl-PL" dirty="0" err="1"/>
              <a:t>leading</a:t>
            </a:r>
            <a:r>
              <a:rPr lang="pl-PL" dirty="0"/>
              <a:t> </a:t>
            </a:r>
            <a:r>
              <a:rPr lang="pl-PL" dirty="0" err="1"/>
              <a:t>countries</a:t>
            </a:r>
            <a:r>
              <a:rPr lang="pl-PL" dirty="0"/>
              <a:t> in </a:t>
            </a:r>
            <a:r>
              <a:rPr lang="pl-PL" dirty="0" err="1"/>
              <a:t>generating</a:t>
            </a:r>
            <a:r>
              <a:rPr lang="pl-PL" dirty="0"/>
              <a:t> </a:t>
            </a:r>
            <a:r>
              <a:rPr lang="pl-PL" dirty="0" err="1"/>
              <a:t>Turkish</a:t>
            </a:r>
            <a:r>
              <a:rPr lang="pl-PL" dirty="0"/>
              <a:t> export and import in 2021</a:t>
            </a:r>
          </a:p>
          <a:p>
            <a:pPr>
              <a:lnSpc>
                <a:spcPct val="150000"/>
              </a:lnSpc>
            </a:pPr>
            <a:r>
              <a:rPr lang="pl-PL" dirty="0"/>
              <a:t>Technical</a:t>
            </a:r>
          </a:p>
          <a:p>
            <a:pPr lvl="1">
              <a:lnSpc>
                <a:spcPct val="100000"/>
              </a:lnSpc>
            </a:pP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various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/software to </a:t>
            </a:r>
            <a:r>
              <a:rPr lang="pl-PL" dirty="0" err="1"/>
              <a:t>achieve</a:t>
            </a:r>
            <a:r>
              <a:rPr lang="pl-PL" dirty="0"/>
              <a:t> </a:t>
            </a:r>
            <a:r>
              <a:rPr lang="pl-PL" dirty="0" err="1"/>
              <a:t>thematical</a:t>
            </a:r>
            <a:r>
              <a:rPr lang="pl-PL" dirty="0"/>
              <a:t> </a:t>
            </a:r>
            <a:r>
              <a:rPr lang="pl-PL" dirty="0" err="1"/>
              <a:t>objectives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187A8-D83B-4899-8240-036576790ACB}"/>
              </a:ext>
            </a:extLst>
          </p:cNvPr>
          <p:cNvCxnSpPr>
            <a:cxnSpLocks/>
          </p:cNvCxnSpPr>
          <p:nvPr/>
        </p:nvCxnSpPr>
        <p:spPr>
          <a:xfrm>
            <a:off x="0" y="624879"/>
            <a:ext cx="779633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04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9203"/>
            <a:ext cx="9753600" cy="634082"/>
          </a:xfrm>
        </p:spPr>
        <p:txBody>
          <a:bodyPr>
            <a:normAutofit/>
          </a:bodyPr>
          <a:lstStyle/>
          <a:p>
            <a:r>
              <a:rPr lang="pl-PL" sz="2800" dirty="0"/>
              <a:t>Data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5800" y="1484784"/>
            <a:ext cx="11017224" cy="47594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 err="1"/>
              <a:t>Datasets</a:t>
            </a:r>
            <a:r>
              <a:rPr lang="pl-PL" dirty="0"/>
              <a:t>’ </a:t>
            </a:r>
            <a:r>
              <a:rPr lang="pl-PL" dirty="0" err="1"/>
              <a:t>names</a:t>
            </a:r>
            <a:r>
              <a:rPr lang="pl-PL" dirty="0"/>
              <a:t>:</a:t>
            </a:r>
          </a:p>
          <a:p>
            <a:pPr lvl="1">
              <a:lnSpc>
                <a:spcPct val="100000"/>
              </a:lnSpc>
            </a:pPr>
            <a:r>
              <a:rPr lang="pl-PL" dirty="0" err="1"/>
              <a:t>Imports</a:t>
            </a:r>
            <a:r>
              <a:rPr lang="pl-PL" dirty="0"/>
              <a:t> by </a:t>
            </a:r>
            <a:r>
              <a:rPr lang="pl-PL" dirty="0" err="1"/>
              <a:t>Countries</a:t>
            </a:r>
            <a:r>
              <a:rPr lang="pl-PL" dirty="0"/>
              <a:t> </a:t>
            </a:r>
          </a:p>
          <a:p>
            <a:pPr lvl="1">
              <a:lnSpc>
                <a:spcPct val="100000"/>
              </a:lnSpc>
            </a:pPr>
            <a:r>
              <a:rPr lang="pl-PL" dirty="0" err="1"/>
              <a:t>Exports</a:t>
            </a:r>
            <a:r>
              <a:rPr lang="pl-PL" dirty="0"/>
              <a:t> by </a:t>
            </a:r>
            <a:r>
              <a:rPr lang="pl-PL" dirty="0" err="1"/>
              <a:t>Countries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 err="1"/>
              <a:t>Publish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 dirty="0"/>
              <a:t>:</a:t>
            </a:r>
          </a:p>
          <a:p>
            <a:pPr lvl="1">
              <a:lnSpc>
                <a:spcPct val="100000"/>
              </a:lnSpc>
            </a:pPr>
            <a:r>
              <a:rPr lang="pl-PL" dirty="0"/>
              <a:t>31.12.2021 (</a:t>
            </a:r>
            <a:r>
              <a:rPr lang="pl-PL" dirty="0" err="1"/>
              <a:t>thus</a:t>
            </a:r>
            <a:r>
              <a:rPr lang="pl-PL" dirty="0"/>
              <a:t> </a:t>
            </a:r>
            <a:r>
              <a:rPr lang="pl-PL" dirty="0" err="1"/>
              <a:t>without</a:t>
            </a:r>
            <a:r>
              <a:rPr lang="pl-PL" dirty="0"/>
              <a:t> data from </a:t>
            </a:r>
            <a:r>
              <a:rPr lang="pl-PL" dirty="0" err="1"/>
              <a:t>December</a:t>
            </a:r>
            <a:r>
              <a:rPr lang="pl-PL" dirty="0"/>
              <a:t> 2021)</a:t>
            </a:r>
          </a:p>
          <a:p>
            <a:pPr>
              <a:lnSpc>
                <a:spcPct val="150000"/>
              </a:lnSpc>
            </a:pPr>
            <a:r>
              <a:rPr lang="pl-PL" dirty="0"/>
              <a:t>Source:</a:t>
            </a:r>
          </a:p>
          <a:p>
            <a:pPr lvl="1">
              <a:lnSpc>
                <a:spcPct val="100000"/>
              </a:lnSpc>
            </a:pPr>
            <a:r>
              <a:rPr lang="pl-PL" dirty="0">
                <a:hlinkClick r:id="rId3"/>
              </a:rPr>
              <a:t>https://data.tuik.gov.tr/Kategori/GetKategori?p=dis-ticaret-104&amp;dil=2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187A8-D83B-4899-8240-036576790ACB}"/>
              </a:ext>
            </a:extLst>
          </p:cNvPr>
          <p:cNvCxnSpPr>
            <a:cxnSpLocks/>
          </p:cNvCxnSpPr>
          <p:nvPr/>
        </p:nvCxnSpPr>
        <p:spPr>
          <a:xfrm>
            <a:off x="0" y="624879"/>
            <a:ext cx="779633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41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9203"/>
            <a:ext cx="9753600" cy="634082"/>
          </a:xfrm>
        </p:spPr>
        <p:txBody>
          <a:bodyPr>
            <a:normAutofit/>
          </a:bodyPr>
          <a:lstStyle/>
          <a:p>
            <a:r>
              <a:rPr lang="pl-PL" sz="2800" dirty="0"/>
              <a:t>Software </a:t>
            </a:r>
            <a:r>
              <a:rPr lang="pl-PL" sz="2800" dirty="0" err="1"/>
              <a:t>used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98068" y="2564906"/>
            <a:ext cx="8604956" cy="1728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dirty="0"/>
              <a:t>Data </a:t>
            </a:r>
            <a:r>
              <a:rPr lang="pl-PL" dirty="0" err="1"/>
              <a:t>overview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en-US" dirty="0"/>
              <a:t>Data preparation for further analysis in other software</a:t>
            </a:r>
          </a:p>
          <a:p>
            <a:pPr>
              <a:lnSpc>
                <a:spcPct val="100000"/>
              </a:lnSpc>
            </a:pPr>
            <a:r>
              <a:rPr lang="pl-PL" dirty="0"/>
              <a:t>Data </a:t>
            </a:r>
            <a:r>
              <a:rPr lang="pl-PL" dirty="0" err="1"/>
              <a:t>visualisation</a:t>
            </a:r>
            <a:r>
              <a:rPr lang="pl-PL" dirty="0"/>
              <a:t> and </a:t>
            </a:r>
            <a:r>
              <a:rPr lang="pl-PL" dirty="0" err="1"/>
              <a:t>analysis</a:t>
            </a:r>
            <a:endParaRPr lang="pl-P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187A8-D83B-4899-8240-036576790ACB}"/>
              </a:ext>
            </a:extLst>
          </p:cNvPr>
          <p:cNvCxnSpPr>
            <a:cxnSpLocks/>
          </p:cNvCxnSpPr>
          <p:nvPr/>
        </p:nvCxnSpPr>
        <p:spPr>
          <a:xfrm>
            <a:off x="0" y="624879"/>
            <a:ext cx="779633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E8B256E-415B-4099-AE01-A90D9D444EE9}"/>
              </a:ext>
            </a:extLst>
          </p:cNvPr>
          <p:cNvSpPr txBox="1">
            <a:spLocks/>
          </p:cNvSpPr>
          <p:nvPr/>
        </p:nvSpPr>
        <p:spPr>
          <a:xfrm>
            <a:off x="405780" y="1488970"/>
            <a:ext cx="2592288" cy="475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l-PL" b="1" u="sng" dirty="0"/>
              <a:t>MS Excel</a:t>
            </a:r>
          </a:p>
          <a:p>
            <a:pPr>
              <a:lnSpc>
                <a:spcPct val="100000"/>
              </a:lnSpc>
            </a:pPr>
            <a:r>
              <a:rPr lang="pl-PL" dirty="0"/>
              <a:t>P</a:t>
            </a:r>
            <a:r>
              <a:rPr lang="sv-SE" dirty="0"/>
              <a:t>ython 3 (Jupyter Notebook &amp;  Pandas)</a:t>
            </a:r>
          </a:p>
          <a:p>
            <a:pPr>
              <a:lnSpc>
                <a:spcPct val="100000"/>
              </a:lnSpc>
            </a:pPr>
            <a:r>
              <a:rPr lang="pl-PL" dirty="0"/>
              <a:t>MySQL Workbench 8.0</a:t>
            </a:r>
          </a:p>
          <a:p>
            <a:pPr>
              <a:lnSpc>
                <a:spcPct val="100000"/>
              </a:lnSpc>
            </a:pPr>
            <a:r>
              <a:rPr lang="pl-PL" dirty="0"/>
              <a:t>Tableau Public 2021.4</a:t>
            </a:r>
          </a:p>
          <a:p>
            <a:pPr lvl="1">
              <a:lnSpc>
                <a:spcPct val="150000"/>
              </a:lnSpc>
            </a:pPr>
            <a:endParaRPr lang="pl-P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FCC336-F504-4F24-B6FF-77E617069AF1}"/>
              </a:ext>
            </a:extLst>
          </p:cNvPr>
          <p:cNvCxnSpPr/>
          <p:nvPr/>
        </p:nvCxnSpPr>
        <p:spPr>
          <a:xfrm>
            <a:off x="2998068" y="1412776"/>
            <a:ext cx="0" cy="483143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10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9203"/>
            <a:ext cx="9753600" cy="634082"/>
          </a:xfrm>
        </p:spPr>
        <p:txBody>
          <a:bodyPr>
            <a:normAutofit/>
          </a:bodyPr>
          <a:lstStyle/>
          <a:p>
            <a:r>
              <a:rPr lang="pl-PL" sz="2800" dirty="0"/>
              <a:t>Software </a:t>
            </a:r>
            <a:r>
              <a:rPr lang="pl-PL" sz="2800" dirty="0" err="1"/>
              <a:t>used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98068" y="1990563"/>
            <a:ext cx="8604956" cy="36758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dirty="0"/>
              <a:t>Data </a:t>
            </a:r>
            <a:r>
              <a:rPr lang="pl-PL" dirty="0" err="1"/>
              <a:t>overview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en-US" dirty="0"/>
              <a:t>Placing missing data in records</a:t>
            </a:r>
          </a:p>
          <a:p>
            <a:pPr>
              <a:lnSpc>
                <a:spcPct val="100000"/>
              </a:lnSpc>
            </a:pPr>
            <a:r>
              <a:rPr lang="en-US" dirty="0"/>
              <a:t>Creating records of all countries in years where they are missing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en-US" dirty="0"/>
              <a:t>Creating new </a:t>
            </a:r>
            <a:r>
              <a:rPr lang="en-US" dirty="0" err="1"/>
              <a:t>dataframe</a:t>
            </a:r>
            <a:r>
              <a:rPr lang="en-US" dirty="0"/>
              <a:t>/table with year</a:t>
            </a:r>
            <a:r>
              <a:rPr lang="pl-PL" dirty="0"/>
              <a:t>/</a:t>
            </a:r>
            <a:r>
              <a:rPr lang="en-US" dirty="0"/>
              <a:t>year change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pl-PL" dirty="0"/>
              <a:t>Data </a:t>
            </a:r>
            <a:r>
              <a:rPr lang="pl-PL" dirty="0" err="1"/>
              <a:t>visualisation</a:t>
            </a:r>
            <a:r>
              <a:rPr lang="pl-PL" dirty="0"/>
              <a:t> and </a:t>
            </a:r>
            <a:r>
              <a:rPr lang="pl-PL" dirty="0" err="1"/>
              <a:t>analysis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187A8-D83B-4899-8240-036576790ACB}"/>
              </a:ext>
            </a:extLst>
          </p:cNvPr>
          <p:cNvCxnSpPr>
            <a:cxnSpLocks/>
          </p:cNvCxnSpPr>
          <p:nvPr/>
        </p:nvCxnSpPr>
        <p:spPr>
          <a:xfrm>
            <a:off x="0" y="624879"/>
            <a:ext cx="779633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E8B256E-415B-4099-AE01-A90D9D444EE9}"/>
              </a:ext>
            </a:extLst>
          </p:cNvPr>
          <p:cNvSpPr txBox="1">
            <a:spLocks/>
          </p:cNvSpPr>
          <p:nvPr/>
        </p:nvSpPr>
        <p:spPr>
          <a:xfrm>
            <a:off x="405780" y="1488970"/>
            <a:ext cx="2592288" cy="475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l-PL" dirty="0"/>
              <a:t>MS Excel</a:t>
            </a:r>
          </a:p>
          <a:p>
            <a:pPr>
              <a:lnSpc>
                <a:spcPct val="100000"/>
              </a:lnSpc>
            </a:pPr>
            <a:r>
              <a:rPr lang="pl-PL" b="1" u="sng" dirty="0" err="1"/>
              <a:t>Python</a:t>
            </a:r>
            <a:r>
              <a:rPr lang="pl-PL" b="1" u="sng" dirty="0"/>
              <a:t> 3 (</a:t>
            </a:r>
            <a:r>
              <a:rPr lang="pl-PL" b="1" u="sng" dirty="0" err="1"/>
              <a:t>Jupyter</a:t>
            </a:r>
            <a:r>
              <a:rPr lang="pl-PL" b="1" u="sng" dirty="0"/>
              <a:t> Notebook &amp;  </a:t>
            </a:r>
            <a:r>
              <a:rPr lang="pl-PL" b="1" u="sng" dirty="0" err="1"/>
              <a:t>Pandas</a:t>
            </a:r>
            <a:r>
              <a:rPr lang="pl-PL" b="1" u="sng" dirty="0"/>
              <a:t>)</a:t>
            </a:r>
          </a:p>
          <a:p>
            <a:pPr>
              <a:lnSpc>
                <a:spcPct val="100000"/>
              </a:lnSpc>
            </a:pPr>
            <a:r>
              <a:rPr lang="pl-PL" dirty="0"/>
              <a:t>MySQL Workbench 8.0</a:t>
            </a:r>
          </a:p>
          <a:p>
            <a:pPr>
              <a:lnSpc>
                <a:spcPct val="100000"/>
              </a:lnSpc>
            </a:pPr>
            <a:r>
              <a:rPr lang="pl-PL" dirty="0"/>
              <a:t>Tableau Public 2021.4</a:t>
            </a:r>
          </a:p>
          <a:p>
            <a:pPr lvl="1">
              <a:lnSpc>
                <a:spcPct val="150000"/>
              </a:lnSpc>
            </a:pPr>
            <a:endParaRPr lang="pl-P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FCC336-F504-4F24-B6FF-77E617069AF1}"/>
              </a:ext>
            </a:extLst>
          </p:cNvPr>
          <p:cNvCxnSpPr/>
          <p:nvPr/>
        </p:nvCxnSpPr>
        <p:spPr>
          <a:xfrm>
            <a:off x="2998068" y="1412776"/>
            <a:ext cx="0" cy="483143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9203"/>
            <a:ext cx="9753600" cy="634082"/>
          </a:xfrm>
        </p:spPr>
        <p:txBody>
          <a:bodyPr>
            <a:normAutofit/>
          </a:bodyPr>
          <a:lstStyle/>
          <a:p>
            <a:r>
              <a:rPr lang="pl-PL" sz="2800" dirty="0"/>
              <a:t>Software </a:t>
            </a:r>
            <a:r>
              <a:rPr lang="pl-PL" sz="2800" dirty="0" err="1"/>
              <a:t>used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98068" y="2885492"/>
            <a:ext cx="8604956" cy="10870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dirty="0" err="1"/>
              <a:t>Merging</a:t>
            </a:r>
            <a:r>
              <a:rPr lang="pl-PL" dirty="0"/>
              <a:t> data from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tables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pl-PL" dirty="0" err="1"/>
              <a:t>Creating</a:t>
            </a:r>
            <a:r>
              <a:rPr lang="pl-PL" dirty="0"/>
              <a:t> </a:t>
            </a:r>
            <a:r>
              <a:rPr lang="pl-PL" dirty="0" err="1"/>
              <a:t>final</a:t>
            </a:r>
            <a:r>
              <a:rPr lang="pl-PL" dirty="0"/>
              <a:t> </a:t>
            </a:r>
            <a:r>
              <a:rPr lang="pl-PL" dirty="0" err="1"/>
              <a:t>datatables</a:t>
            </a:r>
            <a:r>
              <a:rPr lang="pl-PL" dirty="0"/>
              <a:t> for </a:t>
            </a:r>
            <a:r>
              <a:rPr lang="pl-PL" dirty="0" err="1"/>
              <a:t>analysis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187A8-D83B-4899-8240-036576790ACB}"/>
              </a:ext>
            </a:extLst>
          </p:cNvPr>
          <p:cNvCxnSpPr>
            <a:cxnSpLocks/>
          </p:cNvCxnSpPr>
          <p:nvPr/>
        </p:nvCxnSpPr>
        <p:spPr>
          <a:xfrm>
            <a:off x="0" y="624879"/>
            <a:ext cx="779633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E8B256E-415B-4099-AE01-A90D9D444EE9}"/>
              </a:ext>
            </a:extLst>
          </p:cNvPr>
          <p:cNvSpPr txBox="1">
            <a:spLocks/>
          </p:cNvSpPr>
          <p:nvPr/>
        </p:nvSpPr>
        <p:spPr>
          <a:xfrm>
            <a:off x="405780" y="1488970"/>
            <a:ext cx="2592288" cy="475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l-PL" dirty="0"/>
              <a:t>MS Excel</a:t>
            </a:r>
          </a:p>
          <a:p>
            <a:pPr>
              <a:lnSpc>
                <a:spcPct val="100000"/>
              </a:lnSpc>
            </a:pPr>
            <a:r>
              <a:rPr lang="pl-PL" dirty="0"/>
              <a:t>P</a:t>
            </a:r>
            <a:r>
              <a:rPr lang="sv-SE" dirty="0"/>
              <a:t>ython 3 (Jupyter Notebook &amp;  Pandas)</a:t>
            </a:r>
          </a:p>
          <a:p>
            <a:pPr>
              <a:lnSpc>
                <a:spcPct val="100000"/>
              </a:lnSpc>
            </a:pPr>
            <a:r>
              <a:rPr lang="pl-PL" b="1" u="sng" dirty="0"/>
              <a:t>MySQL Workbench 8.0</a:t>
            </a:r>
          </a:p>
          <a:p>
            <a:pPr>
              <a:lnSpc>
                <a:spcPct val="100000"/>
              </a:lnSpc>
            </a:pPr>
            <a:r>
              <a:rPr lang="pl-PL" dirty="0"/>
              <a:t>Tableau Public 2021.4</a:t>
            </a:r>
          </a:p>
          <a:p>
            <a:pPr lvl="1">
              <a:lnSpc>
                <a:spcPct val="150000"/>
              </a:lnSpc>
            </a:pPr>
            <a:endParaRPr lang="pl-P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FCC336-F504-4F24-B6FF-77E617069AF1}"/>
              </a:ext>
            </a:extLst>
          </p:cNvPr>
          <p:cNvCxnSpPr/>
          <p:nvPr/>
        </p:nvCxnSpPr>
        <p:spPr>
          <a:xfrm>
            <a:off x="2998068" y="1412776"/>
            <a:ext cx="0" cy="483143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96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9203"/>
            <a:ext cx="9753600" cy="634082"/>
          </a:xfrm>
        </p:spPr>
        <p:txBody>
          <a:bodyPr>
            <a:normAutofit/>
          </a:bodyPr>
          <a:lstStyle/>
          <a:p>
            <a:r>
              <a:rPr lang="pl-PL" sz="2800" dirty="0"/>
              <a:t>Software </a:t>
            </a:r>
            <a:r>
              <a:rPr lang="pl-PL" sz="2800" dirty="0" err="1"/>
              <a:t>used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98068" y="3111958"/>
            <a:ext cx="8604956" cy="6340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dirty="0"/>
              <a:t>Data </a:t>
            </a:r>
            <a:r>
              <a:rPr lang="pl-PL" dirty="0" err="1"/>
              <a:t>visualisation</a:t>
            </a:r>
            <a:r>
              <a:rPr lang="pl-PL" dirty="0"/>
              <a:t> and </a:t>
            </a:r>
            <a:r>
              <a:rPr lang="pl-PL" dirty="0" err="1"/>
              <a:t>analysis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187A8-D83B-4899-8240-036576790ACB}"/>
              </a:ext>
            </a:extLst>
          </p:cNvPr>
          <p:cNvCxnSpPr>
            <a:cxnSpLocks/>
          </p:cNvCxnSpPr>
          <p:nvPr/>
        </p:nvCxnSpPr>
        <p:spPr>
          <a:xfrm>
            <a:off x="0" y="624879"/>
            <a:ext cx="779633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E8B256E-415B-4099-AE01-A90D9D444EE9}"/>
              </a:ext>
            </a:extLst>
          </p:cNvPr>
          <p:cNvSpPr txBox="1">
            <a:spLocks/>
          </p:cNvSpPr>
          <p:nvPr/>
        </p:nvSpPr>
        <p:spPr>
          <a:xfrm>
            <a:off x="405780" y="1488970"/>
            <a:ext cx="2592288" cy="475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l-PL" dirty="0"/>
              <a:t>MS Excel</a:t>
            </a:r>
          </a:p>
          <a:p>
            <a:pPr>
              <a:lnSpc>
                <a:spcPct val="100000"/>
              </a:lnSpc>
            </a:pPr>
            <a:r>
              <a:rPr lang="pl-PL" dirty="0"/>
              <a:t>P</a:t>
            </a:r>
            <a:r>
              <a:rPr lang="sv-SE" dirty="0"/>
              <a:t>ython 3 (Jupyter Notebook &amp;  Pandas)</a:t>
            </a:r>
          </a:p>
          <a:p>
            <a:pPr>
              <a:lnSpc>
                <a:spcPct val="100000"/>
              </a:lnSpc>
            </a:pPr>
            <a:r>
              <a:rPr lang="pl-PL" dirty="0"/>
              <a:t>MySQL Workbench 8.0</a:t>
            </a:r>
          </a:p>
          <a:p>
            <a:pPr>
              <a:lnSpc>
                <a:spcPct val="100000"/>
              </a:lnSpc>
            </a:pPr>
            <a:r>
              <a:rPr lang="pl-PL" b="1" u="sng" dirty="0"/>
              <a:t>Tableau Public 2021.4</a:t>
            </a:r>
          </a:p>
          <a:p>
            <a:pPr lvl="1">
              <a:lnSpc>
                <a:spcPct val="150000"/>
              </a:lnSpc>
            </a:pPr>
            <a:endParaRPr lang="pl-P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FCC336-F504-4F24-B6FF-77E617069AF1}"/>
              </a:ext>
            </a:extLst>
          </p:cNvPr>
          <p:cNvCxnSpPr/>
          <p:nvPr/>
        </p:nvCxnSpPr>
        <p:spPr>
          <a:xfrm>
            <a:off x="2998068" y="1412776"/>
            <a:ext cx="0" cy="483143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62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9203"/>
            <a:ext cx="9753600" cy="634082"/>
          </a:xfrm>
        </p:spPr>
        <p:txBody>
          <a:bodyPr>
            <a:normAutofit/>
          </a:bodyPr>
          <a:lstStyle/>
          <a:p>
            <a:r>
              <a:rPr lang="pl-PL" sz="2800" dirty="0" err="1"/>
              <a:t>Methodology</a:t>
            </a:r>
            <a:endParaRPr lang="en-US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187A8-D83B-4899-8240-036576790ACB}"/>
              </a:ext>
            </a:extLst>
          </p:cNvPr>
          <p:cNvCxnSpPr>
            <a:cxnSpLocks/>
          </p:cNvCxnSpPr>
          <p:nvPr/>
        </p:nvCxnSpPr>
        <p:spPr>
          <a:xfrm>
            <a:off x="0" y="624879"/>
            <a:ext cx="779633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9AD97B4-C831-40FA-83A8-5A6A0AFDA827}"/>
              </a:ext>
            </a:extLst>
          </p:cNvPr>
          <p:cNvSpPr/>
          <p:nvPr/>
        </p:nvSpPr>
        <p:spPr>
          <a:xfrm>
            <a:off x="628417" y="5819046"/>
            <a:ext cx="9932614" cy="5641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u="sng" dirty="0"/>
              <a:t>Tableau / Excel</a:t>
            </a:r>
            <a:endParaRPr lang="pl-PL" b="1" dirty="0"/>
          </a:p>
          <a:p>
            <a:pPr algn="ctr"/>
            <a:r>
              <a:rPr lang="pl-PL" sz="1600" dirty="0"/>
              <a:t>Data </a:t>
            </a:r>
            <a:r>
              <a:rPr lang="pl-PL" sz="1600" dirty="0" err="1"/>
              <a:t>visualisation</a:t>
            </a:r>
            <a:r>
              <a:rPr lang="pl-PL" sz="1600" dirty="0"/>
              <a:t> and </a:t>
            </a:r>
            <a:r>
              <a:rPr lang="pl-PL" sz="1600" dirty="0" err="1"/>
              <a:t>analysis</a:t>
            </a:r>
            <a:endParaRPr lang="pl-PL" sz="16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AD762A-5A06-4CFF-811D-3240813DB755}"/>
              </a:ext>
            </a:extLst>
          </p:cNvPr>
          <p:cNvCxnSpPr>
            <a:cxnSpLocks/>
            <a:stCxn id="126" idx="2"/>
            <a:endCxn id="127" idx="0"/>
          </p:cNvCxnSpPr>
          <p:nvPr/>
        </p:nvCxnSpPr>
        <p:spPr>
          <a:xfrm flipH="1">
            <a:off x="5589697" y="1964785"/>
            <a:ext cx="1" cy="536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7C1F39-8AA5-4584-9C64-B9E2045A6B15}"/>
              </a:ext>
            </a:extLst>
          </p:cNvPr>
          <p:cNvCxnSpPr>
            <a:cxnSpLocks/>
            <a:stCxn id="127" idx="2"/>
            <a:endCxn id="128" idx="0"/>
          </p:cNvCxnSpPr>
          <p:nvPr/>
        </p:nvCxnSpPr>
        <p:spPr>
          <a:xfrm>
            <a:off x="5589697" y="3065752"/>
            <a:ext cx="4002" cy="543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73F4DD-62C9-476C-A6CA-238C6E71531A}"/>
              </a:ext>
            </a:extLst>
          </p:cNvPr>
          <p:cNvCxnSpPr>
            <a:cxnSpLocks/>
            <a:stCxn id="128" idx="2"/>
            <a:endCxn id="129" idx="0"/>
          </p:cNvCxnSpPr>
          <p:nvPr/>
        </p:nvCxnSpPr>
        <p:spPr>
          <a:xfrm flipH="1">
            <a:off x="5587063" y="4173033"/>
            <a:ext cx="6636" cy="5387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97ACADF-2118-4D31-8E3F-282B1B18038D}"/>
              </a:ext>
            </a:extLst>
          </p:cNvPr>
          <p:cNvCxnSpPr>
            <a:cxnSpLocks/>
            <a:stCxn id="129" idx="2"/>
            <a:endCxn id="30" idx="0"/>
          </p:cNvCxnSpPr>
          <p:nvPr/>
        </p:nvCxnSpPr>
        <p:spPr>
          <a:xfrm>
            <a:off x="5587063" y="5275948"/>
            <a:ext cx="7661" cy="543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A002DFB9-C6F0-49E0-9985-FAFB963D6118}"/>
              </a:ext>
            </a:extLst>
          </p:cNvPr>
          <p:cNvCxnSpPr>
            <a:cxnSpLocks/>
            <a:stCxn id="30" idx="3"/>
            <a:endCxn id="129" idx="3"/>
          </p:cNvCxnSpPr>
          <p:nvPr/>
        </p:nvCxnSpPr>
        <p:spPr>
          <a:xfrm flipH="1" flipV="1">
            <a:off x="10554395" y="4993857"/>
            <a:ext cx="6636" cy="1107281"/>
          </a:xfrm>
          <a:prstGeom prst="curvedConnector3">
            <a:avLst>
              <a:gd name="adj1" fmla="val -3444846"/>
            </a:avLst>
          </a:prstGeom>
          <a:ln w="31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076355DD-B446-4FDA-81A4-CB837526184D}"/>
              </a:ext>
            </a:extLst>
          </p:cNvPr>
          <p:cNvCxnSpPr>
            <a:cxnSpLocks/>
            <a:stCxn id="30" idx="3"/>
            <a:endCxn id="128" idx="3"/>
          </p:cNvCxnSpPr>
          <p:nvPr/>
        </p:nvCxnSpPr>
        <p:spPr>
          <a:xfrm flipV="1">
            <a:off x="10561031" y="3890942"/>
            <a:ext cx="12700" cy="2210196"/>
          </a:xfrm>
          <a:prstGeom prst="curvedConnector3">
            <a:avLst>
              <a:gd name="adj1" fmla="val 2520000"/>
            </a:avLst>
          </a:prstGeom>
          <a:ln w="31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F8558658-0749-4158-92B2-F9AFD64C2854}"/>
              </a:ext>
            </a:extLst>
          </p:cNvPr>
          <p:cNvSpPr/>
          <p:nvPr/>
        </p:nvSpPr>
        <p:spPr>
          <a:xfrm>
            <a:off x="623390" y="1400603"/>
            <a:ext cx="9932615" cy="5641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u="sng" dirty="0"/>
              <a:t>Excel</a:t>
            </a:r>
            <a:endParaRPr lang="pl-PL" sz="1600" dirty="0"/>
          </a:p>
          <a:p>
            <a:pPr algn="ctr"/>
            <a:r>
              <a:rPr lang="pl-PL" sz="1600" dirty="0"/>
              <a:t>Data </a:t>
            </a:r>
            <a:r>
              <a:rPr lang="pl-PL" sz="1600" dirty="0" err="1"/>
              <a:t>overview</a:t>
            </a:r>
            <a:r>
              <a:rPr lang="pl-PL" sz="1600" dirty="0"/>
              <a:t>, </a:t>
            </a:r>
            <a:r>
              <a:rPr lang="pl-PL" sz="1600" dirty="0" err="1"/>
              <a:t>cleaning</a:t>
            </a:r>
            <a:r>
              <a:rPr lang="pl-PL" sz="1600" dirty="0"/>
              <a:t> and </a:t>
            </a:r>
            <a:r>
              <a:rPr lang="pl-PL" sz="1600" dirty="0" err="1"/>
              <a:t>formatting</a:t>
            </a:r>
            <a:endParaRPr lang="pl-PL" sz="1600" dirty="0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1AC49B9E-CBA6-47F8-B3AC-259DCD28AA24}"/>
              </a:ext>
            </a:extLst>
          </p:cNvPr>
          <p:cNvSpPr/>
          <p:nvPr/>
        </p:nvSpPr>
        <p:spPr>
          <a:xfrm>
            <a:off x="623390" y="2501570"/>
            <a:ext cx="9932613" cy="5641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u="sng" dirty="0" err="1"/>
              <a:t>Python</a:t>
            </a:r>
            <a:endParaRPr lang="pl-PL" sz="1600" dirty="0"/>
          </a:p>
          <a:p>
            <a:pPr algn="ctr"/>
            <a:r>
              <a:rPr lang="pl-PL" sz="1600" dirty="0"/>
              <a:t>Data </a:t>
            </a:r>
            <a:r>
              <a:rPr lang="pl-PL" sz="1600" dirty="0" err="1"/>
              <a:t>overview</a:t>
            </a:r>
            <a:r>
              <a:rPr lang="pl-PL" sz="1600" dirty="0"/>
              <a:t> and </a:t>
            </a:r>
            <a:r>
              <a:rPr lang="pl-PL" sz="1600" dirty="0" err="1"/>
              <a:t>fixing</a:t>
            </a:r>
            <a:r>
              <a:rPr lang="pl-PL" sz="1600" dirty="0"/>
              <a:t>, </a:t>
            </a:r>
            <a:r>
              <a:rPr lang="pl-PL" sz="1600" dirty="0" err="1"/>
              <a:t>putting</a:t>
            </a:r>
            <a:r>
              <a:rPr lang="pl-PL" sz="1600" dirty="0"/>
              <a:t> missing </a:t>
            </a:r>
            <a:r>
              <a:rPr lang="pl-PL" sz="1600" dirty="0" err="1"/>
              <a:t>records</a:t>
            </a:r>
            <a:r>
              <a:rPr lang="pl-PL" sz="1600" dirty="0"/>
              <a:t>, </a:t>
            </a:r>
            <a:r>
              <a:rPr lang="pl-PL" sz="1600" dirty="0" err="1"/>
              <a:t>creating</a:t>
            </a:r>
            <a:r>
              <a:rPr lang="pl-PL" sz="1600" dirty="0"/>
              <a:t> </a:t>
            </a:r>
            <a:r>
              <a:rPr lang="pl-PL" sz="1600" dirty="0" err="1"/>
              <a:t>new</a:t>
            </a:r>
            <a:r>
              <a:rPr lang="pl-PL" sz="1600" dirty="0"/>
              <a:t> </a:t>
            </a:r>
            <a:r>
              <a:rPr lang="pl-PL" sz="1600" dirty="0" err="1"/>
              <a:t>table</a:t>
            </a:r>
            <a:endParaRPr lang="pl-PL" sz="1600" dirty="0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F62B093-FF71-43B5-9D8F-9C58E5C9E813}"/>
              </a:ext>
            </a:extLst>
          </p:cNvPr>
          <p:cNvSpPr/>
          <p:nvPr/>
        </p:nvSpPr>
        <p:spPr>
          <a:xfrm>
            <a:off x="626366" y="3608850"/>
            <a:ext cx="9934665" cy="5641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u="sng" dirty="0"/>
              <a:t>Excel</a:t>
            </a:r>
            <a:endParaRPr lang="pl-PL" sz="1600" dirty="0"/>
          </a:p>
          <a:p>
            <a:pPr algn="ctr"/>
            <a:r>
              <a:rPr lang="pl-PL" sz="1600" dirty="0"/>
              <a:t>First </a:t>
            </a:r>
            <a:r>
              <a:rPr lang="pl-PL" sz="1600" dirty="0" err="1"/>
              <a:t>analysis</a:t>
            </a:r>
            <a:r>
              <a:rPr lang="pl-PL" sz="1600" dirty="0"/>
              <a:t> and </a:t>
            </a:r>
            <a:r>
              <a:rPr lang="pl-PL" sz="1600" dirty="0" err="1"/>
              <a:t>further</a:t>
            </a:r>
            <a:r>
              <a:rPr lang="pl-PL" sz="1600" dirty="0"/>
              <a:t> data </a:t>
            </a:r>
            <a:r>
              <a:rPr lang="pl-PL" sz="1600" dirty="0" err="1"/>
              <a:t>calculation</a:t>
            </a:r>
            <a:r>
              <a:rPr lang="pl-PL" sz="1600" dirty="0"/>
              <a:t>, </a:t>
            </a:r>
            <a:r>
              <a:rPr lang="pl-PL" sz="1600" dirty="0" err="1"/>
              <a:t>preparing</a:t>
            </a:r>
            <a:r>
              <a:rPr lang="pl-PL" sz="1600" dirty="0"/>
              <a:t> </a:t>
            </a:r>
            <a:r>
              <a:rPr lang="pl-PL" sz="1600" dirty="0" err="1"/>
              <a:t>files</a:t>
            </a:r>
            <a:r>
              <a:rPr lang="pl-PL" sz="1600" dirty="0"/>
              <a:t> to MySQL and Tableau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35C7DE46-0B51-4936-B529-17A586C12036}"/>
              </a:ext>
            </a:extLst>
          </p:cNvPr>
          <p:cNvSpPr/>
          <p:nvPr/>
        </p:nvSpPr>
        <p:spPr>
          <a:xfrm>
            <a:off x="619730" y="4711765"/>
            <a:ext cx="9934665" cy="5641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u="sng" dirty="0"/>
              <a:t>MySQL</a:t>
            </a:r>
            <a:endParaRPr lang="pl-PL" sz="1600" dirty="0"/>
          </a:p>
          <a:p>
            <a:pPr algn="ctr"/>
            <a:r>
              <a:rPr lang="pl-PL" sz="1600" dirty="0" err="1"/>
              <a:t>Creating</a:t>
            </a:r>
            <a:r>
              <a:rPr lang="pl-PL" sz="1600" dirty="0"/>
              <a:t> </a:t>
            </a:r>
            <a:r>
              <a:rPr lang="pl-PL" sz="1600" dirty="0" err="1"/>
              <a:t>datatables</a:t>
            </a:r>
            <a:r>
              <a:rPr lang="pl-PL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46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9203"/>
            <a:ext cx="9753600" cy="634082"/>
          </a:xfrm>
        </p:spPr>
        <p:txBody>
          <a:bodyPr>
            <a:normAutofit/>
          </a:bodyPr>
          <a:lstStyle/>
          <a:p>
            <a:r>
              <a:rPr lang="pl-PL" sz="2800" dirty="0" err="1"/>
              <a:t>Methodology</a:t>
            </a:r>
            <a:r>
              <a:rPr lang="pl-PL" sz="2800" dirty="0"/>
              <a:t> – PYTHON </a:t>
            </a:r>
            <a:r>
              <a:rPr lang="pl-PL" sz="2800" dirty="0" err="1"/>
              <a:t>sample</a:t>
            </a:r>
            <a:r>
              <a:rPr lang="pl-PL" sz="2800" dirty="0"/>
              <a:t> </a:t>
            </a:r>
            <a:r>
              <a:rPr lang="pl-PL" sz="2800" dirty="0" err="1"/>
              <a:t>code</a:t>
            </a:r>
            <a:endParaRPr lang="en-US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187A8-D83B-4899-8240-036576790ACB}"/>
              </a:ext>
            </a:extLst>
          </p:cNvPr>
          <p:cNvCxnSpPr>
            <a:cxnSpLocks/>
          </p:cNvCxnSpPr>
          <p:nvPr/>
        </p:nvCxnSpPr>
        <p:spPr>
          <a:xfrm>
            <a:off x="0" y="624879"/>
            <a:ext cx="779633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03314AB-9406-4DD1-BBAA-5C702B224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212" y="1274003"/>
            <a:ext cx="8534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0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936</TotalTime>
  <Words>952</Words>
  <Application>Microsoft Office PowerPoint</Application>
  <PresentationFormat>Custom</PresentationFormat>
  <Paragraphs>184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World country report presentation</vt:lpstr>
      <vt:lpstr>Turkish export and import analysis</vt:lpstr>
      <vt:lpstr>Project objectives</vt:lpstr>
      <vt:lpstr>Data</vt:lpstr>
      <vt:lpstr>Software used</vt:lpstr>
      <vt:lpstr>Software used</vt:lpstr>
      <vt:lpstr>Software used</vt:lpstr>
      <vt:lpstr>Software used</vt:lpstr>
      <vt:lpstr>Methodology</vt:lpstr>
      <vt:lpstr>Methodology – PYTHON sample code</vt:lpstr>
      <vt:lpstr>Methodology – MySQL sample code</vt:lpstr>
      <vt:lpstr>Results – export and import in 2013-2021(Dec 2021 excluded)</vt:lpstr>
      <vt:lpstr>Results – export and import in 2013-2021(Dec 2021 excluded)</vt:lpstr>
      <vt:lpstr>Results - top countries generating 80% of export or import</vt:lpstr>
      <vt:lpstr>Results - top countries generating 80% of export or import</vt:lpstr>
      <vt:lpstr>Results - top countries generating 80% of export or import</vt:lpstr>
      <vt:lpstr>discussion</vt:lpstr>
      <vt:lpstr>Conclusions</vt:lpstr>
      <vt:lpstr>Further research perspectives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Turkish export and import analysis</dc:title>
  <dc:creator>Wolanowski Paweł (STUD)</dc:creator>
  <cp:lastModifiedBy>Wolanowski Paweł (STUD)</cp:lastModifiedBy>
  <cp:revision>23</cp:revision>
  <dcterms:created xsi:type="dcterms:W3CDTF">2022-01-27T13:26:49Z</dcterms:created>
  <dcterms:modified xsi:type="dcterms:W3CDTF">2022-01-29T18:02:53Z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