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ppt/theme/themeOverride129.xml" ContentType="application/vnd.openxmlformats-officedocument.themeOverride+xml"/>
  <Override PartName="/ppt/theme/themeOverride130.xml" ContentType="application/vnd.openxmlformats-officedocument.themeOverride+xml"/>
  <Override PartName="/ppt/theme/themeOverride131.xml" ContentType="application/vnd.openxmlformats-officedocument.themeOverride+xml"/>
  <Override PartName="/ppt/theme/themeOverride132.xml" ContentType="application/vnd.openxmlformats-officedocument.themeOverride+xml"/>
  <Override PartName="/ppt/theme/themeOverride133.xml" ContentType="application/vnd.openxmlformats-officedocument.themeOverride+xml"/>
  <Override PartName="/ppt/theme/themeOverride134.xml" ContentType="application/vnd.openxmlformats-officedocument.themeOverride+xml"/>
  <Override PartName="/ppt/theme/themeOverride135.xml" ContentType="application/vnd.openxmlformats-officedocument.themeOverride+xml"/>
  <Override PartName="/ppt/theme/themeOverride136.xml" ContentType="application/vnd.openxmlformats-officedocument.themeOverride+xml"/>
  <Override PartName="/ppt/theme/themeOverride137.xml" ContentType="application/vnd.openxmlformats-officedocument.themeOverride+xml"/>
  <Override PartName="/ppt/theme/themeOverride138.xml" ContentType="application/vnd.openxmlformats-officedocument.themeOverride+xml"/>
  <Override PartName="/ppt/theme/themeOverride139.xml" ContentType="application/vnd.openxmlformats-officedocument.themeOverride+xml"/>
  <Override PartName="/ppt/theme/themeOverride140.xml" ContentType="application/vnd.openxmlformats-officedocument.themeOverride+xml"/>
  <Override PartName="/ppt/theme/themeOverride141.xml" ContentType="application/vnd.openxmlformats-officedocument.themeOverride+xml"/>
  <Override PartName="/ppt/theme/themeOverride142.xml" ContentType="application/vnd.openxmlformats-officedocument.themeOverride+xml"/>
  <Override PartName="/ppt/theme/themeOverride143.xml" ContentType="application/vnd.openxmlformats-officedocument.themeOverride+xml"/>
  <Override PartName="/ppt/theme/themeOverride144.xml" ContentType="application/vnd.openxmlformats-officedocument.themeOverride+xml"/>
  <Override PartName="/ppt/theme/themeOverride145.xml" ContentType="application/vnd.openxmlformats-officedocument.themeOverride+xml"/>
  <Override PartName="/ppt/theme/themeOverride146.xml" ContentType="application/vnd.openxmlformats-officedocument.themeOverride+xml"/>
  <Override PartName="/ppt/theme/themeOverride147.xml" ContentType="application/vnd.openxmlformats-officedocument.themeOverride+xml"/>
  <Override PartName="/ppt/theme/themeOverride148.xml" ContentType="application/vnd.openxmlformats-officedocument.themeOverride+xml"/>
  <Override PartName="/ppt/theme/themeOverride149.xml" ContentType="application/vnd.openxmlformats-officedocument.themeOverride+xml"/>
  <Override PartName="/ppt/theme/themeOverride150.xml" ContentType="application/vnd.openxmlformats-officedocument.themeOverride+xml"/>
  <Override PartName="/ppt/theme/themeOverride151.xml" ContentType="application/vnd.openxmlformats-officedocument.themeOverride+xml"/>
  <Override PartName="/ppt/theme/themeOverride152.xml" ContentType="application/vnd.openxmlformats-officedocument.themeOverride+xml"/>
  <Override PartName="/ppt/theme/themeOverride153.xml" ContentType="application/vnd.openxmlformats-officedocument.themeOverride+xml"/>
  <Override PartName="/ppt/theme/themeOverride154.xml" ContentType="application/vnd.openxmlformats-officedocument.themeOverride+xml"/>
  <Override PartName="/ppt/theme/themeOverride155.xml" ContentType="application/vnd.openxmlformats-officedocument.themeOverride+xml"/>
  <Override PartName="/ppt/theme/themeOverride156.xml" ContentType="application/vnd.openxmlformats-officedocument.themeOverride+xml"/>
  <Override PartName="/ppt/theme/themeOverride157.xml" ContentType="application/vnd.openxmlformats-officedocument.themeOverride+xml"/>
  <Override PartName="/ppt/theme/themeOverride158.xml" ContentType="application/vnd.openxmlformats-officedocument.themeOverride+xml"/>
  <Override PartName="/ppt/theme/themeOverride159.xml" ContentType="application/vnd.openxmlformats-officedocument.themeOverride+xml"/>
  <Override PartName="/ppt/theme/themeOverride160.xml" ContentType="application/vnd.openxmlformats-officedocument.themeOverride+xml"/>
  <Override PartName="/ppt/theme/themeOverride161.xml" ContentType="application/vnd.openxmlformats-officedocument.themeOverride+xml"/>
  <Override PartName="/ppt/theme/themeOverride162.xml" ContentType="application/vnd.openxmlformats-officedocument.themeOverride+xml"/>
  <Override PartName="/ppt/theme/themeOverride163.xml" ContentType="application/vnd.openxmlformats-officedocument.themeOverride+xml"/>
  <Override PartName="/ppt/theme/themeOverride164.xml" ContentType="application/vnd.openxmlformats-officedocument.themeOverride+xml"/>
  <Override PartName="/ppt/theme/themeOverride165.xml" ContentType="application/vnd.openxmlformats-officedocument.themeOverride+xml"/>
  <Override PartName="/ppt/theme/themeOverride166.xml" ContentType="application/vnd.openxmlformats-officedocument.themeOverride+xml"/>
  <Override PartName="/ppt/theme/themeOverride167.xml" ContentType="application/vnd.openxmlformats-officedocument.themeOverride+xml"/>
  <Override PartName="/ppt/theme/themeOverride168.xml" ContentType="application/vnd.openxmlformats-officedocument.themeOverride+xml"/>
  <Override PartName="/ppt/theme/themeOverride169.xml" ContentType="application/vnd.openxmlformats-officedocument.themeOverride+xml"/>
  <Override PartName="/ppt/theme/themeOverride170.xml" ContentType="application/vnd.openxmlformats-officedocument.themeOverride+xml"/>
  <Override PartName="/ppt/theme/themeOverride171.xml" ContentType="application/vnd.openxmlformats-officedocument.themeOverride+xml"/>
  <Override PartName="/ppt/theme/themeOverride172.xml" ContentType="application/vnd.openxmlformats-officedocument.themeOverride+xml"/>
  <Override PartName="/ppt/theme/themeOverride173.xml" ContentType="application/vnd.openxmlformats-officedocument.themeOverride+xml"/>
  <Override PartName="/ppt/theme/themeOverride174.xml" ContentType="application/vnd.openxmlformats-officedocument.themeOverride+xml"/>
  <Override PartName="/ppt/theme/themeOverride175.xml" ContentType="application/vnd.openxmlformats-officedocument.themeOverride+xml"/>
  <Override PartName="/ppt/theme/themeOverride176.xml" ContentType="application/vnd.openxmlformats-officedocument.themeOverride+xml"/>
  <Override PartName="/ppt/theme/themeOverride177.xml" ContentType="application/vnd.openxmlformats-officedocument.themeOverride+xml"/>
  <Override PartName="/ppt/theme/themeOverride178.xml" ContentType="application/vnd.openxmlformats-officedocument.themeOverride+xml"/>
  <Override PartName="/ppt/theme/themeOverride179.xml" ContentType="application/vnd.openxmlformats-officedocument.themeOverride+xml"/>
  <Override PartName="/ppt/theme/themeOverride180.xml" ContentType="application/vnd.openxmlformats-officedocument.themeOverride+xml"/>
  <Override PartName="/ppt/theme/themeOverride181.xml" ContentType="application/vnd.openxmlformats-officedocument.themeOverride+xml"/>
  <Override PartName="/ppt/theme/themeOverride182.xml" ContentType="application/vnd.openxmlformats-officedocument.themeOverride+xml"/>
  <Override PartName="/ppt/theme/themeOverride183.xml" ContentType="application/vnd.openxmlformats-officedocument.themeOverride+xml"/>
  <Override PartName="/ppt/theme/themeOverride184.xml" ContentType="application/vnd.openxmlformats-officedocument.themeOverride+xml"/>
  <Override PartName="/ppt/theme/themeOverride185.xml" ContentType="application/vnd.openxmlformats-officedocument.themeOverride+xml"/>
  <Override PartName="/ppt/theme/themeOverride186.xml" ContentType="application/vnd.openxmlformats-officedocument.themeOverride+xml"/>
  <Override PartName="/ppt/theme/themeOverride187.xml" ContentType="application/vnd.openxmlformats-officedocument.themeOverride+xml"/>
  <Override PartName="/ppt/theme/themeOverride18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71" r:id="rId3"/>
    <p:sldId id="258" r:id="rId4"/>
    <p:sldId id="259" r:id="rId5"/>
    <p:sldId id="261" r:id="rId6"/>
    <p:sldId id="257" r:id="rId7"/>
    <p:sldId id="260" r:id="rId8"/>
    <p:sldId id="265" r:id="rId9"/>
    <p:sldId id="266" r:id="rId10"/>
    <p:sldId id="264" r:id="rId11"/>
    <p:sldId id="262" r:id="rId12"/>
    <p:sldId id="272" r:id="rId13"/>
    <p:sldId id="273" r:id="rId14"/>
    <p:sldId id="274" r:id="rId15"/>
    <p:sldId id="275" r:id="rId16"/>
    <p:sldId id="393" r:id="rId17"/>
    <p:sldId id="394" r:id="rId18"/>
    <p:sldId id="276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277" r:id="rId41"/>
    <p:sldId id="279" r:id="rId42"/>
    <p:sldId id="280" r:id="rId43"/>
    <p:sldId id="416" r:id="rId44"/>
    <p:sldId id="417" r:id="rId45"/>
    <p:sldId id="418" r:id="rId46"/>
    <p:sldId id="281" r:id="rId47"/>
    <p:sldId id="282" r:id="rId48"/>
    <p:sldId id="283" r:id="rId49"/>
    <p:sldId id="284" r:id="rId50"/>
    <p:sldId id="286" r:id="rId51"/>
    <p:sldId id="287" r:id="rId52"/>
    <p:sldId id="288" r:id="rId53"/>
    <p:sldId id="289" r:id="rId54"/>
    <p:sldId id="290" r:id="rId55"/>
    <p:sldId id="267" r:id="rId56"/>
    <p:sldId id="268" r:id="rId57"/>
    <p:sldId id="263" r:id="rId58"/>
    <p:sldId id="291" r:id="rId59"/>
    <p:sldId id="269" r:id="rId60"/>
    <p:sldId id="292" r:id="rId61"/>
    <p:sldId id="293" r:id="rId62"/>
    <p:sldId id="295" r:id="rId63"/>
    <p:sldId id="294" r:id="rId64"/>
    <p:sldId id="341" r:id="rId65"/>
    <p:sldId id="296" r:id="rId66"/>
    <p:sldId id="297" r:id="rId67"/>
    <p:sldId id="298" r:id="rId68"/>
    <p:sldId id="299" r:id="rId69"/>
    <p:sldId id="300" r:id="rId70"/>
    <p:sldId id="301" r:id="rId71"/>
    <p:sldId id="369" r:id="rId72"/>
    <p:sldId id="302" r:id="rId73"/>
    <p:sldId id="303" r:id="rId74"/>
    <p:sldId id="305" r:id="rId75"/>
    <p:sldId id="304" r:id="rId76"/>
    <p:sldId id="385" r:id="rId77"/>
    <p:sldId id="313" r:id="rId78"/>
    <p:sldId id="306" r:id="rId79"/>
    <p:sldId id="307" r:id="rId80"/>
    <p:sldId id="308" r:id="rId81"/>
    <p:sldId id="310" r:id="rId82"/>
    <p:sldId id="309" r:id="rId83"/>
    <p:sldId id="312" r:id="rId84"/>
    <p:sldId id="311" r:id="rId85"/>
    <p:sldId id="314" r:id="rId86"/>
    <p:sldId id="315" r:id="rId87"/>
    <p:sldId id="370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324" r:id="rId96"/>
    <p:sldId id="325" r:id="rId97"/>
    <p:sldId id="419" r:id="rId98"/>
    <p:sldId id="330" r:id="rId99"/>
    <p:sldId id="386" r:id="rId100"/>
    <p:sldId id="326" r:id="rId101"/>
    <p:sldId id="327" r:id="rId102"/>
    <p:sldId id="328" r:id="rId103"/>
    <p:sldId id="329" r:id="rId104"/>
    <p:sldId id="362" r:id="rId105"/>
    <p:sldId id="363" r:id="rId106"/>
    <p:sldId id="365" r:id="rId107"/>
    <p:sldId id="366" r:id="rId108"/>
    <p:sldId id="331" r:id="rId109"/>
    <p:sldId id="387" r:id="rId110"/>
    <p:sldId id="389" r:id="rId111"/>
    <p:sldId id="390" r:id="rId112"/>
    <p:sldId id="388" r:id="rId113"/>
    <p:sldId id="420" r:id="rId114"/>
    <p:sldId id="421" r:id="rId115"/>
    <p:sldId id="422" r:id="rId116"/>
    <p:sldId id="335" r:id="rId117"/>
    <p:sldId id="423" r:id="rId118"/>
    <p:sldId id="332" r:id="rId119"/>
    <p:sldId id="334" r:id="rId120"/>
    <p:sldId id="336" r:id="rId121"/>
    <p:sldId id="337" r:id="rId122"/>
    <p:sldId id="338" r:id="rId123"/>
    <p:sldId id="339" r:id="rId124"/>
    <p:sldId id="340" r:id="rId125"/>
    <p:sldId id="343" r:id="rId126"/>
    <p:sldId id="424" r:id="rId127"/>
    <p:sldId id="425" r:id="rId128"/>
    <p:sldId id="426" r:id="rId129"/>
    <p:sldId id="427" r:id="rId130"/>
    <p:sldId id="428" r:id="rId131"/>
    <p:sldId id="345" r:id="rId132"/>
    <p:sldId id="347" r:id="rId133"/>
    <p:sldId id="353" r:id="rId134"/>
    <p:sldId id="349" r:id="rId135"/>
    <p:sldId id="354" r:id="rId136"/>
    <p:sldId id="350" r:id="rId137"/>
    <p:sldId id="355" r:id="rId138"/>
    <p:sldId id="346" r:id="rId139"/>
    <p:sldId id="351" r:id="rId140"/>
    <p:sldId id="352" r:id="rId141"/>
    <p:sldId id="356" r:id="rId142"/>
    <p:sldId id="357" r:id="rId143"/>
    <p:sldId id="358" r:id="rId144"/>
    <p:sldId id="359" r:id="rId145"/>
    <p:sldId id="367" r:id="rId146"/>
    <p:sldId id="368" r:id="rId147"/>
    <p:sldId id="360" r:id="rId148"/>
    <p:sldId id="361" r:id="rId149"/>
    <p:sldId id="391" r:id="rId150"/>
    <p:sldId id="392" r:id="rId151"/>
    <p:sldId id="429" r:id="rId152"/>
    <p:sldId id="430" r:id="rId153"/>
    <p:sldId id="431" r:id="rId154"/>
    <p:sldId id="432" r:id="rId155"/>
    <p:sldId id="433" r:id="rId156"/>
    <p:sldId id="434" r:id="rId157"/>
    <p:sldId id="435" r:id="rId158"/>
    <p:sldId id="436" r:id="rId159"/>
    <p:sldId id="437" r:id="rId160"/>
    <p:sldId id="438" r:id="rId161"/>
    <p:sldId id="439" r:id="rId162"/>
    <p:sldId id="440" r:id="rId163"/>
    <p:sldId id="441" r:id="rId164"/>
    <p:sldId id="442" r:id="rId165"/>
    <p:sldId id="443" r:id="rId166"/>
    <p:sldId id="444" r:id="rId167"/>
    <p:sldId id="445" r:id="rId168"/>
    <p:sldId id="446" r:id="rId169"/>
    <p:sldId id="447" r:id="rId170"/>
    <p:sldId id="371" r:id="rId171"/>
    <p:sldId id="372" r:id="rId172"/>
    <p:sldId id="373" r:id="rId173"/>
    <p:sldId id="374" r:id="rId174"/>
    <p:sldId id="375" r:id="rId175"/>
    <p:sldId id="376" r:id="rId176"/>
    <p:sldId id="377" r:id="rId177"/>
    <p:sldId id="378" r:id="rId178"/>
    <p:sldId id="380" r:id="rId179"/>
    <p:sldId id="381" r:id="rId180"/>
    <p:sldId id="383" r:id="rId181"/>
    <p:sldId id="382" r:id="rId182"/>
    <p:sldId id="379" r:id="rId183"/>
    <p:sldId id="384" r:id="rId184"/>
    <p:sldId id="448" r:id="rId185"/>
    <p:sldId id="456" r:id="rId186"/>
    <p:sldId id="457" r:id="rId187"/>
    <p:sldId id="458" r:id="rId188"/>
    <p:sldId id="455" r:id="rId189"/>
    <p:sldId id="461" r:id="rId190"/>
    <p:sldId id="462" r:id="rId191"/>
    <p:sldId id="459" r:id="rId192"/>
    <p:sldId id="460" r:id="rId193"/>
    <p:sldId id="449" r:id="rId194"/>
    <p:sldId id="450" r:id="rId195"/>
    <p:sldId id="451" r:id="rId196"/>
    <p:sldId id="452" r:id="rId197"/>
    <p:sldId id="453" r:id="rId198"/>
    <p:sldId id="454" r:id="rId199"/>
    <p:sldId id="463" r:id="rId200"/>
    <p:sldId id="464" r:id="rId201"/>
    <p:sldId id="465" r:id="rId202"/>
    <p:sldId id="466" r:id="rId203"/>
    <p:sldId id="467" r:id="rId20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AFD7FF"/>
    <a:srgbClr val="053FE1"/>
    <a:srgbClr val="0073E6"/>
    <a:srgbClr val="8BFFBF"/>
    <a:srgbClr val="00E668"/>
    <a:srgbClr val="8BC5FF"/>
    <a:srgbClr val="FFCCFF"/>
    <a:srgbClr val="D1E8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12" y="66"/>
      </p:cViewPr>
      <p:guideLst>
        <p:guide orient="horz" pos="2160"/>
        <p:guide pos="2880"/>
        <p:guide pos="1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186" Type="http://schemas.openxmlformats.org/officeDocument/2006/relationships/slide" Target="slides/slide184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92" Type="http://schemas.openxmlformats.org/officeDocument/2006/relationships/slide" Target="slides/slide190.xml"/><Relationship Id="rId197" Type="http://schemas.openxmlformats.org/officeDocument/2006/relationships/slide" Target="slides/slide195.xml"/><Relationship Id="rId206" Type="http://schemas.openxmlformats.org/officeDocument/2006/relationships/viewProps" Target="viewProps.xml"/><Relationship Id="rId201" Type="http://schemas.openxmlformats.org/officeDocument/2006/relationships/slide" Target="slides/slide199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2" Type="http://schemas.openxmlformats.org/officeDocument/2006/relationships/slide" Target="slides/slide200.xml"/><Relationship Id="rId207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208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7F2F2-6ED8-4762-9D6C-53DC9EB75FDC}" type="doc">
      <dgm:prSet loTypeId="urn:microsoft.com/office/officeart/2005/8/layout/vList2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9A76C078-C23E-41AA-BE91-CB8849D22622}">
      <dgm:prSet phldrT="[Текст]"/>
      <dgm:spPr/>
      <dgm:t>
        <a:bodyPr/>
        <a:lstStyle/>
        <a:p>
          <a:r>
            <a:rPr lang="ru-RU" dirty="0" smtClean="0">
              <a:latin typeface="Corbel" pitchFamily="34" charset="0"/>
            </a:rPr>
            <a:t>Шифрование и дешифрование</a:t>
          </a:r>
          <a:endParaRPr lang="ru-RU" dirty="0">
            <a:latin typeface="Corbel" pitchFamily="34" charset="0"/>
          </a:endParaRPr>
        </a:p>
      </dgm:t>
    </dgm:pt>
    <dgm:pt modelId="{BFDB3CC6-5199-4C44-8F01-15BD56821617}" type="parTrans" cxnId="{6B0D3783-1DB2-4FA5-B7C4-A00570C1960E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D3F783F6-6F48-4549-94FF-EABBA9C5D611}" type="sibTrans" cxnId="{6B0D3783-1DB2-4FA5-B7C4-A00570C1960E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6A3DEF18-4967-4751-A3C9-C77BBF539A7E}">
      <dgm:prSet phldrT="[Текст]"/>
      <dgm:spPr/>
      <dgm:t>
        <a:bodyPr/>
        <a:lstStyle/>
        <a:p>
          <a:r>
            <a:rPr lang="ru-RU" dirty="0" smtClean="0">
              <a:latin typeface="Corbel" pitchFamily="34" charset="0"/>
            </a:rPr>
            <a:t>Цифровые подписи</a:t>
          </a:r>
          <a:endParaRPr lang="ru-RU" dirty="0">
            <a:latin typeface="Corbel" pitchFamily="34" charset="0"/>
          </a:endParaRPr>
        </a:p>
      </dgm:t>
    </dgm:pt>
    <dgm:pt modelId="{9940D51E-7379-46CF-A65E-8BD4FF09F491}" type="parTrans" cxnId="{601BB94E-DD82-423A-A5B3-E227CA775ADD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8BB4933F-5D9C-4CA0-8DEF-09D1DEC61CD2}" type="sibTrans" cxnId="{601BB94E-DD82-423A-A5B3-E227CA775ADD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A72BE634-10A6-41BE-9FF8-74A937988253}">
      <dgm:prSet phldrT="[Текст]"/>
      <dgm:spPr/>
      <dgm:t>
        <a:bodyPr/>
        <a:lstStyle/>
        <a:p>
          <a:r>
            <a:rPr lang="ru-RU" dirty="0" smtClean="0">
              <a:latin typeface="Corbel" pitchFamily="34" charset="0"/>
            </a:rPr>
            <a:t>Хеширование</a:t>
          </a:r>
          <a:endParaRPr lang="ru-RU" dirty="0">
            <a:latin typeface="Corbel" pitchFamily="34" charset="0"/>
          </a:endParaRPr>
        </a:p>
      </dgm:t>
    </dgm:pt>
    <dgm:pt modelId="{B27E5C2C-795A-4B9D-8AB5-36377D63BBF6}" type="parTrans" cxnId="{F85480A1-98A8-48F7-94F1-0BED54B42FD1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211F553F-5C70-44B2-937F-77053D60523A}" type="sibTrans" cxnId="{F85480A1-98A8-48F7-94F1-0BED54B42FD1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1C555D81-6CAD-45CE-994F-617003197499}">
      <dgm:prSet phldrT="[Текст]"/>
      <dgm:spPr/>
      <dgm:t>
        <a:bodyPr/>
        <a:lstStyle/>
        <a:p>
          <a:r>
            <a:rPr lang="ru-RU" dirty="0" smtClean="0">
              <a:latin typeface="Corbel" pitchFamily="34" charset="0"/>
            </a:rPr>
            <a:t>Работа с сертификатами</a:t>
          </a:r>
          <a:endParaRPr lang="ru-RU" dirty="0">
            <a:latin typeface="Corbel" pitchFamily="34" charset="0"/>
          </a:endParaRPr>
        </a:p>
      </dgm:t>
    </dgm:pt>
    <dgm:pt modelId="{B69E4EB0-2A8C-45D6-BBD8-B249638D6EDA}" type="parTrans" cxnId="{9DD66499-6F1F-46C8-BE32-53C53BBD6803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0863DDDC-90DB-4339-B00C-30F997CBFF34}" type="sibTrans" cxnId="{9DD66499-6F1F-46C8-BE32-53C53BBD6803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DA9CEA00-88A6-4019-A3D7-DD3C1E6B3C7E}">
      <dgm:prSet phldrT="[Текст]"/>
      <dgm:spPr/>
      <dgm:t>
        <a:bodyPr/>
        <a:lstStyle/>
        <a:p>
          <a:r>
            <a:rPr lang="ru-RU" dirty="0" smtClean="0">
              <a:latin typeface="Corbel" pitchFamily="34" charset="0"/>
            </a:rPr>
            <a:t>Цифровые сообщения по стандарту </a:t>
          </a:r>
          <a:r>
            <a:rPr lang="en-US" dirty="0" smtClean="0">
              <a:latin typeface="Corbel" pitchFamily="34" charset="0"/>
            </a:rPr>
            <a:t>PKCS #7</a:t>
          </a:r>
          <a:endParaRPr lang="ru-RU" dirty="0">
            <a:latin typeface="Corbel" pitchFamily="34" charset="0"/>
          </a:endParaRPr>
        </a:p>
      </dgm:t>
    </dgm:pt>
    <dgm:pt modelId="{08C6D8FF-3513-44DD-9B8D-03DD631F070E}" type="parTrans" cxnId="{81DAFFF2-BC2A-41C2-82D4-338515934E56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9B766BD9-D82F-46F0-9294-FB6C87818452}" type="sibTrans" cxnId="{81DAFFF2-BC2A-41C2-82D4-338515934E56}">
      <dgm:prSet/>
      <dgm:spPr/>
      <dgm:t>
        <a:bodyPr/>
        <a:lstStyle/>
        <a:p>
          <a:endParaRPr lang="ru-RU">
            <a:latin typeface="Corbel" pitchFamily="34" charset="0"/>
          </a:endParaRPr>
        </a:p>
      </dgm:t>
    </dgm:pt>
    <dgm:pt modelId="{7E7932C3-27F3-4034-9E1E-8E4A777D019B}" type="pres">
      <dgm:prSet presAssocID="{2D17F2F2-6ED8-4762-9D6C-53DC9EB75F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A7CF0F1-E548-4E39-B6C5-6DDC8C3496E8}" type="pres">
      <dgm:prSet presAssocID="{9A76C078-C23E-41AA-BE91-CB8849D2262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FDA799-D31D-4612-80A4-91D26F009983}" type="pres">
      <dgm:prSet presAssocID="{D3F783F6-6F48-4549-94FF-EABBA9C5D611}" presName="spacer" presStyleCnt="0"/>
      <dgm:spPr/>
    </dgm:pt>
    <dgm:pt modelId="{B6036D47-9E78-457C-B029-FB5F03C4A959}" type="pres">
      <dgm:prSet presAssocID="{A72BE634-10A6-41BE-9FF8-74A93798825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5D82BE-C374-4D39-8C7E-C6E3F2CB834A}" type="pres">
      <dgm:prSet presAssocID="{211F553F-5C70-44B2-937F-77053D60523A}" presName="spacer" presStyleCnt="0"/>
      <dgm:spPr/>
    </dgm:pt>
    <dgm:pt modelId="{0D571D49-6F9F-4F46-8676-F9C7ABC44FAE}" type="pres">
      <dgm:prSet presAssocID="{6A3DEF18-4967-4751-A3C9-C77BBF539A7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C62652-A5AF-47D6-844A-0F67867F63E2}" type="pres">
      <dgm:prSet presAssocID="{8BB4933F-5D9C-4CA0-8DEF-09D1DEC61CD2}" presName="spacer" presStyleCnt="0"/>
      <dgm:spPr/>
    </dgm:pt>
    <dgm:pt modelId="{6712982A-03F2-452C-8D54-D72EF9AD2FDB}" type="pres">
      <dgm:prSet presAssocID="{1C555D81-6CAD-45CE-994F-61700319749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33D49D-A4A1-42FB-999F-E4058D7E8F15}" type="pres">
      <dgm:prSet presAssocID="{0863DDDC-90DB-4339-B00C-30F997CBFF34}" presName="spacer" presStyleCnt="0"/>
      <dgm:spPr/>
    </dgm:pt>
    <dgm:pt modelId="{9F864503-122B-4FD9-89A1-1B4616C7D61D}" type="pres">
      <dgm:prSet presAssocID="{DA9CEA00-88A6-4019-A3D7-DD3C1E6B3C7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2A0D25-C72D-4073-BEB8-452B8DB06857}" type="presOf" srcId="{1C555D81-6CAD-45CE-994F-617003197499}" destId="{6712982A-03F2-452C-8D54-D72EF9AD2FDB}" srcOrd="0" destOrd="0" presId="urn:microsoft.com/office/officeart/2005/8/layout/vList2"/>
    <dgm:cxn modelId="{7B2A8762-E10F-44D2-8489-5261AF500092}" type="presOf" srcId="{2D17F2F2-6ED8-4762-9D6C-53DC9EB75FDC}" destId="{7E7932C3-27F3-4034-9E1E-8E4A777D019B}" srcOrd="0" destOrd="0" presId="urn:microsoft.com/office/officeart/2005/8/layout/vList2"/>
    <dgm:cxn modelId="{81DAFFF2-BC2A-41C2-82D4-338515934E56}" srcId="{2D17F2F2-6ED8-4762-9D6C-53DC9EB75FDC}" destId="{DA9CEA00-88A6-4019-A3D7-DD3C1E6B3C7E}" srcOrd="4" destOrd="0" parTransId="{08C6D8FF-3513-44DD-9B8D-03DD631F070E}" sibTransId="{9B766BD9-D82F-46F0-9294-FB6C87818452}"/>
    <dgm:cxn modelId="{60B1A65F-CC47-47B1-A4C3-37B2EE932657}" type="presOf" srcId="{6A3DEF18-4967-4751-A3C9-C77BBF539A7E}" destId="{0D571D49-6F9F-4F46-8676-F9C7ABC44FAE}" srcOrd="0" destOrd="0" presId="urn:microsoft.com/office/officeart/2005/8/layout/vList2"/>
    <dgm:cxn modelId="{8554B719-17B8-4B4C-988D-270BA12A6310}" type="presOf" srcId="{DA9CEA00-88A6-4019-A3D7-DD3C1E6B3C7E}" destId="{9F864503-122B-4FD9-89A1-1B4616C7D61D}" srcOrd="0" destOrd="0" presId="urn:microsoft.com/office/officeart/2005/8/layout/vList2"/>
    <dgm:cxn modelId="{D72D8C4B-1B6E-41A9-A93B-D47BE698FEDE}" type="presOf" srcId="{A72BE634-10A6-41BE-9FF8-74A937988253}" destId="{B6036D47-9E78-457C-B029-FB5F03C4A959}" srcOrd="0" destOrd="0" presId="urn:microsoft.com/office/officeart/2005/8/layout/vList2"/>
    <dgm:cxn modelId="{F85480A1-98A8-48F7-94F1-0BED54B42FD1}" srcId="{2D17F2F2-6ED8-4762-9D6C-53DC9EB75FDC}" destId="{A72BE634-10A6-41BE-9FF8-74A937988253}" srcOrd="1" destOrd="0" parTransId="{B27E5C2C-795A-4B9D-8AB5-36377D63BBF6}" sibTransId="{211F553F-5C70-44B2-937F-77053D60523A}"/>
    <dgm:cxn modelId="{AB9EE362-EE0A-4E03-AB0B-D6C48A709D89}" type="presOf" srcId="{9A76C078-C23E-41AA-BE91-CB8849D22622}" destId="{4A7CF0F1-E548-4E39-B6C5-6DDC8C3496E8}" srcOrd="0" destOrd="0" presId="urn:microsoft.com/office/officeart/2005/8/layout/vList2"/>
    <dgm:cxn modelId="{9DD66499-6F1F-46C8-BE32-53C53BBD6803}" srcId="{2D17F2F2-6ED8-4762-9D6C-53DC9EB75FDC}" destId="{1C555D81-6CAD-45CE-994F-617003197499}" srcOrd="3" destOrd="0" parTransId="{B69E4EB0-2A8C-45D6-BBD8-B249638D6EDA}" sibTransId="{0863DDDC-90DB-4339-B00C-30F997CBFF34}"/>
    <dgm:cxn modelId="{6B0D3783-1DB2-4FA5-B7C4-A00570C1960E}" srcId="{2D17F2F2-6ED8-4762-9D6C-53DC9EB75FDC}" destId="{9A76C078-C23E-41AA-BE91-CB8849D22622}" srcOrd="0" destOrd="0" parTransId="{BFDB3CC6-5199-4C44-8F01-15BD56821617}" sibTransId="{D3F783F6-6F48-4549-94FF-EABBA9C5D611}"/>
    <dgm:cxn modelId="{601BB94E-DD82-423A-A5B3-E227CA775ADD}" srcId="{2D17F2F2-6ED8-4762-9D6C-53DC9EB75FDC}" destId="{6A3DEF18-4967-4751-A3C9-C77BBF539A7E}" srcOrd="2" destOrd="0" parTransId="{9940D51E-7379-46CF-A65E-8BD4FF09F491}" sibTransId="{8BB4933F-5D9C-4CA0-8DEF-09D1DEC61CD2}"/>
    <dgm:cxn modelId="{2BF22C49-BA13-4361-A708-1442052D73E2}" type="presParOf" srcId="{7E7932C3-27F3-4034-9E1E-8E4A777D019B}" destId="{4A7CF0F1-E548-4E39-B6C5-6DDC8C3496E8}" srcOrd="0" destOrd="0" presId="urn:microsoft.com/office/officeart/2005/8/layout/vList2"/>
    <dgm:cxn modelId="{1A819071-2248-48DB-B754-BB3F09761AD4}" type="presParOf" srcId="{7E7932C3-27F3-4034-9E1E-8E4A777D019B}" destId="{47FDA799-D31D-4612-80A4-91D26F009983}" srcOrd="1" destOrd="0" presId="urn:microsoft.com/office/officeart/2005/8/layout/vList2"/>
    <dgm:cxn modelId="{247152F7-8E56-4B13-A965-0E3A1F89E267}" type="presParOf" srcId="{7E7932C3-27F3-4034-9E1E-8E4A777D019B}" destId="{B6036D47-9E78-457C-B029-FB5F03C4A959}" srcOrd="2" destOrd="0" presId="urn:microsoft.com/office/officeart/2005/8/layout/vList2"/>
    <dgm:cxn modelId="{9E0BD742-381B-460C-BFAC-BDEBDA351B44}" type="presParOf" srcId="{7E7932C3-27F3-4034-9E1E-8E4A777D019B}" destId="{965D82BE-C374-4D39-8C7E-C6E3F2CB834A}" srcOrd="3" destOrd="0" presId="urn:microsoft.com/office/officeart/2005/8/layout/vList2"/>
    <dgm:cxn modelId="{CA38C903-CE1B-4385-A423-630498F06D8B}" type="presParOf" srcId="{7E7932C3-27F3-4034-9E1E-8E4A777D019B}" destId="{0D571D49-6F9F-4F46-8676-F9C7ABC44FAE}" srcOrd="4" destOrd="0" presId="urn:microsoft.com/office/officeart/2005/8/layout/vList2"/>
    <dgm:cxn modelId="{3841F784-3520-44CD-9D73-356B8867C5B7}" type="presParOf" srcId="{7E7932C3-27F3-4034-9E1E-8E4A777D019B}" destId="{CEC62652-A5AF-47D6-844A-0F67867F63E2}" srcOrd="5" destOrd="0" presId="urn:microsoft.com/office/officeart/2005/8/layout/vList2"/>
    <dgm:cxn modelId="{C995A4A0-4053-401F-A613-B36F7CF6BE52}" type="presParOf" srcId="{7E7932C3-27F3-4034-9E1E-8E4A777D019B}" destId="{6712982A-03F2-452C-8D54-D72EF9AD2FDB}" srcOrd="6" destOrd="0" presId="urn:microsoft.com/office/officeart/2005/8/layout/vList2"/>
    <dgm:cxn modelId="{D9ADE65B-303C-4FA4-B92D-29C3B81DE079}" type="presParOf" srcId="{7E7932C3-27F3-4034-9E1E-8E4A777D019B}" destId="{FF33D49D-A4A1-42FB-999F-E4058D7E8F15}" srcOrd="7" destOrd="0" presId="urn:microsoft.com/office/officeart/2005/8/layout/vList2"/>
    <dgm:cxn modelId="{22779A96-7B32-4673-8AB9-23F816BC71AB}" type="presParOf" srcId="{7E7932C3-27F3-4034-9E1E-8E4A777D019B}" destId="{9F864503-122B-4FD9-89A1-1B4616C7D6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14A388-5CF5-4F89-9B99-C4C497469F4B}" type="datetimeFigureOut">
              <a:rPr lang="ru-RU" smtClean="0"/>
              <a:pPr/>
              <a:t>24.02.2019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42AAD-779B-4C0D-9A2A-248053687DF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14A388-5CF5-4F89-9B99-C4C497469F4B}" type="datetimeFigureOut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24.02.2019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442AAD-779B-4C0D-9A2A-248053687DFC}" type="slidenum">
              <a:rPr lang="ru-RU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98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9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0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8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3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9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0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8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9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0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3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6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6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8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9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0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3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9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0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2.xml"/><Relationship Id="rId4" Type="http://schemas.openxmlformats.org/officeDocument/2006/relationships/image" Target="../media/image25.jpe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8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9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0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9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0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4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4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CryptoAPI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Общее описание.</a:t>
            </a:r>
          </a:p>
          <a:p>
            <a:r>
              <a:rPr lang="ru-RU" dirty="0" smtClean="0"/>
              <a:t>Основные функции.</a:t>
            </a:r>
          </a:p>
          <a:p>
            <a:r>
              <a:rPr lang="ru-RU" dirty="0" smtClean="0"/>
              <a:t>Примеры использования.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действуют функции </a:t>
            </a:r>
            <a:r>
              <a:rPr lang="en-US" dirty="0" smtClean="0"/>
              <a:t>CryptoAPI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1625397" cy="162539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344138" y="3429000"/>
            <a:ext cx="3024336" cy="43204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itchFamily="34" charset="0"/>
                <a:cs typeface="Segoe UI" pitchFamily="34" charset="0"/>
              </a:rPr>
              <a:t>MyApplication.exe</a:t>
            </a:r>
            <a:endParaRPr lang="ru-RU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6" y="4192488"/>
            <a:ext cx="1828800" cy="1828800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796136" y="5106888"/>
            <a:ext cx="3024336" cy="43204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itchFamily="34" charset="0"/>
                <a:cs typeface="Segoe UI" pitchFamily="34" charset="0"/>
              </a:rPr>
              <a:t>advapi32.dll</a:t>
            </a:r>
            <a:endParaRPr lang="ru-RU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44" y="3123309"/>
            <a:ext cx="1950720" cy="1950720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344138" y="5973885"/>
            <a:ext cx="3024336" cy="43204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itchFamily="34" charset="0"/>
                <a:cs typeface="Segoe UI" pitchFamily="34" charset="0"/>
              </a:rPr>
              <a:t>rsaenh.dll</a:t>
            </a:r>
            <a:endParaRPr lang="ru-RU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Стрелка вправо 1"/>
          <p:cNvSpPr/>
          <p:nvPr/>
        </p:nvSpPr>
        <p:spPr>
          <a:xfrm rot="1286584">
            <a:off x="3509650" y="2890445"/>
            <a:ext cx="2405578" cy="735280"/>
          </a:xfrm>
          <a:prstGeom prst="rightArrow">
            <a:avLst>
              <a:gd name="adj1" fmla="val 50000"/>
              <a:gd name="adj2" fmla="val 68779"/>
            </a:avLst>
          </a:prstGeom>
          <a:solidFill>
            <a:srgbClr val="FFC000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9540000">
            <a:off x="3367992" y="4473208"/>
            <a:ext cx="2261193" cy="735280"/>
          </a:xfrm>
          <a:prstGeom prst="rightArrow">
            <a:avLst>
              <a:gd name="adj1" fmla="val 50000"/>
              <a:gd name="adj2" fmla="val 68779"/>
            </a:avLst>
          </a:prstGeom>
          <a:solidFill>
            <a:srgbClr val="FFC00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нутый угол 11"/>
          <p:cNvSpPr/>
          <p:nvPr/>
        </p:nvSpPr>
        <p:spPr>
          <a:xfrm rot="1265058">
            <a:off x="3664903" y="1877012"/>
            <a:ext cx="2765501" cy="991731"/>
          </a:xfrm>
          <a:prstGeom prst="foldedCorner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CryptAcquireContext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(…);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CryptEncrypt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(…);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CryptReleaseContext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(…);</a:t>
            </a:r>
            <a:endParaRPr lang="ru-RU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260000">
            <a:off x="5196347" y="1916354"/>
            <a:ext cx="2541080" cy="33855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wincrypt.h</a:t>
            </a:r>
            <a:r>
              <a:rPr lang="en-US" sz="1600" dirty="0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ru-RU" sz="1600" dirty="0">
              <a:solidFill>
                <a:srgbClr val="CC33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0" grpId="0" animBg="1"/>
      <p:bldP spid="2" grpId="0" animBg="1"/>
      <p:bldP spid="11" grpId="0" animBg="1"/>
      <p:bldP spid="12" grpId="0" animBg="1"/>
      <p:bldP spid="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решение 1"/>
          <p:cNvSpPr/>
          <p:nvPr/>
        </p:nvSpPr>
        <p:spPr>
          <a:xfrm>
            <a:off x="251520" y="626633"/>
            <a:ext cx="5040953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</a:t>
            </a:r>
            <a:r>
              <a:rPr lang="en-US" sz="2000" dirty="0" smtClean="0">
                <a:solidFill>
                  <a:srgbClr val="10CF9B">
                    <a:lumMod val="40000"/>
                    <a:lumOff val="6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3212"/>
            <a:ext cx="585738" cy="369332"/>
          </a:xfrm>
          <a:prstGeom prst="rect">
            <a:avLst/>
          </a:prstGeom>
          <a:solidFill>
            <a:srgbClr val="FF151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</a:rPr>
              <a:t>Нет</a:t>
            </a:r>
            <a:endParaRPr lang="ru-RU" dirty="0">
              <a:solidFill>
                <a:prstClr val="white"/>
              </a:solidFill>
            </a:endParaRPr>
          </a:p>
        </p:txBody>
      </p:sp>
      <p:cxnSp>
        <p:nvCxnSpPr>
          <p:cNvPr id="6" name="Прямая со стрелкой 5"/>
          <p:cNvCxnSpPr>
            <a:stCxn id="2" idx="3"/>
            <a:endCxn id="9" idx="1"/>
          </p:cNvCxnSpPr>
          <p:nvPr/>
        </p:nvCxnSpPr>
        <p:spPr>
          <a:xfrm flipV="1">
            <a:off x="5292473" y="1159878"/>
            <a:ext cx="1007719" cy="6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836712"/>
            <a:ext cx="259333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Не удалось определить</a:t>
            </a:r>
            <a:br>
              <a:rPr lang="ru-RU" dirty="0" smtClean="0">
                <a:solidFill>
                  <a:prstClr val="black"/>
                </a:solidFill>
              </a:rPr>
            </a:br>
            <a:r>
              <a:rPr lang="ru-RU" dirty="0" smtClean="0">
                <a:solidFill>
                  <a:prstClr val="black"/>
                </a:solidFill>
              </a:rPr>
              <a:t>инкрементный шаг</a:t>
            </a:r>
          </a:p>
        </p:txBody>
      </p:sp>
      <p:cxnSp>
        <p:nvCxnSpPr>
          <p:cNvPr id="12" name="Прямая со стрелкой 11"/>
          <p:cNvCxnSpPr>
            <a:stCxn id="2" idx="2"/>
            <a:endCxn id="15" idx="0"/>
          </p:cNvCxnSpPr>
          <p:nvPr/>
        </p:nvCxnSpPr>
        <p:spPr>
          <a:xfrm rot="16200000" flipH="1">
            <a:off x="2417966" y="2060783"/>
            <a:ext cx="722115" cy="140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Блок-схема: знак завершения 14"/>
          <p:cNvSpPr/>
          <p:nvPr/>
        </p:nvSpPr>
        <p:spPr>
          <a:xfrm>
            <a:off x="1643042" y="2428868"/>
            <a:ext cx="2286016" cy="720080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endParaRPr lang="ru-RU" sz="20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26592" y="1916832"/>
            <a:ext cx="457176" cy="369332"/>
          </a:xfrm>
          <a:prstGeom prst="rect">
            <a:avLst/>
          </a:prstGeom>
          <a:solidFill>
            <a:srgbClr val="6699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</a:rPr>
              <a:t>Да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42" name="Стрелка вправо 41"/>
          <p:cNvSpPr/>
          <p:nvPr/>
        </p:nvSpPr>
        <p:spPr>
          <a:xfrm>
            <a:off x="4071934" y="2571744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14942" y="2643182"/>
            <a:ext cx="2043957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prstClr val="black"/>
                </a:solidFill>
              </a:rPr>
              <a:t>Инкрементный шаг</a:t>
            </a:r>
            <a:endParaRPr lang="ru-RU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1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269776"/>
            <a:ext cx="8305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 узнать инкрементный шаг для длины ключа алгоритма ключевого обмена</a:t>
            </a:r>
            <a:endParaRPr lang="ru-RU" sz="3600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3140968"/>
            <a:ext cx="6912768" cy="12961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r>
              <a:rPr lang="en-US" sz="2400" dirty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result;</a:t>
            </a:r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863587" y="5013176"/>
            <a:ext cx="7416825" cy="12961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CryptGetProvParam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PP_KEYX_KEYSIZE_INC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>
                <a:solidFill>
                  <a:srgbClr val="0F6FC6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6699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4572000" y="44371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283968" y="1556792"/>
            <a:ext cx="4608512" cy="15841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Подразумевается, что мы уже подключились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и его </a:t>
            </a:r>
            <a:r>
              <a:rPr lang="ru-RU" dirty="0" err="1" smtClean="0"/>
              <a:t>дескприптор</a:t>
            </a:r>
            <a:r>
              <a:rPr lang="ru-RU" dirty="0" smtClean="0"/>
              <a:t> содержится в переменной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92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решение 1"/>
          <p:cNvSpPr/>
          <p:nvPr/>
        </p:nvSpPr>
        <p:spPr>
          <a:xfrm>
            <a:off x="251520" y="626633"/>
            <a:ext cx="5040953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</a:t>
            </a:r>
            <a:r>
              <a:rPr lang="en-US" sz="2000" dirty="0" smtClean="0">
                <a:solidFill>
                  <a:srgbClr val="10CF9B">
                    <a:lumMod val="40000"/>
                    <a:lumOff val="6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3212"/>
            <a:ext cx="585738" cy="369332"/>
          </a:xfrm>
          <a:prstGeom prst="rect">
            <a:avLst/>
          </a:prstGeom>
          <a:solidFill>
            <a:srgbClr val="FF151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</a:rPr>
              <a:t>Нет</a:t>
            </a:r>
            <a:endParaRPr lang="ru-RU" dirty="0">
              <a:solidFill>
                <a:prstClr val="white"/>
              </a:solidFill>
            </a:endParaRPr>
          </a:p>
        </p:txBody>
      </p:sp>
      <p:cxnSp>
        <p:nvCxnSpPr>
          <p:cNvPr id="6" name="Прямая со стрелкой 5"/>
          <p:cNvCxnSpPr>
            <a:stCxn id="2" idx="3"/>
            <a:endCxn id="9" idx="1"/>
          </p:cNvCxnSpPr>
          <p:nvPr/>
        </p:nvCxnSpPr>
        <p:spPr>
          <a:xfrm flipV="1">
            <a:off x="5292473" y="1159878"/>
            <a:ext cx="1007719" cy="6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836712"/>
            <a:ext cx="259333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Не удалось определить</a:t>
            </a:r>
            <a:br>
              <a:rPr lang="ru-RU" dirty="0" smtClean="0">
                <a:solidFill>
                  <a:prstClr val="black"/>
                </a:solidFill>
              </a:rPr>
            </a:br>
            <a:r>
              <a:rPr lang="ru-RU" dirty="0" smtClean="0">
                <a:solidFill>
                  <a:prstClr val="black"/>
                </a:solidFill>
              </a:rPr>
              <a:t>инкрементный шаг</a:t>
            </a:r>
          </a:p>
        </p:txBody>
      </p:sp>
      <p:cxnSp>
        <p:nvCxnSpPr>
          <p:cNvPr id="12" name="Прямая со стрелкой 11"/>
          <p:cNvCxnSpPr>
            <a:stCxn id="2" idx="2"/>
            <a:endCxn id="15" idx="0"/>
          </p:cNvCxnSpPr>
          <p:nvPr/>
        </p:nvCxnSpPr>
        <p:spPr>
          <a:xfrm rot="16200000" flipH="1">
            <a:off x="2417966" y="2060783"/>
            <a:ext cx="722115" cy="140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Блок-схема: знак завершения 14"/>
          <p:cNvSpPr/>
          <p:nvPr/>
        </p:nvSpPr>
        <p:spPr>
          <a:xfrm>
            <a:off x="1643042" y="2428868"/>
            <a:ext cx="2286016" cy="720080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endParaRPr lang="ru-RU" sz="20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26592" y="1916832"/>
            <a:ext cx="457176" cy="369332"/>
          </a:xfrm>
          <a:prstGeom prst="rect">
            <a:avLst/>
          </a:prstGeom>
          <a:solidFill>
            <a:srgbClr val="6699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</a:rPr>
              <a:t>Да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42" name="Стрелка вправо 41"/>
          <p:cNvSpPr/>
          <p:nvPr/>
        </p:nvSpPr>
        <p:spPr>
          <a:xfrm>
            <a:off x="4071934" y="2571744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14942" y="2643182"/>
            <a:ext cx="2043957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prstClr val="black"/>
                </a:solidFill>
              </a:rPr>
              <a:t>Инкрементный шаг</a:t>
            </a:r>
            <a:endParaRPr lang="ru-RU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00" y="260648"/>
            <a:ext cx="8305800" cy="864096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Как получить названия всех ключевых контейнеров, с которыми работает </a:t>
            </a:r>
            <a:r>
              <a:rPr lang="ru-RU" sz="2800" dirty="0" err="1" smtClean="0"/>
              <a:t>криптопровайдер</a:t>
            </a:r>
            <a:endParaRPr lang="ru-RU" sz="2800" dirty="0"/>
          </a:p>
        </p:txBody>
      </p:sp>
      <p:sp>
        <p:nvSpPr>
          <p:cNvPr id="3" name="Блок-схема: процесс 2"/>
          <p:cNvSpPr/>
          <p:nvPr/>
        </p:nvSpPr>
        <p:spPr>
          <a:xfrm>
            <a:off x="3114092" y="1196752"/>
            <a:ext cx="2915816" cy="12961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LPTSTR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result;</a:t>
            </a:r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821505" y="3933056"/>
            <a:ext cx="7500990" cy="13681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CryptGetProvParam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PP_ENUMCONTAINERS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 smtClean="0">
                <a:solidFill>
                  <a:srgbClr val="0F6FC6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CRYPT_FIRST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Прямая со стрелкой 5"/>
          <p:cNvCxnSpPr>
            <a:stCxn id="3" idx="2"/>
            <a:endCxn id="4" idx="0"/>
          </p:cNvCxnSpPr>
          <p:nvPr/>
        </p:nvCxnSpPr>
        <p:spPr>
          <a:xfrm>
            <a:off x="4572000" y="2492896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Скругленная прямоугольная выноска 7"/>
          <p:cNvSpPr/>
          <p:nvPr/>
        </p:nvSpPr>
        <p:spPr>
          <a:xfrm>
            <a:off x="1619672" y="5445224"/>
            <a:ext cx="7344816" cy="1296144"/>
          </a:xfrm>
          <a:prstGeom prst="wedgeRoundRectCallout">
            <a:avLst>
              <a:gd name="adj1" fmla="val 19118"/>
              <a:gd name="adj2" fmla="val -964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Функция запишет сюда, какой размер должен быть у буфера, чтобы в него поместилось максимально возможное по длине название ключевого контейнера, которое в принципе может быть у этого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68144" y="1412776"/>
            <a:ext cx="3168352" cy="2160240"/>
          </a:xfrm>
          <a:prstGeom prst="rect">
            <a:avLst/>
          </a:prstGeom>
          <a:solidFill>
            <a:schemeClr val="accent4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/>
              <a:t>Подразумевается, что мы уже подключились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и его </a:t>
            </a:r>
            <a:r>
              <a:rPr lang="ru-RU" dirty="0" err="1" smtClean="0"/>
              <a:t>дескприптор</a:t>
            </a:r>
            <a:r>
              <a:rPr lang="ru-RU" dirty="0" smtClean="0"/>
              <a:t> содержится в переменной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0" y="1988840"/>
            <a:ext cx="3419872" cy="2088232"/>
          </a:xfrm>
          <a:prstGeom prst="wedgeRectCallout">
            <a:avLst>
              <a:gd name="adj1" fmla="val 94781"/>
              <a:gd name="adj2" fmla="val 69704"/>
            </a:avLst>
          </a:prstGeom>
          <a:solidFill>
            <a:schemeClr val="bg2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/>
              <a:t>Сначала определим, какого размера буфер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dirty="0"/>
              <a:t> </a:t>
            </a:r>
            <a:r>
              <a:rPr lang="ru-RU" dirty="0"/>
              <a:t>нам потребуется.</a:t>
            </a:r>
            <a:r>
              <a:rPr lang="en-US" dirty="0"/>
              <a:t> </a:t>
            </a:r>
            <a:r>
              <a:rPr lang="ru-RU" dirty="0"/>
              <a:t>Для этого вызовем функцию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CryptGetProvParam</a:t>
            </a:r>
            <a:r>
              <a:rPr lang="ru-RU" dirty="0"/>
              <a:t>, указав для параметра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dirty="0"/>
              <a:t> </a:t>
            </a:r>
            <a:r>
              <a:rPr lang="ru-RU" dirty="0"/>
              <a:t>вместо адреса буфера значение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4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решение 1"/>
          <p:cNvSpPr/>
          <p:nvPr/>
        </p:nvSpPr>
        <p:spPr>
          <a:xfrm>
            <a:off x="251520" y="626633"/>
            <a:ext cx="5040953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</a:t>
            </a:r>
            <a:r>
              <a:rPr lang="en-US" sz="2000" dirty="0" smtClean="0">
                <a:solidFill>
                  <a:srgbClr val="10CF9B">
                    <a:lumMod val="40000"/>
                    <a:lumOff val="6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3212"/>
            <a:ext cx="585738" cy="369332"/>
          </a:xfrm>
          <a:prstGeom prst="rect">
            <a:avLst/>
          </a:prstGeom>
          <a:solidFill>
            <a:srgbClr val="FF151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</a:rPr>
              <a:t>Нет</a:t>
            </a:r>
            <a:endParaRPr lang="ru-RU" dirty="0">
              <a:solidFill>
                <a:prstClr val="white"/>
              </a:solidFill>
            </a:endParaRPr>
          </a:p>
        </p:txBody>
      </p:sp>
      <p:cxnSp>
        <p:nvCxnSpPr>
          <p:cNvPr id="6" name="Прямая со стрелкой 5"/>
          <p:cNvCxnSpPr>
            <a:stCxn id="2" idx="3"/>
            <a:endCxn id="9" idx="1"/>
          </p:cNvCxnSpPr>
          <p:nvPr/>
        </p:nvCxnSpPr>
        <p:spPr>
          <a:xfrm>
            <a:off x="5292473" y="1166693"/>
            <a:ext cx="100771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705028"/>
            <a:ext cx="266429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Не удалось определить</a:t>
            </a:r>
            <a:br>
              <a:rPr lang="ru-RU" dirty="0" smtClean="0">
                <a:solidFill>
                  <a:prstClr val="black"/>
                </a:solidFill>
              </a:rPr>
            </a:br>
            <a:r>
              <a:rPr lang="ru-RU" dirty="0" smtClean="0">
                <a:solidFill>
                  <a:prstClr val="black"/>
                </a:solidFill>
              </a:rPr>
              <a:t>требуемый размер буфера</a:t>
            </a:r>
          </a:p>
        </p:txBody>
      </p:sp>
      <p:cxnSp>
        <p:nvCxnSpPr>
          <p:cNvPr id="12" name="Прямая со стрелкой 11"/>
          <p:cNvCxnSpPr>
            <a:stCxn id="2" idx="2"/>
            <a:endCxn id="23" idx="0"/>
          </p:cNvCxnSpPr>
          <p:nvPr/>
        </p:nvCxnSpPr>
        <p:spPr>
          <a:xfrm>
            <a:off x="2771997" y="1706753"/>
            <a:ext cx="1403958" cy="1506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26592" y="1916832"/>
            <a:ext cx="457176" cy="369332"/>
          </a:xfrm>
          <a:prstGeom prst="rect">
            <a:avLst/>
          </a:prstGeom>
          <a:solidFill>
            <a:srgbClr val="6699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</a:rPr>
              <a:t>Да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2" name="Блок-схема: процесс 21"/>
          <p:cNvSpPr/>
          <p:nvPr/>
        </p:nvSpPr>
        <p:spPr>
          <a:xfrm>
            <a:off x="719571" y="4725144"/>
            <a:ext cx="6912768" cy="12961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CRYPT_FIRST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errorNo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Блок-схема: процесс 22"/>
          <p:cNvSpPr/>
          <p:nvPr/>
        </p:nvSpPr>
        <p:spPr>
          <a:xfrm>
            <a:off x="719571" y="3212976"/>
            <a:ext cx="6912768" cy="7920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*)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Прямая со стрелкой 24"/>
          <p:cNvCxnSpPr>
            <a:stCxn id="23" idx="2"/>
            <a:endCxn id="22" idx="0"/>
          </p:cNvCxnSpPr>
          <p:nvPr/>
        </p:nvCxnSpPr>
        <p:spPr>
          <a:xfrm>
            <a:off x="4175955" y="400506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4284790" y="2348880"/>
            <a:ext cx="4641925" cy="967462"/>
          </a:xfrm>
          <a:prstGeom prst="roundRect">
            <a:avLst/>
          </a:prstGeom>
          <a:solidFill>
            <a:schemeClr val="accent3">
              <a:lumMod val="7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буфер нужного размера. Такой буфер должен вместить название любого возможного контейнера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1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404785" y="2060848"/>
            <a:ext cx="8406437" cy="115212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CryptGetProvParam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PP_ENUMCONTAINERS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*)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2555776" y="764704"/>
            <a:ext cx="4104456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Блок-схема: решение 3"/>
          <p:cNvSpPr/>
          <p:nvPr/>
        </p:nvSpPr>
        <p:spPr>
          <a:xfrm>
            <a:off x="2087526" y="3861048"/>
            <a:ext cx="5040953" cy="108012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==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Прямая со стрелкой 4"/>
          <p:cNvCxnSpPr>
            <a:stCxn id="3" idx="2"/>
            <a:endCxn id="2" idx="0"/>
          </p:cNvCxnSpPr>
          <p:nvPr/>
        </p:nvCxnSpPr>
        <p:spPr>
          <a:xfrm>
            <a:off x="4608004" y="14127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Блок-схема: процесс 7"/>
          <p:cNvSpPr/>
          <p:nvPr/>
        </p:nvSpPr>
        <p:spPr>
          <a:xfrm>
            <a:off x="669758" y="6124940"/>
            <a:ext cx="3772036" cy="5040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CRYPT_NEXT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Прямая со стрелкой 18"/>
          <p:cNvCxnSpPr>
            <a:endCxn id="3" idx="0"/>
          </p:cNvCxnSpPr>
          <p:nvPr/>
        </p:nvCxnSpPr>
        <p:spPr>
          <a:xfrm>
            <a:off x="4608003" y="116632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" idx="2"/>
            <a:endCxn id="4" idx="0"/>
          </p:cNvCxnSpPr>
          <p:nvPr/>
        </p:nvCxnSpPr>
        <p:spPr>
          <a:xfrm flipH="1">
            <a:off x="4608003" y="3212976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9758" y="5157192"/>
            <a:ext cx="356001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Распечатать строку, записанную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dirty="0" smtClean="0"/>
              <a:t>.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4" idx="1"/>
            <a:endCxn id="30" idx="0"/>
          </p:cNvCxnSpPr>
          <p:nvPr/>
        </p:nvCxnSpPr>
        <p:spPr>
          <a:xfrm>
            <a:off x="2087526" y="4401108"/>
            <a:ext cx="362239" cy="756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0" idx="2"/>
            <a:endCxn id="8" idx="0"/>
          </p:cNvCxnSpPr>
          <p:nvPr/>
        </p:nvCxnSpPr>
        <p:spPr>
          <a:xfrm>
            <a:off x="2449765" y="5803523"/>
            <a:ext cx="106011" cy="32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8" idx="1"/>
            <a:endCxn id="3" idx="1"/>
          </p:cNvCxnSpPr>
          <p:nvPr/>
        </p:nvCxnSpPr>
        <p:spPr>
          <a:xfrm rot="10800000" flipH="1">
            <a:off x="669758" y="1088740"/>
            <a:ext cx="1886018" cy="5288228"/>
          </a:xfrm>
          <a:prstGeom prst="bentConnector3">
            <a:avLst>
              <a:gd name="adj1" fmla="val -2587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4179" y="4216442"/>
            <a:ext cx="457176" cy="369332"/>
          </a:xfrm>
          <a:prstGeom prst="rect">
            <a:avLst/>
          </a:prstGeom>
          <a:solidFill>
            <a:srgbClr val="6699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387582" y="4208652"/>
            <a:ext cx="585738" cy="369332"/>
          </a:xfrm>
          <a:prstGeom prst="rect">
            <a:avLst/>
          </a:prstGeom>
          <a:solidFill>
            <a:srgbClr val="FF151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3" name="Блок-схема: процесс 42"/>
          <p:cNvSpPr/>
          <p:nvPr/>
        </p:nvSpPr>
        <p:spPr>
          <a:xfrm>
            <a:off x="4590012" y="5314392"/>
            <a:ext cx="4427984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errorNo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Прямая со стрелкой 43"/>
          <p:cNvCxnSpPr>
            <a:stCxn id="4" idx="3"/>
            <a:endCxn id="43" idx="0"/>
          </p:cNvCxnSpPr>
          <p:nvPr/>
        </p:nvCxnSpPr>
        <p:spPr>
          <a:xfrm flipH="1">
            <a:off x="6804004" y="4401108"/>
            <a:ext cx="324475" cy="913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3" idx="2"/>
          </p:cNvCxnSpPr>
          <p:nvPr/>
        </p:nvCxnSpPr>
        <p:spPr>
          <a:xfrm>
            <a:off x="6804004" y="5962464"/>
            <a:ext cx="0" cy="710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Скругленная прямоугольная выноска 17"/>
          <p:cNvSpPr/>
          <p:nvPr/>
        </p:nvSpPr>
        <p:spPr>
          <a:xfrm>
            <a:off x="4800069" y="3280123"/>
            <a:ext cx="4332344" cy="895160"/>
          </a:xfrm>
          <a:prstGeom prst="wedgeRoundRectCallout">
            <a:avLst>
              <a:gd name="adj1" fmla="val -37215"/>
              <a:gd name="adj2" fmla="val -79760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 первом шаге цикла этот параметр должен иметь значение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CRYPT_FIRST</a:t>
            </a:r>
            <a:r>
              <a:rPr lang="en-US" dirty="0" smtClean="0"/>
              <a:t>, </a:t>
            </a:r>
            <a:r>
              <a:rPr lang="ru-RU" dirty="0" smtClean="0"/>
              <a:t>а на всех последующих –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CRYPT_NEXT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знак завершения 3"/>
          <p:cNvSpPr/>
          <p:nvPr/>
        </p:nvSpPr>
        <p:spPr>
          <a:xfrm>
            <a:off x="3131840" y="836712"/>
            <a:ext cx="2736304" cy="792088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errorNo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204864"/>
            <a:ext cx="3005950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ERROR_NO_MORE_ITEMS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197108" y="2162603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436096" y="2081753"/>
            <a:ext cx="286097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Контейнеров больше нет.</a:t>
            </a:r>
          </a:p>
          <a:p>
            <a:r>
              <a:rPr lang="ru-RU" dirty="0" smtClean="0"/>
              <a:t>Выходим из цикла.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197006"/>
            <a:ext cx="3005950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+mj-lt"/>
                <a:cs typeface="Consolas" panose="020B0609020204030204" pitchFamily="49" charset="0"/>
              </a:rPr>
              <a:t>Другая ошибка</a:t>
            </a:r>
            <a:endParaRPr lang="ru-RU" sz="2000" i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197108" y="3112484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28289" y="3073896"/>
            <a:ext cx="275030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Аварийная ситуация.</a:t>
            </a:r>
          </a:p>
          <a:p>
            <a:r>
              <a:rPr lang="ru-RU" dirty="0" smtClean="0"/>
              <a:t>Выходим из программы.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4" idx="1"/>
            <a:endCxn id="5" idx="1"/>
          </p:cNvCxnSpPr>
          <p:nvPr/>
        </p:nvCxnSpPr>
        <p:spPr>
          <a:xfrm rot="10800000" flipV="1">
            <a:off x="899592" y="1232755"/>
            <a:ext cx="2232248" cy="1172163"/>
          </a:xfrm>
          <a:prstGeom prst="bentConnector3">
            <a:avLst>
              <a:gd name="adj1" fmla="val 12063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4" idx="1"/>
            <a:endCxn id="8" idx="1"/>
          </p:cNvCxnSpPr>
          <p:nvPr/>
        </p:nvCxnSpPr>
        <p:spPr>
          <a:xfrm rot="10800000" flipV="1">
            <a:off x="899592" y="1232755"/>
            <a:ext cx="2232248" cy="2164305"/>
          </a:xfrm>
          <a:prstGeom prst="bentConnector3">
            <a:avLst>
              <a:gd name="adj1" fmla="val 12063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8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Вычисление </a:t>
            </a:r>
            <a:r>
              <a:rPr lang="ru-RU" dirty="0" err="1" smtClean="0"/>
              <a:t>хеш</a:t>
            </a:r>
            <a:r>
              <a:rPr lang="ru-RU" dirty="0" smtClean="0"/>
              <a:t>-суммы для произвольной цепочки данных с помощью </a:t>
            </a:r>
            <a:r>
              <a:rPr lang="ru-RU" dirty="0" err="1" smtClean="0"/>
              <a:t>криптопровайдера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56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360"/>
            <a:ext cx="8305800" cy="1010376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Как осуществляется хеширование данных с помощью </a:t>
            </a:r>
            <a:r>
              <a:rPr lang="en-US" sz="3200" dirty="0" smtClean="0"/>
              <a:t>CryptoAPI</a:t>
            </a:r>
            <a:endParaRPr lang="ru-RU" sz="3200" dirty="0"/>
          </a:p>
        </p:txBody>
      </p:sp>
      <p:sp>
        <p:nvSpPr>
          <p:cNvPr id="3" name="Овал 2"/>
          <p:cNvSpPr>
            <a:spLocks noChangeAspect="1"/>
          </p:cNvSpPr>
          <p:nvPr/>
        </p:nvSpPr>
        <p:spPr>
          <a:xfrm>
            <a:off x="395536" y="1321050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1</a:t>
            </a:r>
            <a:endParaRPr lang="ru-RU" sz="60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7052" y="1357053"/>
            <a:ext cx="439248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Подключаемся к интересующему нас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51720" y="2473176"/>
            <a:ext cx="6624736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Выбранный провайдер </a:t>
            </a:r>
            <a:r>
              <a:rPr lang="ru-RU" dirty="0"/>
              <a:t>должен поддерживать нужный алгоритм хеширования. Поскольку для стандартных алгоритмов хеширования не нужны никакие ключи, то, если Вы подключаетесь к провайдеру, только чтобы произвести хеширование, функцию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/>
              <a:t> </a:t>
            </a:r>
            <a:r>
              <a:rPr lang="ru-RU" dirty="0"/>
              <a:t>можно </a:t>
            </a:r>
            <a:r>
              <a:rPr lang="ru-RU" dirty="0" smtClean="0"/>
              <a:t>вызывать </a:t>
            </a:r>
            <a:r>
              <a:rPr lang="ru-RU" dirty="0"/>
              <a:t>с флагом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Овал 5"/>
          <p:cNvSpPr>
            <a:spLocks noChangeAspect="1"/>
          </p:cNvSpPr>
          <p:nvPr/>
        </p:nvSpPr>
        <p:spPr>
          <a:xfrm>
            <a:off x="395536" y="4941169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2</a:t>
            </a:r>
            <a:endParaRPr lang="ru-RU" sz="60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37052" y="4977172"/>
            <a:ext cx="439248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</a:t>
            </a:r>
            <a:r>
              <a:rPr lang="ru-RU" dirty="0" err="1" smtClean="0"/>
              <a:t>хеширующий</a:t>
            </a:r>
            <a:r>
              <a:rPr lang="ru-RU" dirty="0" smtClean="0"/>
              <a:t> объект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CryptCreateHash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522849" y="3068960"/>
            <a:ext cx="753484" cy="15678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12160" y="4437112"/>
            <a:ext cx="2952328" cy="223224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Хеширующий</a:t>
            </a:r>
            <a:r>
              <a:rPr lang="ru-RU" dirty="0" smtClean="0"/>
              <a:t> объект – это объект, который осуществляет хеширование. В этот объект мы будем направлять данные, для которых нужно вычислить </a:t>
            </a:r>
            <a:r>
              <a:rPr lang="ru-RU" dirty="0" err="1" smtClean="0"/>
              <a:t>хеш</a:t>
            </a:r>
            <a:r>
              <a:rPr lang="ru-RU" dirty="0" smtClean="0"/>
              <a:t>-сумму.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38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>
            <a:spLocks noChangeAspect="1"/>
          </p:cNvSpPr>
          <p:nvPr/>
        </p:nvSpPr>
        <p:spPr>
          <a:xfrm>
            <a:off x="395536" y="348943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3</a:t>
            </a:r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052" y="384946"/>
            <a:ext cx="439248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Направляем цепочку байтов на хеширование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CryptHashData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59832" y="1484784"/>
            <a:ext cx="5915571" cy="194421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цепочка байтов, для которой нужно вычислить </a:t>
            </a:r>
            <a:r>
              <a:rPr lang="ru-RU" dirty="0" err="1" smtClean="0"/>
              <a:t>хеш</a:t>
            </a:r>
            <a:r>
              <a:rPr lang="ru-RU" dirty="0" smtClean="0"/>
              <a:t>, очень большая и её нельзя направить на хеширование всю за один раз, её нужно разделить на части и последовательно, одну за другой направить их на хеширование. В таком случае функцию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CryptHashData</a:t>
            </a:r>
            <a:r>
              <a:rPr lang="en-US" dirty="0" smtClean="0"/>
              <a:t> </a:t>
            </a:r>
            <a:r>
              <a:rPr lang="ru-RU" dirty="0" smtClean="0"/>
              <a:t>нужно будет вызвать несколько раз – по одному разу для каждой части.</a:t>
            </a:r>
            <a:endParaRPr lang="ru-RU" dirty="0"/>
          </a:p>
        </p:txBody>
      </p:sp>
      <p:sp>
        <p:nvSpPr>
          <p:cNvPr id="6" name="Овал 5"/>
          <p:cNvSpPr>
            <a:spLocks noChangeAspect="1"/>
          </p:cNvSpPr>
          <p:nvPr/>
        </p:nvSpPr>
        <p:spPr>
          <a:xfrm>
            <a:off x="395536" y="4149081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4</a:t>
            </a:r>
            <a:endParaRPr lang="ru-RU" sz="60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37052" y="4185084"/>
            <a:ext cx="439248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Узнаем получившееся значение </a:t>
            </a:r>
            <a:r>
              <a:rPr lang="ru-RU" dirty="0" err="1" smtClean="0"/>
              <a:t>хеш</a:t>
            </a:r>
            <a:r>
              <a:rPr lang="ru-RU" dirty="0" smtClean="0"/>
              <a:t>-суммы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CryptGetHashPara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6731" y="5288239"/>
            <a:ext cx="6048672" cy="1237105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После того, как Вы узнаете значение </a:t>
            </a:r>
            <a:r>
              <a:rPr lang="ru-RU" dirty="0" err="1" smtClean="0"/>
              <a:t>хеш</a:t>
            </a:r>
            <a:r>
              <a:rPr lang="ru-RU" dirty="0" smtClean="0"/>
              <a:t>-суммы, Вы уже не сможете продолжить хеширование: если вы вызовите после этого функцию </a:t>
            </a:r>
            <a:r>
              <a:rPr lang="en-US" dirty="0" err="1" smtClean="0"/>
              <a:t>CryptHashData</a:t>
            </a:r>
            <a:r>
              <a:rPr lang="en-US" dirty="0" smtClean="0"/>
              <a:t>, </a:t>
            </a:r>
            <a:r>
              <a:rPr lang="ru-RU" dirty="0" smtClean="0"/>
              <a:t>она не сработает и сообщит об ошибке.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522849" y="2060848"/>
            <a:ext cx="753484" cy="15678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4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Память компьютера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 принципы, по которым операционная система работает с памятью Вашего компьютера.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9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>
            <a:spLocks noChangeAspect="1"/>
          </p:cNvSpPr>
          <p:nvPr/>
        </p:nvSpPr>
        <p:spPr>
          <a:xfrm>
            <a:off x="395536" y="1285047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5</a:t>
            </a:r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052" y="1321050"/>
            <a:ext cx="439248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</a:t>
            </a:r>
            <a:r>
              <a:rPr lang="ru-RU" dirty="0" err="1" smtClean="0"/>
              <a:t>хеширующий</a:t>
            </a:r>
            <a:r>
              <a:rPr lang="ru-RU" dirty="0" smtClean="0"/>
              <a:t> объект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CryptDestroyHash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522849" y="2924944"/>
            <a:ext cx="753484" cy="15678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>
            <a:spLocks noChangeAspect="1"/>
          </p:cNvSpPr>
          <p:nvPr/>
        </p:nvSpPr>
        <p:spPr>
          <a:xfrm>
            <a:off x="395536" y="4905165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4</a:t>
            </a:r>
            <a:endParaRPr lang="ru-RU" sz="60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37052" y="4941168"/>
            <a:ext cx="439248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 необходимости – отключиться от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CryptReleaseContext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CryptCreateHash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484784"/>
            <a:ext cx="3288080" cy="224676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CryptCreateHash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ALG_ID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Algid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phHash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484784"/>
            <a:ext cx="4752528" cy="1042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Эта функция создаёт </a:t>
            </a:r>
            <a:r>
              <a:rPr lang="ru-RU" dirty="0" err="1" smtClean="0">
                <a:latin typeface="Arial Narrow" pitchFamily="34" charset="0"/>
              </a:rPr>
              <a:t>хеширующий</a:t>
            </a:r>
            <a:r>
              <a:rPr lang="ru-RU" dirty="0" smtClean="0">
                <a:latin typeface="Arial Narrow" pitchFamily="34" charset="0"/>
              </a:rPr>
              <a:t> объект, который будет проводить хеширование по указанному алгоритму.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077072"/>
            <a:ext cx="8579473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hProv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endParaRPr lang="ru-RU" dirty="0" smtClean="0">
              <a:latin typeface="Corbel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Algid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идентификатор алгоритма хеширования</a:t>
            </a: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hKey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 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дескриптор ключа для хеширования. Такой ключ требуется далеко не во всех алгоритмах. Для стандартных алгоритмов хеширования (таких как 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MD5 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и 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SHA-1) 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ключ не нужен. Если в работе алгоритма ключ не используется, в этом параметре нужно указать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.</a:t>
            </a: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 набор флагов. Этот параметр не используется и должен быть равен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.</a:t>
            </a: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phHash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 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адрес, переменной, в которую функция запишет дескриптор </a:t>
            </a:r>
            <a:r>
              <a:rPr lang="ru-RU" dirty="0" err="1" smtClean="0">
                <a:latin typeface="Corbel" pitchFamily="34" charset="0"/>
                <a:cs typeface="Consolas" pitchFamily="49" charset="0"/>
              </a:rPr>
              <a:t>хеширующего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 объекта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2564904"/>
            <a:ext cx="4752528" cy="1330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CryptHashData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484784"/>
            <a:ext cx="3570208" cy="19389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CryptHashData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*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484784"/>
            <a:ext cx="4752528" cy="1042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Эта функция направляет байты, содержащиеся в буфере, на хеширование в </a:t>
            </a:r>
            <a:r>
              <a:rPr lang="ru-RU" dirty="0" err="1" smtClean="0">
                <a:latin typeface="Arial Narrow" pitchFamily="34" charset="0"/>
              </a:rPr>
              <a:t>хеширующий</a:t>
            </a:r>
            <a:r>
              <a:rPr lang="ru-RU" dirty="0" smtClean="0">
                <a:latin typeface="Arial Narrow" pitchFamily="34" charset="0"/>
              </a:rPr>
              <a:t> объект.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077072"/>
            <a:ext cx="8579473" cy="1728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hHash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хеширующего</a:t>
            </a:r>
            <a:r>
              <a:rPr lang="ru-RU" dirty="0" smtClean="0">
                <a:latin typeface="Corbel" pitchFamily="34" charset="0"/>
              </a:rPr>
              <a:t> объекта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содержащего данные, которые нужно направить на хеширование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dwDataLen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 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количество байт в буфере, которые нужно направить на хеширование</a:t>
            </a: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 набор флагов. Этот параметр не используется и должен быть равен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2564904"/>
            <a:ext cx="4752528" cy="1330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CryptGetHashParam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484784"/>
            <a:ext cx="3711272" cy="224676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CryptGetHashParam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*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      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484784"/>
            <a:ext cx="4752528" cy="1042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 её помощью можно узнать результат хеширования и размер значения хеш-функции.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077072"/>
            <a:ext cx="8579473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hHash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хеширующего</a:t>
            </a:r>
            <a:r>
              <a:rPr lang="ru-RU" dirty="0" smtClean="0">
                <a:latin typeface="Corbel" pitchFamily="34" charset="0"/>
              </a:rPr>
              <a:t> объекта</a:t>
            </a:r>
            <a:endParaRPr lang="en-US" dirty="0" smtClean="0">
              <a:latin typeface="Corbel" pitchFamily="34" charset="0"/>
            </a:endParaRP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dwParam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целое число, определяющее, какого рода информацию о </a:t>
            </a:r>
            <a:r>
              <a:rPr lang="ru-RU" dirty="0" err="1" smtClean="0">
                <a:latin typeface="Corbel" pitchFamily="34" charset="0"/>
              </a:rPr>
              <a:t>хеширующем</a:t>
            </a:r>
            <a:r>
              <a:rPr lang="ru-RU" dirty="0" smtClean="0">
                <a:latin typeface="Corbel" pitchFamily="34" charset="0"/>
              </a:rPr>
              <a:t> объекте мы хотим получить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куда функция запишет нужную нам информацию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pdwDataLen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 </a:t>
            </a:r>
            <a:r>
              <a:rPr lang="ru-RU" dirty="0">
                <a:latin typeface="Corbel" pitchFamily="34" charset="0"/>
              </a:rPr>
              <a:t>адрес переменной, в которую до вызова функции нужно записать общий размер буфера 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>
                <a:latin typeface="Corbel" pitchFamily="34" charset="0"/>
              </a:rPr>
              <a:t>в байтах, а после вызова функция запишет в неё количество байтов, которые она разместила в буфере 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pbData</a:t>
            </a:r>
            <a:endParaRPr lang="ru-RU" dirty="0" smtClean="0">
              <a:latin typeface="Corbel" pitchFamily="34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 набор флагов. Этот параметр не используется и должен быть равен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2564904"/>
            <a:ext cx="4752528" cy="1330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4400" dirty="0" smtClean="0"/>
              <a:t>Значения, которые можно указать в параметре </a:t>
            </a:r>
            <a:r>
              <a:rPr lang="en-US" sz="4400" dirty="0" err="1" smtClean="0">
                <a:solidFill>
                  <a:schemeClr val="tx1">
                    <a:lumMod val="65000"/>
                  </a:schemeClr>
                </a:solidFill>
              </a:rPr>
              <a:t>dwParam</a:t>
            </a:r>
            <a:endParaRPr lang="ru-RU" sz="4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352" y="1412776"/>
            <a:ext cx="8579296" cy="53285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HP_HASHSIZE</a:t>
            </a:r>
            <a:r>
              <a:rPr lang="en-US" dirty="0" smtClean="0"/>
              <a:t> –</a:t>
            </a:r>
            <a:r>
              <a:rPr lang="ru-RU" dirty="0" smtClean="0"/>
              <a:t> узнать длину </a:t>
            </a:r>
            <a:r>
              <a:rPr lang="ru-RU" dirty="0" err="1" smtClean="0"/>
              <a:t>хеша</a:t>
            </a:r>
            <a:r>
              <a:rPr lang="ru-RU" dirty="0" smtClean="0"/>
              <a:t>. В таком случае функция запишет в буфер </a:t>
            </a:r>
            <a:r>
              <a:rPr lang="en-US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dirty="0" smtClean="0"/>
              <a:t> </a:t>
            </a:r>
            <a:r>
              <a:rPr lang="ru-RU" dirty="0" smtClean="0"/>
              <a:t>четырёхбайтовое целое число, обозначающее длину значения хеш-функции в байтах. В качестве буфера можно взять переменную типа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dirty="0" smtClean="0"/>
              <a:t>, </a:t>
            </a:r>
            <a:r>
              <a:rPr lang="ru-RU" dirty="0" smtClean="0"/>
              <a:t>а в переменную </a:t>
            </a:r>
            <a:r>
              <a:rPr lang="en-US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dirty="0" smtClean="0"/>
              <a:t> </a:t>
            </a:r>
            <a:r>
              <a:rPr lang="ru-RU" dirty="0" smtClean="0"/>
              <a:t>перед вызовом функции записать значение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HP_HASHVAL</a:t>
            </a:r>
            <a:r>
              <a:rPr lang="en-US" dirty="0" smtClean="0"/>
              <a:t> – </a:t>
            </a:r>
            <a:r>
              <a:rPr lang="ru-RU" dirty="0" smtClean="0"/>
              <a:t>узнать значение хеш-функции, т.е. результат хеширования. В этом случае функция запишет в буфер </a:t>
            </a:r>
            <a:r>
              <a:rPr lang="en-US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ru-RU" dirty="0" smtClean="0"/>
              <a:t> набор байтов, представляющих собой значение </a:t>
            </a:r>
            <a:r>
              <a:rPr lang="ru-RU" dirty="0" err="1" smtClean="0"/>
              <a:t>хеша</a:t>
            </a:r>
            <a:r>
              <a:rPr lang="ru-RU" dirty="0" smtClean="0"/>
              <a:t>. Если буфер окажется мал, то возникнет ошибка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ERROR_MORE_DATA</a:t>
            </a:r>
            <a:r>
              <a:rPr lang="en-US" dirty="0" smtClean="0"/>
              <a:t> </a:t>
            </a:r>
            <a:r>
              <a:rPr lang="ru-RU" dirty="0" smtClean="0"/>
              <a:t>и в переменную запишется требуемый размер буфера.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91469" y="6372036"/>
            <a:ext cx="38450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См. ещё примечание на слайде 109.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7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87524" y="548680"/>
            <a:ext cx="8568952" cy="25922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8455" y="1916832"/>
            <a:ext cx="8208912" cy="964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CryptGetHashParam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HP_HASHSIZE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dwHashSize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dwHashSizeLen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82032" y="764704"/>
            <a:ext cx="6768752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dwHashSize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dwHashSizeLen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4479" y="3419708"/>
            <a:ext cx="716863" cy="369332"/>
          </a:xfrm>
          <a:prstGeom prst="rect">
            <a:avLst/>
          </a:prstGeom>
          <a:solidFill>
            <a:srgbClr val="FF0066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3659" y="4005064"/>
            <a:ext cx="8568952" cy="259228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94590" y="5373216"/>
            <a:ext cx="8208912" cy="964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CryptGetHashParam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HP_HASHVAL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dwHashSize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4591" y="4221088"/>
            <a:ext cx="3458396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dwHashSize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986" y="94177"/>
            <a:ext cx="495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Как определить размер </a:t>
            </a:r>
            <a:r>
              <a:rPr lang="ru-RU" i="1" dirty="0" err="1" smtClean="0"/>
              <a:t>хеш</a:t>
            </a:r>
            <a:r>
              <a:rPr lang="ru-RU" i="1" dirty="0" smtClean="0"/>
              <a:t>-суммы в байтах</a:t>
            </a:r>
            <a:endParaRPr lang="ru-RU" i="1" dirty="0"/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4067944" y="3419708"/>
            <a:ext cx="4842874" cy="1521460"/>
          </a:xfrm>
          <a:prstGeom prst="wedgeRectCallout">
            <a:avLst>
              <a:gd name="adj1" fmla="val 22002"/>
              <a:gd name="adj2" fmla="val 8761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Вместо адреса буфера указываем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.</a:t>
            </a:r>
            <a:r>
              <a:rPr lang="ru-RU" dirty="0" smtClean="0"/>
              <a:t> В этом случае в переменную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dwHashSize</a:t>
            </a:r>
            <a:r>
              <a:rPr lang="en-US" dirty="0" smtClean="0"/>
              <a:t> </a:t>
            </a:r>
            <a:r>
              <a:rPr lang="ru-RU" dirty="0" smtClean="0"/>
              <a:t>просто запишется размер, который должен быть у буфера, чтобы в него полностью поместилось значение хеш-функции.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2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CryptDestroyHash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484784"/>
            <a:ext cx="3288080" cy="10156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CryptDestroyHash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hHash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484784"/>
            <a:ext cx="4752528" cy="1042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Удаляет </a:t>
            </a:r>
            <a:r>
              <a:rPr lang="ru-RU" dirty="0" err="1" smtClean="0">
                <a:latin typeface="Arial Narrow" pitchFamily="34" charset="0"/>
              </a:rPr>
              <a:t>хеширующий</a:t>
            </a:r>
            <a:r>
              <a:rPr lang="ru-RU" dirty="0" smtClean="0">
                <a:latin typeface="Arial Narrow" pitchFamily="34" charset="0"/>
              </a:rPr>
              <a:t> объект и освобождает выделенную под него память.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077072"/>
            <a:ext cx="8579473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hHash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хеширующего</a:t>
            </a:r>
            <a:r>
              <a:rPr lang="ru-RU" dirty="0" smtClean="0">
                <a:latin typeface="Corbel" pitchFamily="34" charset="0"/>
              </a:rPr>
              <a:t> объекта</a:t>
            </a:r>
            <a:endParaRPr lang="en-US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2564904"/>
            <a:ext cx="4752528" cy="1330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096" y="764704"/>
            <a:ext cx="8305800" cy="122413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Вычисление </a:t>
            </a:r>
            <a:r>
              <a:rPr lang="ru-RU" sz="3600" dirty="0" err="1" smtClean="0"/>
              <a:t>хеш</a:t>
            </a:r>
            <a:r>
              <a:rPr lang="ru-RU" sz="3600" dirty="0" smtClean="0"/>
              <a:t>-суммы для «обычного» алгоритма (не требующего ключа)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3789040"/>
            <a:ext cx="7128792" cy="1296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"Microsoft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Base Cryptographic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Provider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CRYPT_VERIFYCONTEXT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3548" y="5661248"/>
            <a:ext cx="820891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CryptCreateHash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hHash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53954" y="2348880"/>
            <a:ext cx="4108100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hHash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Прямая со стрелкой 5"/>
          <p:cNvCxnSpPr>
            <a:stCxn id="5" idx="2"/>
            <a:endCxn id="3" idx="0"/>
          </p:cNvCxnSpPr>
          <p:nvPr/>
        </p:nvCxnSpPr>
        <p:spPr>
          <a:xfrm>
            <a:off x="4608004" y="32129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2"/>
            <a:endCxn id="4" idx="0"/>
          </p:cNvCxnSpPr>
          <p:nvPr/>
        </p:nvCxnSpPr>
        <p:spPr>
          <a:xfrm>
            <a:off x="4608004" y="50851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9505" y="332656"/>
            <a:ext cx="6536998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3030" y="2780928"/>
            <a:ext cx="820891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CryptHashData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1854" y="1484784"/>
            <a:ext cx="7218802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+mj-lt"/>
                <a:cs typeface="Consolas" pitchFamily="49" charset="0"/>
              </a:rPr>
              <a:t>←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0x60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0x71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0x43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0x7C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96" y="3789040"/>
            <a:ext cx="7020780" cy="828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+mj-lt"/>
                <a:cs typeface="Consolas" pitchFamily="49" charset="0"/>
              </a:rPr>
              <a:t>←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0x81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0x00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3030" y="5063765"/>
            <a:ext cx="8208912" cy="5974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CryptHashData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2" idx="2"/>
            <a:endCxn id="4" idx="0"/>
          </p:cNvCxnSpPr>
          <p:nvPr/>
        </p:nvCxnSpPr>
        <p:spPr>
          <a:xfrm>
            <a:off x="4608004" y="1124744"/>
            <a:ext cx="3251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  <a:endCxn id="3" idx="0"/>
          </p:cNvCxnSpPr>
          <p:nvPr/>
        </p:nvCxnSpPr>
        <p:spPr>
          <a:xfrm flipH="1">
            <a:off x="4607486" y="2348880"/>
            <a:ext cx="3769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2"/>
            <a:endCxn id="5" idx="0"/>
          </p:cNvCxnSpPr>
          <p:nvPr/>
        </p:nvCxnSpPr>
        <p:spPr>
          <a:xfrm>
            <a:off x="4607486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6" idx="0"/>
          </p:cNvCxnSpPr>
          <p:nvPr/>
        </p:nvCxnSpPr>
        <p:spPr>
          <a:xfrm>
            <a:off x="4607486" y="4617132"/>
            <a:ext cx="0" cy="446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2900253" y="6093295"/>
            <a:ext cx="3422004" cy="504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free(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Прямая со стрелкой 47"/>
          <p:cNvCxnSpPr>
            <a:stCxn id="6" idx="2"/>
            <a:endCxn id="47" idx="0"/>
          </p:cNvCxnSpPr>
          <p:nvPr/>
        </p:nvCxnSpPr>
        <p:spPr>
          <a:xfrm>
            <a:off x="4607486" y="5661248"/>
            <a:ext cx="3769" cy="4320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51520" y="692696"/>
            <a:ext cx="856895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pbHashValue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dwHashSize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31540" y="1988840"/>
            <a:ext cx="8208912" cy="964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CryptGetHashParam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HP_HASHVAL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pbHashValue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dwHashSize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11660" y="3356992"/>
            <a:ext cx="6048672" cy="6983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Распечатать байты, записанные в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pbHashValue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787378" y="5301208"/>
            <a:ext cx="54972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CryptDestroyHash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583998" y="4540862"/>
            <a:ext cx="3903996" cy="504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free(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pbHashValue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787378" y="6029672"/>
            <a:ext cx="54972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CryptReleaseContext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cxnSp>
        <p:nvCxnSpPr>
          <p:cNvPr id="17" name="Прямая со стрелкой 16"/>
          <p:cNvCxnSpPr>
            <a:stCxn id="11" idx="2"/>
            <a:endCxn id="12" idx="0"/>
          </p:cNvCxnSpPr>
          <p:nvPr/>
        </p:nvCxnSpPr>
        <p:spPr>
          <a:xfrm>
            <a:off x="4535996" y="14127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2"/>
            <a:endCxn id="13" idx="0"/>
          </p:cNvCxnSpPr>
          <p:nvPr/>
        </p:nvCxnSpPr>
        <p:spPr>
          <a:xfrm>
            <a:off x="4535996" y="2953115"/>
            <a:ext cx="0" cy="403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3" idx="2"/>
            <a:endCxn id="15" idx="0"/>
          </p:cNvCxnSpPr>
          <p:nvPr/>
        </p:nvCxnSpPr>
        <p:spPr>
          <a:xfrm>
            <a:off x="4535996" y="4055368"/>
            <a:ext cx="0" cy="48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Прямоугольная выноска 1"/>
          <p:cNvSpPr/>
          <p:nvPr/>
        </p:nvSpPr>
        <p:spPr>
          <a:xfrm>
            <a:off x="3979037" y="116632"/>
            <a:ext cx="4644516" cy="612648"/>
          </a:xfrm>
          <a:prstGeom prst="wedgeRectCallout">
            <a:avLst>
              <a:gd name="adj1" fmla="val 24420"/>
              <a:gd name="adj2" fmla="val 8032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 узнать </a:t>
            </a:r>
            <a:r>
              <a:rPr lang="en-US" dirty="0" err="1" smtClean="0"/>
              <a:t>dwHashSize</a:t>
            </a:r>
            <a:r>
              <a:rPr lang="en-US" dirty="0" smtClean="0"/>
              <a:t>, </a:t>
            </a:r>
            <a:r>
              <a:rPr lang="ru-RU" dirty="0" smtClean="0"/>
              <a:t>см. слайд 115.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7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84294"/>
              </p:ext>
            </p:extLst>
          </p:nvPr>
        </p:nvGraphicFramePr>
        <p:xfrm>
          <a:off x="395536" y="1031136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6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34629"/>
              </p:ext>
            </p:extLst>
          </p:nvPr>
        </p:nvGraphicFramePr>
        <p:xfrm>
          <a:off x="395536" y="1916832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8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9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10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14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2835"/>
              </p:ext>
            </p:extLst>
          </p:nvPr>
        </p:nvGraphicFramePr>
        <p:xfrm>
          <a:off x="395536" y="2780928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16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18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19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20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1824"/>
              </p:ext>
            </p:extLst>
          </p:nvPr>
        </p:nvGraphicFramePr>
        <p:xfrm>
          <a:off x="395536" y="3695432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24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26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28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29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30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59959"/>
              </p:ext>
            </p:extLst>
          </p:nvPr>
        </p:nvGraphicFramePr>
        <p:xfrm>
          <a:off x="395536" y="4581128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32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34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36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38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39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05474"/>
              </p:ext>
            </p:extLst>
          </p:nvPr>
        </p:nvGraphicFramePr>
        <p:xfrm>
          <a:off x="395536" y="5495632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40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44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46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3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572784"/>
          </a:xfrm>
        </p:spPr>
        <p:txBody>
          <a:bodyPr>
            <a:normAutofit/>
          </a:bodyPr>
          <a:lstStyle/>
          <a:p>
            <a:r>
              <a:rPr lang="ru-RU" dirty="0" smtClean="0"/>
              <a:t>Как вычислить </a:t>
            </a:r>
            <a:r>
              <a:rPr lang="ru-RU" dirty="0" err="1" smtClean="0"/>
              <a:t>хеш</a:t>
            </a:r>
            <a:r>
              <a:rPr lang="ru-RU" dirty="0" smtClean="0"/>
              <a:t>-сумму для файла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2636912"/>
            <a:ext cx="7920880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C:\My Folder\My File.doc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7584" y="4005064"/>
            <a:ext cx="716863" cy="369332"/>
          </a:xfrm>
          <a:prstGeom prst="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3476" y="4653136"/>
            <a:ext cx="7920880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tfopen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(TEXT(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"C:\My Folder\My File.doc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TEXT(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cxnSp>
        <p:nvCxnSpPr>
          <p:cNvPr id="8" name="Прямая со стрелкой 7"/>
          <p:cNvCxnSpPr>
            <a:stCxn id="7" idx="2"/>
          </p:cNvCxnSpPr>
          <p:nvPr/>
        </p:nvCxnSpPr>
        <p:spPr>
          <a:xfrm>
            <a:off x="4683916" y="573325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решение 1"/>
          <p:cNvSpPr/>
          <p:nvPr/>
        </p:nvSpPr>
        <p:spPr>
          <a:xfrm>
            <a:off x="251520" y="824923"/>
            <a:ext cx="7056784" cy="93610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NULL ?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09496" y="1108309"/>
            <a:ext cx="457176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2230327"/>
            <a:ext cx="585738" cy="369332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55343" y="1803329"/>
            <a:ext cx="225112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 удалось открыть</a:t>
            </a:r>
            <a:br>
              <a:rPr lang="ru-RU" dirty="0" smtClean="0"/>
            </a:br>
            <a:r>
              <a:rPr lang="ru-RU" dirty="0" smtClean="0"/>
              <a:t>файл для чтения.</a:t>
            </a:r>
            <a:endParaRPr lang="ru-RU" dirty="0"/>
          </a:p>
        </p:txBody>
      </p:sp>
      <p:cxnSp>
        <p:nvCxnSpPr>
          <p:cNvPr id="7" name="Соединительная линия уступом 6"/>
          <p:cNvCxnSpPr>
            <a:stCxn id="2" idx="3"/>
            <a:endCxn id="5" idx="0"/>
          </p:cNvCxnSpPr>
          <p:nvPr/>
        </p:nvCxnSpPr>
        <p:spPr>
          <a:xfrm>
            <a:off x="7308304" y="1292975"/>
            <a:ext cx="372604" cy="51035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7504" y="3068960"/>
            <a:ext cx="8856984" cy="136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*buffer =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ctr"/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howManyRead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13" name="Прямая со стрелкой 12"/>
          <p:cNvCxnSpPr>
            <a:stCxn id="2" idx="2"/>
            <a:endCxn id="9" idx="0"/>
          </p:cNvCxnSpPr>
          <p:nvPr/>
        </p:nvCxnSpPr>
        <p:spPr>
          <a:xfrm>
            <a:off x="3779912" y="1761027"/>
            <a:ext cx="756084" cy="1307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2"/>
          </p:cNvCxnSpPr>
          <p:nvPr/>
        </p:nvCxnSpPr>
        <p:spPr>
          <a:xfrm>
            <a:off x="4535996" y="4437112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решение 2"/>
          <p:cNvSpPr/>
          <p:nvPr/>
        </p:nvSpPr>
        <p:spPr>
          <a:xfrm>
            <a:off x="827584" y="404664"/>
            <a:ext cx="7056784" cy="936104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3279" y="393493"/>
            <a:ext cx="585738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1621214"/>
            <a:ext cx="457176" cy="369332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0684" y="2276872"/>
            <a:ext cx="7835464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howManyRead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(buffer,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990024" y="4005064"/>
            <a:ext cx="7056784" cy="936104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ferror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8800" y="5100863"/>
            <a:ext cx="457176" cy="369332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00684" y="5629890"/>
            <a:ext cx="7835464" cy="967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howManyRead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CryptHashData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buffer,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Прямая со стрелкой 12"/>
          <p:cNvCxnSpPr>
            <a:stCxn id="3" idx="2"/>
            <a:endCxn id="9" idx="0"/>
          </p:cNvCxnSpPr>
          <p:nvPr/>
        </p:nvCxnSpPr>
        <p:spPr>
          <a:xfrm>
            <a:off x="4355976" y="1340768"/>
            <a:ext cx="16244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2" idx="1"/>
            <a:endCxn id="3" idx="1"/>
          </p:cNvCxnSpPr>
          <p:nvPr/>
        </p:nvCxnSpPr>
        <p:spPr>
          <a:xfrm rot="10800000" flipH="1">
            <a:off x="600684" y="872717"/>
            <a:ext cx="226900" cy="5240905"/>
          </a:xfrm>
          <a:prstGeom prst="bentConnector3">
            <a:avLst>
              <a:gd name="adj1" fmla="val -154883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2"/>
            <a:endCxn id="10" idx="0"/>
          </p:cNvCxnSpPr>
          <p:nvPr/>
        </p:nvCxnSpPr>
        <p:spPr>
          <a:xfrm>
            <a:off x="4518416" y="328498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2" idx="0"/>
          </p:cNvCxnSpPr>
          <p:nvPr/>
        </p:nvCxnSpPr>
        <p:spPr>
          <a:xfrm>
            <a:off x="4518416" y="4941168"/>
            <a:ext cx="0" cy="688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5796136" y="1369185"/>
            <a:ext cx="2784028" cy="504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fclose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Соединительная линия уступом 30"/>
          <p:cNvCxnSpPr>
            <a:stCxn id="3" idx="3"/>
            <a:endCxn id="29" idx="3"/>
          </p:cNvCxnSpPr>
          <p:nvPr/>
        </p:nvCxnSpPr>
        <p:spPr>
          <a:xfrm>
            <a:off x="7884368" y="872716"/>
            <a:ext cx="695796" cy="748498"/>
          </a:xfrm>
          <a:prstGeom prst="bentConnector3">
            <a:avLst>
              <a:gd name="adj1" fmla="val 14658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10" idx="3"/>
            <a:endCxn id="40" idx="3"/>
          </p:cNvCxnSpPr>
          <p:nvPr/>
        </p:nvCxnSpPr>
        <p:spPr>
          <a:xfrm>
            <a:off x="8046808" y="4473116"/>
            <a:ext cx="501105" cy="812413"/>
          </a:xfrm>
          <a:prstGeom prst="bentConnector3">
            <a:avLst>
              <a:gd name="adj1" fmla="val 145619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24081" y="4005064"/>
            <a:ext cx="585738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652120" y="5100863"/>
            <a:ext cx="2895793" cy="369332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Ошибка чтения из файла.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ая выноска 1"/>
              <p:cNvSpPr/>
              <p:nvPr/>
            </p:nvSpPr>
            <p:spPr>
              <a:xfrm>
                <a:off x="4972332" y="1970548"/>
                <a:ext cx="3330792" cy="612648"/>
              </a:xfrm>
              <a:prstGeom prst="wedgeRectCallout">
                <a:avLst>
                  <a:gd name="adj1" fmla="val -17965"/>
                  <a:gd name="adj2" fmla="val 6918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Будем считывать по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1⋅</m:t>
                    </m:r>
                    <m:r>
                      <a:rPr lang="en-US" b="0" i="1" smtClean="0">
                        <a:latin typeface="Cambria Math"/>
                      </a:rPr>
                      <m:t>96=96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байтов из файла.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ая выноска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32" y="1970548"/>
                <a:ext cx="3330792" cy="612648"/>
              </a:xfrm>
              <a:prstGeom prst="wedgeRectCallout">
                <a:avLst>
                  <a:gd name="adj1" fmla="val -17965"/>
                  <a:gd name="adj2" fmla="val 6918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ая выноска 4"/>
          <p:cNvSpPr/>
          <p:nvPr/>
        </p:nvSpPr>
        <p:spPr>
          <a:xfrm>
            <a:off x="49144" y="1441193"/>
            <a:ext cx="5094144" cy="907687"/>
          </a:xfrm>
          <a:prstGeom prst="wedgeRectCallout">
            <a:avLst>
              <a:gd name="adj1" fmla="val 13105"/>
              <a:gd name="adj2" fmla="val 838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Функция запишет считанные из файла байты в буфер </a:t>
            </a:r>
            <a:r>
              <a:rPr lang="en-US" dirty="0" smtClean="0"/>
              <a:t>buffer </a:t>
            </a:r>
            <a:r>
              <a:rPr lang="ru-RU" dirty="0" smtClean="0"/>
              <a:t>и возвратит число, обозначающее количество байт, которые она считала.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3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ключами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Создание ключей</a:t>
            </a:r>
          </a:p>
          <a:p>
            <a:r>
              <a:rPr lang="ru-RU" dirty="0" smtClean="0"/>
              <a:t>Экспорт и импорт ключей</a:t>
            </a:r>
          </a:p>
          <a:p>
            <a:r>
              <a:rPr lang="ru-RU" dirty="0" smtClean="0"/>
              <a:t>Получение и изменение параметров ключа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3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35696" y="332656"/>
            <a:ext cx="547260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Алгоритмы, которые используются </a:t>
            </a:r>
            <a:r>
              <a:rPr lang="ru-RU" sz="2400" dirty="0" err="1" smtClean="0"/>
              <a:t>криптопровайдерами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8120" y="1927006"/>
            <a:ext cx="2304256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Алгоритмы хеширования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2060" y="2924944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Применяются только для хеширования.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стандартных алгоритмов </a:t>
            </a:r>
            <a:r>
              <a:rPr lang="ru-RU" dirty="0" err="1" smtClean="0"/>
              <a:t>хеширова-ния</a:t>
            </a:r>
            <a:r>
              <a:rPr lang="ru-RU" dirty="0" smtClean="0"/>
              <a:t> ключ не требуется.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Криптопровайдер</a:t>
            </a:r>
            <a:r>
              <a:rPr lang="ru-RU" dirty="0" smtClean="0"/>
              <a:t> может поддерживать несколько алгоритмов хеширования.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83868" y="1952836"/>
            <a:ext cx="2376264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Симметричные</a:t>
            </a:r>
            <a:br>
              <a:rPr lang="ru-RU" sz="2000" dirty="0" smtClean="0"/>
            </a:br>
            <a:r>
              <a:rPr lang="ru-RU" sz="2000" dirty="0" smtClean="0"/>
              <a:t>алгоритмы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369309" y="2924944"/>
            <a:ext cx="2700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Применяются только для шифрования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дешифрования используется тот же ключ, что и для шифрования.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Криптопровайдер</a:t>
            </a:r>
            <a:r>
              <a:rPr lang="ru-RU" dirty="0" smtClean="0"/>
              <a:t> может поддерживать несколько </a:t>
            </a:r>
            <a:r>
              <a:rPr lang="ru-RU" dirty="0" err="1" smtClean="0"/>
              <a:t>алгорит-мов</a:t>
            </a:r>
            <a:r>
              <a:rPr lang="ru-RU" dirty="0" smtClean="0"/>
              <a:t> шифрования.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00192" y="1952836"/>
            <a:ext cx="2376264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Асимметричные</a:t>
            </a:r>
            <a:br>
              <a:rPr lang="ru-RU" sz="2000" dirty="0" smtClean="0"/>
            </a:br>
            <a:r>
              <a:rPr lang="ru-RU" sz="2000" dirty="0" smtClean="0"/>
              <a:t>алгоритмы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261579" y="2924944"/>
            <a:ext cx="2628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Применяются только для цифро-вой подписи и обмена ключами.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шифрования используется один ключ, а для </a:t>
            </a:r>
            <a:r>
              <a:rPr lang="ru-RU" dirty="0" err="1" smtClean="0"/>
              <a:t>дешиф-рования</a:t>
            </a:r>
            <a:r>
              <a:rPr lang="ru-RU" dirty="0" smtClean="0"/>
              <a:t> – другой.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 </a:t>
            </a:r>
            <a:r>
              <a:rPr lang="ru-RU" dirty="0" err="1" smtClean="0"/>
              <a:t>криптопровайде-ра</a:t>
            </a:r>
            <a:r>
              <a:rPr lang="ru-RU" dirty="0" smtClean="0"/>
              <a:t> всегда есть только один алгоритм для ЦП и только один алгоритм для КО.</a:t>
            </a:r>
          </a:p>
        </p:txBody>
      </p: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 flipH="1">
            <a:off x="1680248" y="1247056"/>
            <a:ext cx="2891752" cy="679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7" idx="0"/>
          </p:cNvCxnSpPr>
          <p:nvPr/>
        </p:nvCxnSpPr>
        <p:spPr>
          <a:xfrm>
            <a:off x="4572000" y="1247056"/>
            <a:ext cx="0" cy="705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2"/>
            <a:endCxn id="9" idx="0"/>
          </p:cNvCxnSpPr>
          <p:nvPr/>
        </p:nvCxnSpPr>
        <p:spPr>
          <a:xfrm>
            <a:off x="4572000" y="1247056"/>
            <a:ext cx="2916324" cy="705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634" y="332656"/>
            <a:ext cx="131273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/>
              <a:t>Ключи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3881127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/>
              <a:t>Симметричные ключи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85013" y="1484784"/>
            <a:ext cx="405425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/>
              <a:t>Асимметричные ключи</a:t>
            </a:r>
            <a:endParaRPr lang="ru-RU" sz="2800" dirty="0"/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flipH="1">
            <a:off x="2120076" y="855876"/>
            <a:ext cx="2451924" cy="628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2" idx="2"/>
            <a:endCxn id="4" idx="0"/>
          </p:cNvCxnSpPr>
          <p:nvPr/>
        </p:nvCxnSpPr>
        <p:spPr>
          <a:xfrm>
            <a:off x="4572000" y="855876"/>
            <a:ext cx="2340139" cy="628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2878484"/>
            <a:ext cx="373612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Ключ как таковой один и неделим.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4017838"/>
            <a:ext cx="373612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Ключ нигде не хранится. Всякий раз перед использованием его нужно воссоздавать заново.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2945262"/>
            <a:ext cx="415124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Ключ состоит из двух частей: открытого ключа и секретного ключа. Они образуют ключевую пару.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4039904"/>
            <a:ext cx="373612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Ключевая пара хранится в ключевом контейнере. Перед использованием ключевую пару нужно просто извлечь из контейнера.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3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68" y="251937"/>
            <a:ext cx="802046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200" dirty="0" smtClean="0"/>
              <a:t>Ключевые контейнеры: вопросы и ответы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7869" y="1284729"/>
            <a:ext cx="802020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Как узнать, какие ключевые контейнеры есть у </a:t>
            </a:r>
            <a:r>
              <a:rPr lang="ru-RU" sz="2000" dirty="0" err="1" smtClean="0"/>
              <a:t>криптопровайдера</a:t>
            </a:r>
            <a:r>
              <a:rPr lang="ru-RU" sz="2000" dirty="0" smtClean="0"/>
              <a:t>?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7869" y="1916832"/>
            <a:ext cx="873661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С помощью функции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CryptGetProvParam</a:t>
            </a:r>
            <a:r>
              <a:rPr lang="en-US" sz="2000" dirty="0" smtClean="0"/>
              <a:t>, </a:t>
            </a:r>
            <a:r>
              <a:rPr lang="ru-RU" sz="2000" dirty="0" smtClean="0"/>
              <a:t>вызывая её с параметром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PP_ENUMCONTAINERS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7868" y="3100898"/>
            <a:ext cx="496937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Как создать новый ключевой контейнер?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7868" y="3657218"/>
            <a:ext cx="873661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Подключиться к </a:t>
            </a:r>
            <a:r>
              <a:rPr lang="ru-RU" sz="2000" dirty="0" err="1" smtClean="0"/>
              <a:t>криптопровайдеру</a:t>
            </a:r>
            <a:r>
              <a:rPr lang="ru-RU" sz="2000" dirty="0" smtClean="0"/>
              <a:t> с помощью функции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000" dirty="0" smtClean="0"/>
              <a:t> </a:t>
            </a:r>
            <a:r>
              <a:rPr lang="ru-RU" sz="2000" dirty="0" smtClean="0"/>
              <a:t>с флагом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CRYPT_NEWKEYSET</a:t>
            </a:r>
            <a:r>
              <a:rPr lang="en-US" sz="2000" dirty="0" smtClean="0"/>
              <a:t>, </a:t>
            </a:r>
            <a:r>
              <a:rPr lang="ru-RU" sz="2000" dirty="0" smtClean="0"/>
              <a:t>указав название нового контейнера.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3690" y="5045114"/>
            <a:ext cx="604498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Как удалить существующий ключевой контейнер?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3690" y="5589240"/>
            <a:ext cx="873661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Подключиться к </a:t>
            </a:r>
            <a:r>
              <a:rPr lang="ru-RU" sz="2000" dirty="0" err="1" smtClean="0"/>
              <a:t>криптопровайдеру</a:t>
            </a:r>
            <a:r>
              <a:rPr lang="ru-RU" sz="2000" dirty="0" smtClean="0"/>
              <a:t> с помощью функции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000" dirty="0" smtClean="0"/>
              <a:t> </a:t>
            </a:r>
            <a:r>
              <a:rPr lang="ru-RU" sz="2000" dirty="0" smtClean="0"/>
              <a:t>с флагом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CRYPT_DELETEKEYSET</a:t>
            </a:r>
            <a:r>
              <a:rPr lang="en-US" sz="2000" dirty="0" smtClean="0"/>
              <a:t>, </a:t>
            </a:r>
            <a:r>
              <a:rPr lang="ru-RU" sz="2000" dirty="0" smtClean="0"/>
              <a:t>указав название контейнера</a:t>
            </a:r>
            <a:r>
              <a:rPr lang="en-US" sz="2000" dirty="0" smtClean="0"/>
              <a:t>, </a:t>
            </a:r>
            <a:r>
              <a:rPr lang="ru-RU" sz="2000" dirty="0" smtClean="0"/>
              <a:t>который нужно удалить.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362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68" y="251937"/>
            <a:ext cx="802046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200" dirty="0" smtClean="0"/>
              <a:t>Ключевые контейнеры: вопросы и ответы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7869" y="1284729"/>
            <a:ext cx="873661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Как подключиться к </a:t>
            </a:r>
            <a:r>
              <a:rPr lang="ru-RU" sz="2000" dirty="0" err="1" smtClean="0"/>
              <a:t>криптопровайдеру</a:t>
            </a:r>
            <a:r>
              <a:rPr lang="ru-RU" sz="2000" dirty="0" smtClean="0"/>
              <a:t>, если мы хотим использовать существующий ключевой контейнер?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7869" y="2145050"/>
            <a:ext cx="873661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В функции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000" dirty="0" smtClean="0"/>
              <a:t> </a:t>
            </a:r>
            <a:r>
              <a:rPr lang="ru-RU" sz="2000" dirty="0" smtClean="0"/>
              <a:t>указать название нужного контейнера, но не указывать флаги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sz="2000" dirty="0" smtClean="0"/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CRYPT_NEWKEYSET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CRYPT_DELETEKEYSET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7868" y="3552690"/>
            <a:ext cx="861498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Сколько ключевых пар может храниться в одном ключевом контейнере?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7868" y="4109010"/>
            <a:ext cx="873661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Только две: одна для ключевой подписи и другая – для ключевого обмена.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3690" y="4893547"/>
            <a:ext cx="603139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Можно ли удалить ключевую пару из контейнера?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3690" y="5437673"/>
            <a:ext cx="873661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Нет, но её можно заменить на другую. Допустим, если в контейнере уже есть ключевая пара для цифровой подписи, мы можем сгенерировать новую пару для ЦП и заменить ей существующую.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077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68" y="251937"/>
            <a:ext cx="700858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200" dirty="0" smtClean="0"/>
              <a:t>Создание ключей: вопросы и ответы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7869" y="1284729"/>
            <a:ext cx="873661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Как создать новую ключевую пару?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7869" y="1844824"/>
            <a:ext cx="873661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Её можно сгенерировать случайным образом с помощью функции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7868" y="2924944"/>
            <a:ext cx="44142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Как создать новый сеансовый ключ?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7868" y="3481264"/>
            <a:ext cx="873661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Его можно сгенерировать случайным образом с помощью функции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000" dirty="0" smtClean="0"/>
              <a:t> </a:t>
            </a:r>
            <a:r>
              <a:rPr lang="ru-RU" sz="2000" dirty="0" smtClean="0"/>
              <a:t>или сформировать неслучайным образом</a:t>
            </a:r>
            <a:r>
              <a:rPr lang="en-US" sz="2000" dirty="0" smtClean="0"/>
              <a:t> </a:t>
            </a:r>
            <a:r>
              <a:rPr lang="ru-RU" sz="2000" dirty="0" smtClean="0"/>
              <a:t>на основе пароля с помощью функции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CryptDeriveKey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3690" y="4893547"/>
            <a:ext cx="770679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Можно ли сформировать ключевую пару неслучайным образом?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3690" y="5437673"/>
            <a:ext cx="873661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Стандартными средствами </a:t>
            </a:r>
            <a:r>
              <a:rPr lang="en-US" sz="2000" dirty="0" smtClean="0"/>
              <a:t>CryptoAPI </a:t>
            </a:r>
            <a:r>
              <a:rPr lang="ru-RU" sz="2000" dirty="0" smtClean="0"/>
              <a:t>так сделать нельзя, но можно создать незашифрованный </a:t>
            </a:r>
            <a:r>
              <a:rPr lang="en-US" sz="2000" dirty="0" smtClean="0"/>
              <a:t>private key BLOB, </a:t>
            </a:r>
            <a:r>
              <a:rPr lang="ru-RU" sz="2000" dirty="0" smtClean="0"/>
              <a:t>записать в него открытый и секретный ключи и затем импортировать их оттуда.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74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68" y="251937"/>
            <a:ext cx="700858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200" dirty="0" smtClean="0"/>
              <a:t>Создание ключей: вопросы и ответы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7869" y="1284729"/>
            <a:ext cx="873661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Как узнать, есть ли уже в данном ключевом контейнере какая-нибудь пара для цифровой подписи или ключевого обмена?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7869" y="2104106"/>
            <a:ext cx="8736619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Специальной функции для этого нет. Нужно попробовать извлечь пару для ЦП или КО из контейнера с помощью функции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CryptGetUserKey</a:t>
            </a:r>
            <a:r>
              <a:rPr lang="en-US" sz="2000" dirty="0" smtClean="0"/>
              <a:t>, </a:t>
            </a:r>
            <a:r>
              <a:rPr lang="ru-RU" sz="2000" dirty="0" smtClean="0"/>
              <a:t>и если возникнет ошибка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NTE_NO_KEY</a:t>
            </a:r>
            <a:r>
              <a:rPr lang="en-US" sz="2000" dirty="0" smtClean="0"/>
              <a:t>, </a:t>
            </a:r>
            <a:r>
              <a:rPr lang="ru-RU" sz="2000" dirty="0" smtClean="0"/>
              <a:t>значит, такой пары там нет, а если не возникнет – то есть.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7868" y="3780909"/>
            <a:ext cx="873661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Нужно ли каким-либо специальным образом сохранять ключевую пару в контейнере после её создания?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7868" y="4613066"/>
            <a:ext cx="873661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Нет, она сохранится в нём автоматически.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00448" y="5385410"/>
            <a:ext cx="873661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Что будет, если мы создадим новую ключевую пару для контейнера, в котором уже есть пара такого типа?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0448" y="6209715"/>
            <a:ext cx="873661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Новая пара заменит предыдущую, т.е. предыдущая пара будет потеряна.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17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2286"/>
              </p:ext>
            </p:extLst>
          </p:nvPr>
        </p:nvGraphicFramePr>
        <p:xfrm>
          <a:off x="395536" y="1031136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6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75872"/>
              </p:ext>
            </p:extLst>
          </p:nvPr>
        </p:nvGraphicFramePr>
        <p:xfrm>
          <a:off x="395536" y="1916832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8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9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10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14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07775"/>
              </p:ext>
            </p:extLst>
          </p:nvPr>
        </p:nvGraphicFramePr>
        <p:xfrm>
          <a:off x="395536" y="2780928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16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18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19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20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7148"/>
              </p:ext>
            </p:extLst>
          </p:nvPr>
        </p:nvGraphicFramePr>
        <p:xfrm>
          <a:off x="395536" y="3695432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24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26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28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29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30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17726"/>
              </p:ext>
            </p:extLst>
          </p:nvPr>
        </p:nvGraphicFramePr>
        <p:xfrm>
          <a:off x="395536" y="4581128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32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34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36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38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39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08945"/>
              </p:ext>
            </p:extLst>
          </p:nvPr>
        </p:nvGraphicFramePr>
        <p:xfrm>
          <a:off x="395536" y="5495632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Consolas" pitchFamily="49" charset="0"/>
                        </a:rPr>
                        <a:t>40</a:t>
                      </a:r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41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43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44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46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47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51920" y="1428534"/>
            <a:ext cx="437940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0152" y="1428929"/>
            <a:ext cx="437940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7014" y="1429321"/>
            <a:ext cx="564578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157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2319926"/>
            <a:ext cx="437940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44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2319926"/>
            <a:ext cx="437940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3635" y="2319926"/>
            <a:ext cx="311304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7797" y="2319926"/>
            <a:ext cx="564578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252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022" y="3184022"/>
            <a:ext cx="564578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369" y="3184022"/>
            <a:ext cx="564578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186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1800" y="3174827"/>
            <a:ext cx="437940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69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3635" y="3184022"/>
            <a:ext cx="311304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040" y="3184022"/>
            <a:ext cx="311304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651" y="3184022"/>
            <a:ext cx="311304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21116" y="3184022"/>
            <a:ext cx="437940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44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659" y="4092830"/>
            <a:ext cx="311304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1476" y="4979084"/>
            <a:ext cx="437940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93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4979084"/>
            <a:ext cx="311304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3470" y="4979084"/>
            <a:ext cx="311304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7006" y="5893030"/>
            <a:ext cx="311304" cy="316986"/>
          </a:xfrm>
          <a:prstGeom prst="rect">
            <a:avLst/>
          </a:prstGeom>
          <a:solidFill>
            <a:schemeClr val="tx1"/>
          </a:solidFill>
        </p:spPr>
        <p:txBody>
          <a:bodyPr wrap="none" tIns="18000" bIns="1800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750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280" y="120622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CryptGenKey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908720"/>
            <a:ext cx="3570208" cy="19389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CryptGenKey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ALG_ID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Algid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2721" y="908720"/>
            <a:ext cx="4752528" cy="20487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Создаёт сеансовый ключ или ключевую пару (в зависимости от указанного </a:t>
            </a:r>
            <a:r>
              <a:rPr lang="en-US" dirty="0" smtClean="0">
                <a:latin typeface="Arial Narrow" pitchFamily="34" charset="0"/>
              </a:rPr>
              <a:t>Algid</a:t>
            </a:r>
            <a:r>
              <a:rPr lang="ru-RU" dirty="0" smtClean="0">
                <a:latin typeface="Arial Narrow" pitchFamily="34" charset="0"/>
              </a:rPr>
              <a:t>). Если создаётся ключевая пара и при подключении к </a:t>
            </a:r>
            <a:r>
              <a:rPr lang="ru-RU" dirty="0" err="1" smtClean="0">
                <a:latin typeface="Arial Narrow" pitchFamily="34" charset="0"/>
              </a:rPr>
              <a:t>криптопровай</a:t>
            </a:r>
            <a:r>
              <a:rPr lang="ru-RU" dirty="0" smtClean="0">
                <a:latin typeface="Arial Narrow" pitchFamily="34" charset="0"/>
              </a:rPr>
              <a:t>-деру был задействован ключевой контейнер, то созданная пара сохранится в этом контейнере. Если в контейнере уже есть ключ, то созданный ключ заменит имеющийся.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717032"/>
            <a:ext cx="8579473" cy="30243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hProv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err="1" smtClean="0">
                <a:latin typeface="Corbel" pitchFamily="34" charset="0"/>
              </a:rPr>
              <a:t>декскриптор</a:t>
            </a:r>
            <a:r>
              <a:rPr lang="ru-RU" dirty="0" smtClean="0">
                <a:latin typeface="Corbel" pitchFamily="34" charset="0"/>
              </a:rPr>
              <a:t>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Algid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идентификатор алгоритма, для которого мы хотим создать новый ключ. Если мы создаём ключевую пару для цифровой подписи или обмена ключами, то вместо идентификатора алгоритма здесь можно написать просто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AT_SIGNATURE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или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AT_KEYEXCHANGE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соответственно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целое число – набор флагов. Наиболее важный из них –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CRYPT_EXPORTA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</a:t>
            </a:r>
            <a:r>
              <a:rPr lang="en-US" dirty="0" smtClean="0">
                <a:latin typeface="Corbel" pitchFamily="34" charset="0"/>
              </a:rPr>
              <a:t>. </a:t>
            </a:r>
            <a:r>
              <a:rPr lang="ru-RU" dirty="0" smtClean="0">
                <a:latin typeface="Corbel" pitchFamily="34" charset="0"/>
              </a:rPr>
              <a:t>Если он выставлен, то созданный ключ можно будет потом экспортировать в файл. У асимметричных алгоритмов открытый ключ пары всегда экспортируемый, и этот флаг применяется только к секретному ключу. Также в этом параметре можно указать длину ключа.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575" y="2996952"/>
            <a:ext cx="8238865" cy="6823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440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создать экспортируемый сеансовый ключ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3748" y="2060848"/>
            <a:ext cx="453650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9622" y="3573016"/>
            <a:ext cx="6804756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("Microsoft Base Cryptographic Provider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06715" y="5381600"/>
            <a:ext cx="5130570" cy="10717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CRYPT_EXPORTABLE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>
            <a:off x="4572000" y="2975248"/>
            <a:ext cx="0" cy="597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>
            <a:off x="4572000" y="4869160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Скругленная прямоугольная выноска 1"/>
          <p:cNvSpPr/>
          <p:nvPr/>
        </p:nvSpPr>
        <p:spPr>
          <a:xfrm>
            <a:off x="6016245" y="4993594"/>
            <a:ext cx="2930327" cy="612648"/>
          </a:xfrm>
          <a:prstGeom prst="wedgeRoundRectCallout">
            <a:avLst>
              <a:gd name="adj1" fmla="val -34033"/>
              <a:gd name="adj2" fmla="val 674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(</a:t>
            </a:r>
            <a:r>
              <a:rPr lang="en-US" dirty="0" smtClean="0"/>
              <a:t>Algid</a:t>
            </a:r>
            <a:r>
              <a:rPr lang="ru-RU" dirty="0" smtClean="0"/>
              <a:t>) алгоритма шифрования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5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440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создать </a:t>
            </a:r>
            <a:r>
              <a:rPr lang="ru-RU" dirty="0" err="1" smtClean="0"/>
              <a:t>неэкспортируемый</a:t>
            </a:r>
            <a:r>
              <a:rPr lang="ru-RU" dirty="0" smtClean="0"/>
              <a:t> сеансовый ключ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3748" y="2060848"/>
            <a:ext cx="453650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9622" y="3573016"/>
            <a:ext cx="6804756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("Microsoft Base Cryptographic Provider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06715" y="5381600"/>
            <a:ext cx="5130570" cy="10717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>
            <a:off x="4572000" y="2975248"/>
            <a:ext cx="0" cy="597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>
            <a:off x="4572000" y="4869160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Скругленная прямоугольная выноска 1"/>
          <p:cNvSpPr/>
          <p:nvPr/>
        </p:nvSpPr>
        <p:spPr>
          <a:xfrm>
            <a:off x="6016245" y="6146458"/>
            <a:ext cx="2930327" cy="612648"/>
          </a:xfrm>
          <a:prstGeom prst="wedgeRoundRectCallout">
            <a:avLst>
              <a:gd name="adj1" fmla="val -48006"/>
              <a:gd name="adj2" fmla="val -907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(</a:t>
            </a:r>
            <a:r>
              <a:rPr lang="en-US" dirty="0" smtClean="0"/>
              <a:t>Algid</a:t>
            </a:r>
            <a:r>
              <a:rPr lang="ru-RU" dirty="0" smtClean="0"/>
              <a:t>) алгоритма шифрования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8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440160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Как создать ключевую пару для ЦП с длиной по умолчанию и экспортируемым секретным ключом</a:t>
            </a:r>
            <a:r>
              <a:rPr lang="en-US" sz="2800" dirty="0" smtClean="0"/>
              <a:t> </a:t>
            </a:r>
            <a:r>
              <a:rPr lang="ru-RU" sz="2800" dirty="0" smtClean="0"/>
              <a:t>и сохранить её в ключевом контейнере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3748" y="1772816"/>
            <a:ext cx="453650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9622" y="3068960"/>
            <a:ext cx="6804756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Key Container"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("Microsoft Base Cryptographic Provider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1245" y="4725144"/>
            <a:ext cx="4581509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43210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CRYPT_EXPORTABLE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>
            <a:off x="4572000" y="2687216"/>
            <a:ext cx="0" cy="381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>
            <a:off x="4572000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721917" y="5832589"/>
            <a:ext cx="5700165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CRYPT_EXPORTABLE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727" y="5647923"/>
            <a:ext cx="7168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6411781" y="4286236"/>
            <a:ext cx="2732219" cy="612648"/>
          </a:xfrm>
          <a:prstGeom prst="wedgeRoundRectCallout">
            <a:avLst>
              <a:gd name="adj1" fmla="val -46521"/>
              <a:gd name="adj2" fmla="val 607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(</a:t>
            </a:r>
            <a:r>
              <a:rPr lang="en-US" dirty="0" smtClean="0"/>
              <a:t>Algid</a:t>
            </a:r>
            <a:r>
              <a:rPr lang="ru-RU" dirty="0" smtClean="0"/>
              <a:t>) алгоритма ЦП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5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440160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Как создать ключевую пару для ЦП с длиной по умолчанию и </a:t>
            </a:r>
            <a:r>
              <a:rPr lang="ru-RU" sz="2800" dirty="0" err="1" smtClean="0"/>
              <a:t>неэкспортируемым</a:t>
            </a:r>
            <a:r>
              <a:rPr lang="ru-RU" sz="2800" dirty="0" smtClean="0"/>
              <a:t> секретным ключом</a:t>
            </a:r>
            <a:r>
              <a:rPr lang="en-US" sz="2800" dirty="0" smtClean="0"/>
              <a:t> </a:t>
            </a:r>
            <a:r>
              <a:rPr lang="ru-RU" sz="2800" dirty="0" smtClean="0"/>
              <a:t>и сохранить её в ключевом контейнере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3748" y="1772816"/>
            <a:ext cx="453650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9622" y="3068960"/>
            <a:ext cx="6804756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Key Container"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("Microsoft Base Cryptographic Provider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1245" y="4725144"/>
            <a:ext cx="4581509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43210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>
            <a:off x="4572000" y="2687216"/>
            <a:ext cx="0" cy="381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>
            <a:off x="4572000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721917" y="5832589"/>
            <a:ext cx="5700165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727" y="5647923"/>
            <a:ext cx="7168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6411781" y="4286236"/>
            <a:ext cx="2732219" cy="612648"/>
          </a:xfrm>
          <a:prstGeom prst="wedgeRoundRectCallout">
            <a:avLst>
              <a:gd name="adj1" fmla="val -46521"/>
              <a:gd name="adj2" fmla="val 607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(</a:t>
            </a:r>
            <a:r>
              <a:rPr lang="en-US" dirty="0" smtClean="0"/>
              <a:t>Algid</a:t>
            </a:r>
            <a:r>
              <a:rPr lang="ru-RU" dirty="0" smtClean="0"/>
              <a:t>) алгоритма ЦП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9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440160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Как создать ключевую пару для ЦП длиной 8192</a:t>
            </a:r>
            <a:r>
              <a:rPr lang="en-US" sz="2800" dirty="0" smtClean="0"/>
              <a:t> </a:t>
            </a:r>
            <a:r>
              <a:rPr lang="ru-RU" sz="2800" dirty="0" smtClean="0"/>
              <a:t>бита и экспортируемым секретным ключом и сохранить её в ключевом контейнере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3748" y="1772816"/>
            <a:ext cx="453650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9622" y="3068960"/>
            <a:ext cx="6804756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Key Container"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("Microsoft Base Cryptographic Provider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725144"/>
            <a:ext cx="8208912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43210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CRYPT_EXPORTABLE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(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8192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>
            <a:off x="4572000" y="2687216"/>
            <a:ext cx="0" cy="381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>
            <a:off x="4572000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67544" y="5832589"/>
            <a:ext cx="8208911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CRYPT_EXPORTABLE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(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8192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13968" y="5546569"/>
            <a:ext cx="7168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179511" y="4238800"/>
            <a:ext cx="2732219" cy="612648"/>
          </a:xfrm>
          <a:prstGeom prst="wedgeRoundRectCallout">
            <a:avLst>
              <a:gd name="adj1" fmla="val 97338"/>
              <a:gd name="adj2" fmla="val 473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(</a:t>
            </a:r>
            <a:r>
              <a:rPr lang="en-US" dirty="0" smtClean="0"/>
              <a:t>Algid</a:t>
            </a:r>
            <a:r>
              <a:rPr lang="ru-RU" dirty="0" smtClean="0"/>
              <a:t>) алгоритма ЦП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3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440160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Как создать ключевую пару для ЦП длиной 8192</a:t>
            </a:r>
            <a:r>
              <a:rPr lang="en-US" sz="2800" dirty="0" smtClean="0"/>
              <a:t> </a:t>
            </a:r>
            <a:r>
              <a:rPr lang="ru-RU" sz="2800" dirty="0" smtClean="0"/>
              <a:t>бита и </a:t>
            </a:r>
            <a:r>
              <a:rPr lang="ru-RU" sz="2800" dirty="0" err="1" smtClean="0"/>
              <a:t>неэкспортируемым</a:t>
            </a:r>
            <a:r>
              <a:rPr lang="ru-RU" sz="2800" dirty="0" smtClean="0"/>
              <a:t> секретным ключом и сохранить её в ключевом контейнере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3748" y="1772816"/>
            <a:ext cx="453650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69622" y="3068960"/>
            <a:ext cx="6804756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Key Container"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("Microsoft Base Cryptographic Provider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725144"/>
            <a:ext cx="820891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43210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8192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>
            <a:off x="4572000" y="2687216"/>
            <a:ext cx="0" cy="381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>
            <a:off x="4572000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67544" y="5546569"/>
            <a:ext cx="8208912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8192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0033" y="5291916"/>
            <a:ext cx="7168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179511" y="4238800"/>
            <a:ext cx="2732219" cy="612648"/>
          </a:xfrm>
          <a:prstGeom prst="wedgeRoundRectCallout">
            <a:avLst>
              <a:gd name="adj1" fmla="val 97338"/>
              <a:gd name="adj2" fmla="val 473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(</a:t>
            </a:r>
            <a:r>
              <a:rPr lang="en-US" dirty="0" smtClean="0"/>
              <a:t>Algid</a:t>
            </a:r>
            <a:r>
              <a:rPr lang="ru-RU" dirty="0" smtClean="0"/>
              <a:t>) алгоритма ЦП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8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696686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CryptDeriveKey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666543"/>
            <a:ext cx="3288080" cy="224676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CryptDeriveKey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ALG_ID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Algid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hHash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1556793"/>
            <a:ext cx="5165337" cy="15121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Создаёт сеансовый ключ на основе значения хеш-функции. Для одного и того же значения хеш-функции всегда будет создаваться один и тот же ключ. Чтобы сформировать ключ на основе пароля, нужно вычислить </a:t>
            </a:r>
            <a:r>
              <a:rPr lang="ru-RU" dirty="0" err="1" smtClean="0">
                <a:latin typeface="Arial Narrow" pitchFamily="34" charset="0"/>
              </a:rPr>
              <a:t>хеш</a:t>
            </a:r>
            <a:r>
              <a:rPr lang="ru-RU" dirty="0" smtClean="0">
                <a:latin typeface="Arial Narrow" pitchFamily="34" charset="0"/>
              </a:rPr>
              <a:t> строки, содержащей этот пароль.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149080"/>
            <a:ext cx="8579473" cy="25649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hProv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err="1" smtClean="0">
                <a:latin typeface="Corbel" pitchFamily="34" charset="0"/>
              </a:rPr>
              <a:t>декскриптор</a:t>
            </a:r>
            <a:r>
              <a:rPr lang="ru-RU" dirty="0" smtClean="0">
                <a:latin typeface="Corbel" pitchFamily="34" charset="0"/>
              </a:rPr>
              <a:t>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Algid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идентификатор алгоритма, для которого мы хотим сформировать ключ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hHash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err="1" smtClean="0">
                <a:latin typeface="Corbel" pitchFamily="34" charset="0"/>
              </a:rPr>
              <a:t>дексриптор</a:t>
            </a:r>
            <a:r>
              <a:rPr lang="ru-RU" dirty="0" smtClean="0">
                <a:latin typeface="Corbel" pitchFamily="34" charset="0"/>
              </a:rPr>
              <a:t> </a:t>
            </a:r>
            <a:r>
              <a:rPr lang="ru-RU" dirty="0" err="1" smtClean="0">
                <a:latin typeface="Corbel" pitchFamily="34" charset="0"/>
              </a:rPr>
              <a:t>хеширующего</a:t>
            </a:r>
            <a:r>
              <a:rPr lang="ru-RU" dirty="0" smtClean="0">
                <a:latin typeface="Corbel" pitchFamily="34" charset="0"/>
              </a:rPr>
              <a:t> объекта. </a:t>
            </a:r>
            <a:r>
              <a:rPr lang="ru-RU" dirty="0" err="1" smtClean="0">
                <a:latin typeface="Corbel" pitchFamily="34" charset="0"/>
              </a:rPr>
              <a:t>Хеш</a:t>
            </a:r>
            <a:r>
              <a:rPr lang="ru-RU" dirty="0" smtClean="0">
                <a:latin typeface="Corbel" pitchFamily="34" charset="0"/>
              </a:rPr>
              <a:t>-объект не должен быть закрыт, однако после вызова функции он закроется.</a:t>
            </a:r>
            <a:endParaRPr lang="en-US" dirty="0" smtClean="0">
              <a:latin typeface="Corbel" pitchFamily="34" charset="0"/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целое число – набор флагов. Наиболее важный из них –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CRYPT_EXPORT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ABLE</a:t>
            </a:r>
            <a:r>
              <a:rPr lang="en-US" dirty="0" smtClean="0">
                <a:latin typeface="Corbel" pitchFamily="34" charset="0"/>
              </a:rPr>
              <a:t>. </a:t>
            </a:r>
            <a:r>
              <a:rPr lang="ru-RU" dirty="0" smtClean="0">
                <a:latin typeface="Corbel" pitchFamily="34" charset="0"/>
              </a:rPr>
              <a:t>Если он выставлен, то созданный ключ можно будет потом экспортировать в файл. Также в этом параметре можно указать длину ключа, если данный симметричный алгоритм допускает использование ключей различной длины.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1" y="3125574"/>
            <a:ext cx="5165338" cy="951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</a:t>
            </a:r>
            <a:r>
              <a:rPr lang="ru-RU" dirty="0" err="1" smtClean="0">
                <a:latin typeface="Arial Narrow" pitchFamily="34" charset="0"/>
              </a:rPr>
              <a:t>успеш</a:t>
            </a:r>
            <a:r>
              <a:rPr lang="ru-RU" dirty="0" smtClean="0">
                <a:latin typeface="Arial Narrow" pitchFamily="34" charset="0"/>
              </a:rPr>
              <a:t>-ном завершении – не нуль. Чтобы узнать номер возник-шей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05800" cy="1143000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Как создать </a:t>
            </a:r>
            <a:r>
              <a:rPr lang="ru-RU" sz="4000" dirty="0" err="1" smtClean="0"/>
              <a:t>неэкспортируемый</a:t>
            </a:r>
            <a:r>
              <a:rPr lang="ru-RU" sz="4000" dirty="0" smtClean="0"/>
              <a:t> сеансовый ключ на основе пароля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2348880"/>
            <a:ext cx="4536504" cy="12241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9602" y="5347956"/>
            <a:ext cx="6804756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"Microsoft Base Cryptographic Provider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3861048"/>
            <a:ext cx="7272808" cy="12241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LPCSTR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pszPassword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P@</a:t>
            </a:r>
            <a:r>
              <a:rPr lang="de-DE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$$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w0rD"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pszPassword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908720"/>
            <a:ext cx="8064896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CryptCreateHash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67890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420888"/>
            <a:ext cx="8064896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CryptHashData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pszPassword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933056"/>
            <a:ext cx="820891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CryptDeriveKey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67744" y="5157192"/>
            <a:ext cx="460851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CryptDestroyHash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Прямая со стрелкой 6"/>
          <p:cNvCxnSpPr>
            <a:stCxn id="2" idx="2"/>
            <a:endCxn id="3" idx="0"/>
          </p:cNvCxnSpPr>
          <p:nvPr/>
        </p:nvCxnSpPr>
        <p:spPr>
          <a:xfrm>
            <a:off x="4572000" y="162880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2"/>
            <a:endCxn id="5" idx="0"/>
          </p:cNvCxnSpPr>
          <p:nvPr/>
        </p:nvCxnSpPr>
        <p:spPr>
          <a:xfrm>
            <a:off x="4572000" y="314096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6" idx="0"/>
          </p:cNvCxnSpPr>
          <p:nvPr/>
        </p:nvCxnSpPr>
        <p:spPr>
          <a:xfrm>
            <a:off x="4572000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Скругленная прямоугольная выноска 16"/>
          <p:cNvSpPr/>
          <p:nvPr/>
        </p:nvSpPr>
        <p:spPr>
          <a:xfrm>
            <a:off x="1331640" y="3230688"/>
            <a:ext cx="2930327" cy="612648"/>
          </a:xfrm>
          <a:prstGeom prst="wedgeRoundRectCallout">
            <a:avLst>
              <a:gd name="adj1" fmla="val 58650"/>
              <a:gd name="adj2" fmla="val 874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(</a:t>
            </a:r>
            <a:r>
              <a:rPr lang="en-US" dirty="0" smtClean="0"/>
              <a:t>Algid</a:t>
            </a:r>
            <a:r>
              <a:rPr lang="ru-RU" dirty="0" smtClean="0"/>
              <a:t>) алгоритма шифрования</a:t>
            </a:r>
            <a:endParaRPr lang="ru-RU" dirty="0"/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1835696" y="296072"/>
            <a:ext cx="2930327" cy="612648"/>
          </a:xfrm>
          <a:prstGeom prst="wedgeRoundRectCallout">
            <a:avLst>
              <a:gd name="adj1" fmla="val 58650"/>
              <a:gd name="adj2" fmla="val 874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(</a:t>
            </a:r>
            <a:r>
              <a:rPr lang="en-US" dirty="0" smtClean="0"/>
              <a:t>Algid</a:t>
            </a:r>
            <a:r>
              <a:rPr lang="ru-RU" dirty="0" smtClean="0"/>
              <a:t>) алгоритма хеширования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61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48024"/>
              </p:ext>
            </p:extLst>
          </p:nvPr>
        </p:nvGraphicFramePr>
        <p:xfrm>
          <a:off x="107504" y="10311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00000000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0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4E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2A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D2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39314"/>
              </p:ext>
            </p:extLst>
          </p:nvPr>
        </p:nvGraphicFramePr>
        <p:xfrm>
          <a:off x="107504" y="1916832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00000008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44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0A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07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18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46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12416"/>
              </p:ext>
            </p:extLst>
          </p:nvPr>
        </p:nvGraphicFramePr>
        <p:xfrm>
          <a:off x="107504" y="429309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34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7A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A9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FF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05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29273"/>
              </p:ext>
            </p:extLst>
          </p:nvPr>
        </p:nvGraphicFramePr>
        <p:xfrm>
          <a:off x="61122" y="5855672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FFFFFFF8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29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C1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7547"/>
              </p:ext>
            </p:extLst>
          </p:nvPr>
        </p:nvGraphicFramePr>
        <p:xfrm>
          <a:off x="107504" y="2780928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01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008694"/>
                  </p:ext>
                </p:extLst>
              </p:nvPr>
            </p:nvGraphicFramePr>
            <p:xfrm>
              <a:off x="107500" y="3717032"/>
              <a:ext cx="8928995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76108"/>
                    <a:gridCol w="1121841"/>
                    <a:gridCol w="1121841"/>
                    <a:gridCol w="1121841"/>
                    <a:gridCol w="1121841"/>
                    <a:gridCol w="1121841"/>
                    <a:gridCol w="1121841"/>
                    <a:gridCol w="1121841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722008694"/>
                  </p:ext>
                </p:extLst>
              </p:nvPr>
            </p:nvGraphicFramePr>
            <p:xfrm>
              <a:off x="107500" y="3717032"/>
              <a:ext cx="8928995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76108"/>
                    <a:gridCol w="1121841"/>
                    <a:gridCol w="1121841"/>
                    <a:gridCol w="1121841"/>
                    <a:gridCol w="1121841"/>
                    <a:gridCol w="1121841"/>
                    <a:gridCol w="1121841"/>
                    <a:gridCol w="112184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8" t="-1639" r="-732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6196" t="-1639" r="-6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6196" t="-1639" r="-5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6196" t="-1639" r="-4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6196" t="-1639" r="-3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6196" t="-1639" r="-2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96196" t="-1639" r="-1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6196" t="-1639" r="-5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200078"/>
                  </p:ext>
                </p:extLst>
              </p:nvPr>
            </p:nvGraphicFramePr>
            <p:xfrm>
              <a:off x="107507" y="5290408"/>
              <a:ext cx="8928988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76108"/>
                    <a:gridCol w="1121840"/>
                    <a:gridCol w="1121840"/>
                    <a:gridCol w="1121840"/>
                    <a:gridCol w="1121840"/>
                    <a:gridCol w="1121840"/>
                    <a:gridCol w="1121840"/>
                    <a:gridCol w="1121840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739200078"/>
                  </p:ext>
                </p:extLst>
              </p:nvPr>
            </p:nvGraphicFramePr>
            <p:xfrm>
              <a:off x="107507" y="5290408"/>
              <a:ext cx="8928988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76108"/>
                    <a:gridCol w="1121840"/>
                    <a:gridCol w="1121840"/>
                    <a:gridCol w="1121840"/>
                    <a:gridCol w="1121840"/>
                    <a:gridCol w="1121840"/>
                    <a:gridCol w="1121840"/>
                    <a:gridCol w="11218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68" t="-1639" r="-732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6196" t="-1639" r="-6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6196" t="-1639" r="-5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6196" t="-1639" r="-4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6196" t="-1639" r="-3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196" t="-1639" r="-2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96196" t="-1639" r="-1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6196" t="-1639" r="-5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8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696686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CryptGetUserKey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666543"/>
            <a:ext cx="3288080" cy="16312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CryptGetUserKey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1556793"/>
            <a:ext cx="5165337" cy="9361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Загружает из ключевого контейнера, указанного при подключении к </a:t>
            </a:r>
            <a:r>
              <a:rPr lang="ru-RU" dirty="0" err="1" smtClean="0">
                <a:latin typeface="Arial Narrow" pitchFamily="34" charset="0"/>
              </a:rPr>
              <a:t>криптопровайдеру</a:t>
            </a:r>
            <a:r>
              <a:rPr lang="ru-RU" dirty="0" smtClean="0">
                <a:latin typeface="Arial Narrow" pitchFamily="34" charset="0"/>
              </a:rPr>
              <a:t>, ключевую пару для алгоритма цифровой подписи или обмена ключами.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717032"/>
            <a:ext cx="8579473" cy="237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hProv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err="1" smtClean="0">
                <a:latin typeface="Corbel" pitchFamily="34" charset="0"/>
              </a:rPr>
              <a:t>декскриптор</a:t>
            </a:r>
            <a:r>
              <a:rPr lang="ru-RU" dirty="0" smtClean="0">
                <a:latin typeface="Corbel" pitchFamily="34" charset="0"/>
              </a:rPr>
              <a:t>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.</a:t>
            </a:r>
            <a:endParaRPr lang="en-US" dirty="0" smtClean="0">
              <a:latin typeface="Corbel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целое число, обозначающее, какую ключевую пару нужно загрузить. Если этот параметр имеет значение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AT_KEYEXCHANGE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ru-RU" dirty="0" smtClean="0">
                <a:latin typeface="Corbel" pitchFamily="34" charset="0"/>
              </a:rPr>
              <a:t>функция загрузит из контейнера ключи для ключевого обмена, а если у этого параметра будет значение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AT_SIGNATURE</a:t>
            </a:r>
            <a:r>
              <a:rPr lang="ru-RU" dirty="0" smtClean="0">
                <a:latin typeface="Corbel" pitchFamily="34" charset="0"/>
              </a:rPr>
              <a:t>, то функция загрузит пару ключей для цифровой подписи.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phKey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 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адрес переменной, в которую функция запишет дескриптор ключа после того, как извлечёт его из ключевого контейнера и загрузит в память.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1" y="2508703"/>
            <a:ext cx="5165338" cy="951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</a:t>
            </a:r>
            <a:r>
              <a:rPr lang="ru-RU" dirty="0" err="1" smtClean="0">
                <a:latin typeface="Arial Narrow" pitchFamily="34" charset="0"/>
              </a:rPr>
              <a:t>успеш</a:t>
            </a:r>
            <a:r>
              <a:rPr lang="ru-RU" dirty="0" smtClean="0">
                <a:latin typeface="Arial Narrow" pitchFamily="34" charset="0"/>
              </a:rPr>
              <a:t>-ном завершении – не нуль. Чтобы узнать номер возник-шей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ошибки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348880"/>
            <a:ext cx="6125716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8009000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 = NTE_NO_KEY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59" y="2987660"/>
            <a:ext cx="7848873" cy="461665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Такой ключевой пары в контейнере нет.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84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440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извлечь из контейнера пару ключей для ЦП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3748" y="2060848"/>
            <a:ext cx="453650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HCRYPTKEY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0498" y="3573016"/>
            <a:ext cx="8263004" cy="1296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Key Container"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("Microsoft Base Cryptographic Provider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06715" y="5381600"/>
            <a:ext cx="5130570" cy="10717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CryptGetUserKey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>
            <a:off x="4572000" y="2975248"/>
            <a:ext cx="0" cy="597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>
            <a:off x="4572000" y="4869160"/>
            <a:ext cx="0" cy="512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696686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CryptDestroyKey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666543"/>
            <a:ext cx="3147015" cy="10156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CryptDestroyKey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1556793"/>
            <a:ext cx="5165337" cy="9361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Удаляет из памяти ключ и освобождает его дескриптор. Если ключ был взят из ключевого контейнера, он оттуда не удаляется, а просто выгружается из памяти.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717032"/>
            <a:ext cx="8579473" cy="237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hKey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 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дескриптор ключа, который нужно удалить из памяти.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831" y="2907065"/>
            <a:ext cx="8651674" cy="737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280" y="116632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CryptExportKey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696" y="980728"/>
            <a:ext cx="3570208" cy="255454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CryptExportKey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hKey1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dwBlobType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*</a:t>
            </a:r>
            <a:r>
              <a:rPr lang="de-DE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pdwDataLen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980728"/>
            <a:ext cx="5165337" cy="1800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Экспортирует сеансовый ключ, ключевую пару или только открытый ключ пары в общедоступный буфер, представляя данные в специальном формате (</a:t>
            </a:r>
            <a:r>
              <a:rPr lang="en-US" dirty="0" smtClean="0">
                <a:latin typeface="Arial Narrow" pitchFamily="34" charset="0"/>
              </a:rPr>
              <a:t>BLOB</a:t>
            </a:r>
            <a:r>
              <a:rPr lang="ru-RU" dirty="0" smtClean="0">
                <a:latin typeface="Arial Narrow" pitchFamily="34" charset="0"/>
              </a:rPr>
              <a:t>). При необходимости содержимое экспортируемого ключа в буфере можно зашифровать с помощью другого ключа.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645024"/>
            <a:ext cx="8579473" cy="32129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экспортируемого ключа.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hKey1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ключа, с помощью которого нужно зашифровать экспортируемый ключ перед выгрузкой в </a:t>
            </a:r>
            <a:r>
              <a:rPr lang="en-US" dirty="0" smtClean="0">
                <a:latin typeface="Corbel" pitchFamily="34" charset="0"/>
              </a:rPr>
              <a:t>BLOB</a:t>
            </a:r>
            <a:r>
              <a:rPr lang="ru-RU" dirty="0" smtClean="0">
                <a:latin typeface="Corbel" pitchFamily="34" charset="0"/>
              </a:rPr>
              <a:t>.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Если шифровать его не нужно, укажите здесь значение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dwBlobType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тип </a:t>
            </a:r>
            <a:r>
              <a:rPr lang="en-US" dirty="0" smtClean="0">
                <a:latin typeface="Corbel" pitchFamily="34" charset="0"/>
              </a:rPr>
              <a:t>BLOB’</a:t>
            </a:r>
            <a:r>
              <a:rPr lang="ru-RU" dirty="0" smtClean="0">
                <a:latin typeface="Corbel" pitchFamily="34" charset="0"/>
              </a:rPr>
              <a:t>а, в который нужно выгрузить ключ (см. следующий слайд).</a:t>
            </a:r>
            <a:endParaRPr lang="en-US" dirty="0" smtClean="0">
              <a:latin typeface="Corbel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целое число – набор флагов. Здесь можно просто написать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в который запишется </a:t>
            </a:r>
            <a:r>
              <a:rPr lang="en-US" dirty="0" smtClean="0">
                <a:latin typeface="Corbel" pitchFamily="34" charset="0"/>
              </a:rPr>
              <a:t>BLOB.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pdwDataLen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которая до вызова функции должна иметь значение, равное общему размеру буфера </a:t>
            </a:r>
            <a:r>
              <a:rPr lang="en-US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в байтах, а после вызова функция запишет в неё размер </a:t>
            </a:r>
            <a:r>
              <a:rPr lang="en-US" dirty="0" smtClean="0">
                <a:latin typeface="Corbel" pitchFamily="34" charset="0"/>
              </a:rPr>
              <a:t>BLOB’</a:t>
            </a:r>
            <a:r>
              <a:rPr lang="ru-RU" dirty="0" smtClean="0">
                <a:latin typeface="Corbel" pitchFamily="34" charset="0"/>
              </a:rPr>
              <a:t>а, размещённого в этом буфере.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1" y="2693526"/>
            <a:ext cx="5165338" cy="951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</a:t>
            </a:r>
            <a:r>
              <a:rPr lang="ru-RU" dirty="0" err="1" smtClean="0">
                <a:latin typeface="Arial Narrow" pitchFamily="34" charset="0"/>
              </a:rPr>
              <a:t>успеш</a:t>
            </a:r>
            <a:r>
              <a:rPr lang="ru-RU" dirty="0" smtClean="0">
                <a:latin typeface="Arial Narrow" pitchFamily="34" charset="0"/>
              </a:rPr>
              <a:t>-ном завершении – не нуль. Чтобы узнать номер возник-шей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280" y="44624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CryptImportKey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696" y="908720"/>
            <a:ext cx="3570208" cy="255454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CryptImportKey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HCRYPTPROV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*</a:t>
            </a:r>
            <a:r>
              <a:rPr lang="de-DE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hKey1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phKey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836712"/>
            <a:ext cx="5165337" cy="1712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Импортирует ключ из </a:t>
            </a:r>
            <a:r>
              <a:rPr lang="en-US" dirty="0" smtClean="0">
                <a:latin typeface="Arial Narrow" pitchFamily="34" charset="0"/>
              </a:rPr>
              <a:t>BLOB’</a:t>
            </a:r>
            <a:r>
              <a:rPr lang="ru-RU" dirty="0" smtClean="0">
                <a:latin typeface="Arial Narrow" pitchFamily="34" charset="0"/>
              </a:rPr>
              <a:t>а, размещённого в буфере. Если импортируется ключевая пара и при подключении к </a:t>
            </a:r>
            <a:r>
              <a:rPr lang="ru-RU" dirty="0" err="1" smtClean="0">
                <a:latin typeface="Arial Narrow" pitchFamily="34" charset="0"/>
              </a:rPr>
              <a:t>криптопровайдеру</a:t>
            </a:r>
            <a:r>
              <a:rPr lang="ru-RU" dirty="0" smtClean="0">
                <a:latin typeface="Arial Narrow" pitchFamily="34" charset="0"/>
              </a:rPr>
              <a:t> был указан ключевой контейнер, она автоматически сохранится в ключевом контейнере (а если до этого там хранилась другая пара, она заменится импортируемой).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573016"/>
            <a:ext cx="8579473" cy="32129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dirty="0">
                <a:latin typeface="Corbel" pitchFamily="34" charset="0"/>
              </a:rPr>
              <a:t> – </a:t>
            </a:r>
            <a:r>
              <a:rPr lang="ru-RU" dirty="0">
                <a:latin typeface="Corbel" pitchFamily="34" charset="0"/>
              </a:rPr>
              <a:t>адрес буфера, в котором содержится </a:t>
            </a:r>
            <a:r>
              <a:rPr lang="en-US" dirty="0">
                <a:latin typeface="Corbel" pitchFamily="34" charset="0"/>
              </a:rPr>
              <a:t>BLOB</a:t>
            </a:r>
            <a:r>
              <a:rPr lang="en-US" dirty="0" smtClean="0">
                <a:latin typeface="Corbel" pitchFamily="34" charset="0"/>
              </a:rPr>
              <a:t>.</a:t>
            </a:r>
            <a:endParaRPr lang="ru-RU" dirty="0" smtClean="0">
              <a:latin typeface="Corbel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dirty="0">
                <a:latin typeface="Corbel" pitchFamily="34" charset="0"/>
              </a:rPr>
              <a:t> – </a:t>
            </a:r>
            <a:r>
              <a:rPr lang="ru-RU" dirty="0">
                <a:latin typeface="Corbel" pitchFamily="34" charset="0"/>
              </a:rPr>
              <a:t>целое число – размер </a:t>
            </a:r>
            <a:r>
              <a:rPr lang="en-US" dirty="0">
                <a:latin typeface="Corbel" pitchFamily="34" charset="0"/>
              </a:rPr>
              <a:t>BLOB’</a:t>
            </a:r>
            <a:r>
              <a:rPr lang="ru-RU" dirty="0">
                <a:latin typeface="Corbel" pitchFamily="34" charset="0"/>
              </a:rPr>
              <a:t>а в байтах</a:t>
            </a:r>
            <a:r>
              <a:rPr lang="ru-RU" dirty="0" smtClean="0"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hKey1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ключа, по которому нужно расшифровать импортируемый ключ, если он в </a:t>
            </a:r>
            <a:r>
              <a:rPr lang="en-US" dirty="0" smtClean="0">
                <a:latin typeface="Corbel" pitchFamily="34" charset="0"/>
              </a:rPr>
              <a:t>BLOB’</a:t>
            </a:r>
            <a:r>
              <a:rPr lang="ru-RU" dirty="0" smtClean="0">
                <a:latin typeface="Corbel" pitchFamily="34" charset="0"/>
              </a:rPr>
              <a:t>е зашифрован. Если </a:t>
            </a:r>
            <a:r>
              <a:rPr lang="en-US" dirty="0" smtClean="0">
                <a:latin typeface="Corbel" pitchFamily="34" charset="0"/>
              </a:rPr>
              <a:t>BLOB </a:t>
            </a:r>
            <a:r>
              <a:rPr lang="ru-RU" dirty="0" smtClean="0">
                <a:latin typeface="Corbel" pitchFamily="34" charset="0"/>
              </a:rPr>
              <a:t>не зашифрован, здесь нужно просто указать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целое число – набор флагов. Самый важный из них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CRYPT_EXPORTAB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</a:t>
            </a:r>
            <a:r>
              <a:rPr lang="en-US" dirty="0" smtClean="0">
                <a:latin typeface="Corbel" pitchFamily="34" charset="0"/>
              </a:rPr>
              <a:t>. </a:t>
            </a:r>
            <a:r>
              <a:rPr lang="ru-RU" dirty="0" smtClean="0">
                <a:latin typeface="Corbel" pitchFamily="34" charset="0"/>
              </a:rPr>
              <a:t>Если его указать, то импортированный ключ можно будет потом снова экспортировать.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phKey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в которую запишется дескриптор полученного ключа.</a:t>
            </a:r>
            <a:endParaRPr lang="en-US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1" y="2621518"/>
            <a:ext cx="5165338" cy="951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</a:t>
            </a:r>
            <a:r>
              <a:rPr lang="ru-RU" dirty="0" err="1" smtClean="0">
                <a:latin typeface="Arial Narrow" pitchFamily="34" charset="0"/>
              </a:rPr>
              <a:t>успеш</a:t>
            </a:r>
            <a:r>
              <a:rPr lang="ru-RU" dirty="0" smtClean="0">
                <a:latin typeface="Arial Narrow" pitchFamily="34" charset="0"/>
              </a:rPr>
              <a:t>-ном завершении – не нуль. Чтобы узнать номер возник-шей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704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Какие бывают </a:t>
            </a:r>
            <a:r>
              <a:rPr lang="en-US" dirty="0" smtClean="0"/>
              <a:t>BLOB’</a:t>
            </a:r>
            <a:r>
              <a:rPr lang="ru-RU" dirty="0" smtClean="0"/>
              <a:t>ы для экспорта/импорта ключей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15719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key BLOB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dwBlobType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PRIVATEKEYBLOB</a:t>
            </a:r>
            <a:r>
              <a:rPr lang="en-US" dirty="0" smtClean="0"/>
              <a:t>). </a:t>
            </a:r>
            <a:r>
              <a:rPr lang="ru-RU" dirty="0" smtClean="0"/>
              <a:t>Используется, чтобы экспортировать оба ключа ключевой пары.</a:t>
            </a:r>
            <a:r>
              <a:rPr lang="en-US" dirty="0" smtClean="0"/>
              <a:t> </a:t>
            </a:r>
            <a:r>
              <a:rPr lang="ru-RU" dirty="0" smtClean="0"/>
              <a:t>Может быть как зашифрованным, так и не зашифрованным.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 key BLOB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dwBlobType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PUBLICKEYBLOB</a:t>
            </a:r>
            <a:r>
              <a:rPr lang="en-US" dirty="0" smtClean="0"/>
              <a:t>). </a:t>
            </a:r>
            <a:r>
              <a:rPr lang="ru-RU" dirty="0" smtClean="0"/>
              <a:t>Используется, чтобы экспортировать только открытый ключ ключевой пары. Никогда не шифруется.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 key BLOB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dwBlobType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SIMPLEKEYBLOB</a:t>
            </a:r>
            <a:r>
              <a:rPr lang="en-US" dirty="0" smtClean="0"/>
              <a:t>). </a:t>
            </a:r>
            <a:r>
              <a:rPr lang="ru-RU" dirty="0" smtClean="0"/>
              <a:t>Используется, чтобы экспортировать сеансовый ключ. Всегда шифруется.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Plaintext key BLOB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dwBlobType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PLAINTEXTKEY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en-US" dirty="0" smtClean="0"/>
              <a:t>). </a:t>
            </a:r>
            <a:r>
              <a:rPr lang="ru-RU" dirty="0" smtClean="0"/>
              <a:t>Используется, чтобы экспортировать сеансовый ключ в незашифрованном виде. Никогда не шифруется.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0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586440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Как</a:t>
            </a:r>
            <a:r>
              <a:rPr lang="en-US" sz="3600" dirty="0"/>
              <a:t> </a:t>
            </a:r>
            <a:r>
              <a:rPr lang="ru-RU" sz="3600" dirty="0" smtClean="0"/>
              <a:t>определить, какого размера буфер понадобится для записи </a:t>
            </a:r>
            <a:r>
              <a:rPr lang="en-US" sz="3600" dirty="0" smtClean="0"/>
              <a:t>BLOB’</a:t>
            </a:r>
            <a:r>
              <a:rPr lang="ru-RU" sz="3600" dirty="0" smtClean="0"/>
              <a:t>а при экспорте ключа?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>
            <a:normAutofit/>
          </a:bodyPr>
          <a:lstStyle/>
          <a:p>
            <a:r>
              <a:rPr lang="ru-RU" dirty="0" smtClean="0"/>
              <a:t>Первый способ: вызвать функцию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CryptImportKey</a:t>
            </a:r>
            <a:r>
              <a:rPr lang="en-US" dirty="0" smtClean="0"/>
              <a:t> </a:t>
            </a:r>
            <a:r>
              <a:rPr lang="ru-RU" dirty="0" smtClean="0"/>
              <a:t>с нужными параметрами, подставив вместо адреса буфера значение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. </a:t>
            </a:r>
            <a:r>
              <a:rPr lang="ru-RU" dirty="0" smtClean="0"/>
              <a:t>Функция ничего не сделает и просто запишет в переменную по адресу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pdwDataLen</a:t>
            </a:r>
            <a:r>
              <a:rPr lang="en-US" dirty="0" smtClean="0"/>
              <a:t> </a:t>
            </a:r>
            <a:r>
              <a:rPr lang="ru-RU" dirty="0" smtClean="0"/>
              <a:t>нужный размер буфера.</a:t>
            </a:r>
            <a:endParaRPr lang="en-US" dirty="0" smtClean="0"/>
          </a:p>
          <a:p>
            <a:r>
              <a:rPr lang="ru-RU" dirty="0" smtClean="0"/>
              <a:t>Второй способ: создать достаточно большой по размеру буфер и попробовать экспортировать в него ключ. Если буфер окажется мал, произойдёт ошибка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ERROR_MORE_DATA</a:t>
            </a:r>
            <a:r>
              <a:rPr lang="en-US" dirty="0" smtClean="0"/>
              <a:t> </a:t>
            </a:r>
            <a:r>
              <a:rPr lang="ru-RU" dirty="0" smtClean="0"/>
              <a:t>и в переменную по адресу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pdwDataLen</a:t>
            </a:r>
            <a:r>
              <a:rPr lang="ru-RU" dirty="0" smtClean="0"/>
              <a:t> запишется число, представляющее собой нужный размер буфера.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0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05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 записать </a:t>
            </a:r>
            <a:r>
              <a:rPr lang="en-US" sz="3600" dirty="0" smtClean="0"/>
              <a:t>BLOB </a:t>
            </a:r>
            <a:r>
              <a:rPr lang="ru-RU" sz="3600" dirty="0" smtClean="0"/>
              <a:t>ключа в файл, чтобы потом его можно было оттуда считать?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852936"/>
            <a:ext cx="3218656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этом файле будет размещаться только </a:t>
            </a:r>
            <a:r>
              <a:rPr lang="en-US" dirty="0" smtClean="0"/>
              <a:t>BLOB.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60032" y="2852936"/>
            <a:ext cx="3218656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этом файле будет размещаться не только </a:t>
            </a:r>
            <a:r>
              <a:rPr lang="en-US" dirty="0" smtClean="0"/>
              <a:t>BLOB, </a:t>
            </a:r>
            <a:r>
              <a:rPr lang="ru-RU" dirty="0" smtClean="0"/>
              <a:t>но и другие данные.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67644" y="1484784"/>
            <a:ext cx="6408712" cy="1008112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файле, в который Вы хотите записать </a:t>
            </a:r>
            <a:r>
              <a:rPr lang="en-US" dirty="0"/>
              <a:t>BLOB </a:t>
            </a:r>
            <a:r>
              <a:rPr lang="ru-RU" dirty="0"/>
              <a:t>ключа, будет храниться только этот </a:t>
            </a:r>
            <a:r>
              <a:rPr lang="en-US" dirty="0"/>
              <a:t>BLOB</a:t>
            </a:r>
            <a:r>
              <a:rPr lang="ru-RU" dirty="0"/>
              <a:t> и ничего больше или же там помимо </a:t>
            </a:r>
            <a:r>
              <a:rPr lang="en-US" dirty="0"/>
              <a:t>BLOB’</a:t>
            </a:r>
            <a:r>
              <a:rPr lang="ru-RU" dirty="0"/>
              <a:t>а </a:t>
            </a:r>
            <a:r>
              <a:rPr lang="ru-RU" dirty="0" smtClean="0"/>
              <a:t>будут </a:t>
            </a:r>
            <a:r>
              <a:rPr lang="ru-RU" dirty="0"/>
              <a:t>размещаться и другие данные</a:t>
            </a:r>
            <a:r>
              <a:rPr lang="ru-RU" dirty="0" smtClean="0"/>
              <a:t>?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2"/>
            <a:endCxn id="4" idx="0"/>
          </p:cNvCxnSpPr>
          <p:nvPr/>
        </p:nvCxnSpPr>
        <p:spPr>
          <a:xfrm flipH="1">
            <a:off x="2436912" y="2492896"/>
            <a:ext cx="213508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2"/>
            <a:endCxn id="5" idx="0"/>
          </p:cNvCxnSpPr>
          <p:nvPr/>
        </p:nvCxnSpPr>
        <p:spPr>
          <a:xfrm>
            <a:off x="4572000" y="2492896"/>
            <a:ext cx="189736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0032" y="3933055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Сначала запишите в файл размер </a:t>
            </a:r>
            <a:r>
              <a:rPr lang="en-US" dirty="0"/>
              <a:t>BLOB’</a:t>
            </a:r>
            <a:r>
              <a:rPr lang="ru-RU" dirty="0"/>
              <a:t>а, а затем сам </a:t>
            </a:r>
            <a:r>
              <a:rPr lang="en-US" dirty="0"/>
              <a:t>BLOB. </a:t>
            </a:r>
            <a:r>
              <a:rPr lang="ru-RU" dirty="0"/>
              <a:t>Позднее, когда Вы будете считывать </a:t>
            </a:r>
            <a:r>
              <a:rPr lang="ru-RU" dirty="0" err="1" smtClean="0"/>
              <a:t>информа-цию</a:t>
            </a:r>
            <a:r>
              <a:rPr lang="ru-RU" dirty="0" smtClean="0"/>
              <a:t> </a:t>
            </a:r>
            <a:r>
              <a:rPr lang="ru-RU" dirty="0"/>
              <a:t>из этого файла и дойдёте до нужного места, считайте размер </a:t>
            </a:r>
            <a:r>
              <a:rPr lang="en-US" dirty="0"/>
              <a:t>BLOB’</a:t>
            </a:r>
            <a:r>
              <a:rPr lang="ru-RU" dirty="0"/>
              <a:t>а, затем создайте буфер с этим размером и далее считайте в этот </a:t>
            </a:r>
            <a:r>
              <a:rPr lang="ru-RU" dirty="0" smtClean="0"/>
              <a:t>буфер из файла нужное количество байтов.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1820" y="3933055"/>
            <a:ext cx="3934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Просто запишите в этот файл </a:t>
            </a:r>
            <a:r>
              <a:rPr lang="en-US" dirty="0" smtClean="0"/>
              <a:t>BLOB </a:t>
            </a:r>
            <a:r>
              <a:rPr lang="ru-RU" dirty="0" smtClean="0"/>
              <a:t>ключа, и всё. В дальнейшем, когда Вы захотите считать </a:t>
            </a:r>
            <a:r>
              <a:rPr lang="en-US" dirty="0" smtClean="0"/>
              <a:t>BLOB</a:t>
            </a:r>
            <a:r>
              <a:rPr lang="ru-RU" dirty="0" smtClean="0"/>
              <a:t> из этого файла</a:t>
            </a:r>
            <a:r>
              <a:rPr lang="en-US" dirty="0" smtClean="0"/>
              <a:t>, </a:t>
            </a:r>
            <a:r>
              <a:rPr lang="ru-RU" dirty="0" smtClean="0"/>
              <a:t>сначала определите размер файла и затем создайте буфер с размером, равным размеру данного файла. Затем считайте в этот буфер всё содержимое файла. (Количество байтов, которые нужно считать, совпадает с размером файла.)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0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Как определить размер файла стандартными средствами языка </a:t>
            </a:r>
            <a:r>
              <a:rPr lang="en-US" sz="4000" dirty="0" smtClean="0"/>
              <a:t>C?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290163"/>
            <a:ext cx="7920880" cy="1080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tfopen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(TEXT(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"C:\\My Folder\\My File.doc"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TEXT(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4933" y="3717032"/>
            <a:ext cx="7920880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fseek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SEEK_END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ftell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5229200"/>
            <a:ext cx="792088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fseek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SEEK_SET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4139952" y="6021288"/>
            <a:ext cx="3960440" cy="612648"/>
          </a:xfrm>
          <a:prstGeom prst="wedgeRoundRectCallout">
            <a:avLst>
              <a:gd name="adj1" fmla="val 47960"/>
              <a:gd name="adj2" fmla="val -106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После этого можно работать с файлом в обычном режиме.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3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6269"/>
              </p:ext>
            </p:extLst>
          </p:nvPr>
        </p:nvGraphicFramePr>
        <p:xfrm>
          <a:off x="107504" y="10311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232248"/>
                <a:gridCol w="2232248"/>
                <a:gridCol w="2232248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1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2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4A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457100"/>
                  </p:ext>
                </p:extLst>
              </p:nvPr>
            </p:nvGraphicFramePr>
            <p:xfrm>
              <a:off x="107500" y="2924944"/>
              <a:ext cx="8928995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2163296"/>
                    <a:gridCol w="2255233"/>
                    <a:gridCol w="2255233"/>
                    <a:gridCol w="2255233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87223645"/>
                  </p:ext>
                </p:extLst>
              </p:nvPr>
            </p:nvGraphicFramePr>
            <p:xfrm>
              <a:off x="107500" y="2924944"/>
              <a:ext cx="8928995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2163296"/>
                    <a:gridCol w="2255233"/>
                    <a:gridCol w="2255233"/>
                    <a:gridCol w="22552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2" t="-1639" r="-3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6477" t="-1639" r="-2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946" t="-1639" r="-10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5946" t="-1639" r="-2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12826"/>
              </p:ext>
            </p:extLst>
          </p:nvPr>
        </p:nvGraphicFramePr>
        <p:xfrm>
          <a:off x="107504" y="19789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232248"/>
                <a:gridCol w="2232248"/>
                <a:gridCol w="2232248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4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5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6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7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8E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B6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34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25224"/>
              </p:ext>
            </p:extLst>
          </p:nvPr>
        </p:nvGraphicFramePr>
        <p:xfrm>
          <a:off x="119472" y="3501008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232248"/>
                <a:gridCol w="2232248"/>
                <a:gridCol w="2232248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0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03 00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1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03 00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02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03 00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3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03 00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77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D4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89691"/>
              </p:ext>
            </p:extLst>
          </p:nvPr>
        </p:nvGraphicFramePr>
        <p:xfrm>
          <a:off x="107504" y="4347688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232248"/>
                <a:gridCol w="2232248"/>
                <a:gridCol w="2232248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4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03 00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5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03 00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06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03 00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7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03 00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55877"/>
              </p:ext>
            </p:extLst>
          </p:nvPr>
        </p:nvGraphicFramePr>
        <p:xfrm>
          <a:off x="107504" y="580526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232248"/>
                <a:gridCol w="2232248"/>
                <a:gridCol w="2232248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0C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1A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04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EE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05 00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0D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1A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04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EE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05 00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E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1A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04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EE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05 00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F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1A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04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EE</a:t>
                      </a:r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 05 00</a:t>
                      </a:r>
                      <a:r>
                        <a:rPr lang="de-DE" baseline="0" dirty="0" smtClean="0">
                          <a:latin typeface="Arial Narrow" pitchFamily="34" charset="0"/>
                          <a:cs typeface="Consolas" pitchFamily="49" charset="0"/>
                        </a:rPr>
                        <a:t> 00 00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2E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45720" marR="4572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457100"/>
                  </p:ext>
                </p:extLst>
              </p:nvPr>
            </p:nvGraphicFramePr>
            <p:xfrm>
              <a:off x="107504" y="5229200"/>
              <a:ext cx="8928995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2163296"/>
                    <a:gridCol w="2255233"/>
                    <a:gridCol w="2255233"/>
                    <a:gridCol w="2255233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546457100"/>
                  </p:ext>
                </p:extLst>
              </p:nvPr>
            </p:nvGraphicFramePr>
            <p:xfrm>
              <a:off x="107504" y="5229200"/>
              <a:ext cx="8928995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2163296"/>
                    <a:gridCol w="2255233"/>
                    <a:gridCol w="2255233"/>
                    <a:gridCol w="22552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82" t="-1639" r="-3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6477" t="-1639" r="-2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5946" t="-1639" r="-10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5946" t="-1639" r="-2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3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551" y="365755"/>
            <a:ext cx="726089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Описание второй версии формата </a:t>
            </a:r>
            <a:r>
              <a:rPr lang="en-US" sz="2400" dirty="0" smtClean="0"/>
              <a:t>Public Key BLOB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для алгоритма </a:t>
            </a:r>
            <a:r>
              <a:rPr lang="en-US" sz="2400" dirty="0" smtClean="0"/>
              <a:t>RSA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139114"/>
                  </p:ext>
                </p:extLst>
              </p:nvPr>
            </p:nvGraphicFramePr>
            <p:xfrm>
              <a:off x="683567" y="1697568"/>
              <a:ext cx="8208912" cy="46837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ru-RU" i="0" baseline="0" dirty="0" smtClean="0"/>
                            <a:t>или </a:t>
                          </a:r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i="1" baseline="0" dirty="0" smtClean="0"/>
                            <a:t>(</a:t>
                          </a:r>
                          <a:r>
                            <a:rPr lang="en-US" i="1" baseline="0" dirty="0" smtClean="0"/>
                            <a:t>extended public key BLOB</a:t>
                          </a:r>
                          <a:r>
                            <a:rPr lang="ru-RU" i="1" baseline="0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0x31415352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RSA1)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pubexp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Параметр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modulus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Параметр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 / 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139114"/>
                  </p:ext>
                </p:extLst>
              </p:nvPr>
            </p:nvGraphicFramePr>
            <p:xfrm>
              <a:off x="683567" y="1697568"/>
              <a:ext cx="8208912" cy="46837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ru-RU" i="0" baseline="0" dirty="0" smtClean="0"/>
                            <a:t>или </a:t>
                          </a:r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i="1" baseline="0" dirty="0" smtClean="0"/>
                            <a:t>(</a:t>
                          </a:r>
                          <a:r>
                            <a:rPr lang="en-US" i="1" baseline="0" dirty="0" smtClean="0"/>
                            <a:t>extended public key BLOB</a:t>
                          </a:r>
                          <a:r>
                            <a:rPr lang="ru-RU" i="1" baseline="0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0x31415352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RSA1)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520952" r="-202725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pubexp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1068852" r="-2027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modulus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1168852" r="-2027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 / 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2390352"/>
            <a:ext cx="461665" cy="1971512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83" y="4433872"/>
            <a:ext cx="461665" cy="1512168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RSA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796" y="212447"/>
            <a:ext cx="5846408" cy="1200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0000" rIns="90000" rtlCol="0">
            <a:spAutoFit/>
          </a:bodyPr>
          <a:lstStyle/>
          <a:p>
            <a:pPr algn="ctr"/>
            <a:r>
              <a:rPr lang="ru-RU" sz="2400" dirty="0" smtClean="0"/>
              <a:t>Описание второй версии формата</a:t>
            </a:r>
            <a:br>
              <a:rPr lang="ru-RU" sz="2400" dirty="0" smtClean="0"/>
            </a:br>
            <a:r>
              <a:rPr lang="ru-RU" sz="2400" dirty="0" smtClean="0"/>
              <a:t>незашифрованного </a:t>
            </a:r>
            <a:r>
              <a:rPr lang="en-US" sz="2400" dirty="0" smtClean="0"/>
              <a:t>Private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 smtClean="0"/>
              <a:t>для алгоритма </a:t>
            </a:r>
            <a:r>
              <a:rPr lang="en-US" sz="2400" dirty="0" smtClean="0"/>
              <a:t>RSA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819074"/>
                  </p:ext>
                </p:extLst>
              </p:nvPr>
            </p:nvGraphicFramePr>
            <p:xfrm>
              <a:off x="683567" y="1606768"/>
              <a:ext cx="8208912" cy="47853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(private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0x32415352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RSA2)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pubexp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Параметр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modulus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Параметр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prime1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Параметр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</a:t>
                          </a:r>
                          <a:r>
                            <a:rPr lang="en-US" baseline="0" dirty="0" smtClean="0"/>
                            <a:t>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819074"/>
                  </p:ext>
                </p:extLst>
              </p:nvPr>
            </p:nvGraphicFramePr>
            <p:xfrm>
              <a:off x="683567" y="1606768"/>
              <a:ext cx="8208912" cy="47853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7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(private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0x32415352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RSA2)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479048" r="-202725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pubexp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1013333" r="-20272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modulus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1095082" r="-2027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prime1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1195082" r="-2027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</a:t>
                          </a:r>
                          <a:r>
                            <a:rPr lang="en-US" baseline="0" dirty="0" smtClean="0"/>
                            <a:t>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2299552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83" y="4055040"/>
            <a:ext cx="461665" cy="1512168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RSA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6447724"/>
            <a:ext cx="39671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i="1" dirty="0" smtClean="0"/>
              <a:t>Продолжение на следующем слайде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66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754309"/>
                  </p:ext>
                </p:extLst>
              </p:nvPr>
            </p:nvGraphicFramePr>
            <p:xfrm>
              <a:off x="467544" y="953512"/>
              <a:ext cx="8208912" cy="27635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584176"/>
                    <a:gridCol w="2088232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prime2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Параметр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exponent1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mod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exponent2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mod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bitlen/16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coefficient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mod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bitlen/16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private Exponent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Параметр</a:t>
                          </a:r>
                          <a:r>
                            <a:rPr lang="ru-RU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𝑑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754309"/>
                  </p:ext>
                </p:extLst>
              </p:nvPr>
            </p:nvGraphicFramePr>
            <p:xfrm>
              <a:off x="467544" y="953512"/>
              <a:ext cx="8208912" cy="27635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584176"/>
                    <a:gridCol w="2088232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prime2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16" t="-180328" r="-217836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exponent1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16" t="-280328" r="-217836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exponent2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16" t="-380328" r="-217836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bitlen/16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coefficient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16" t="-480328" r="-21783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bitlen/16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private Exponent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16" t="-337143" r="-2178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7803" y="226549"/>
            <a:ext cx="724839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Описание второй версии</a:t>
            </a:r>
            <a:r>
              <a:rPr lang="en-US" sz="2400" dirty="0" smtClean="0"/>
              <a:t> </a:t>
            </a:r>
            <a:r>
              <a:rPr lang="ru-RU" sz="2400" dirty="0" smtClean="0"/>
              <a:t>формата </a:t>
            </a:r>
            <a:r>
              <a:rPr lang="en-US" sz="2400" dirty="0" smtClean="0"/>
              <a:t>Public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br>
              <a:rPr lang="en-US" sz="2400" dirty="0" smtClean="0"/>
            </a:br>
            <a:r>
              <a:rPr lang="ru-RU" sz="2400" dirty="0" smtClean="0"/>
              <a:t>для алгоритма </a:t>
            </a:r>
            <a:r>
              <a:rPr lang="en-US" sz="2400" dirty="0" smtClean="0"/>
              <a:t>DSS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019674"/>
                  </p:ext>
                </p:extLst>
              </p:nvPr>
            </p:nvGraphicFramePr>
            <p:xfrm>
              <a:off x="683567" y="1196752"/>
              <a:ext cx="8208912" cy="532384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ru-RU" i="0" baseline="0" dirty="0" smtClean="0"/>
                            <a:t>или </a:t>
                          </a:r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i="1" baseline="0" dirty="0" smtClean="0"/>
                            <a:t>(</a:t>
                          </a:r>
                          <a:r>
                            <a:rPr lang="en-US" i="1" baseline="0" dirty="0" smtClean="0"/>
                            <a:t>extended public key BLOB</a:t>
                          </a:r>
                          <a:r>
                            <a:rPr lang="ru-RU" i="1" baseline="0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0x31535344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DSS1)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Простой модуль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Простое число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Образующий</a:t>
                          </a:r>
                          <a:r>
                            <a:rPr lang="ru-RU" baseline="0" dirty="0" smtClean="0"/>
                            <a:t> элемент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019674"/>
                  </p:ext>
                </p:extLst>
              </p:nvPr>
            </p:nvGraphicFramePr>
            <p:xfrm>
              <a:off x="683567" y="1196752"/>
              <a:ext cx="8208912" cy="532384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ru-RU" i="0" baseline="0" dirty="0" smtClean="0"/>
                            <a:t>или </a:t>
                          </a:r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i="1" baseline="0" dirty="0" smtClean="0"/>
                            <a:t>(</a:t>
                          </a:r>
                          <a:r>
                            <a:rPr lang="en-US" i="1" baseline="0" dirty="0" smtClean="0"/>
                            <a:t>extended public key BLOB</a:t>
                          </a:r>
                          <a:r>
                            <a:rPr lang="ru-RU" i="1" baseline="0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0x31535344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DSS1)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520952" r="-202725" b="-2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1068852" r="-202725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1168852" r="-202725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737143" r="-20272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889536"/>
            <a:ext cx="461665" cy="1971512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83" y="3933056"/>
            <a:ext cx="400110" cy="1152128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DSS</a:t>
            </a:r>
            <a:endParaRPr lang="ru-RU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6447724"/>
            <a:ext cx="39671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i="1" dirty="0" smtClean="0"/>
              <a:t>Продолжение на следующем слайде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041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738155"/>
                  </p:ext>
                </p:extLst>
              </p:nvPr>
            </p:nvGraphicFramePr>
            <p:xfrm>
              <a:off x="467544" y="953512"/>
              <a:ext cx="8208912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584176"/>
                    <a:gridCol w="2088232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Открытый ключ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738155"/>
                  </p:ext>
                </p:extLst>
              </p:nvPr>
            </p:nvGraphicFramePr>
            <p:xfrm>
              <a:off x="467544" y="953512"/>
              <a:ext cx="8208912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584176"/>
                    <a:gridCol w="2088232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16" t="-104762" r="-217836" b="-3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07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88" y="215936"/>
            <a:ext cx="822162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Описание второй версии формата</a:t>
            </a:r>
            <a:br>
              <a:rPr lang="ru-RU" sz="2400" dirty="0" smtClean="0"/>
            </a:br>
            <a:r>
              <a:rPr lang="ru-RU" sz="2400" dirty="0" smtClean="0"/>
              <a:t>незашифрованного </a:t>
            </a:r>
            <a:r>
              <a:rPr lang="de-DE" sz="2400" dirty="0" smtClean="0"/>
              <a:t>Private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r>
              <a:rPr lang="ru-RU" sz="2400" dirty="0" smtClean="0"/>
              <a:t> для алгоритма </a:t>
            </a:r>
            <a:r>
              <a:rPr lang="en-US" sz="2400" dirty="0" smtClean="0"/>
              <a:t>DSS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216122"/>
                  </p:ext>
                </p:extLst>
              </p:nvPr>
            </p:nvGraphicFramePr>
            <p:xfrm>
              <a:off x="683567" y="1196752"/>
              <a:ext cx="8208912" cy="50546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x7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(private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0x32535344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DSS2)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Простой модуль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Простое число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Образующий</a:t>
                          </a:r>
                          <a:r>
                            <a:rPr lang="ru-RU" baseline="0" dirty="0" smtClean="0"/>
                            <a:t> элемент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216122"/>
                  </p:ext>
                </p:extLst>
              </p:nvPr>
            </p:nvGraphicFramePr>
            <p:xfrm>
              <a:off x="683567" y="1196752"/>
              <a:ext cx="8208912" cy="50546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x7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(private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0x32535344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DSS2)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478095" r="-202725" b="-2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995082" r="-202725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1095082" r="-202725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694286" r="-20272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889536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760" y="3602812"/>
            <a:ext cx="400110" cy="1266348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DSS</a:t>
            </a:r>
            <a:endParaRPr lang="ru-RU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6447724"/>
            <a:ext cx="39671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i="1" dirty="0" smtClean="0"/>
              <a:t>Продолжение на следующем слайде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175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55053"/>
                  </p:ext>
                </p:extLst>
              </p:nvPr>
            </p:nvGraphicFramePr>
            <p:xfrm>
              <a:off x="467544" y="953512"/>
              <a:ext cx="8208912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584176"/>
                    <a:gridCol w="2088232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Секретная экспонента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55053"/>
                  </p:ext>
                </p:extLst>
              </p:nvPr>
            </p:nvGraphicFramePr>
            <p:xfrm>
              <a:off x="467544" y="953512"/>
              <a:ext cx="8208912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584176"/>
                    <a:gridCol w="2088232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316" t="-104762" r="-217836" b="-3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199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552" y="447055"/>
            <a:ext cx="726089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Описание второй версии формата </a:t>
            </a:r>
            <a:r>
              <a:rPr lang="en-US" sz="2400" dirty="0"/>
              <a:t>P</a:t>
            </a:r>
            <a:r>
              <a:rPr lang="de-DE" sz="2400" dirty="0" err="1" smtClean="0"/>
              <a:t>ublic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br>
              <a:rPr lang="en-US" sz="2400" dirty="0" smtClean="0"/>
            </a:br>
            <a:r>
              <a:rPr lang="ru-RU" sz="2400" dirty="0" smtClean="0"/>
              <a:t>для алгоритма </a:t>
            </a:r>
            <a:r>
              <a:rPr lang="en-US" sz="2400" dirty="0" err="1" smtClean="0"/>
              <a:t>Diffie</a:t>
            </a:r>
            <a:r>
              <a:rPr lang="en-US" sz="2400" dirty="0" smtClean="0"/>
              <a:t>-Hellman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050496"/>
                  </p:ext>
                </p:extLst>
              </p:nvPr>
            </p:nvGraphicFramePr>
            <p:xfrm>
              <a:off x="683567" y="1668864"/>
              <a:ext cx="8208912" cy="485648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ru-RU" i="0" baseline="0" dirty="0" smtClean="0"/>
                            <a:t>или </a:t>
                          </a:r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i="1" baseline="0" dirty="0" smtClean="0"/>
                            <a:t>(</a:t>
                          </a:r>
                          <a:r>
                            <a:rPr lang="en-US" i="1" baseline="0" dirty="0" smtClean="0"/>
                            <a:t>extended public key BLOB</a:t>
                          </a:r>
                          <a:r>
                            <a:rPr lang="ru-RU" i="1" baseline="0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0x31484400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DH1)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простого модуля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050496"/>
                  </p:ext>
                </p:extLst>
              </p:nvPr>
            </p:nvGraphicFramePr>
            <p:xfrm>
              <a:off x="683567" y="1668864"/>
              <a:ext cx="8208912" cy="485648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r>
                            <a:rPr lang="en-US" i="0" baseline="0" dirty="0" smtClean="0"/>
                            <a:t> </a:t>
                          </a:r>
                          <a:r>
                            <a:rPr lang="ru-RU" i="0" baseline="0" dirty="0" smtClean="0"/>
                            <a:t>или </a:t>
                          </a:r>
                          <a:r>
                            <a:rPr lang="en-US" baseline="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i="1" baseline="0" dirty="0" smtClean="0"/>
                            <a:t>(</a:t>
                          </a:r>
                          <a:r>
                            <a:rPr lang="en-US" i="1" baseline="0" dirty="0" smtClean="0"/>
                            <a:t>extended public key BLOB</a:t>
                          </a:r>
                          <a:r>
                            <a:rPr lang="ru-RU" i="1" baseline="0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0x31484400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DH1)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520000" r="-202725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434000" r="-202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2361648"/>
            <a:ext cx="461665" cy="1971512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760" y="4405168"/>
            <a:ext cx="400110" cy="1152128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DH</a:t>
            </a:r>
            <a:endParaRPr lang="ru-RU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374" y="116632"/>
            <a:ext cx="532325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Описание второй версии формата</a:t>
            </a:r>
            <a:br>
              <a:rPr lang="ru-RU" sz="2400" dirty="0" smtClean="0"/>
            </a:br>
            <a:r>
              <a:rPr lang="ru-RU" sz="2400" dirty="0" smtClean="0"/>
              <a:t>незашифрованного</a:t>
            </a:r>
            <a:r>
              <a:rPr lang="ru-RU" sz="2400" dirty="0"/>
              <a:t> </a:t>
            </a:r>
            <a:r>
              <a:rPr lang="en-US" sz="2400" dirty="0" smtClean="0"/>
              <a:t>Private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br>
              <a:rPr lang="en-US" sz="2400" dirty="0" smtClean="0"/>
            </a:br>
            <a:r>
              <a:rPr lang="ru-RU" sz="2400" dirty="0" smtClean="0"/>
              <a:t>для алгоритма </a:t>
            </a:r>
            <a:r>
              <a:rPr lang="en-US" sz="2400" dirty="0" err="1" smtClean="0"/>
              <a:t>Diffie</a:t>
            </a:r>
            <a:r>
              <a:rPr lang="en-US" sz="2400" dirty="0" smtClean="0"/>
              <a:t>-Hellman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500650"/>
                  </p:ext>
                </p:extLst>
              </p:nvPr>
            </p:nvGraphicFramePr>
            <p:xfrm>
              <a:off x="683567" y="1417528"/>
              <a:ext cx="8208912" cy="532384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x7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(private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0x32484400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DH2)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простого модуля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prime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Простой модуль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generator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Образующий элемент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secret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Секретная</a:t>
                          </a:r>
                          <a:r>
                            <a:rPr lang="ru-RU" baseline="0" dirty="0" smtClean="0"/>
                            <a:t> экспонента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500650"/>
                  </p:ext>
                </p:extLst>
              </p:nvPr>
            </p:nvGraphicFramePr>
            <p:xfrm>
              <a:off x="683567" y="1417528"/>
              <a:ext cx="8208912" cy="532384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x7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(private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0x32484400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DH2)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478095" r="-202725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prime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995082" r="-202725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generator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636190" r="-20272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secret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736190" r="-20272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bitlen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2110312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760" y="3823588"/>
            <a:ext cx="400110" cy="1266348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DSS</a:t>
            </a:r>
            <a:endParaRPr lang="ru-RU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996" y="447054"/>
            <a:ext cx="52572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Описание формата </a:t>
            </a:r>
            <a:r>
              <a:rPr lang="de-DE" sz="2400" dirty="0" smtClean="0"/>
              <a:t>Simple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91210"/>
              </p:ext>
            </p:extLst>
          </p:nvPr>
        </p:nvGraphicFramePr>
        <p:xfrm>
          <a:off x="683567" y="1196752"/>
          <a:ext cx="8208912" cy="4495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40161"/>
                <a:gridCol w="2232247"/>
                <a:gridCol w="1152128"/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поля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 в байтах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bType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</a:t>
                      </a:r>
                      <a:r>
                        <a:rPr lang="en-US" dirty="0" smtClean="0"/>
                        <a:t>BLOB'</a:t>
                      </a:r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(simple key BLOB)</a:t>
                      </a:r>
                      <a:endParaRPr lang="ru-R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bVersion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BLOB'</a:t>
                      </a:r>
                      <a:r>
                        <a:rPr lang="ru-RU" baseline="0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kern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kumimoji="0" lang="ru-RU" kern="12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reserved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Зарезервировано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</a:t>
                      </a:r>
                      <a:endParaRPr lang="ru-RU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aiKeyAlg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 алгоритма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Может</a:t>
                      </a:r>
                      <a:r>
                        <a:rPr lang="ru-RU" baseline="0" dirty="0" smtClean="0"/>
                        <a:t> быть разным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algid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</a:t>
                      </a:r>
                      <a:r>
                        <a:rPr lang="ru-RU" baseline="0" dirty="0" smtClean="0"/>
                        <a:t> алгоритма, которым зашифрован сеансовый ключ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/>
                        <a:t>Может быть разным</a:t>
                      </a:r>
                      <a:endParaRPr lang="ru-R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encrypted Key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Зашифрованный</a:t>
                      </a:r>
                      <a:r>
                        <a:rPr lang="ru-RU" baseline="0" dirty="0" smtClean="0"/>
                        <a:t> сеансовый ключ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 конца файла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Может быть разным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983" y="1889536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9076"/>
              </p:ext>
            </p:extLst>
          </p:nvPr>
        </p:nvGraphicFramePr>
        <p:xfrm>
          <a:off x="107504" y="10311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00000000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0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0308"/>
              </p:ext>
            </p:extLst>
          </p:nvPr>
        </p:nvGraphicFramePr>
        <p:xfrm>
          <a:off x="107504" y="3501008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33460"/>
              </p:ext>
            </p:extLst>
          </p:nvPr>
        </p:nvGraphicFramePr>
        <p:xfrm>
          <a:off x="61122" y="5855672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FFFFFFF8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FFFFFFFF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73118"/>
              </p:ext>
            </p:extLst>
          </p:nvPr>
        </p:nvGraphicFramePr>
        <p:xfrm>
          <a:off x="107504" y="249289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95207"/>
                  </p:ext>
                </p:extLst>
              </p:nvPr>
            </p:nvGraphicFramePr>
            <p:xfrm>
              <a:off x="107507" y="5290408"/>
              <a:ext cx="8928988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76108"/>
                    <a:gridCol w="1121840"/>
                    <a:gridCol w="1121840"/>
                    <a:gridCol w="1121840"/>
                    <a:gridCol w="1121840"/>
                    <a:gridCol w="1121840"/>
                    <a:gridCol w="1121840"/>
                    <a:gridCol w="1121840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739200078"/>
                  </p:ext>
                </p:extLst>
              </p:nvPr>
            </p:nvGraphicFramePr>
            <p:xfrm>
              <a:off x="107507" y="5290408"/>
              <a:ext cx="8928988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76108"/>
                    <a:gridCol w="1121840"/>
                    <a:gridCol w="1121840"/>
                    <a:gridCol w="1121840"/>
                    <a:gridCol w="1121840"/>
                    <a:gridCol w="1121840"/>
                    <a:gridCol w="1121840"/>
                    <a:gridCol w="11218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8" t="-1639" r="-732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6196" t="-1639" r="-6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6196" t="-1639" r="-5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6196" t="-1639" r="-4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6196" t="-1639" r="-3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6196" t="-1639" r="-2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96196" t="-1639" r="-10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6196" t="-1639" r="-5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553387"/>
                  </p:ext>
                </p:extLst>
              </p:nvPr>
            </p:nvGraphicFramePr>
            <p:xfrm>
              <a:off x="107501" y="1916832"/>
              <a:ext cx="8928995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76108"/>
                    <a:gridCol w="1121841"/>
                    <a:gridCol w="1121841"/>
                    <a:gridCol w="1121841"/>
                    <a:gridCol w="1121841"/>
                    <a:gridCol w="1121841"/>
                    <a:gridCol w="1121841"/>
                    <a:gridCol w="1121841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956553387"/>
                  </p:ext>
                </p:extLst>
              </p:nvPr>
            </p:nvGraphicFramePr>
            <p:xfrm>
              <a:off x="107501" y="1916832"/>
              <a:ext cx="8928995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76108"/>
                    <a:gridCol w="1121841"/>
                    <a:gridCol w="1121841"/>
                    <a:gridCol w="1121841"/>
                    <a:gridCol w="1121841"/>
                    <a:gridCol w="1121841"/>
                    <a:gridCol w="1121841"/>
                    <a:gridCol w="112184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68" r="-73238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6196" r="-60054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6196" r="-50054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6196" r="-40054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6196" r="-30054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6196" r="-20054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96196" r="-10054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6196" r="-543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29173"/>
              </p:ext>
            </p:extLst>
          </p:nvPr>
        </p:nvGraphicFramePr>
        <p:xfrm>
          <a:off x="107504" y="436510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0010000F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0" y="908720"/>
            <a:ext cx="9144000" cy="2448272"/>
          </a:xfrm>
          <a:prstGeom prst="rect">
            <a:avLst/>
          </a:prstGeom>
          <a:solidFill>
            <a:srgbClr val="00CC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Stack (</a:t>
            </a:r>
            <a:r>
              <a:rPr lang="ru-RU" sz="6000" dirty="0" smtClean="0">
                <a:latin typeface="+mj-lt"/>
              </a:rPr>
              <a:t>Стек</a:t>
            </a:r>
            <a:r>
              <a:rPr lang="en-US" sz="6000" dirty="0" smtClean="0">
                <a:latin typeface="+mj-lt"/>
              </a:rPr>
              <a:t>)</a:t>
            </a:r>
            <a:endParaRPr lang="ru-RU" sz="6000" dirty="0">
              <a:latin typeface="+mj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501008"/>
            <a:ext cx="9144000" cy="3240360"/>
          </a:xfrm>
          <a:prstGeom prst="rect">
            <a:avLst/>
          </a:prstGeom>
          <a:solidFill>
            <a:srgbClr val="EA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Heap (</a:t>
            </a:r>
            <a:r>
              <a:rPr lang="ru-RU" sz="6000" dirty="0" smtClean="0">
                <a:latin typeface="+mj-lt"/>
              </a:rPr>
              <a:t>Хип</a:t>
            </a:r>
            <a:r>
              <a:rPr lang="en-US" sz="6000" dirty="0" smtClean="0">
                <a:latin typeface="+mj-lt"/>
              </a:rPr>
              <a:t>)</a:t>
            </a:r>
            <a:endParaRPr lang="ru-RU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89" y="447054"/>
            <a:ext cx="547842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Описание формата </a:t>
            </a:r>
            <a:r>
              <a:rPr lang="en-US" sz="2400" dirty="0" smtClean="0"/>
              <a:t>Plaintext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0818"/>
              </p:ext>
            </p:extLst>
          </p:nvPr>
        </p:nvGraphicFramePr>
        <p:xfrm>
          <a:off x="683567" y="1196752"/>
          <a:ext cx="8208912" cy="36728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40161"/>
                <a:gridCol w="2232247"/>
                <a:gridCol w="1152128"/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 в байтах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bType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</a:t>
                      </a:r>
                      <a:r>
                        <a:rPr lang="en-US" dirty="0" smtClean="0"/>
                        <a:t>BLOB'</a:t>
                      </a:r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(plaintext key BLOB)</a:t>
                      </a:r>
                      <a:endParaRPr lang="ru-R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bVersion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BLOB'</a:t>
                      </a:r>
                      <a:r>
                        <a:rPr lang="ru-RU" baseline="0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kern="12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endParaRPr kumimoji="0" lang="ru-RU" kern="120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reserved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Зарезервировано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</a:t>
                      </a:r>
                      <a:endParaRPr lang="ru-RU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aiKeyAlg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 алгоритма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Может</a:t>
                      </a:r>
                      <a:r>
                        <a:rPr lang="ru-RU" baseline="0" dirty="0" smtClean="0"/>
                        <a:t> быть разным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keyLength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</a:t>
                      </a:r>
                      <a:r>
                        <a:rPr lang="ru-RU" baseline="0" dirty="0" smtClean="0"/>
                        <a:t> сеансового ключа в байтах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/>
                        <a:t>Может быть разным</a:t>
                      </a:r>
                      <a:endParaRPr lang="ru-RU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plaintext </a:t>
                      </a:r>
                      <a:r>
                        <a:rPr lang="de-DE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Сеансовый</a:t>
                      </a:r>
                      <a:r>
                        <a:rPr lang="ru-RU" baseline="0" dirty="0" smtClean="0"/>
                        <a:t> ключ в открытом виде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Может быть разным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983" y="1889536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4522" y="226549"/>
            <a:ext cx="735496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Описание третьей версии формата </a:t>
            </a:r>
            <a:r>
              <a:rPr lang="en-US" sz="2400" dirty="0" smtClean="0"/>
              <a:t>Public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br>
              <a:rPr lang="en-US" sz="2400" dirty="0" smtClean="0"/>
            </a:br>
            <a:r>
              <a:rPr lang="ru-RU" sz="2400" dirty="0" smtClean="0"/>
              <a:t>для алгоритма </a:t>
            </a:r>
            <a:r>
              <a:rPr lang="en-US" sz="2400" dirty="0" smtClean="0"/>
              <a:t>DSS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187946"/>
                  </p:ext>
                </p:extLst>
              </p:nvPr>
            </p:nvGraphicFramePr>
            <p:xfrm>
              <a:off x="800288" y="1196752"/>
              <a:ext cx="8208912" cy="4953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3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0x33535344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DSS3)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187946"/>
                  </p:ext>
                </p:extLst>
              </p:nvPr>
            </p:nvGraphicFramePr>
            <p:xfrm>
              <a:off x="800288" y="1196752"/>
              <a:ext cx="8208912" cy="4953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3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0x33535344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DSS3)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479048" r="-20272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579048" r="-20272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679048" r="-20272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889536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1" y="3645024"/>
            <a:ext cx="738664" cy="2448272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DSS</a:t>
            </a:r>
            <a:b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Public Key BLOB v.3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6372036"/>
            <a:ext cx="39671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i="1" dirty="0" smtClean="0"/>
              <a:t>Продолжение на следующем слайде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84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41953"/>
                  </p:ext>
                </p:extLst>
              </p:nvPr>
            </p:nvGraphicFramePr>
            <p:xfrm>
              <a:off x="683568" y="980728"/>
              <a:ext cx="8208912" cy="45923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8152"/>
                    <a:gridCol w="2592288"/>
                    <a:gridCol w="1224136"/>
                    <a:gridCol w="30243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r>
                            <a:rPr lang="en-US" i="0" baseline="0" dirty="0" smtClean="0"/>
                            <a:t>. </a:t>
                          </a:r>
                          <a:r>
                            <a:rPr lang="ru-RU" i="0" baseline="0" dirty="0" smtClean="0"/>
                            <a:t>Если генератор не используется, это поле равно </a:t>
                          </a:r>
                          <a:r>
                            <a:rPr lang="en-US" i="0" baseline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0xFFFFFFFF</a:t>
                          </a:r>
                          <a:r>
                            <a:rPr lang="ru-RU" i="0" baseline="0" dirty="0" smtClean="0"/>
                            <a:t>.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bitlenQ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𝐺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bitlenJ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𝑋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baseline="0" smtClean="0">
                                  <a:latin typeface="Cambria Math"/>
                                </a:rPr>
                                <m:t>mod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41953"/>
                  </p:ext>
                </p:extLst>
              </p:nvPr>
            </p:nvGraphicFramePr>
            <p:xfrm>
              <a:off x="683568" y="980728"/>
              <a:ext cx="8208912" cy="45923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8152"/>
                    <a:gridCol w="2592288"/>
                    <a:gridCol w="1224136"/>
                    <a:gridCol w="302433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</a:t>
                          </a:r>
                          <a:r>
                            <a:rPr lang="ru-RU" i="0" baseline="0" dirty="0" smtClean="0"/>
                            <a:t>разным</a:t>
                          </a:r>
                          <a:r>
                            <a:rPr lang="en-US" i="0" baseline="0" dirty="0" smtClean="0"/>
                            <a:t>. </a:t>
                          </a:r>
                          <a:r>
                            <a:rPr lang="ru-RU" i="0" baseline="0" dirty="0" smtClean="0"/>
                            <a:t>Если генератор не используется, это поле равно </a:t>
                          </a:r>
                          <a:r>
                            <a:rPr lang="en-US" i="0" baseline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0xFFFFFFFF</a:t>
                          </a:r>
                          <a:r>
                            <a:rPr lang="ru-RU" i="0" baseline="0" dirty="0" smtClean="0"/>
                            <a:t>.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672131" r="-164000" b="-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785000" r="-164000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bitlenQ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870492" r="-164000" b="-2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970492" r="-164000" b="-1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bitlenJ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621905" r="-164000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628800"/>
            <a:ext cx="492443" cy="180020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Генератор</a:t>
            </a:r>
            <a:endParaRPr lang="ru-RU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7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87" y="130280"/>
            <a:ext cx="799443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Описание третьей версии формата</a:t>
            </a:r>
            <a:br>
              <a:rPr lang="ru-RU" sz="2400" dirty="0" smtClean="0"/>
            </a:br>
            <a:r>
              <a:rPr lang="ru-RU" sz="2400" dirty="0" smtClean="0"/>
              <a:t>незашифрованного </a:t>
            </a:r>
            <a:r>
              <a:rPr lang="en-US" sz="2400" dirty="0" smtClean="0"/>
              <a:t>Private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r>
              <a:rPr lang="ru-RU" sz="2400" dirty="0" smtClean="0"/>
              <a:t> для алгоритма </a:t>
            </a:r>
            <a:r>
              <a:rPr lang="en-US" sz="2400" dirty="0" smtClean="0"/>
              <a:t>DSS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199964"/>
                  </p:ext>
                </p:extLst>
              </p:nvPr>
            </p:nvGraphicFramePr>
            <p:xfrm>
              <a:off x="800288" y="1080032"/>
              <a:ext cx="8208912" cy="559308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3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0x34535344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DSS4)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199964"/>
                  </p:ext>
                </p:extLst>
              </p:nvPr>
            </p:nvGraphicFramePr>
            <p:xfrm>
              <a:off x="800288" y="1080032"/>
              <a:ext cx="8208912" cy="559308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</a:t>
                          </a:r>
                          <a:r>
                            <a:rPr lang="en-US" i="1" baseline="0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3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0x34535344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DSS4)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479048" r="-202725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579048" r="-20272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679048" r="-20272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779048" r="-20272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772816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1" y="3501008"/>
            <a:ext cx="738664" cy="3127702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DSS</a:t>
            </a:r>
            <a:b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Private Key BLOB v.3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6444044"/>
            <a:ext cx="39671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i="1" dirty="0" smtClean="0"/>
              <a:t>Продолжение на следующем слайде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9750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935203"/>
                  </p:ext>
                </p:extLst>
              </p:nvPr>
            </p:nvGraphicFramePr>
            <p:xfrm>
              <a:off x="683568" y="980728"/>
              <a:ext cx="8208912" cy="49631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8152"/>
                    <a:gridCol w="2592288"/>
                    <a:gridCol w="1224136"/>
                    <a:gridCol w="30243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r>
                            <a:rPr lang="en-US" i="0" baseline="0" dirty="0" smtClean="0"/>
                            <a:t>. </a:t>
                          </a:r>
                          <a:r>
                            <a:rPr lang="ru-RU" i="0" baseline="0" dirty="0" smtClean="0"/>
                            <a:t>Если генератор не используется, это поле равно </a:t>
                          </a:r>
                          <a:r>
                            <a:rPr lang="en-US" i="0" baseline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0xFFFFFFFF</a:t>
                          </a:r>
                          <a:r>
                            <a:rPr lang="ru-RU" i="0" baseline="0" dirty="0" smtClean="0"/>
                            <a:t>.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bitlenQ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𝐺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bitlenJ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𝑋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baseline="0" smtClean="0">
                                  <a:latin typeface="Cambria Math"/>
                                </a:rPr>
                                <m:t>mod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bitlenX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935203"/>
                  </p:ext>
                </p:extLst>
              </p:nvPr>
            </p:nvGraphicFramePr>
            <p:xfrm>
              <a:off x="683568" y="980728"/>
              <a:ext cx="8208912" cy="49631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8152"/>
                    <a:gridCol w="2592288"/>
                    <a:gridCol w="1224136"/>
                    <a:gridCol w="302433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</a:t>
                          </a:r>
                          <a:r>
                            <a:rPr lang="ru-RU" i="0" baseline="0" dirty="0" smtClean="0"/>
                            <a:t>разным</a:t>
                          </a:r>
                          <a:r>
                            <a:rPr lang="en-US" i="0" baseline="0" dirty="0" smtClean="0"/>
                            <a:t>. </a:t>
                          </a:r>
                          <a:r>
                            <a:rPr lang="ru-RU" i="0" baseline="0" dirty="0" smtClean="0"/>
                            <a:t>Если генератор не используется, это поле равно </a:t>
                          </a:r>
                          <a:r>
                            <a:rPr lang="en-US" i="0" baseline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0xFFFFFFFF</a:t>
                          </a:r>
                          <a:r>
                            <a:rPr lang="ru-RU" i="0" baseline="0" dirty="0" smtClean="0"/>
                            <a:t>.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672131" r="-164000" b="-5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772131" r="-164000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bitlenQ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886667" r="-164000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970492" r="-164000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bitlenJ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621905" r="-164000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1242623" r="-164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bitlenX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628800"/>
            <a:ext cx="492443" cy="180020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Генератор</a:t>
            </a:r>
            <a:endParaRPr lang="ru-RU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5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4522" y="226549"/>
            <a:ext cx="735496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Описание третьей версии формата </a:t>
            </a:r>
            <a:r>
              <a:rPr lang="en-US" sz="2400" dirty="0" smtClean="0"/>
              <a:t>Public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br>
              <a:rPr lang="en-US" sz="2400" dirty="0" smtClean="0"/>
            </a:br>
            <a:r>
              <a:rPr lang="ru-RU" sz="2400" dirty="0" smtClean="0"/>
              <a:t>для алгоритма </a:t>
            </a:r>
            <a:r>
              <a:rPr lang="en-US" sz="2400" dirty="0" err="1" smtClean="0"/>
              <a:t>Diffie</a:t>
            </a:r>
            <a:r>
              <a:rPr lang="en-US" sz="2400" dirty="0" smtClean="0"/>
              <a:t>-Hellman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578943"/>
                  </p:ext>
                </p:extLst>
              </p:nvPr>
            </p:nvGraphicFramePr>
            <p:xfrm>
              <a:off x="800288" y="1196752"/>
              <a:ext cx="8208912" cy="4953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3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0x33484400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DH3)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578943"/>
                  </p:ext>
                </p:extLst>
              </p:nvPr>
            </p:nvGraphicFramePr>
            <p:xfrm>
              <a:off x="800288" y="1196752"/>
              <a:ext cx="8208912" cy="49530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3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0x33484400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DH3</a:t>
                          </a:r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479048" r="-20272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579048" r="-20272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679048" r="-20272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889536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1" y="3645024"/>
            <a:ext cx="738664" cy="2448272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Diffie-Hellman</a:t>
            </a:r>
            <a:b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Public Key BLOB v.3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6372036"/>
            <a:ext cx="39671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i="1" dirty="0" smtClean="0"/>
              <a:t>Продолжение на следующем слайде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400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472385"/>
                  </p:ext>
                </p:extLst>
              </p:nvPr>
            </p:nvGraphicFramePr>
            <p:xfrm>
              <a:off x="683568" y="980728"/>
              <a:ext cx="8208912" cy="45923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8152"/>
                    <a:gridCol w="2592288"/>
                    <a:gridCol w="1224136"/>
                    <a:gridCol w="30243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r>
                            <a:rPr lang="en-US" i="0" baseline="0" dirty="0" smtClean="0"/>
                            <a:t>. </a:t>
                          </a:r>
                          <a:r>
                            <a:rPr lang="ru-RU" i="0" baseline="0" dirty="0" smtClean="0"/>
                            <a:t>Если генератор не используется, это поле равно </a:t>
                          </a:r>
                          <a:r>
                            <a:rPr lang="en-US" i="0" baseline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0xFFFFFFFF</a:t>
                          </a:r>
                          <a:r>
                            <a:rPr lang="ru-RU" i="0" baseline="0" dirty="0" smtClean="0"/>
                            <a:t>.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bitlenQ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𝐺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bitlenJ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𝑋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baseline="0" smtClean="0">
                                  <a:latin typeface="Cambria Math"/>
                                </a:rPr>
                                <m:t>mod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41953"/>
                  </p:ext>
                </p:extLst>
              </p:nvPr>
            </p:nvGraphicFramePr>
            <p:xfrm>
              <a:off x="683568" y="980728"/>
              <a:ext cx="8208912" cy="45923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8152"/>
                    <a:gridCol w="2592288"/>
                    <a:gridCol w="1224136"/>
                    <a:gridCol w="302433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</a:t>
                          </a:r>
                          <a:r>
                            <a:rPr lang="ru-RU" i="0" baseline="0" dirty="0" smtClean="0"/>
                            <a:t>разным</a:t>
                          </a:r>
                          <a:r>
                            <a:rPr lang="en-US" i="0" baseline="0" dirty="0" smtClean="0"/>
                            <a:t>. </a:t>
                          </a:r>
                          <a:r>
                            <a:rPr lang="ru-RU" i="0" baseline="0" dirty="0" smtClean="0"/>
                            <a:t>Если генератор не используется, это поле равно </a:t>
                          </a:r>
                          <a:r>
                            <a:rPr lang="en-US" i="0" baseline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0xFFFFFFFF</a:t>
                          </a:r>
                          <a:r>
                            <a:rPr lang="ru-RU" i="0" baseline="0" dirty="0" smtClean="0"/>
                            <a:t>.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672131" r="-164000" b="-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785000" r="-164000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bitlenQ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870492" r="-164000" b="-2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970492" r="-164000" b="-1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bitlenJ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621905" r="-164000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628800"/>
            <a:ext cx="492443" cy="180020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Генератор</a:t>
            </a:r>
            <a:endParaRPr lang="ru-RU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445" y="130280"/>
            <a:ext cx="787311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Описание третьей версии формата</a:t>
            </a:r>
            <a:r>
              <a:rPr lang="de-DE" sz="2400" dirty="0" smtClean="0"/>
              <a:t> </a:t>
            </a:r>
            <a:r>
              <a:rPr lang="ru-RU" sz="2400" dirty="0"/>
              <a:t>незашифрованного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Private</a:t>
            </a:r>
            <a:r>
              <a:rPr lang="ru-RU" sz="2400" dirty="0" smtClean="0"/>
              <a:t> </a:t>
            </a:r>
            <a:r>
              <a:rPr lang="en-US" sz="2400" dirty="0" smtClean="0"/>
              <a:t>Key BLOB</a:t>
            </a:r>
            <a:r>
              <a:rPr lang="ru-RU" sz="2400" dirty="0" smtClean="0"/>
              <a:t> для алгоритма </a:t>
            </a:r>
            <a:r>
              <a:rPr lang="en-US" sz="2400" dirty="0" err="1" smtClean="0"/>
              <a:t>Diffie</a:t>
            </a:r>
            <a:r>
              <a:rPr lang="en-US" sz="2400" dirty="0" smtClean="0"/>
              <a:t>-Hellman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561709"/>
                  </p:ext>
                </p:extLst>
              </p:nvPr>
            </p:nvGraphicFramePr>
            <p:xfrm>
              <a:off x="800288" y="1080032"/>
              <a:ext cx="8208912" cy="559308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3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0x34484400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DH4)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 битах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561709"/>
                  </p:ext>
                </p:extLst>
              </p:nvPr>
            </p:nvGraphicFramePr>
            <p:xfrm>
              <a:off x="800288" y="1080032"/>
              <a:ext cx="8208912" cy="559308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40161"/>
                    <a:gridCol w="2232247"/>
                    <a:gridCol w="1152128"/>
                    <a:gridCol w="338437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bType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Тип </a:t>
                          </a:r>
                          <a:r>
                            <a:rPr lang="en-US" dirty="0" smtClean="0"/>
                            <a:t>BLOB'</a:t>
                          </a:r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ru-RU" dirty="0" smtClean="0"/>
                            <a:t>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x6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i="1" baseline="0" dirty="0" smtClean="0"/>
                            <a:t>(public key BLOB)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bVersion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Версия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BLOB'</a:t>
                          </a:r>
                          <a:r>
                            <a:rPr lang="ru-RU" baseline="0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 байт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kern="1200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3</a:t>
                          </a:r>
                          <a:endParaRPr kumimoji="0" lang="ru-RU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reserved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Зарезервировано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0x0000</a:t>
                          </a:r>
                          <a:endParaRPr lang="ru-RU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aiKeyAlg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Идентификатор алгоритма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</a:t>
                          </a:r>
                          <a:r>
                            <a:rPr lang="ru-RU" baseline="0" dirty="0" smtClean="0"/>
                            <a:t>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magic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Вспомогательное</a:t>
                          </a:r>
                          <a:r>
                            <a:rPr lang="ru-RU" baseline="0" dirty="0" smtClean="0"/>
                            <a:t> поле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0x34484400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i="1" dirty="0" smtClean="0"/>
                            <a:t>(</a:t>
                          </a:r>
                          <a:r>
                            <a:rPr lang="en-US" i="1" dirty="0" smtClean="0"/>
                            <a:t>DH4</a:t>
                          </a:r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479048" r="-202725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579048" r="-20272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679048" r="-20272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bitlenX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305" t="-779048" r="-20272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 байта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Может быть разным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772816"/>
            <a:ext cx="461665" cy="168348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BLOB'</a:t>
            </a:r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а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1" y="3501008"/>
            <a:ext cx="738664" cy="3127702"/>
          </a:xfrm>
          <a:prstGeom prst="rect">
            <a:avLst/>
          </a:prstGeom>
          <a:solidFill>
            <a:srgbClr val="FFC0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Заголовок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Diffie-Hellman</a:t>
            </a:r>
            <a:b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de-D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Private Key BLOB v.3</a:t>
            </a:r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6444044"/>
            <a:ext cx="39671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i="1" dirty="0" smtClean="0"/>
              <a:t>Продолжение на следующем слайде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588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215828"/>
                  </p:ext>
                </p:extLst>
              </p:nvPr>
            </p:nvGraphicFramePr>
            <p:xfrm>
              <a:off x="683568" y="980728"/>
              <a:ext cx="8208912" cy="49631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8152"/>
                    <a:gridCol w="2592288"/>
                    <a:gridCol w="1224136"/>
                    <a:gridCol w="30243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r>
                            <a:rPr lang="en-US" i="0" baseline="0" dirty="0" smtClean="0"/>
                            <a:t>. </a:t>
                          </a:r>
                          <a:r>
                            <a:rPr lang="ru-RU" i="0" baseline="0" dirty="0" smtClean="0"/>
                            <a:t>Если генератор не используется, это поле равно </a:t>
                          </a:r>
                          <a:r>
                            <a:rPr lang="en-US" i="0" baseline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0xFFFFFFFF</a:t>
                          </a:r>
                          <a:r>
                            <a:rPr lang="ru-RU" i="0" baseline="0" dirty="0" smtClean="0"/>
                            <a:t>.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𝑄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bitlenQ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𝐺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bitlenJ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𝑋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baseline="0" smtClean="0">
                                  <a:latin typeface="Cambria Math"/>
                                </a:rPr>
                                <m:t>mod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𝑃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r>
                            <a:rPr lang="ru-RU" baseline="0" dirty="0" smtClean="0"/>
                            <a:t> параметра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bitlenX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935203"/>
                  </p:ext>
                </p:extLst>
              </p:nvPr>
            </p:nvGraphicFramePr>
            <p:xfrm>
              <a:off x="683568" y="980728"/>
              <a:ext cx="8208912" cy="49631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368152"/>
                    <a:gridCol w="2592288"/>
                    <a:gridCol w="1224136"/>
                    <a:gridCol w="3024336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Название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dirty="0" smtClean="0"/>
                            <a:t>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Описание поля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Длина в байтах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counter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 счётчика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</a:t>
                          </a:r>
                          <a:r>
                            <a:rPr lang="ru-RU" i="0" baseline="0" dirty="0" smtClean="0"/>
                            <a:t>разным</a:t>
                          </a:r>
                          <a:r>
                            <a:rPr lang="en-US" i="0" baseline="0" dirty="0" smtClean="0"/>
                            <a:t>. </a:t>
                          </a:r>
                          <a:r>
                            <a:rPr lang="ru-RU" i="0" baseline="0" dirty="0" smtClean="0"/>
                            <a:t>Если генератор не используется, это поле равно </a:t>
                          </a:r>
                          <a:r>
                            <a:rPr lang="en-US" i="0" baseline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0xFFFFFFFF</a:t>
                          </a:r>
                          <a:r>
                            <a:rPr lang="ru-RU" i="0" baseline="0" dirty="0" smtClean="0"/>
                            <a:t>.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seed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Начальное значение случайного генератора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672131" r="-164000" b="-5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q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772131" r="-164000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bitlenQ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886667" r="-164000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smtClean="0"/>
                            <a:t>Может</a:t>
                          </a:r>
                          <a:r>
                            <a:rPr lang="ru-RU" i="0" baseline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970492" r="-164000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bitlenJ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y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621905" r="-164000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bitlenP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endParaRPr lang="ru-RU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941" t="-1242623" r="-164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bitlenX</a:t>
                          </a:r>
                          <a:r>
                            <a:rPr lang="en-US" dirty="0" smtClean="0"/>
                            <a:t>/8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i="0" dirty="0" smtClean="0"/>
                            <a:t>Может</a:t>
                          </a:r>
                          <a:r>
                            <a:rPr lang="ru-RU" i="0" baseline="0" dirty="0" smtClean="0"/>
                            <a:t> быть разным</a:t>
                          </a:r>
                          <a:endParaRPr lang="ru-RU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9983" y="1628800"/>
            <a:ext cx="492443" cy="1800200"/>
          </a:xfrm>
          <a:prstGeom prst="rect">
            <a:avLst/>
          </a:prstGeom>
          <a:solidFill>
            <a:srgbClr val="FFFF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Генератор</a:t>
            </a:r>
            <a:endParaRPr lang="ru-RU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Цифровая подпись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Создание цифровой подписи</a:t>
            </a:r>
          </a:p>
          <a:p>
            <a:r>
              <a:rPr lang="ru-RU" dirty="0" smtClean="0"/>
              <a:t>Проверка цифровой подписи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5951"/>
              </p:ext>
            </p:extLst>
          </p:nvPr>
        </p:nvGraphicFramePr>
        <p:xfrm>
          <a:off x="81638" y="3296597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F7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F9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67643" y="4880773"/>
            <a:ext cx="1440160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168183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60648"/>
            <a:ext cx="3536546" cy="138499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168183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=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249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2629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 rot="16200000">
            <a:off x="1822689" y="955978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2000453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06967" y="2481511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2007434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791242" y="955978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2000453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rot="5400000">
            <a:off x="1822689" y="2445508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авая фигурная скобка 17"/>
          <p:cNvSpPr/>
          <p:nvPr/>
        </p:nvSpPr>
        <p:spPr>
          <a:xfrm rot="5400000">
            <a:off x="4303199" y="3980031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10850" y="4880772"/>
            <a:ext cx="914766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249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Правая фигурная скобка 19"/>
          <p:cNvSpPr/>
          <p:nvPr/>
        </p:nvSpPr>
        <p:spPr>
          <a:xfrm rot="5400000">
            <a:off x="6791241" y="2445508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527000" y="4873540"/>
            <a:ext cx="1080350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2629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8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CryptSignHash</a:t>
            </a:r>
            <a:endParaRPr lang="ru-RU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031" y="836712"/>
            <a:ext cx="3570208" cy="255454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CryptSignHash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dwKeySpec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LPCTSTR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sDescr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pbSignature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pdwSigLen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836712"/>
            <a:ext cx="4752528" cy="1042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Шифрует </a:t>
            </a:r>
            <a:r>
              <a:rPr lang="ru-RU" dirty="0" err="1" smtClean="0">
                <a:latin typeface="Arial Narrow" pitchFamily="34" charset="0"/>
              </a:rPr>
              <a:t>хеш</a:t>
            </a:r>
            <a:r>
              <a:rPr lang="ru-RU" dirty="0" smtClean="0">
                <a:latin typeface="Arial Narrow" pitchFamily="34" charset="0"/>
              </a:rPr>
              <a:t>-сумму секретным ключом, создавая тем самым цифровую подпись.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1" y="3501008"/>
            <a:ext cx="8579473" cy="3356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hHash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хеширующего</a:t>
            </a:r>
            <a:r>
              <a:rPr lang="ru-RU" dirty="0" smtClean="0">
                <a:latin typeface="Corbel" pitchFamily="34" charset="0"/>
              </a:rPr>
              <a:t> объекта, </a:t>
            </a:r>
            <a:r>
              <a:rPr lang="ru-RU" dirty="0" err="1" smtClean="0">
                <a:latin typeface="Corbel" pitchFamily="34" charset="0"/>
              </a:rPr>
              <a:t>хеш</a:t>
            </a:r>
            <a:r>
              <a:rPr lang="ru-RU" dirty="0" smtClean="0">
                <a:latin typeface="Corbel" pitchFamily="34" charset="0"/>
              </a:rPr>
              <a:t>-сумму из которого нужно зашифровать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dwKeySpec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число, обозначающее, из какой ключевой пары нужно использовать секретный ключ для создания подписи: из пары для ЦП или из пары для ключевого обмена. В первом случае этот параметр должен иметь значение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AT_SIGNATURE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ru-RU" dirty="0" smtClean="0">
                <a:latin typeface="Corbel" pitchFamily="34" charset="0"/>
              </a:rPr>
              <a:t>а во втором –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AT_KEYEXCHANGE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sDescr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не используется, должно быть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NULL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не используется, должно быть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pbSignature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в который запишется цифровая подпись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pdwSigLen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в которую до вызова функции нужно записать общий размер буфера 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pbSignature</a:t>
            </a:r>
            <a:r>
              <a:rPr lang="ru-RU" dirty="0" smtClean="0">
                <a:latin typeface="Corbel" pitchFamily="34" charset="0"/>
              </a:rPr>
              <a:t> в байтах, а после вызова функция запишет в неё количество байтов, которые она разместила в буфере 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pbSignature</a:t>
            </a:r>
            <a:endParaRPr lang="ru-RU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8709" y="2060848"/>
            <a:ext cx="4752528" cy="1330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Как определить, какого размера буфер потребуется для цифровой подписи?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Первый способ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(рекомендуется)</a:t>
            </a:r>
            <a:r>
              <a:rPr lang="ru-RU" dirty="0" smtClean="0"/>
              <a:t>: вызвать функцию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CryptSignHash</a:t>
            </a:r>
            <a:r>
              <a:rPr lang="ru-RU" dirty="0" smtClean="0"/>
              <a:t>, указав в параметре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r>
              <a:rPr lang="en-US" dirty="0" smtClean="0"/>
              <a:t> </a:t>
            </a:r>
            <a:r>
              <a:rPr lang="ru-RU" dirty="0" smtClean="0"/>
              <a:t>вместо адреса буфера значение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. </a:t>
            </a:r>
            <a:r>
              <a:rPr lang="ru-RU" dirty="0" smtClean="0"/>
              <a:t>Ошибки не произойдёт, и функция просто запишет в перемен-</a:t>
            </a:r>
            <a:r>
              <a:rPr lang="ru-RU" dirty="0" err="1" smtClean="0"/>
              <a:t>ную</a:t>
            </a:r>
            <a:r>
              <a:rPr lang="ru-RU" dirty="0" smtClean="0"/>
              <a:t> по адресу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pdwSigLen</a:t>
            </a:r>
            <a:r>
              <a:rPr lang="en-US" dirty="0" smtClean="0"/>
              <a:t> </a:t>
            </a:r>
            <a:r>
              <a:rPr lang="ru-RU" dirty="0" smtClean="0"/>
              <a:t>минимальный размер, который должен быть у буфера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r>
              <a:rPr lang="ru-RU" dirty="0" smtClean="0"/>
              <a:t>, чтобы в него полностью поместилось значение ЦП.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Второй способ</a:t>
            </a:r>
            <a:r>
              <a:rPr lang="ru-RU" dirty="0" smtClean="0"/>
              <a:t>: создать достаточно большой по размеру буфер и попробовать записать в него ЦП.</a:t>
            </a:r>
            <a:r>
              <a:rPr lang="en-US" dirty="0" smtClean="0"/>
              <a:t> </a:t>
            </a:r>
            <a:r>
              <a:rPr lang="ru-RU" dirty="0" smtClean="0"/>
              <a:t>Если буфер окажется мал, то возникнет ошибка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ERROR_MORE_DATA</a:t>
            </a:r>
            <a:r>
              <a:rPr lang="en-US" dirty="0" smtClean="0"/>
              <a:t> </a:t>
            </a:r>
            <a:r>
              <a:rPr lang="ru-RU" dirty="0" smtClean="0"/>
              <a:t>и в переменную по адресу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pdwSigLen</a:t>
            </a:r>
            <a:r>
              <a:rPr lang="en-US" dirty="0" smtClean="0"/>
              <a:t> </a:t>
            </a:r>
            <a:r>
              <a:rPr lang="ru-RU" dirty="0" smtClean="0"/>
              <a:t>запишется число – нужный размер буфера.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92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480662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CryptVerifyHash</a:t>
            </a:r>
            <a:endParaRPr lang="ru-RU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149" y="1378511"/>
            <a:ext cx="3852337" cy="255454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CryptVerifyHash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pbSignature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dwSigLen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hPubKey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LPCTSTR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sDescr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1688" y="1340768"/>
            <a:ext cx="4752528" cy="144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Расшифровывает открытым ключом отправителя </a:t>
            </a:r>
            <a:r>
              <a:rPr lang="ru-RU" dirty="0" err="1" smtClean="0">
                <a:latin typeface="Arial Narrow" pitchFamily="34" charset="0"/>
              </a:rPr>
              <a:t>хеш</a:t>
            </a:r>
            <a:r>
              <a:rPr lang="ru-RU" dirty="0" smtClean="0">
                <a:latin typeface="Arial Narrow" pitchFamily="34" charset="0"/>
              </a:rPr>
              <a:t>-сумму, зашифрованную его секретным </a:t>
            </a:r>
            <a:r>
              <a:rPr lang="ru-RU" dirty="0" err="1" smtClean="0">
                <a:latin typeface="Arial Narrow" pitchFamily="34" charset="0"/>
              </a:rPr>
              <a:t>клю-чом</a:t>
            </a:r>
            <a:r>
              <a:rPr lang="ru-RU" dirty="0" smtClean="0">
                <a:latin typeface="Arial Narrow" pitchFamily="34" charset="0"/>
              </a:rPr>
              <a:t>, и сравнивает её со второй </a:t>
            </a:r>
            <a:r>
              <a:rPr lang="ru-RU" dirty="0" err="1" smtClean="0">
                <a:latin typeface="Arial Narrow" pitchFamily="34" charset="0"/>
              </a:rPr>
              <a:t>хеш</a:t>
            </a:r>
            <a:r>
              <a:rPr lang="ru-RU" dirty="0" smtClean="0">
                <a:latin typeface="Arial Narrow" pitchFamily="34" charset="0"/>
              </a:rPr>
              <a:t>-суммой, осуществляя тем самым проверку цифровой подписи.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1" y="4149080"/>
            <a:ext cx="8579473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hHash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хеширующего</a:t>
            </a:r>
            <a:r>
              <a:rPr lang="ru-RU" dirty="0" smtClean="0">
                <a:latin typeface="Corbel" pitchFamily="34" charset="0"/>
              </a:rPr>
              <a:t> объекта, </a:t>
            </a:r>
            <a:r>
              <a:rPr lang="ru-RU" dirty="0" err="1" smtClean="0">
                <a:latin typeface="Corbel" pitchFamily="34" charset="0"/>
              </a:rPr>
              <a:t>хеш</a:t>
            </a:r>
            <a:r>
              <a:rPr lang="ru-RU" dirty="0" smtClean="0">
                <a:latin typeface="Corbel" pitchFamily="34" charset="0"/>
              </a:rPr>
              <a:t>-сумму из которого нужно сравнить с эталонной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pbSignature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в котором содержится цифровая подпись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dwSigLen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длина цифровой подписи в байтах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hPubKey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err="1" smtClean="0">
                <a:latin typeface="Corbel" pitchFamily="34" charset="0"/>
              </a:rPr>
              <a:t>дексриптор</a:t>
            </a:r>
            <a:r>
              <a:rPr lang="ru-RU" dirty="0" smtClean="0">
                <a:latin typeface="Corbel" pitchFamily="34" charset="0"/>
              </a:rPr>
              <a:t> открытого ключа, с помощью которого нужно расшифровать цифровую подпись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sDescr</a:t>
            </a:r>
            <a:r>
              <a:rPr lang="en-US" dirty="0">
                <a:latin typeface="Corbel" pitchFamily="34" charset="0"/>
              </a:rPr>
              <a:t> – </a:t>
            </a:r>
            <a:r>
              <a:rPr lang="ru-RU" dirty="0">
                <a:latin typeface="Corbel" pitchFamily="34" charset="0"/>
              </a:rPr>
              <a:t>не используется, должно быть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NULL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>
                <a:latin typeface="Corbel" pitchFamily="34" charset="0"/>
              </a:rPr>
              <a:t> – </a:t>
            </a:r>
            <a:r>
              <a:rPr lang="ru-RU" dirty="0">
                <a:latin typeface="Corbel" pitchFamily="34" charset="0"/>
              </a:rPr>
              <a:t>не используется, должно быть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1688" y="2834820"/>
            <a:ext cx="4752528" cy="1224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9612" y="867619"/>
            <a:ext cx="6984776" cy="17326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HCRYPTPROV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HCRYPTHASH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DWORD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dwSigLen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9572" y="4581128"/>
            <a:ext cx="7704856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CryptCreateHash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0, 0, 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3140968"/>
            <a:ext cx="8208912" cy="936104"/>
          </a:xfrm>
          <a:prstGeom prst="roundRect">
            <a:avLst>
              <a:gd name="adj" fmla="val 3389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Подключаемся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, указывая нужный ключевой контейнер, и получаем дескриптор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. </a:t>
            </a:r>
            <a:r>
              <a:rPr lang="ru-RU" dirty="0" smtClean="0"/>
              <a:t>При необходимости создаём в контейнере нужную ключевую пару (если её там нет).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1610" y="5769260"/>
            <a:ext cx="7020780" cy="792088"/>
          </a:xfrm>
          <a:prstGeom prst="roundRect">
            <a:avLst>
              <a:gd name="adj" fmla="val 338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буфер для считывания исходной информации из файла и записываем адрес</a:t>
            </a:r>
            <a:r>
              <a:rPr lang="en-US" dirty="0" smtClean="0"/>
              <a:t> </a:t>
            </a:r>
            <a:r>
              <a:rPr lang="ru-RU" dirty="0" smtClean="0"/>
              <a:t>этого буфера в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dirty="0" smtClean="0"/>
              <a:t>.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2" idx="2"/>
            <a:endCxn id="8" idx="0"/>
          </p:cNvCxnSpPr>
          <p:nvPr/>
        </p:nvCxnSpPr>
        <p:spPr>
          <a:xfrm>
            <a:off x="4572000" y="2600298"/>
            <a:ext cx="0" cy="540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2"/>
            <a:endCxn id="3" idx="0"/>
          </p:cNvCxnSpPr>
          <p:nvPr/>
        </p:nvCxnSpPr>
        <p:spPr>
          <a:xfrm>
            <a:off x="4572000" y="4077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9" idx="0"/>
          </p:cNvCxnSpPr>
          <p:nvPr/>
        </p:nvCxnSpPr>
        <p:spPr>
          <a:xfrm>
            <a:off x="4572000" y="5229200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Блок-схема: альтернативный процесс 3"/>
          <p:cNvSpPr/>
          <p:nvPr/>
        </p:nvSpPr>
        <p:spPr>
          <a:xfrm>
            <a:off x="4572000" y="101222"/>
            <a:ext cx="4320480" cy="612648"/>
          </a:xfrm>
          <a:prstGeom prst="flowChartAlternateProcess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Пользователь </a:t>
            </a:r>
            <a:r>
              <a:rPr lang="en-US" sz="2000" dirty="0" smtClean="0"/>
              <a:t>A – </a:t>
            </a:r>
            <a:r>
              <a:rPr lang="ru-RU" sz="2000" dirty="0" smtClean="0"/>
              <a:t>отправитель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52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ая прямоугольная выноска 28"/>
          <p:cNvSpPr/>
          <p:nvPr/>
        </p:nvSpPr>
        <p:spPr>
          <a:xfrm>
            <a:off x="1690413" y="5661248"/>
            <a:ext cx="6135258" cy="936104"/>
          </a:xfrm>
          <a:prstGeom prst="wedgeRoundRectCallout">
            <a:avLst>
              <a:gd name="adj1" fmla="val -71329"/>
              <a:gd name="adj2" fmla="val -1109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файл большой, то содержимое из него можно считывать в буфер частями, всякий раз направляя затем считанную порцию информации на хеширование.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28573" y="4604164"/>
            <a:ext cx="784887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CryptCreateHash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95536" y="1173322"/>
            <a:ext cx="8514946" cy="2952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539552" y="1317338"/>
            <a:ext cx="2707147" cy="2235080"/>
            <a:chOff x="4075675" y="2996952"/>
            <a:chExt cx="2707147" cy="223508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9" y="2996952"/>
              <a:ext cx="1714500" cy="1714500"/>
            </a:xfrm>
            <a:prstGeom prst="rect">
              <a:avLst/>
            </a:prstGeom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4075675" y="4797152"/>
              <a:ext cx="2707147" cy="434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+mj-lt"/>
                </a:rPr>
                <a:t>My Song.mp3</a:t>
              </a:r>
              <a:endParaRPr lang="ru-RU" sz="2000" dirty="0">
                <a:latin typeface="+mj-lt"/>
              </a:endParaRPr>
            </a:p>
          </p:txBody>
        </p:sp>
      </p:grpSp>
      <p:sp>
        <p:nvSpPr>
          <p:cNvPr id="8" name="Блок-схема: внутренняя память 7"/>
          <p:cNvSpPr/>
          <p:nvPr/>
        </p:nvSpPr>
        <p:spPr>
          <a:xfrm>
            <a:off x="5910170" y="1542987"/>
            <a:ext cx="2772308" cy="1277025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Буфер по адресу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3383868" y="1577099"/>
            <a:ext cx="2376264" cy="11949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Считываем байты из файла в буфер</a:t>
            </a:r>
            <a:endParaRPr lang="ru-RU" dirty="0"/>
          </a:p>
        </p:txBody>
      </p:sp>
      <p:sp>
        <p:nvSpPr>
          <p:cNvPr id="13" name="Восьмиугольник 12"/>
          <p:cNvSpPr/>
          <p:nvPr/>
        </p:nvSpPr>
        <p:spPr>
          <a:xfrm>
            <a:off x="4139952" y="3031838"/>
            <a:ext cx="4608512" cy="1008112"/>
          </a:xfrm>
          <a:prstGeom prst="oc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переменную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dirty="0" smtClean="0"/>
              <a:t> </a:t>
            </a:r>
            <a:r>
              <a:rPr lang="ru-RU" dirty="0" smtClean="0"/>
              <a:t>записываем количество байтов, считанных в этот раз из файла в буфер.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20" idx="2"/>
            <a:endCxn id="2" idx="0"/>
          </p:cNvCxnSpPr>
          <p:nvPr/>
        </p:nvCxnSpPr>
        <p:spPr>
          <a:xfrm>
            <a:off x="4653009" y="4125650"/>
            <a:ext cx="0" cy="478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" idx="1"/>
            <a:endCxn id="20" idx="1"/>
          </p:cNvCxnSpPr>
          <p:nvPr/>
        </p:nvCxnSpPr>
        <p:spPr>
          <a:xfrm rot="10800000">
            <a:off x="395537" y="2649486"/>
            <a:ext cx="333037" cy="2278714"/>
          </a:xfrm>
          <a:prstGeom prst="bentConnector3">
            <a:avLst>
              <a:gd name="adj1" fmla="val 16864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101225" y="188640"/>
            <a:ext cx="5103567" cy="4585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Открываем файл </a:t>
            </a:r>
            <a:r>
              <a:rPr lang="en-US" dirty="0" smtClean="0"/>
              <a:t>“My Song.mp3” </a:t>
            </a:r>
            <a:r>
              <a:rPr lang="ru-RU" dirty="0" smtClean="0"/>
              <a:t>на чтение.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37" idx="2"/>
            <a:endCxn id="20" idx="0"/>
          </p:cNvCxnSpPr>
          <p:nvPr/>
        </p:nvCxnSpPr>
        <p:spPr>
          <a:xfrm>
            <a:off x="4653009" y="647198"/>
            <a:ext cx="0" cy="526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3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2075" y="1988840"/>
            <a:ext cx="7659851" cy="9591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CryptSignHash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AT_SIGNATURE, NULL,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NULL, 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dwSigLen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4547383" y="188640"/>
            <a:ext cx="3888432" cy="1512168"/>
          </a:xfrm>
          <a:prstGeom prst="wedgeRoundRectCallout">
            <a:avLst>
              <a:gd name="adj1" fmla="val 17291"/>
              <a:gd name="adj2" fmla="val 7662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Заранее узнаем размер цифровой подписи. Для этого вызовем функцию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CryptSignHash</a:t>
            </a:r>
            <a:r>
              <a:rPr lang="ru-RU" dirty="0" smtClean="0"/>
              <a:t>, указав вместо адреса буфера значение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4932040" y="3284984"/>
            <a:ext cx="3888432" cy="864096"/>
          </a:xfrm>
          <a:prstGeom prst="wedgeRoundRectCallout">
            <a:avLst>
              <a:gd name="adj1" fmla="val -46131"/>
              <a:gd name="adj2" fmla="val -981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Функция запишет сюда нужный размер буфера.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0141" y="4509120"/>
            <a:ext cx="7263717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(BYTE *)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dwSigLen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Прямая со стрелкой 6"/>
          <p:cNvCxnSpPr>
            <a:stCxn id="2" idx="2"/>
            <a:endCxn id="5" idx="0"/>
          </p:cNvCxnSpPr>
          <p:nvPr/>
        </p:nvCxnSpPr>
        <p:spPr>
          <a:xfrm flipH="1">
            <a:off x="4572000" y="2947980"/>
            <a:ext cx="1" cy="1561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42073" y="5733256"/>
            <a:ext cx="7659851" cy="9591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CryptSignHash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AT_SIGNATURE,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NULL, 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dwSigLen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Прямая со стрелкой 9"/>
          <p:cNvCxnSpPr>
            <a:stCxn id="5" idx="2"/>
            <a:endCxn id="9" idx="0"/>
          </p:cNvCxnSpPr>
          <p:nvPr/>
        </p:nvCxnSpPr>
        <p:spPr>
          <a:xfrm flipH="1">
            <a:off x="4571999" y="5229200"/>
            <a:ext cx="1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836712"/>
            <a:ext cx="8514946" cy="3288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внутренняя память 6"/>
          <p:cNvSpPr/>
          <p:nvPr/>
        </p:nvSpPr>
        <p:spPr>
          <a:xfrm>
            <a:off x="590212" y="1402983"/>
            <a:ext cx="2772308" cy="1277025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Буфер по адресу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3549310" y="1105391"/>
            <a:ext cx="2376264" cy="18722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Записываем содержимое буфера в файл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553"/>
            <a:ext cx="1943100" cy="1943100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5910081" y="3212976"/>
            <a:ext cx="2723321" cy="576064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My </a:t>
            </a:r>
            <a:r>
              <a:rPr lang="en-US" sz="2000" dirty="0" err="1" smtClean="0">
                <a:latin typeface="+mj-lt"/>
              </a:rPr>
              <a:t>Song.sig</a:t>
            </a:r>
            <a:endParaRPr lang="ru-RU" sz="2000" dirty="0">
              <a:latin typeface="+mj-lt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88" y="4651092"/>
            <a:ext cx="936104" cy="936104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2803887" y="5782701"/>
            <a:ext cx="2427305" cy="439263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My </a:t>
            </a:r>
            <a:r>
              <a:rPr lang="en-US" sz="2000" dirty="0" err="1" smtClean="0">
                <a:latin typeface="+mj-lt"/>
              </a:rPr>
              <a:t>Song.sig</a:t>
            </a:r>
            <a:endParaRPr lang="ru-RU" sz="2000" dirty="0">
              <a:latin typeface="+mj-lt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4" y="4581128"/>
            <a:ext cx="1076032" cy="1076032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09548" y="5775588"/>
            <a:ext cx="2376264" cy="434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My Song.mp3</a:t>
            </a:r>
            <a:endParaRPr lang="ru-RU" sz="2000" dirty="0">
              <a:latin typeface="+mj-lt"/>
            </a:endParaRPr>
          </a:p>
        </p:txBody>
      </p:sp>
      <p:sp>
        <p:nvSpPr>
          <p:cNvPr id="20" name="Плюс 19"/>
          <p:cNvSpPr/>
          <p:nvPr/>
        </p:nvSpPr>
        <p:spPr>
          <a:xfrm>
            <a:off x="2346687" y="469346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с вырезом 20"/>
          <p:cNvSpPr/>
          <p:nvPr/>
        </p:nvSpPr>
        <p:spPr>
          <a:xfrm>
            <a:off x="5310052" y="4908351"/>
            <a:ext cx="978408" cy="48463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516215" y="4744159"/>
            <a:ext cx="2357275" cy="11074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 </a:t>
            </a:r>
            <a:r>
              <a:rPr lang="en-US" dirty="0" smtClean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1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867619"/>
            <a:ext cx="7344816" cy="18413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HCRYPTPROV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HCRYPTHASH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HCRYPTKEY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hPubKey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pbPubKeyBlob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DWORD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dwSigLen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dwBlobLen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9572" y="4581128"/>
            <a:ext cx="7704856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CryptCreateHash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0, 0, 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544" y="3140968"/>
            <a:ext cx="8208912" cy="936104"/>
          </a:xfrm>
          <a:prstGeom prst="roundRect">
            <a:avLst>
              <a:gd name="adj" fmla="val 3389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Подключаемся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, указывая нужный ключевой контейнер, и получаем дескриптор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. </a:t>
            </a:r>
            <a:r>
              <a:rPr lang="ru-RU" dirty="0" smtClean="0"/>
              <a:t>Секретный ключ для проверки подписи не нужен, поэтому указываем флаг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1610" y="5769260"/>
            <a:ext cx="7020780" cy="792088"/>
          </a:xfrm>
          <a:prstGeom prst="roundRect">
            <a:avLst>
              <a:gd name="adj" fmla="val 338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буфер для считывания исходной информации из файла и записываем адрес</a:t>
            </a:r>
            <a:r>
              <a:rPr lang="en-US" dirty="0" smtClean="0"/>
              <a:t> </a:t>
            </a:r>
            <a:r>
              <a:rPr lang="ru-RU" dirty="0" smtClean="0"/>
              <a:t>этого буфера в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dirty="0" smtClean="0"/>
              <a:t>.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2" idx="2"/>
            <a:endCxn id="8" idx="0"/>
          </p:cNvCxnSpPr>
          <p:nvPr/>
        </p:nvCxnSpPr>
        <p:spPr>
          <a:xfrm>
            <a:off x="4572000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2"/>
            <a:endCxn id="3" idx="0"/>
          </p:cNvCxnSpPr>
          <p:nvPr/>
        </p:nvCxnSpPr>
        <p:spPr>
          <a:xfrm>
            <a:off x="4572000" y="4077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9" idx="0"/>
          </p:cNvCxnSpPr>
          <p:nvPr/>
        </p:nvCxnSpPr>
        <p:spPr>
          <a:xfrm>
            <a:off x="4572000" y="5229200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Блок-схема: альтернативный процесс 3"/>
          <p:cNvSpPr/>
          <p:nvPr/>
        </p:nvSpPr>
        <p:spPr>
          <a:xfrm>
            <a:off x="4572000" y="101222"/>
            <a:ext cx="4320480" cy="612648"/>
          </a:xfrm>
          <a:prstGeom prst="flowChartAlternateProcess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Пользователь </a:t>
            </a:r>
            <a:r>
              <a:rPr lang="en-US" sz="2000" dirty="0" smtClean="0"/>
              <a:t>B – </a:t>
            </a:r>
            <a:r>
              <a:rPr lang="ru-RU" sz="2000" dirty="0" smtClean="0"/>
              <a:t>получатель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536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ая прямоугольная выноска 28"/>
          <p:cNvSpPr/>
          <p:nvPr/>
        </p:nvSpPr>
        <p:spPr>
          <a:xfrm>
            <a:off x="1690413" y="5661248"/>
            <a:ext cx="6135258" cy="936104"/>
          </a:xfrm>
          <a:prstGeom prst="wedgeRoundRectCallout">
            <a:avLst>
              <a:gd name="adj1" fmla="val -71329"/>
              <a:gd name="adj2" fmla="val -1109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файл большой, то содержимое из него можно считывать в буфер частями, всякий раз направляя затем считанную порцию информации на хеширование.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28573" y="4604164"/>
            <a:ext cx="7848872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CryptCreateHash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dwDataLen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Группа 34"/>
          <p:cNvGrpSpPr/>
          <p:nvPr/>
        </p:nvGrpSpPr>
        <p:grpSpPr>
          <a:xfrm>
            <a:off x="395536" y="1173322"/>
            <a:ext cx="8514946" cy="2952328"/>
            <a:chOff x="395536" y="647198"/>
            <a:chExt cx="8514946" cy="2952328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395536" y="647198"/>
              <a:ext cx="8514946" cy="2952328"/>
              <a:chOff x="395536" y="476672"/>
              <a:chExt cx="8514946" cy="2952328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395536" y="476672"/>
                <a:ext cx="8514946" cy="29523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6" name="Группа 5"/>
              <p:cNvGrpSpPr/>
              <p:nvPr/>
            </p:nvGrpSpPr>
            <p:grpSpPr>
              <a:xfrm>
                <a:off x="539552" y="620688"/>
                <a:ext cx="2707147" cy="2235080"/>
                <a:chOff x="4075675" y="2996952"/>
                <a:chExt cx="2707147" cy="2235080"/>
              </a:xfrm>
            </p:grpSpPr>
            <p:pic>
              <p:nvPicPr>
                <p:cNvPr id="4" name="Рисунок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999" y="2996952"/>
                  <a:ext cx="1714500" cy="1714500"/>
                </a:xfrm>
                <a:prstGeom prst="rect">
                  <a:avLst/>
                </a:prstGeom>
              </p:spPr>
            </p:pic>
            <p:sp>
              <p:nvSpPr>
                <p:cNvPr id="5" name="Скругленный прямоугольник 4"/>
                <p:cNvSpPr/>
                <p:nvPr/>
              </p:nvSpPr>
              <p:spPr>
                <a:xfrm>
                  <a:off x="4075675" y="4797152"/>
                  <a:ext cx="2707147" cy="434880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+mj-lt"/>
                    </a:rPr>
                    <a:t>My Song.mp3</a:t>
                  </a:r>
                  <a:endParaRPr lang="ru-RU" sz="2000" dirty="0">
                    <a:latin typeface="+mj-lt"/>
                  </a:endParaRPr>
                </a:p>
              </p:txBody>
            </p:sp>
          </p:grpSp>
          <p:sp>
            <p:nvSpPr>
              <p:cNvPr id="8" name="Блок-схема: внутренняя память 7"/>
              <p:cNvSpPr/>
              <p:nvPr/>
            </p:nvSpPr>
            <p:spPr>
              <a:xfrm>
                <a:off x="5910170" y="846337"/>
                <a:ext cx="2772308" cy="1277025"/>
              </a:xfrm>
              <a:prstGeom prst="flowChartInternalStorag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/>
                  <a:t>Буфер по адресу 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pbData</a:t>
                </a:r>
                <a:endParaRPr lang="ru-RU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3383868" y="880449"/>
                <a:ext cx="2376264" cy="1194978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Считываем байты из файла в буфер</a:t>
                </a:r>
                <a:endParaRPr lang="ru-RU" dirty="0"/>
              </a:p>
            </p:txBody>
          </p:sp>
        </p:grpSp>
        <p:sp>
          <p:nvSpPr>
            <p:cNvPr id="13" name="Восьмиугольник 12"/>
            <p:cNvSpPr/>
            <p:nvPr/>
          </p:nvSpPr>
          <p:spPr>
            <a:xfrm>
              <a:off x="4139952" y="2505714"/>
              <a:ext cx="4608512" cy="1008112"/>
            </a:xfrm>
            <a:prstGeom prst="oct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 переменную </a:t>
              </a:r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dwDataLen</a:t>
              </a:r>
              <a:r>
                <a:rPr lang="en-US" dirty="0" smtClean="0"/>
                <a:t> </a:t>
              </a:r>
              <a:r>
                <a:rPr lang="ru-RU" dirty="0" smtClean="0"/>
                <a:t>записываем количество байтов, считанных в этот раз из файла в буфер.</a:t>
              </a:r>
              <a:endParaRPr lang="ru-RU" dirty="0"/>
            </a:p>
          </p:txBody>
        </p:sp>
      </p:grpSp>
      <p:cxnSp>
        <p:nvCxnSpPr>
          <p:cNvPr id="15" name="Прямая со стрелкой 14"/>
          <p:cNvCxnSpPr>
            <a:stCxn id="20" idx="2"/>
            <a:endCxn id="2" idx="0"/>
          </p:cNvCxnSpPr>
          <p:nvPr/>
        </p:nvCxnSpPr>
        <p:spPr>
          <a:xfrm>
            <a:off x="4653009" y="4125650"/>
            <a:ext cx="0" cy="478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" idx="1"/>
            <a:endCxn id="20" idx="1"/>
          </p:cNvCxnSpPr>
          <p:nvPr/>
        </p:nvCxnSpPr>
        <p:spPr>
          <a:xfrm rot="10800000">
            <a:off x="395537" y="2649486"/>
            <a:ext cx="333037" cy="2278714"/>
          </a:xfrm>
          <a:prstGeom prst="bentConnector3">
            <a:avLst>
              <a:gd name="adj1" fmla="val 16864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101225" y="188640"/>
            <a:ext cx="5103567" cy="4585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Открываем файл </a:t>
            </a:r>
            <a:r>
              <a:rPr lang="en-US" dirty="0" smtClean="0"/>
              <a:t>“My Song.mp3” </a:t>
            </a:r>
            <a:r>
              <a:rPr lang="ru-RU" dirty="0" smtClean="0"/>
              <a:t>на чтение.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37" idx="2"/>
            <a:endCxn id="20" idx="0"/>
          </p:cNvCxnSpPr>
          <p:nvPr/>
        </p:nvCxnSpPr>
        <p:spPr>
          <a:xfrm>
            <a:off x="4653009" y="647198"/>
            <a:ext cx="0" cy="526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55186" y="1157447"/>
            <a:ext cx="7020780" cy="1080120"/>
          </a:xfrm>
          <a:prstGeom prst="roundRect">
            <a:avLst>
              <a:gd name="adj" fmla="val 338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Определяем размер файла </a:t>
            </a:r>
            <a:r>
              <a:rPr lang="en-US" dirty="0" smtClean="0"/>
              <a:t>“My </a:t>
            </a:r>
            <a:r>
              <a:rPr lang="en-US" dirty="0" err="1" smtClean="0"/>
              <a:t>Song.sig</a:t>
            </a:r>
            <a:r>
              <a:rPr lang="en-US" dirty="0" smtClean="0"/>
              <a:t>”</a:t>
            </a:r>
            <a:r>
              <a:rPr lang="ru-RU" dirty="0" smtClean="0"/>
              <a:t>, содержащего цифровую подпись, и записываем этот размер в переменную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dwSigLen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55186" y="3933056"/>
            <a:ext cx="7020780" cy="936104"/>
          </a:xfrm>
          <a:prstGeom prst="roundRect">
            <a:avLst>
              <a:gd name="adj" fmla="val 338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Определяем размер файла</a:t>
            </a:r>
            <a:r>
              <a:rPr lang="en-US" dirty="0" smtClean="0"/>
              <a:t> “User </a:t>
            </a:r>
            <a:r>
              <a:rPr lang="en-US" dirty="0" err="1" smtClean="0"/>
              <a:t>A.key</a:t>
            </a:r>
            <a:r>
              <a:rPr lang="en-US" dirty="0" smtClean="0"/>
              <a:t>”</a:t>
            </a:r>
            <a:r>
              <a:rPr lang="ru-RU" dirty="0" smtClean="0"/>
              <a:t>, содержащего открытый ключ пользователя </a:t>
            </a:r>
            <a:r>
              <a:rPr lang="en-US" dirty="0" smtClean="0"/>
              <a:t>A</a:t>
            </a:r>
            <a:r>
              <a:rPr lang="ru-RU" dirty="0" smtClean="0"/>
              <a:t>, и записываем этот размер в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dwBlobLen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5649" y="2708920"/>
            <a:ext cx="7263717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(BYTE *)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dwSigLen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64105" y="5301208"/>
            <a:ext cx="7263717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pbPubKey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(BYTE *)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dwBlobLen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2748"/>
              </p:ext>
            </p:extLst>
          </p:nvPr>
        </p:nvGraphicFramePr>
        <p:xfrm>
          <a:off x="81638" y="3296597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FA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67643" y="4880773"/>
            <a:ext cx="1440160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2611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60648"/>
            <a:ext cx="2353529" cy="138499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- 18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+ 1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 rot="16200000">
            <a:off x="1822689" y="955978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2000453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06967" y="2481511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2007434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791242" y="955978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2000453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rot="5400000">
            <a:off x="1822689" y="2445508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авая фигурная скобка 17"/>
          <p:cNvSpPr/>
          <p:nvPr/>
        </p:nvSpPr>
        <p:spPr>
          <a:xfrm rot="5400000">
            <a:off x="4303199" y="3980031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10850" y="4880772"/>
            <a:ext cx="914766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250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Правая фигурная скобка 19"/>
          <p:cNvSpPr/>
          <p:nvPr/>
        </p:nvSpPr>
        <p:spPr>
          <a:xfrm rot="5400000">
            <a:off x="6791241" y="2445508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527000" y="4873540"/>
            <a:ext cx="1080350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1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77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395536" y="1095502"/>
            <a:ext cx="8514946" cy="1901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внутренняя память 7"/>
          <p:cNvSpPr/>
          <p:nvPr/>
        </p:nvSpPr>
        <p:spPr>
          <a:xfrm>
            <a:off x="5910170" y="1287747"/>
            <a:ext cx="2772308" cy="1277025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Буфер по адресу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3383868" y="1199152"/>
            <a:ext cx="2376264" cy="11949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Считываем байты из файла в буфер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101225" y="188640"/>
            <a:ext cx="5103567" cy="4585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Открываем файл </a:t>
            </a:r>
            <a:r>
              <a:rPr lang="en-US" dirty="0" smtClean="0"/>
              <a:t>“My </a:t>
            </a:r>
            <a:r>
              <a:rPr lang="en-US" dirty="0" err="1" smtClean="0"/>
              <a:t>Song.sig</a:t>
            </a:r>
            <a:r>
              <a:rPr lang="en-US" dirty="0" smtClean="0"/>
              <a:t>” </a:t>
            </a:r>
            <a:r>
              <a:rPr lang="ru-RU" dirty="0" smtClean="0"/>
              <a:t>на чтение.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37" idx="2"/>
            <a:endCxn id="20" idx="0"/>
          </p:cNvCxnSpPr>
          <p:nvPr/>
        </p:nvCxnSpPr>
        <p:spPr>
          <a:xfrm>
            <a:off x="4653009" y="647198"/>
            <a:ext cx="0" cy="448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1" y="1268760"/>
            <a:ext cx="1063993" cy="1063993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530317" y="2431560"/>
            <a:ext cx="2077820" cy="420804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My </a:t>
            </a:r>
            <a:r>
              <a:rPr lang="en-US" sz="2000" dirty="0" err="1" smtClean="0">
                <a:latin typeface="+mj-lt"/>
              </a:rPr>
              <a:t>Song.sig</a:t>
            </a:r>
            <a:endParaRPr lang="ru-RU" sz="2000" dirty="0"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5535" y="4509120"/>
            <a:ext cx="8514946" cy="2124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внутренняя память 21"/>
          <p:cNvSpPr/>
          <p:nvPr/>
        </p:nvSpPr>
        <p:spPr>
          <a:xfrm>
            <a:off x="5910169" y="4752198"/>
            <a:ext cx="2772308" cy="1277025"/>
          </a:xfrm>
          <a:prstGeom prst="flowChartInternalStora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Буфер по адресу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pbPubKey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3383867" y="4683104"/>
            <a:ext cx="2376264" cy="11949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Считываем байты из файла в буфер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95536" y="3690522"/>
            <a:ext cx="8514946" cy="4585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Открываем файл </a:t>
            </a:r>
            <a:r>
              <a:rPr lang="en-US" dirty="0" smtClean="0"/>
              <a:t>“User </a:t>
            </a:r>
            <a:r>
              <a:rPr lang="en-US" dirty="0" err="1" smtClean="0"/>
              <a:t>A.key</a:t>
            </a:r>
            <a:r>
              <a:rPr lang="en-US" dirty="0" smtClean="0"/>
              <a:t>” </a:t>
            </a:r>
            <a:r>
              <a:rPr lang="ru-RU" dirty="0" smtClean="0"/>
              <a:t>с открытым ключом пользователя </a:t>
            </a:r>
            <a:r>
              <a:rPr lang="en-US" dirty="0" smtClean="0"/>
              <a:t>A </a:t>
            </a:r>
            <a:r>
              <a:rPr lang="ru-RU" dirty="0" smtClean="0"/>
              <a:t>на чтение.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24" idx="2"/>
            <a:endCxn id="21" idx="0"/>
          </p:cNvCxnSpPr>
          <p:nvPr/>
        </p:nvCxnSpPr>
        <p:spPr>
          <a:xfrm flipH="1">
            <a:off x="4653008" y="4149080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2" y="4683104"/>
            <a:ext cx="1143584" cy="1143584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436818" y="6029223"/>
            <a:ext cx="2723321" cy="420804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User </a:t>
            </a:r>
            <a:r>
              <a:rPr lang="en-US" sz="2000" dirty="0" err="1" smtClean="0">
                <a:latin typeface="+mj-lt"/>
              </a:rPr>
              <a:t>A.key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9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3765" y="620688"/>
            <a:ext cx="7263717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CryptImportKey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pbPubKey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dwBlobLen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0, 0, 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hPubKey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5243" y="3230844"/>
            <a:ext cx="7263717" cy="1008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CryptVerifySignature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hHash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pbSignature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dwSigLen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hPubKey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NULL, 0;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23230" y="2060848"/>
            <a:ext cx="3904789" cy="8640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 result;</a:t>
            </a:r>
          </a:p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DWORD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errorNo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Блок-схема: решение 4"/>
          <p:cNvSpPr/>
          <p:nvPr/>
        </p:nvSpPr>
        <p:spPr>
          <a:xfrm>
            <a:off x="1803316" y="4728445"/>
            <a:ext cx="5544616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TRUE ?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7372549" y="4693483"/>
            <a:ext cx="914400" cy="432048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7347932" y="5589240"/>
            <a:ext cx="1536914" cy="6480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Подпись верна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75856" y="6237312"/>
            <a:ext cx="914400" cy="432048"/>
          </a:xfrm>
          <a:prstGeom prst="flowChartProcess">
            <a:avLst/>
          </a:prstGeom>
          <a:solidFill>
            <a:srgbClr val="FF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06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знак завершения 1"/>
          <p:cNvSpPr/>
          <p:nvPr/>
        </p:nvSpPr>
        <p:spPr>
          <a:xfrm>
            <a:off x="3131840" y="2408558"/>
            <a:ext cx="2736304" cy="792088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errorNo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776710"/>
            <a:ext cx="3005950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NTE_BAD_SIGNATURE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197108" y="3734449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436097" y="3007268"/>
            <a:ext cx="324036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Цифровая подпись неверна. Файл </a:t>
            </a:r>
            <a:r>
              <a:rPr lang="en-US" dirty="0" smtClean="0"/>
              <a:t>“My Song.mp3” </a:t>
            </a:r>
            <a:r>
              <a:rPr lang="ru-RU" dirty="0" smtClean="0"/>
              <a:t>был изменён.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926646"/>
            <a:ext cx="3005950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+mj-lt"/>
                <a:cs typeface="Consolas" panose="020B0609020204030204" pitchFamily="49" charset="0"/>
              </a:rPr>
              <a:t>Другая ошибка</a:t>
            </a:r>
            <a:endParaRPr lang="ru-RU" sz="2000" i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4197108" y="4844821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428289" y="4763971"/>
            <a:ext cx="275030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Аварийная ситуация.</a:t>
            </a:r>
          </a:p>
          <a:p>
            <a:r>
              <a:rPr lang="ru-RU" dirty="0" smtClean="0"/>
              <a:t>Выходим из программы.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>
            <a:stCxn id="2" idx="1"/>
            <a:endCxn id="3" idx="1"/>
          </p:cNvCxnSpPr>
          <p:nvPr/>
        </p:nvCxnSpPr>
        <p:spPr>
          <a:xfrm rot="10800000" flipV="1">
            <a:off x="899592" y="2804601"/>
            <a:ext cx="2232248" cy="1172163"/>
          </a:xfrm>
          <a:prstGeom prst="bentConnector3">
            <a:avLst>
              <a:gd name="adj1" fmla="val 12063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2" idx="1"/>
            <a:endCxn id="6" idx="1"/>
          </p:cNvCxnSpPr>
          <p:nvPr/>
        </p:nvCxnSpPr>
        <p:spPr>
          <a:xfrm rot="10800000" flipV="1">
            <a:off x="899592" y="2804601"/>
            <a:ext cx="2232248" cy="2322099"/>
          </a:xfrm>
          <a:prstGeom prst="bentConnector3">
            <a:avLst>
              <a:gd name="adj1" fmla="val 12079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785775" y="1160748"/>
            <a:ext cx="5428434" cy="6120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errorNo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GetLastError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Шифрование данных</a:t>
            </a:r>
          </a:p>
          <a:p>
            <a:r>
              <a:rPr lang="ru-RU" dirty="0" smtClean="0"/>
              <a:t>Дешифрование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6887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CryptEncrypt</a:t>
            </a:r>
            <a:endParaRPr lang="ru-RU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4" y="764704"/>
            <a:ext cx="3846377" cy="28623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CryptEncrypt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pdwDataLen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dwBufLen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764704"/>
            <a:ext cx="4752528" cy="148864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Эта функция шифрует данные, находящиеся в указанном буфере, и записывает результат в тот же буфер.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ru-RU" dirty="0" smtClean="0">
                <a:latin typeface="Arial Narrow" pitchFamily="34" charset="0"/>
              </a:rPr>
              <a:t>Одновременно с процессом шифрования она может выполнять и хеширование исходных данных.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685968"/>
            <a:ext cx="8579473" cy="305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hKey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сеансового ключа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hHash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хеширующего</a:t>
            </a:r>
            <a:r>
              <a:rPr lang="ru-RU" dirty="0" smtClean="0">
                <a:latin typeface="Corbel" pitchFamily="34" charset="0"/>
              </a:rPr>
              <a:t> объекта. Если в процессе шифрования хеширование данных проводить не требуется, укажите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Final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если вы шифруете последнюю порцию данных, укажите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ru-RU" dirty="0" smtClean="0">
                <a:latin typeface="Corbel" pitchFamily="34" charset="0"/>
              </a:rPr>
              <a:t>иначе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этот параметр не используется и должен быть равен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куда до вызова функции нужно записать байты открытого текста, а после вызова функция запишет в него байты получившегося </a:t>
            </a:r>
            <a:r>
              <a:rPr lang="ru-RU" dirty="0" err="1" smtClean="0">
                <a:latin typeface="Corbel" pitchFamily="34" charset="0"/>
              </a:rPr>
              <a:t>шифртекста</a:t>
            </a:r>
            <a:endParaRPr lang="ru-RU" dirty="0" smtClean="0">
              <a:latin typeface="Corbel" pitchFamily="34" charset="0"/>
            </a:endParaRP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pdwDataLen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куда до вызова функции нужно записать количество байтов открытого текста в буфере </a:t>
            </a:r>
            <a:r>
              <a:rPr lang="en-US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ru-RU" dirty="0" smtClean="0">
                <a:latin typeface="Corbel" pitchFamily="34" charset="0"/>
              </a:rPr>
              <a:t>а после вызова функция запишет в неё количество байтов получившегося </a:t>
            </a:r>
            <a:r>
              <a:rPr lang="ru-RU" dirty="0" err="1" smtClean="0">
                <a:latin typeface="Corbel" pitchFamily="34" charset="0"/>
              </a:rPr>
              <a:t>шифртекста</a:t>
            </a:r>
            <a:endParaRPr lang="ru-RU" dirty="0" smtClean="0">
              <a:latin typeface="Corbel" pitchFamily="34" charset="0"/>
            </a:endParaRP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dwBufLen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общий размер буфера </a:t>
            </a:r>
            <a:r>
              <a:rPr lang="en-US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в байтах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2420888"/>
            <a:ext cx="4567537" cy="11863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6887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CryptDecrypt</a:t>
            </a:r>
            <a:endParaRPr lang="ru-RU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4" y="946463"/>
            <a:ext cx="3846377" cy="255454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CryptDecrypt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HCRYPTHASH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hHash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pdwDataLen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908720"/>
            <a:ext cx="4752528" cy="148864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Эта функция расшифровывает данные, находящиеся в указанном буфере, и записывает результат в тот же буфер.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ru-RU" dirty="0" smtClean="0">
                <a:latin typeface="Arial Narrow" pitchFamily="34" charset="0"/>
              </a:rPr>
              <a:t>Одновременно с процессом шифрования она может выполнять и хеширование дешифрованных данных.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685968"/>
            <a:ext cx="8579473" cy="305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hKey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сеансового ключа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hHash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хеширующего</a:t>
            </a:r>
            <a:r>
              <a:rPr lang="ru-RU" dirty="0" smtClean="0">
                <a:latin typeface="Corbel" pitchFamily="34" charset="0"/>
              </a:rPr>
              <a:t> объекта. Если в процессе шифрования хеширование данных проводить не требуется, укажите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Final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если вы расшифровываете последнюю порцию данных, укажите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ru-RU" dirty="0" smtClean="0">
                <a:latin typeface="Corbel" pitchFamily="34" charset="0"/>
              </a:rPr>
              <a:t>иначе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этот параметр не используется и должен быть равен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куда до вызова функции нужно записать байты </a:t>
            </a:r>
            <a:r>
              <a:rPr lang="ru-RU" dirty="0" err="1" smtClean="0">
                <a:latin typeface="Corbel" pitchFamily="34" charset="0"/>
              </a:rPr>
              <a:t>шифртекста</a:t>
            </a:r>
            <a:r>
              <a:rPr lang="ru-RU" dirty="0" smtClean="0">
                <a:latin typeface="Corbel" pitchFamily="34" charset="0"/>
              </a:rPr>
              <a:t>, а после вызова функция запишет в него байты получившегося открытого текста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pdwDataLen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куда до вызова функции нужно записать количество байтов </a:t>
            </a:r>
            <a:r>
              <a:rPr lang="ru-RU" dirty="0" err="1" smtClean="0">
                <a:latin typeface="Corbel" pitchFamily="34" charset="0"/>
              </a:rPr>
              <a:t>шифртекста</a:t>
            </a:r>
            <a:r>
              <a:rPr lang="ru-RU" dirty="0" smtClean="0">
                <a:latin typeface="Corbel" pitchFamily="34" charset="0"/>
              </a:rPr>
              <a:t> в буфере </a:t>
            </a:r>
            <a:r>
              <a:rPr lang="en-US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, </a:t>
            </a:r>
            <a:r>
              <a:rPr lang="ru-RU" dirty="0" smtClean="0">
                <a:latin typeface="Corbel" pitchFamily="34" charset="0"/>
              </a:rPr>
              <a:t>а после вызова функция запишет в неё количество байтов получившегося открытого текста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2420888"/>
            <a:ext cx="4567537" cy="11863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84976" cy="6887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CryptGetKeyParam</a:t>
            </a:r>
            <a:endParaRPr lang="ru-RU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4" y="1254239"/>
            <a:ext cx="3846377" cy="224676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CryptGetKeyParam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dwParam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pdwDataLen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168009"/>
            <a:ext cx="4752528" cy="1324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 её помощью мы можем получить информацию о настройках шифрования. Они хранятся как параметры сеансового ключа, поэтому при обращении к функции нужно указывать его дескриптор.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974000"/>
            <a:ext cx="8579473" cy="233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hKey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сеансового ключа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dwParam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параметр, определяющий, какого рода информацию мы хотим получить (см. следующий слайд)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этот параметр не используется и должен быть равен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куда функция запишет нужную нам информацию</a:t>
            </a: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pdwDataLen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куда до вызова функции нужно записать общий размер буфера </a:t>
            </a:r>
            <a:r>
              <a:rPr lang="en-US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в байтах, а после вызова функция запишет в него количество байтов, которые она разместила в этом буфере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2674655"/>
            <a:ext cx="4567537" cy="11863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106872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Какие параметры сообщает функция </a:t>
            </a:r>
            <a:r>
              <a:rPr lang="en-US" sz="3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CryptGetKeyParam</a:t>
            </a:r>
            <a:endParaRPr lang="ru-RU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24533"/>
              </p:ext>
            </p:extLst>
          </p:nvPr>
        </p:nvGraphicFramePr>
        <p:xfrm>
          <a:off x="179512" y="1501891"/>
          <a:ext cx="8712969" cy="516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088232"/>
                <a:gridCol w="2520280"/>
                <a:gridCol w="2592289"/>
              </a:tblGrid>
              <a:tr h="744083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настройки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пара</a:t>
                      </a:r>
                      <a:r>
                        <a:rPr lang="en-US" baseline="0" dirty="0" smtClean="0"/>
                        <a:t>-</a:t>
                      </a:r>
                      <a:r>
                        <a:rPr lang="ru-RU" baseline="0" dirty="0" smtClean="0"/>
                        <a:t>метра </a:t>
                      </a:r>
                      <a:r>
                        <a:rPr lang="en-US" sz="2000" b="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dwParam</a:t>
                      </a:r>
                      <a:endParaRPr lang="ru-RU" sz="20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представляет собой буфер </a:t>
                      </a:r>
                      <a:r>
                        <a:rPr lang="en-US" sz="2000" b="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pbData</a:t>
                      </a:r>
                      <a:endParaRPr lang="ru-RU" sz="20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запишется в буфер </a:t>
                      </a:r>
                      <a:r>
                        <a:rPr kumimoji="0" lang="en-US" sz="2000" b="0" kern="1200" baseline="0" dirty="0" err="1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pbData</a:t>
                      </a:r>
                      <a:endParaRPr kumimoji="0" lang="ru-RU" sz="2000" b="0" kern="1200" baseline="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Salt-</a:t>
                      </a:r>
                      <a:r>
                        <a:rPr lang="ru-RU" b="1" dirty="0" err="1" smtClean="0"/>
                        <a:t>зна-чение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KP_SALT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</a:t>
                      </a:r>
                      <a:r>
                        <a:rPr lang="ru-RU" baseline="0" dirty="0" smtClean="0"/>
                        <a:t> элементов типа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Байты </a:t>
                      </a:r>
                      <a:r>
                        <a:rPr lang="en-US" baseline="0" dirty="0" smtClean="0"/>
                        <a:t>salt-</a:t>
                      </a:r>
                      <a:r>
                        <a:rPr lang="ru-RU" baseline="0" dirty="0" smtClean="0"/>
                        <a:t>значения</a:t>
                      </a:r>
                      <a:endParaRPr lang="ru-RU" dirty="0"/>
                    </a:p>
                  </a:txBody>
                  <a:tcPr/>
                </a:tc>
              </a:tr>
              <a:tr h="61495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Длина блока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KP_BLOCKLEN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</a:t>
                      </a:r>
                      <a:r>
                        <a:rPr lang="ru-RU" baseline="0" dirty="0" smtClean="0"/>
                        <a:t> переменной типа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DWORD</a:t>
                      </a:r>
                      <a:endParaRPr kumimoji="0" lang="ru-RU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</a:t>
                      </a:r>
                      <a:r>
                        <a:rPr lang="ru-RU" baseline="0" dirty="0" smtClean="0"/>
                        <a:t>лина блока в битах</a:t>
                      </a:r>
                      <a:endParaRPr lang="ru-RU" dirty="0"/>
                    </a:p>
                  </a:txBody>
                  <a:tcPr/>
                </a:tc>
              </a:tr>
              <a:tr h="67207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Режим </a:t>
                      </a:r>
                      <a:r>
                        <a:rPr lang="ru-RU" b="1" dirty="0" err="1" smtClean="0"/>
                        <a:t>дописи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KP_PADDING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 переменной типа</a:t>
                      </a:r>
                      <a:r>
                        <a:rPr lang="ru-RU" baseline="0" dirty="0" smtClean="0"/>
                        <a:t>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DWORD</a:t>
                      </a:r>
                      <a:endParaRPr kumimoji="0" lang="ru-RU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Число, обозначающее режим </a:t>
                      </a:r>
                      <a:r>
                        <a:rPr lang="ru-RU" dirty="0" err="1" smtClean="0"/>
                        <a:t>дописи</a:t>
                      </a:r>
                      <a:endParaRPr lang="ru-RU" dirty="0"/>
                    </a:p>
                  </a:txBody>
                  <a:tcPr/>
                </a:tc>
              </a:tr>
              <a:tr h="74408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Режим</a:t>
                      </a:r>
                      <a:r>
                        <a:rPr lang="ru-RU" b="1" baseline="0" dirty="0" smtClean="0"/>
                        <a:t> </a:t>
                      </a:r>
                      <a:r>
                        <a:rPr lang="ru-RU" b="1" baseline="0" dirty="0" err="1" smtClean="0"/>
                        <a:t>шифро-вания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KP_MODE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</a:t>
                      </a:r>
                      <a:r>
                        <a:rPr lang="ru-RU" baseline="0" dirty="0" smtClean="0"/>
                        <a:t> переменной типа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DWORD</a:t>
                      </a:r>
                      <a:endParaRPr kumimoji="0" lang="ru-RU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Число, обозначающее</a:t>
                      </a:r>
                      <a:r>
                        <a:rPr lang="ru-RU" baseline="0" dirty="0" smtClean="0"/>
                        <a:t> установленный режим шифрования</a:t>
                      </a:r>
                      <a:endParaRPr lang="ru-RU" dirty="0"/>
                    </a:p>
                  </a:txBody>
                  <a:tcPr/>
                </a:tc>
              </a:tr>
              <a:tr h="744083">
                <a:tc>
                  <a:txBody>
                    <a:bodyPr/>
                    <a:lstStyle/>
                    <a:p>
                      <a:r>
                        <a:rPr lang="ru-RU" b="1" dirty="0" err="1" smtClean="0"/>
                        <a:t>Инициали-зирующий</a:t>
                      </a:r>
                      <a:r>
                        <a:rPr lang="ru-RU" b="1" baseline="0" dirty="0" smtClean="0"/>
                        <a:t> вектор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KP_IV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</a:t>
                      </a:r>
                      <a:r>
                        <a:rPr lang="ru-RU" baseline="0" dirty="0" smtClean="0"/>
                        <a:t> элементов типа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BYTE</a:t>
                      </a:r>
                      <a:endParaRPr kumimoji="0" lang="ru-RU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Байты инициализирующего</a:t>
                      </a:r>
                      <a:r>
                        <a:rPr lang="ru-RU" baseline="0" dirty="0" smtClean="0"/>
                        <a:t> вектора</a:t>
                      </a:r>
                      <a:endParaRPr lang="ru-RU" dirty="0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Число </a:t>
                      </a:r>
                      <a:r>
                        <a:rPr lang="ru-RU" b="1" dirty="0" err="1" smtClean="0"/>
                        <a:t>би-тов</a:t>
                      </a:r>
                      <a:r>
                        <a:rPr lang="ru-RU" b="1" dirty="0" smtClean="0"/>
                        <a:t> сдвига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KP_MODE_BITS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Адрес</a:t>
                      </a:r>
                      <a:r>
                        <a:rPr lang="ru-RU" baseline="0" dirty="0" smtClean="0"/>
                        <a:t> переменной типа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DWORD</a:t>
                      </a:r>
                      <a:endParaRPr kumimoji="0" lang="ru-RU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битов сдвига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5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и ответы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76872"/>
            <a:ext cx="392094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Как узнать длину </a:t>
            </a:r>
            <a:r>
              <a:rPr lang="en-US" sz="2000" dirty="0" smtClean="0"/>
              <a:t>salt-</a:t>
            </a:r>
            <a:r>
              <a:rPr lang="ru-RU" sz="2000" dirty="0" smtClean="0"/>
              <a:t>значения?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2800" y="2852936"/>
            <a:ext cx="8215664" cy="101566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Вызовите функцию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CryptGetKeyParam</a:t>
            </a:r>
            <a:r>
              <a:rPr lang="ru-RU" sz="2000" dirty="0" smtClean="0"/>
              <a:t>, указав в параметре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pbData</a:t>
            </a:r>
            <a:r>
              <a:rPr lang="en-US" sz="2000" dirty="0" smtClean="0"/>
              <a:t> </a:t>
            </a:r>
            <a:r>
              <a:rPr lang="ru-RU" sz="2000" dirty="0" smtClean="0"/>
              <a:t>вместо адреса буфера значение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dirty="0" smtClean="0"/>
              <a:t>. </a:t>
            </a:r>
            <a:r>
              <a:rPr lang="ru-RU" sz="2000" dirty="0" smtClean="0"/>
              <a:t>Функция запишет длину </a:t>
            </a:r>
            <a:r>
              <a:rPr lang="en-US" sz="2000" dirty="0" smtClean="0"/>
              <a:t>salt-</a:t>
            </a:r>
            <a:r>
              <a:rPr lang="ru-RU" sz="2000" dirty="0" smtClean="0"/>
              <a:t>значения в переменную по адресу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pdwDataLen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357553"/>
            <a:ext cx="58171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Как узнать длину инициализирующего вектора?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2800" y="4933617"/>
            <a:ext cx="3535144" cy="40011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Она равняется длине блока.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675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6360"/>
          </a:xfrm>
        </p:spPr>
        <p:txBody>
          <a:bodyPr>
            <a:normAutofit/>
          </a:bodyPr>
          <a:lstStyle/>
          <a:p>
            <a:r>
              <a:rPr lang="ru-RU" dirty="0" smtClean="0"/>
              <a:t>Режим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CRYPT_MODE_ECB</a:t>
            </a:r>
            <a:r>
              <a:rPr lang="en-US" dirty="0" smtClean="0"/>
              <a:t>: </a:t>
            </a:r>
            <a:r>
              <a:rPr lang="de-DE" dirty="0" smtClean="0">
                <a:solidFill>
                  <a:srgbClr val="3399FF"/>
                </a:solidFill>
              </a:rPr>
              <a:t>Electronic </a:t>
            </a:r>
            <a:r>
              <a:rPr lang="de-DE" dirty="0" err="1" smtClean="0">
                <a:solidFill>
                  <a:srgbClr val="3399FF"/>
                </a:solidFill>
              </a:rPr>
              <a:t>Codebook</a:t>
            </a:r>
            <a:r>
              <a:rPr lang="de-DE" dirty="0" smtClean="0"/>
              <a:t> – </a:t>
            </a:r>
            <a:r>
              <a:rPr lang="ru-RU" dirty="0" smtClean="0">
                <a:solidFill>
                  <a:srgbClr val="3399FF"/>
                </a:solidFill>
              </a:rPr>
              <a:t>электронная кодовая книга</a:t>
            </a:r>
            <a:r>
              <a:rPr lang="en-US" dirty="0" smtClean="0"/>
              <a:t> (</a:t>
            </a:r>
            <a:r>
              <a:rPr lang="ru-RU" dirty="0" smtClean="0"/>
              <a:t>простая замена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CRYPT_MODE_CBC</a:t>
            </a:r>
            <a:r>
              <a:rPr lang="en-US" dirty="0" smtClean="0"/>
              <a:t>: </a:t>
            </a:r>
            <a:r>
              <a:rPr lang="en-US" dirty="0">
                <a:solidFill>
                  <a:srgbClr val="3399FF"/>
                </a:solidFill>
              </a:rPr>
              <a:t>Cipher Block Chaining</a:t>
            </a:r>
            <a:r>
              <a:rPr lang="en-US" dirty="0" smtClean="0"/>
              <a:t> – </a:t>
            </a:r>
            <a:r>
              <a:rPr lang="ru-RU" dirty="0">
                <a:solidFill>
                  <a:srgbClr val="3399FF"/>
                </a:solidFill>
              </a:rPr>
              <a:t>режим сцепления блоков </a:t>
            </a:r>
            <a:r>
              <a:rPr lang="ru-RU" dirty="0" err="1">
                <a:solidFill>
                  <a:srgbClr val="3399FF"/>
                </a:solidFill>
              </a:rPr>
              <a:t>шифртекста</a:t>
            </a:r>
            <a:r>
              <a:rPr lang="ru-RU" dirty="0" smtClean="0"/>
              <a:t>.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CRYPT_MODE_CFB</a:t>
            </a:r>
            <a:r>
              <a:rPr lang="en-US" dirty="0" smtClean="0"/>
              <a:t>: </a:t>
            </a:r>
            <a:r>
              <a:rPr lang="en-US" dirty="0">
                <a:solidFill>
                  <a:srgbClr val="3399FF"/>
                </a:solidFill>
              </a:rPr>
              <a:t>Cipher Feedback </a:t>
            </a:r>
            <a:r>
              <a:rPr lang="en-US" dirty="0" smtClean="0"/>
              <a:t>– </a:t>
            </a:r>
            <a:r>
              <a:rPr lang="ru-RU" dirty="0">
                <a:solidFill>
                  <a:srgbClr val="3399FF"/>
                </a:solidFill>
              </a:rPr>
              <a:t>режим обратной связи по </a:t>
            </a:r>
            <a:r>
              <a:rPr lang="ru-RU" dirty="0" err="1">
                <a:solidFill>
                  <a:srgbClr val="3399FF"/>
                </a:solidFill>
              </a:rPr>
              <a:t>шифртексту</a:t>
            </a:r>
            <a:r>
              <a:rPr lang="ru-RU" dirty="0" smtClean="0"/>
              <a:t>.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CRYPT_MODE_OFB</a:t>
            </a:r>
            <a:r>
              <a:rPr lang="en-US" dirty="0" smtClean="0"/>
              <a:t>: </a:t>
            </a:r>
            <a:r>
              <a:rPr lang="en-US" dirty="0">
                <a:solidFill>
                  <a:srgbClr val="3399FF"/>
                </a:solidFill>
              </a:rPr>
              <a:t>Output Feedback </a:t>
            </a:r>
            <a:r>
              <a:rPr lang="en-US" dirty="0" smtClean="0"/>
              <a:t>– </a:t>
            </a:r>
            <a:r>
              <a:rPr lang="ru-RU" dirty="0">
                <a:solidFill>
                  <a:srgbClr val="3399FF"/>
                </a:solidFill>
              </a:rPr>
              <a:t>режим </a:t>
            </a:r>
            <a:r>
              <a:rPr lang="ru-RU" dirty="0" smtClean="0">
                <a:solidFill>
                  <a:srgbClr val="3399FF"/>
                </a:solidFill>
              </a:rPr>
              <a:t>обратной </a:t>
            </a:r>
            <a:r>
              <a:rPr lang="ru-RU" dirty="0">
                <a:solidFill>
                  <a:srgbClr val="3399FF"/>
                </a:solidFill>
              </a:rPr>
              <a:t>связи по выходу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ECB</a:t>
            </a:r>
            <a:r>
              <a:rPr lang="en-US" dirty="0" smtClean="0"/>
              <a:t> </a:t>
            </a:r>
            <a:r>
              <a:rPr lang="ru-RU" dirty="0" smtClean="0"/>
              <a:t>инициализирующий вектор (ИВ) и биты сдвига не используются.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CBC</a:t>
            </a:r>
            <a:r>
              <a:rPr lang="en-US" dirty="0" smtClean="0"/>
              <a:t> </a:t>
            </a:r>
            <a:r>
              <a:rPr lang="ru-RU" dirty="0" smtClean="0"/>
              <a:t>используется только ИВ.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CFB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OFB</a:t>
            </a:r>
            <a:r>
              <a:rPr lang="de-DE" dirty="0" smtClean="0"/>
              <a:t> </a:t>
            </a:r>
            <a:r>
              <a:rPr lang="ru-RU" dirty="0" smtClean="0"/>
              <a:t>используются ИВ</a:t>
            </a:r>
            <a:r>
              <a:rPr lang="en-US" dirty="0" smtClean="0"/>
              <a:t> </a:t>
            </a:r>
            <a:r>
              <a:rPr lang="ru-RU" dirty="0" smtClean="0"/>
              <a:t>и биты сдвига.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8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43163"/>
              </p:ext>
            </p:extLst>
          </p:nvPr>
        </p:nvGraphicFramePr>
        <p:xfrm>
          <a:off x="81638" y="4415512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>
                    <a:lnB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>
                    <a:lnB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>
                    <a:lnB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>
                    <a:lnB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09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351507"/>
            <a:ext cx="2747868" cy="138499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 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b;</a:t>
            </a:r>
          </a:p>
          <a:p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 c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 rot="16200000">
            <a:off x="1822689" y="2074893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3119368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06967" y="3600426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3126349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791242" y="2074893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3119368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9336"/>
              </p:ext>
            </p:extLst>
          </p:nvPr>
        </p:nvGraphicFramePr>
        <p:xfrm>
          <a:off x="94573" y="116632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09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36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E4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7603" y="6032901"/>
            <a:ext cx="2160240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1814365184</a:t>
            </a:r>
          </a:p>
        </p:txBody>
      </p:sp>
      <p:sp>
        <p:nvSpPr>
          <p:cNvPr id="24" name="Правая фигурная скобка 23"/>
          <p:cNvSpPr/>
          <p:nvPr/>
        </p:nvSpPr>
        <p:spPr>
          <a:xfrm rot="5400000">
            <a:off x="1822689" y="3597636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авая фигурная скобка 24"/>
          <p:cNvSpPr/>
          <p:nvPr/>
        </p:nvSpPr>
        <p:spPr>
          <a:xfrm rot="5400000">
            <a:off x="4303199" y="5132159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249734" y="6032900"/>
            <a:ext cx="644533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9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Правая фигурная скобка 26"/>
          <p:cNvSpPr/>
          <p:nvPr/>
        </p:nvSpPr>
        <p:spPr>
          <a:xfrm rot="5400000">
            <a:off x="6791241" y="3597636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701628" y="6025668"/>
            <a:ext cx="731093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12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590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84976" cy="6887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CryptSetKeyParam</a:t>
            </a:r>
            <a:endParaRPr lang="ru-RU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4" y="1254239"/>
            <a:ext cx="3846377" cy="19389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CryptGetKeyParam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HCRYPTKEY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hKey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dwParam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168009"/>
            <a:ext cx="4752528" cy="1324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 её помощью мы можем изменить настройки шифрования. Они хранятся как параметры сеансового ключа, поэтому при обращении к функции нужно указывать его дескриптор.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3829984"/>
            <a:ext cx="8579473" cy="233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hKey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сеансового ключа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dwParam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параметр, определяющий, какой параметр мы хотим задать (см. следующий слайд)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pbData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буфера, в котором до вызова функции нужно разместить значение нужного нам параметра</a:t>
            </a: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>
                <a:latin typeface="Corbel" pitchFamily="34" charset="0"/>
              </a:rPr>
              <a:t> – </a:t>
            </a:r>
            <a:r>
              <a:rPr lang="ru-RU" dirty="0">
                <a:latin typeface="Corbel" pitchFamily="34" charset="0"/>
              </a:rPr>
              <a:t>этот параметр не используется и должен быть равен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2530639"/>
            <a:ext cx="4567537" cy="11863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106872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Какие параметры позволяет настроить функция </a:t>
            </a:r>
            <a:r>
              <a:rPr lang="en-US" sz="3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Crypt</a:t>
            </a:r>
            <a:r>
              <a:rPr lang="en-US" sz="3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3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etKeyParam</a:t>
            </a:r>
            <a:endParaRPr lang="ru-RU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30645"/>
              </p:ext>
            </p:extLst>
          </p:nvPr>
        </p:nvGraphicFramePr>
        <p:xfrm>
          <a:off x="179512" y="1501891"/>
          <a:ext cx="8712969" cy="452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088232"/>
                <a:gridCol w="2520280"/>
                <a:gridCol w="2592289"/>
              </a:tblGrid>
              <a:tr h="744083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настройки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пара</a:t>
                      </a:r>
                      <a:r>
                        <a:rPr lang="en-US" baseline="0" dirty="0" smtClean="0"/>
                        <a:t>-</a:t>
                      </a:r>
                      <a:r>
                        <a:rPr lang="ru-RU" baseline="0" dirty="0" smtClean="0"/>
                        <a:t>метра </a:t>
                      </a:r>
                      <a:r>
                        <a:rPr lang="en-US" sz="2000" b="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dwParam</a:t>
                      </a:r>
                      <a:endParaRPr lang="ru-RU" sz="20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представляет собой буфер </a:t>
                      </a:r>
                      <a:r>
                        <a:rPr lang="en-US" sz="2000" b="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pbData</a:t>
                      </a:r>
                      <a:endParaRPr lang="ru-RU" sz="20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запишется в буфер </a:t>
                      </a:r>
                      <a:r>
                        <a:rPr kumimoji="0" lang="en-US" sz="2000" b="0" kern="1200" baseline="0" dirty="0" err="1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pbData</a:t>
                      </a:r>
                      <a:endParaRPr kumimoji="0" lang="ru-RU" sz="2000" b="0" kern="1200" baseline="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Salt-</a:t>
                      </a:r>
                      <a:r>
                        <a:rPr lang="ru-RU" b="1" dirty="0" err="1" smtClean="0"/>
                        <a:t>зна-чение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KP_SALT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</a:t>
                      </a:r>
                      <a:r>
                        <a:rPr lang="ru-RU" baseline="0" dirty="0" smtClean="0"/>
                        <a:t> элементов типа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Байты </a:t>
                      </a:r>
                      <a:r>
                        <a:rPr lang="en-US" baseline="0" dirty="0" smtClean="0"/>
                        <a:t>salt-</a:t>
                      </a:r>
                      <a:r>
                        <a:rPr lang="ru-RU" baseline="0" dirty="0" smtClean="0"/>
                        <a:t>значения</a:t>
                      </a:r>
                      <a:endParaRPr lang="ru-RU" dirty="0"/>
                    </a:p>
                  </a:txBody>
                  <a:tcPr/>
                </a:tc>
              </a:tr>
              <a:tr h="67207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Режим </a:t>
                      </a:r>
                      <a:r>
                        <a:rPr lang="ru-RU" b="1" dirty="0" err="1" smtClean="0"/>
                        <a:t>дописи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KP_PADDING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 переменной типа</a:t>
                      </a:r>
                      <a:r>
                        <a:rPr lang="ru-RU" baseline="0" dirty="0" smtClean="0"/>
                        <a:t>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DWORD</a:t>
                      </a:r>
                      <a:endParaRPr kumimoji="0" lang="ru-RU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Число, обозначающее режим </a:t>
                      </a:r>
                      <a:r>
                        <a:rPr lang="ru-RU" dirty="0" err="1" smtClean="0"/>
                        <a:t>дописи</a:t>
                      </a:r>
                      <a:endParaRPr lang="ru-RU" dirty="0"/>
                    </a:p>
                  </a:txBody>
                  <a:tcPr/>
                </a:tc>
              </a:tr>
              <a:tr h="74408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Режим</a:t>
                      </a:r>
                      <a:r>
                        <a:rPr lang="ru-RU" b="1" baseline="0" dirty="0" smtClean="0"/>
                        <a:t> сцепления блоков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KP_MODE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</a:t>
                      </a:r>
                      <a:r>
                        <a:rPr lang="ru-RU" baseline="0" dirty="0" smtClean="0"/>
                        <a:t> переменной типа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DWORD</a:t>
                      </a:r>
                      <a:endParaRPr kumimoji="0" lang="ru-RU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Число, обозначающее</a:t>
                      </a:r>
                      <a:r>
                        <a:rPr lang="ru-RU" baseline="0" dirty="0" smtClean="0"/>
                        <a:t> установленный режим сцепления блоков</a:t>
                      </a:r>
                      <a:endParaRPr lang="ru-RU" dirty="0"/>
                    </a:p>
                  </a:txBody>
                  <a:tcPr/>
                </a:tc>
              </a:tr>
              <a:tr h="744083">
                <a:tc>
                  <a:txBody>
                    <a:bodyPr/>
                    <a:lstStyle/>
                    <a:p>
                      <a:r>
                        <a:rPr lang="ru-RU" b="1" dirty="0" err="1" smtClean="0"/>
                        <a:t>Инициали-зирующий</a:t>
                      </a:r>
                      <a:r>
                        <a:rPr lang="ru-RU" b="1" baseline="0" dirty="0" smtClean="0"/>
                        <a:t> вектор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KP_IV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</a:t>
                      </a:r>
                      <a:r>
                        <a:rPr lang="ru-RU" baseline="0" dirty="0" smtClean="0"/>
                        <a:t> элементов типа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BYTE</a:t>
                      </a:r>
                      <a:endParaRPr kumimoji="0" lang="ru-RU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Байты инициализирующего</a:t>
                      </a:r>
                      <a:r>
                        <a:rPr lang="ru-RU" baseline="0" dirty="0" smtClean="0"/>
                        <a:t> вектора</a:t>
                      </a:r>
                      <a:endParaRPr lang="ru-RU" dirty="0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Число </a:t>
                      </a:r>
                      <a:r>
                        <a:rPr lang="ru-RU" b="1" dirty="0" err="1" smtClean="0"/>
                        <a:t>би-тов</a:t>
                      </a:r>
                      <a:r>
                        <a:rPr lang="ru-RU" b="1" dirty="0" smtClean="0"/>
                        <a:t> сдвига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KP_MODE_BITS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Адрес</a:t>
                      </a:r>
                      <a:r>
                        <a:rPr lang="ru-RU" baseline="0" dirty="0" smtClean="0"/>
                        <a:t> переменной типа 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DWORD</a:t>
                      </a:r>
                      <a:endParaRPr kumimoji="0" lang="ru-RU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битов сдвига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Скругленный прямоугольник 3"/>
          <p:cNvSpPr/>
          <p:nvPr/>
        </p:nvSpPr>
        <p:spPr>
          <a:xfrm>
            <a:off x="1763688" y="3226624"/>
            <a:ext cx="1944216" cy="288032"/>
          </a:xfrm>
          <a:prstGeom prst="roundRect">
            <a:avLst>
              <a:gd name="adj" fmla="val 32461"/>
            </a:avLst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 smtClean="0"/>
              <a:t>Лучше не менять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4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действий при шифровании файла</a:t>
            </a:r>
            <a:endParaRPr lang="ru-RU" dirty="0"/>
          </a:p>
        </p:txBody>
      </p:sp>
      <p:sp>
        <p:nvSpPr>
          <p:cNvPr id="3" name="Овал 2"/>
          <p:cNvSpPr>
            <a:spLocks noChangeAspect="1"/>
          </p:cNvSpPr>
          <p:nvPr/>
        </p:nvSpPr>
        <p:spPr>
          <a:xfrm>
            <a:off x="395536" y="2204865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1</a:t>
            </a:r>
            <a:endParaRPr lang="ru-RU" sz="60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7052" y="2240868"/>
            <a:ext cx="7167396" cy="936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Подключиться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, который поддерживает нужный алгоритм шифрования,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179512" y="3645024"/>
            <a:ext cx="5976664" cy="1440160"/>
          </a:xfrm>
          <a:prstGeom prst="wedgeRoundRectCallout">
            <a:avLst>
              <a:gd name="adj1" fmla="val -15073"/>
              <a:gd name="adj2" fmla="val -7530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в процессе шифрования не требуется вычислять цифровую подпись к файлу, то никакой ключевой контейнер не нужен и можно подключиться к провайдеру с флагом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99591" y="5661248"/>
            <a:ext cx="7704857" cy="1008112"/>
          </a:xfrm>
          <a:prstGeom prst="wedgeRoundRectCallout">
            <a:avLst>
              <a:gd name="adj1" fmla="val 49312"/>
              <a:gd name="adj2" fmla="val -285946"/>
              <a:gd name="adj3" fmla="val 16667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в процессе шифрования вы также будете вычислять и цифровую подпись к файлу, то нужно указать ключевой контейнер, в котором хранится нужная вам ключевая пара для цифровой подписи.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2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>
            <a:spLocks noChangeAspect="1"/>
          </p:cNvSpPr>
          <p:nvPr/>
        </p:nvSpPr>
        <p:spPr>
          <a:xfrm>
            <a:off x="395536" y="656691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2</a:t>
            </a:r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052" y="332656"/>
            <a:ext cx="7167396" cy="1656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Сгенерировать сеансовый ключ случайным образом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ru-RU" dirty="0" smtClean="0"/>
              <a:t>, либо сформировать его на основе пароля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CryptDeriveKey</a:t>
            </a:r>
            <a:r>
              <a:rPr lang="ru-RU" dirty="0" smtClean="0"/>
              <a:t>, либо импортировать его из </a:t>
            </a:r>
            <a:r>
              <a:rPr lang="en-US" dirty="0" smtClean="0"/>
              <a:t>simple key BLOB </a:t>
            </a:r>
            <a:r>
              <a:rPr lang="ru-RU" dirty="0" smtClean="0"/>
              <a:t>или </a:t>
            </a:r>
            <a:r>
              <a:rPr lang="en-US" dirty="0" smtClean="0"/>
              <a:t>plaintext key BLOB </a:t>
            </a:r>
            <a:r>
              <a:rPr lang="ru-RU" dirty="0" smtClean="0"/>
              <a:t>с помощью функции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CryptImportKey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Овал 3"/>
          <p:cNvSpPr>
            <a:spLocks noChangeAspect="1"/>
          </p:cNvSpPr>
          <p:nvPr/>
        </p:nvSpPr>
        <p:spPr>
          <a:xfrm>
            <a:off x="395535" y="4905164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3</a:t>
            </a:r>
            <a:endParaRPr lang="ru-RU" sz="60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7052" y="4293096"/>
            <a:ext cx="7167396" cy="22322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ru-RU" dirty="0" smtClean="0"/>
              <a:t>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CryptGetKeyParam</a:t>
            </a:r>
            <a:r>
              <a:rPr lang="en-US" dirty="0" smtClean="0"/>
              <a:t> </a:t>
            </a:r>
            <a:r>
              <a:rPr lang="ru-RU" dirty="0" smtClean="0"/>
              <a:t>узнать необходимые параметры шифрования: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длина блока</a:t>
            </a:r>
            <a:r>
              <a:rPr lang="ru-RU" dirty="0" smtClean="0"/>
              <a:t> (для блочных шифров; у потоковых шифров она равна нулю);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длина </a:t>
            </a:r>
            <a:r>
              <a:rPr lang="en-US" dirty="0" smtClean="0">
                <a:solidFill>
                  <a:srgbClr val="FFFF00"/>
                </a:solidFill>
              </a:rPr>
              <a:t>salt-</a:t>
            </a:r>
            <a:r>
              <a:rPr lang="ru-RU" dirty="0" smtClean="0">
                <a:solidFill>
                  <a:srgbClr val="FFFF00"/>
                </a:solidFill>
              </a:rPr>
              <a:t>значения</a:t>
            </a:r>
            <a:r>
              <a:rPr lang="ru-RU" dirty="0" smtClean="0"/>
              <a:t>.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522849" y="2384884"/>
            <a:ext cx="753484" cy="208823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619672" y="2384884"/>
            <a:ext cx="6840760" cy="1332148"/>
          </a:xfrm>
          <a:prstGeom prst="wedgeRoundRectCallout">
            <a:avLst>
              <a:gd name="adj1" fmla="val -17242"/>
              <a:gd name="adj2" fmla="val -69660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вы будете использовать </a:t>
            </a:r>
            <a:r>
              <a:rPr lang="en-US" dirty="0" smtClean="0"/>
              <a:t>salt-</a:t>
            </a:r>
            <a:r>
              <a:rPr lang="ru-RU" dirty="0" smtClean="0"/>
              <a:t>значение, то его можно сгенерировать случайным образом в момент создания ключа. Для этого вызовите функцию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CryptGenKey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CryptDeriveKey</a:t>
            </a:r>
            <a:r>
              <a:rPr lang="en-US" dirty="0" smtClean="0"/>
              <a:t> </a:t>
            </a:r>
            <a:r>
              <a:rPr lang="ru-RU" dirty="0" smtClean="0"/>
              <a:t>с флагом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CRYPT_CREATE_SALT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78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>
            <a:spLocks noChangeAspect="1"/>
          </p:cNvSpPr>
          <p:nvPr/>
        </p:nvSpPr>
        <p:spPr>
          <a:xfrm>
            <a:off x="379298" y="1736812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4</a:t>
            </a:r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052" y="332656"/>
            <a:ext cx="7167396" cy="3816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ru-RU" dirty="0" smtClean="0"/>
              <a:t>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CryptSetKeyParam</a:t>
            </a:r>
            <a:r>
              <a:rPr lang="en-US" dirty="0" smtClean="0"/>
              <a:t> </a:t>
            </a:r>
            <a:r>
              <a:rPr lang="ru-RU" dirty="0" smtClean="0"/>
              <a:t>задать необходимые параметры шифрования: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salt-</a:t>
            </a:r>
            <a:r>
              <a:rPr lang="ru-RU" dirty="0" smtClean="0">
                <a:solidFill>
                  <a:srgbClr val="FFFF00"/>
                </a:solidFill>
              </a:rPr>
              <a:t>значение</a:t>
            </a:r>
            <a:r>
              <a:rPr lang="ru-RU" dirty="0" smtClean="0"/>
              <a:t> (если вы не сгенерировали его автоматически при создании ключа);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режим </a:t>
            </a:r>
            <a:r>
              <a:rPr lang="ru-RU" dirty="0" err="1" smtClean="0">
                <a:solidFill>
                  <a:srgbClr val="FFFF00"/>
                </a:solidFill>
              </a:rPr>
              <a:t>дописи</a:t>
            </a:r>
            <a:r>
              <a:rPr lang="ru-RU" dirty="0" smtClean="0">
                <a:solidFill>
                  <a:srgbClr val="FFFF00"/>
                </a:solidFill>
              </a:rPr>
              <a:t> (</a:t>
            </a:r>
            <a:r>
              <a:rPr lang="en-US" dirty="0" smtClean="0">
                <a:solidFill>
                  <a:srgbClr val="FFFF00"/>
                </a:solidFill>
              </a:rPr>
              <a:t>padding</a:t>
            </a:r>
            <a:r>
              <a:rPr lang="ru-RU" dirty="0" smtClean="0">
                <a:solidFill>
                  <a:srgbClr val="FFFF00"/>
                </a:solidFill>
              </a:rPr>
              <a:t>) последнего блока открытого текста</a:t>
            </a:r>
            <a:r>
              <a:rPr lang="ru-RU" dirty="0" smtClean="0"/>
              <a:t> (для блочных шифров; по умолчанию используется </a:t>
            </a:r>
            <a:r>
              <a:rPr lang="en-US" dirty="0" smtClean="0"/>
              <a:t>PKCS 5</a:t>
            </a:r>
            <a:r>
              <a:rPr lang="ru-RU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режим шифрования</a:t>
            </a:r>
            <a:r>
              <a:rPr lang="ru-RU" dirty="0" smtClean="0"/>
              <a:t> (для блочных шифров; по умолчанию используется </a:t>
            </a:r>
            <a:r>
              <a:rPr lang="en-US" dirty="0" smtClean="0"/>
              <a:t>CBC</a:t>
            </a:r>
            <a:r>
              <a:rPr lang="ru-RU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инициализирующий вектор</a:t>
            </a:r>
            <a:r>
              <a:rPr lang="ru-RU" dirty="0" smtClean="0"/>
              <a:t> (только для блочных шифров, если выбран режим шифрования </a:t>
            </a:r>
            <a:r>
              <a:rPr lang="en-US" dirty="0" smtClean="0"/>
              <a:t>CBC, CFB, OFB </a:t>
            </a:r>
            <a:r>
              <a:rPr lang="ru-RU" dirty="0" smtClean="0"/>
              <a:t>или </a:t>
            </a:r>
            <a:r>
              <a:rPr lang="en-US" dirty="0" smtClean="0"/>
              <a:t>CTS</a:t>
            </a:r>
            <a:r>
              <a:rPr lang="ru-RU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число битов для сдвига</a:t>
            </a:r>
            <a:r>
              <a:rPr lang="ru-RU" dirty="0" smtClean="0"/>
              <a:t> (только для блочных шифров, если был выбран режим шифрования </a:t>
            </a:r>
            <a:r>
              <a:rPr lang="en-US" dirty="0" smtClean="0"/>
              <a:t>CFB</a:t>
            </a:r>
            <a:r>
              <a:rPr lang="ru-RU" dirty="0" smtClean="0"/>
              <a:t> или</a:t>
            </a:r>
            <a:r>
              <a:rPr lang="en-US" dirty="0" smtClean="0"/>
              <a:t> OFB</a:t>
            </a:r>
            <a:r>
              <a:rPr lang="ru-RU" dirty="0" smtClean="0"/>
              <a:t>).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506612" y="2996952"/>
            <a:ext cx="753484" cy="194421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>
            <a:spLocks noChangeAspect="1"/>
          </p:cNvSpPr>
          <p:nvPr/>
        </p:nvSpPr>
        <p:spPr>
          <a:xfrm>
            <a:off x="395536" y="5229200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5</a:t>
            </a:r>
            <a:endParaRPr lang="ru-RU" sz="6000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37052" y="5265202"/>
            <a:ext cx="7167396" cy="10441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одновременно с шифрованием нужно вычислить ещё и цифровую подпись файла, то создать </a:t>
            </a:r>
            <a:r>
              <a:rPr lang="ru-RU" dirty="0" err="1" smtClean="0"/>
              <a:t>хеширующий</a:t>
            </a:r>
            <a:r>
              <a:rPr lang="ru-RU" dirty="0" smtClean="0"/>
              <a:t> объект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CryptCreateHash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67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>
            <a:spLocks noChangeAspect="1"/>
          </p:cNvSpPr>
          <p:nvPr/>
        </p:nvSpPr>
        <p:spPr>
          <a:xfrm>
            <a:off x="379299" y="5003063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8</a:t>
            </a:r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052" y="3429000"/>
            <a:ext cx="7167396" cy="33123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ru-RU" dirty="0" smtClean="0"/>
              <a:t>До начала шифрования записать в выходной файл следующую информацию: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длина </a:t>
            </a:r>
            <a:r>
              <a:rPr lang="en-US" dirty="0" smtClean="0">
                <a:solidFill>
                  <a:srgbClr val="FFFF00"/>
                </a:solidFill>
              </a:rPr>
              <a:t>salt-</a:t>
            </a:r>
            <a:r>
              <a:rPr lang="ru-RU" dirty="0" smtClean="0">
                <a:solidFill>
                  <a:srgbClr val="FFFF00"/>
                </a:solidFill>
              </a:rPr>
              <a:t>значения</a:t>
            </a:r>
            <a:r>
              <a:rPr lang="ru-RU" dirty="0" smtClean="0"/>
              <a:t> и затем </a:t>
            </a:r>
            <a:r>
              <a:rPr lang="ru-RU" dirty="0" smtClean="0">
                <a:solidFill>
                  <a:srgbClr val="FFFF00"/>
                </a:solidFill>
              </a:rPr>
              <a:t>само </a:t>
            </a:r>
            <a:r>
              <a:rPr lang="en-US" dirty="0" smtClean="0">
                <a:solidFill>
                  <a:srgbClr val="FFFF00"/>
                </a:solidFill>
              </a:rPr>
              <a:t>salt-</a:t>
            </a:r>
            <a:r>
              <a:rPr lang="ru-RU" dirty="0" smtClean="0">
                <a:solidFill>
                  <a:srgbClr val="FFFF00"/>
                </a:solidFill>
              </a:rPr>
              <a:t>значение</a:t>
            </a:r>
            <a:r>
              <a:rPr lang="ru-RU" dirty="0" smtClean="0"/>
              <a:t> (если оно используется);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сеансовый ключ был сформирован на основе пароля, то записать </a:t>
            </a:r>
            <a:r>
              <a:rPr lang="ru-RU" dirty="0" err="1" smtClean="0">
                <a:solidFill>
                  <a:srgbClr val="FFFF00"/>
                </a:solidFill>
              </a:rPr>
              <a:t>хеш</a:t>
            </a:r>
            <a:r>
              <a:rPr lang="ru-RU" dirty="0" smtClean="0"/>
              <a:t> этого </a:t>
            </a:r>
            <a:r>
              <a:rPr lang="ru-RU" dirty="0" smtClean="0">
                <a:solidFill>
                  <a:srgbClr val="FFFF00"/>
                </a:solidFill>
              </a:rPr>
              <a:t>ключа</a:t>
            </a:r>
            <a:r>
              <a:rPr lang="ru-RU" dirty="0" smtClean="0"/>
              <a:t>, чтобы потом при расшифровке файла можно было проверить правильность пароля;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блочного шифра, если выбран режим шифрования </a:t>
            </a:r>
            <a:r>
              <a:rPr lang="en-US" dirty="0" smtClean="0"/>
              <a:t>CBC, CFB </a:t>
            </a:r>
            <a:r>
              <a:rPr lang="ru-RU" dirty="0" smtClean="0"/>
              <a:t>или </a:t>
            </a:r>
            <a:r>
              <a:rPr lang="en-US" dirty="0" smtClean="0"/>
              <a:t>OFB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FFFF00"/>
                </a:solidFill>
              </a:rPr>
              <a:t>длина инициализирующего вектора</a:t>
            </a:r>
            <a:r>
              <a:rPr lang="ru-RU" dirty="0" smtClean="0"/>
              <a:t> (она равна длине блока) и </a:t>
            </a:r>
            <a:r>
              <a:rPr lang="ru-RU" dirty="0" smtClean="0">
                <a:solidFill>
                  <a:srgbClr val="FFFF00"/>
                </a:solidFill>
              </a:rPr>
              <a:t>сам инициализирующий вектор</a:t>
            </a:r>
            <a:r>
              <a:rPr lang="ru-RU" dirty="0" smtClean="0"/>
              <a:t>;</a:t>
            </a:r>
          </a:p>
        </p:txBody>
      </p:sp>
      <p:sp>
        <p:nvSpPr>
          <p:cNvPr id="4" name="Овал 3"/>
          <p:cNvSpPr>
            <a:spLocks noChangeAspect="1"/>
          </p:cNvSpPr>
          <p:nvPr/>
        </p:nvSpPr>
        <p:spPr>
          <a:xfrm>
            <a:off x="361900" y="2186861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7</a:t>
            </a:r>
            <a:endParaRPr lang="ru-RU" sz="60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7052" y="2182507"/>
            <a:ext cx="7167396" cy="10441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Открыть на чтение файл, который нужно зашифровать.</a:t>
            </a:r>
          </a:p>
          <a:p>
            <a:pPr algn="ctr"/>
            <a:r>
              <a:rPr lang="ru-RU" dirty="0" smtClean="0"/>
              <a:t>Открыть на запись файл, в который будет помещён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89214" y="3429000"/>
            <a:ext cx="753484" cy="132402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>
            <a:spLocks noChangeAspect="1"/>
          </p:cNvSpPr>
          <p:nvPr/>
        </p:nvSpPr>
        <p:spPr>
          <a:xfrm>
            <a:off x="379299" y="260648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6</a:t>
            </a:r>
            <a:endParaRPr lang="ru-RU" sz="6000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37052" y="260648"/>
            <a:ext cx="7527436" cy="17641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сеансовый ключ сформирован на основе пароля, нужно вычислить </a:t>
            </a:r>
            <a:r>
              <a:rPr lang="ru-RU" dirty="0" err="1" smtClean="0"/>
              <a:t>хеш</a:t>
            </a:r>
            <a:r>
              <a:rPr lang="ru-RU" dirty="0" smtClean="0"/>
              <a:t> этого ключа. Для этого создайте </a:t>
            </a:r>
            <a:r>
              <a:rPr lang="ru-RU" dirty="0" err="1" smtClean="0"/>
              <a:t>хеширующий</a:t>
            </a:r>
            <a:r>
              <a:rPr lang="ru-RU" dirty="0" smtClean="0"/>
              <a:t> объект (не тот, который упоминается в п. 5, а другой) и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CryptHashSessionKey</a:t>
            </a:r>
            <a:r>
              <a:rPr lang="en-US" dirty="0" smtClean="0"/>
              <a:t> </a:t>
            </a:r>
            <a:r>
              <a:rPr lang="ru-RU" dirty="0" smtClean="0"/>
              <a:t>вычислите </a:t>
            </a:r>
            <a:r>
              <a:rPr lang="ru-RU" dirty="0" err="1" smtClean="0"/>
              <a:t>хеш</a:t>
            </a:r>
            <a:r>
              <a:rPr lang="ru-RU" dirty="0" smtClean="0"/>
              <a:t> ключа. Определите длину </a:t>
            </a:r>
            <a:r>
              <a:rPr lang="ru-RU" dirty="0" err="1" smtClean="0"/>
              <a:t>хеша</a:t>
            </a:r>
            <a:r>
              <a:rPr lang="ru-RU" dirty="0" smtClean="0"/>
              <a:t> и получите его значение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CryptGetHashParam</a:t>
            </a:r>
            <a:r>
              <a:rPr lang="en-US" dirty="0" smtClean="0"/>
              <a:t>. </a:t>
            </a:r>
            <a:r>
              <a:rPr lang="ru-RU" dirty="0" err="1" smtClean="0"/>
              <a:t>Хеширующий</a:t>
            </a:r>
            <a:r>
              <a:rPr lang="ru-RU" dirty="0" smtClean="0"/>
              <a:t> объект после этого можно удалить.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506612" y="1430827"/>
            <a:ext cx="753484" cy="66201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6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>
            <a:spLocks noChangeAspect="1"/>
          </p:cNvSpPr>
          <p:nvPr/>
        </p:nvSpPr>
        <p:spPr>
          <a:xfrm>
            <a:off x="395536" y="620688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9</a:t>
            </a:r>
            <a:endParaRPr lang="ru-RU" sz="60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7052" y="332656"/>
            <a:ext cx="7167396" cy="15841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«Порциями» считывать данные из входного файла и направлять их на шифрование в функцию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CryptEncrypt</a:t>
            </a:r>
            <a:r>
              <a:rPr lang="en-US" dirty="0" smtClean="0"/>
              <a:t>. </a:t>
            </a:r>
            <a:r>
              <a:rPr lang="ru-RU" dirty="0" smtClean="0"/>
              <a:t>Во избежание недоразумений данные из входного файла рекомендуется </a:t>
            </a:r>
            <a:r>
              <a:rPr lang="ru-RU" dirty="0"/>
              <a:t>считывать </a:t>
            </a:r>
            <a:r>
              <a:rPr lang="ru-RU" dirty="0" smtClean="0"/>
              <a:t>«порциями</a:t>
            </a:r>
            <a:r>
              <a:rPr lang="ru-RU" dirty="0"/>
              <a:t>», </a:t>
            </a:r>
            <a:r>
              <a:rPr lang="ru-RU" dirty="0" smtClean="0"/>
              <a:t>размер которых кратен размеру блока.</a:t>
            </a:r>
            <a:r>
              <a:rPr lang="en-US" dirty="0" smtClean="0"/>
              <a:t> </a:t>
            </a:r>
            <a:r>
              <a:rPr lang="ru-RU" dirty="0" smtClean="0"/>
              <a:t>Получающийся </a:t>
            </a:r>
            <a:r>
              <a:rPr lang="ru-RU" dirty="0" err="1" smtClean="0"/>
              <a:t>шифртекст</a:t>
            </a:r>
            <a:r>
              <a:rPr lang="ru-RU" dirty="0" smtClean="0"/>
              <a:t> записывать в выходной файл.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437052" y="2348880"/>
            <a:ext cx="7527436" cy="1800200"/>
          </a:xfrm>
          <a:prstGeom prst="wedgeRoundRectCallout">
            <a:avLst>
              <a:gd name="adj1" fmla="val -17242"/>
              <a:gd name="adj2" fmla="val -69660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вы направляете на шифрование последнюю порцию данных, вызывайте функцию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CryptEncrypt</a:t>
            </a:r>
            <a:r>
              <a:rPr lang="en-US" dirty="0" smtClean="0"/>
              <a:t>, </a:t>
            </a:r>
            <a:r>
              <a:rPr lang="ru-RU" dirty="0" smtClean="0"/>
              <a:t>указывая в параметре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dirty="0" smtClean="0"/>
              <a:t> </a:t>
            </a:r>
            <a:r>
              <a:rPr lang="ru-RU" dirty="0" smtClean="0"/>
              <a:t>значение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, </a:t>
            </a:r>
            <a:r>
              <a:rPr lang="ru-RU" dirty="0" smtClean="0"/>
              <a:t>а если не последнюю, то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. </a:t>
            </a:r>
            <a:r>
              <a:rPr lang="ru-RU" dirty="0" smtClean="0"/>
              <a:t>В случае блочного шифра при шифровании последней порции файла размер </a:t>
            </a:r>
            <a:r>
              <a:rPr lang="ru-RU" dirty="0" err="1" smtClean="0"/>
              <a:t>шифртекста</a:t>
            </a:r>
            <a:r>
              <a:rPr lang="ru-RU" dirty="0" smtClean="0"/>
              <a:t> может оказаться на один блок больше, чем размер соответствующей порции открытого текста.</a:t>
            </a:r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>
            <a:off x="522849" y="1916832"/>
            <a:ext cx="753484" cy="280831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653076" y="4358120"/>
            <a:ext cx="7167396" cy="23762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ru-RU" dirty="0" smtClean="0"/>
              <a:t>Если в процессе шифрования вы также вычисляли и </a:t>
            </a:r>
            <a:r>
              <a:rPr lang="ru-RU" dirty="0" err="1" smtClean="0"/>
              <a:t>хеш</a:t>
            </a:r>
            <a:r>
              <a:rPr lang="ru-RU" dirty="0" smtClean="0"/>
              <a:t> файла, то по завершении процесса нужно подписать этот </a:t>
            </a:r>
            <a:r>
              <a:rPr lang="ru-RU" dirty="0" err="1" smtClean="0"/>
              <a:t>хеш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CryptSignHash</a:t>
            </a:r>
            <a:r>
              <a:rPr lang="en-US" dirty="0" smtClean="0"/>
              <a:t>, </a:t>
            </a:r>
            <a:r>
              <a:rPr lang="ru-RU" dirty="0" smtClean="0"/>
              <a:t>получить длину и значение цифровой подписи с помощью функции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CryptGetHashPapam</a:t>
            </a:r>
            <a:r>
              <a:rPr lang="en-US" dirty="0"/>
              <a:t> </a:t>
            </a:r>
            <a:r>
              <a:rPr lang="ru-RU" dirty="0" smtClean="0"/>
              <a:t>записать значение подписи в отдельный файл. (Можно и в тот же самый файл, только сделайте так, чтобы при дешифровании вы могли определить, где кончается </a:t>
            </a:r>
            <a:r>
              <a:rPr lang="ru-RU" dirty="0" err="1" smtClean="0"/>
              <a:t>шифртекст</a:t>
            </a:r>
            <a:r>
              <a:rPr lang="ru-RU" dirty="0" smtClean="0"/>
              <a:t> и начинается цифровая подпись.)</a:t>
            </a:r>
          </a:p>
        </p:txBody>
      </p:sp>
      <p:sp>
        <p:nvSpPr>
          <p:cNvPr id="9" name="Овал 8"/>
          <p:cNvSpPr>
            <a:spLocks noChangeAspect="1"/>
          </p:cNvSpPr>
          <p:nvPr/>
        </p:nvSpPr>
        <p:spPr>
          <a:xfrm>
            <a:off x="179511" y="5042196"/>
            <a:ext cx="1440160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10</a:t>
            </a:r>
            <a:endParaRPr lang="ru-RU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7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>
            <a:spLocks noChangeAspect="1"/>
          </p:cNvSpPr>
          <p:nvPr/>
        </p:nvSpPr>
        <p:spPr>
          <a:xfrm>
            <a:off x="251520" y="476672"/>
            <a:ext cx="1440160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11</a:t>
            </a:r>
            <a:endParaRPr lang="ru-RU" sz="60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5084" y="242644"/>
            <a:ext cx="6591332" cy="1476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сеансовый ключ был сгенерирован случайным образом, то сохраните его в </a:t>
            </a:r>
            <a:r>
              <a:rPr lang="en-US" dirty="0" smtClean="0"/>
              <a:t>simple key BLOB </a:t>
            </a:r>
            <a:r>
              <a:rPr lang="ru-RU" dirty="0" smtClean="0"/>
              <a:t>или </a:t>
            </a:r>
            <a:r>
              <a:rPr lang="en-US" dirty="0" smtClean="0"/>
              <a:t>plaintext key </a:t>
            </a:r>
            <a:r>
              <a:rPr lang="de-DE" dirty="0" smtClean="0"/>
              <a:t>BLOB </a:t>
            </a:r>
            <a:r>
              <a:rPr lang="ru-RU" dirty="0" smtClean="0"/>
              <a:t>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CryptExportKey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8" name="Овал 7"/>
          <p:cNvSpPr>
            <a:spLocks noChangeAspect="1"/>
          </p:cNvSpPr>
          <p:nvPr/>
        </p:nvSpPr>
        <p:spPr>
          <a:xfrm>
            <a:off x="251520" y="3230980"/>
            <a:ext cx="1440160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12</a:t>
            </a:r>
            <a:endParaRPr lang="ru-RU" sz="60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25084" y="2996952"/>
            <a:ext cx="6591332" cy="1476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Закрыть все файлы, освободить все буферы, уничтожить все сеансовые ключи и прочие объекты. Отключиться от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594858" y="1701946"/>
            <a:ext cx="753484" cy="140415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3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действий при дешифровании файла</a:t>
            </a:r>
            <a:endParaRPr lang="ru-RU" dirty="0"/>
          </a:p>
        </p:txBody>
      </p:sp>
      <p:sp>
        <p:nvSpPr>
          <p:cNvPr id="3" name="Овал 2"/>
          <p:cNvSpPr>
            <a:spLocks noChangeAspect="1"/>
          </p:cNvSpPr>
          <p:nvPr/>
        </p:nvSpPr>
        <p:spPr>
          <a:xfrm>
            <a:off x="395536" y="2204865"/>
            <a:ext cx="1008111" cy="100811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1</a:t>
            </a:r>
            <a:endParaRPr lang="ru-RU" sz="60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7052" y="2240868"/>
            <a:ext cx="7167396" cy="93610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Подключиться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, который поддерживает нужный алгоритм шифрования,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395536" y="3645024"/>
            <a:ext cx="8208912" cy="1440160"/>
          </a:xfrm>
          <a:prstGeom prst="wedgeRoundRectCallout">
            <a:avLst>
              <a:gd name="adj1" fmla="val -15073"/>
              <a:gd name="adj2" fmla="val -7530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Даже если в процессе дешифрования нужно будет проверить цифровую подпись файла, поскольку для проверки подписи закрытый ключ не используется, то ключевой контейнер не нужен. Поэтому при  дешифровании всегда подключаемся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флагом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6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>
            <a:spLocks noChangeAspect="1"/>
          </p:cNvSpPr>
          <p:nvPr/>
        </p:nvSpPr>
        <p:spPr>
          <a:xfrm>
            <a:off x="395536" y="548681"/>
            <a:ext cx="1008111" cy="100811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2</a:t>
            </a:r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052" y="332657"/>
            <a:ext cx="7167396" cy="144016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Сформировать сеансовый ключ на основе пароля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CryptDeriveKey</a:t>
            </a:r>
            <a:r>
              <a:rPr lang="ru-RU" dirty="0" smtClean="0"/>
              <a:t> либо импортировать его из </a:t>
            </a:r>
            <a:r>
              <a:rPr lang="en-US" dirty="0" smtClean="0"/>
              <a:t>simple key BLOB </a:t>
            </a:r>
            <a:r>
              <a:rPr lang="ru-RU" dirty="0" smtClean="0"/>
              <a:t>или </a:t>
            </a:r>
            <a:r>
              <a:rPr lang="en-US" dirty="0" smtClean="0"/>
              <a:t>plaintext key BLOB </a:t>
            </a:r>
            <a:r>
              <a:rPr lang="ru-RU" dirty="0" smtClean="0"/>
              <a:t>с помощью функции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CryptImportKey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Овал 3"/>
          <p:cNvSpPr>
            <a:spLocks noChangeAspect="1"/>
          </p:cNvSpPr>
          <p:nvPr/>
        </p:nvSpPr>
        <p:spPr>
          <a:xfrm>
            <a:off x="395535" y="3032956"/>
            <a:ext cx="1008111" cy="100811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3</a:t>
            </a:r>
            <a:endParaRPr lang="ru-RU" sz="60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7052" y="2636911"/>
            <a:ext cx="7167396" cy="180020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ru-RU" dirty="0" smtClean="0"/>
              <a:t>Открыть на чтение ранее созданный файл с </a:t>
            </a:r>
            <a:r>
              <a:rPr lang="ru-RU" dirty="0" err="1" smtClean="0"/>
              <a:t>шифртекстом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Считать из него следующую информацию: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salt-</a:t>
            </a:r>
            <a:r>
              <a:rPr lang="ru-RU" dirty="0" smtClean="0">
                <a:solidFill>
                  <a:srgbClr val="FFFF00"/>
                </a:solidFill>
              </a:rPr>
              <a:t>значение</a:t>
            </a:r>
            <a:r>
              <a:rPr lang="ru-RU" dirty="0" smtClean="0"/>
              <a:t> (если оно использовалось);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rgbClr val="FFFF00"/>
                </a:solidFill>
              </a:rPr>
              <a:t>хеш</a:t>
            </a:r>
            <a:r>
              <a:rPr lang="ru-RU" dirty="0" smtClean="0">
                <a:solidFill>
                  <a:srgbClr val="FFFF00"/>
                </a:solidFill>
              </a:rPr>
              <a:t> исходного сеансового ключа</a:t>
            </a:r>
            <a:r>
              <a:rPr lang="ru-RU" dirty="0" smtClean="0"/>
              <a:t> (если ключ был сформирован на основе пароля).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522849" y="1731873"/>
            <a:ext cx="753484" cy="1152127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>
            <a:spLocks noChangeAspect="1"/>
          </p:cNvSpPr>
          <p:nvPr/>
        </p:nvSpPr>
        <p:spPr>
          <a:xfrm>
            <a:off x="428941" y="5301209"/>
            <a:ext cx="1008111" cy="100811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4</a:t>
            </a:r>
            <a:endParaRPr lang="ru-RU" sz="60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37052" y="5229201"/>
            <a:ext cx="7167396" cy="1152128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Установить для ключа, полученного на шаге 2, </a:t>
            </a:r>
            <a:r>
              <a:rPr lang="en-US" dirty="0" smtClean="0"/>
              <a:t>salt-</a:t>
            </a:r>
            <a:r>
              <a:rPr lang="ru-RU" dirty="0" smtClean="0"/>
              <a:t>значение, считанное из файла с </a:t>
            </a:r>
            <a:r>
              <a:rPr lang="ru-RU" dirty="0" err="1" smtClean="0"/>
              <a:t>шифртекстом</a:t>
            </a:r>
            <a:r>
              <a:rPr lang="ru-RU" dirty="0" smtClean="0"/>
              <a:t>,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CryptSetKeyParam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522849" y="4161854"/>
            <a:ext cx="753484" cy="1067347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3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Ключи, не подходящие для </a:t>
            </a:r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1421512"/>
              </a:xfrm>
            </p:spPr>
            <p:txBody>
              <a:bodyPr/>
              <a:lstStyle/>
              <a:p>
                <a:r>
                  <a:rPr lang="ru-RU" dirty="0" smtClean="0"/>
                  <a:t>Слабый ключ </a:t>
                </a:r>
                <a:r>
                  <a:rPr lang="en-US" dirty="0" smtClean="0"/>
                  <a:t>(weak key) </a:t>
                </a:r>
                <a:r>
                  <a:rPr lang="ru-RU" dirty="0" smtClean="0"/>
                  <a:t>– это ключ, повторное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на котором приводит к </a:t>
                </a:r>
                <a:r>
                  <a:rPr lang="ru-RU" dirty="0" err="1" smtClean="0"/>
                  <a:t>расшифрованию</a:t>
                </a:r>
                <a:r>
                  <a:rPr lang="ru-RU" dirty="0" smtClean="0"/>
                  <a:t>, т. 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1421512"/>
              </a:xfrm>
              <a:blipFill rotWithShape="1">
                <a:blip r:embed="rId3" cstate="print"/>
                <a:stretch>
                  <a:fillRect l="-889" t="-3433" b="-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08436"/>
              </p:ext>
            </p:extLst>
          </p:nvPr>
        </p:nvGraphicFramePr>
        <p:xfrm>
          <a:off x="395536" y="4365104"/>
          <a:ext cx="4176464" cy="1828800"/>
        </p:xfrm>
        <a:graphic>
          <a:graphicData uri="http://schemas.openxmlformats.org/drawingml/2006/table">
            <a:tbl>
              <a:tblPr bandRow="1">
                <a:tableStyleId>{FABFCF23-3B69-468F-B69F-88F6DE6A72F2}</a:tableStyleId>
              </a:tblPr>
              <a:tblGrid>
                <a:gridCol w="4176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01 01 01 01 01 01 01 01</a:t>
                      </a:r>
                      <a:endParaRPr lang="ru-RU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FE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FE</a:t>
                      </a:r>
                      <a:endParaRPr lang="ru-RU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1F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1F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1F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1F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0E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endParaRPr lang="ru-RU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E0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E0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E0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E0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F1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F1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F1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F1</a:t>
                      </a:r>
                      <a:endParaRPr lang="ru-RU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18410" y="4365104"/>
                <a:ext cx="424847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Помимо вышеназванного свойства,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открытых текстов при шифровании по этим ключам отображаются в себя, 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 smtClean="0"/>
                  <a:t>.</a:t>
                </a:r>
                <a:endParaRPr lang="ru-RU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10" y="4365104"/>
                <a:ext cx="4248472" cy="178510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722" t="-2048" r="-2152" b="-5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5536" y="3820978"/>
            <a:ext cx="4171078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/>
              <a:t>Слабые ключи для алгоритма </a:t>
            </a:r>
            <a:r>
              <a:rPr lang="en-US" sz="2000" dirty="0" smtClean="0"/>
              <a:t>DES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549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7021"/>
              </p:ext>
            </p:extLst>
          </p:nvPr>
        </p:nvGraphicFramePr>
        <p:xfrm>
          <a:off x="81638" y="1640413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F7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F9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67643" y="3224589"/>
            <a:ext cx="1440160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168183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 rot="16200000">
            <a:off x="1822689" y="-700206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344269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06967" y="825327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351250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791242" y="-700206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344269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rot="5400000">
            <a:off x="1822689" y="789324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авая фигурная скобка 17"/>
          <p:cNvSpPr/>
          <p:nvPr/>
        </p:nvSpPr>
        <p:spPr>
          <a:xfrm rot="5400000">
            <a:off x="4303199" y="2323847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10850" y="3224588"/>
            <a:ext cx="914766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249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Правая фигурная скобка 19"/>
          <p:cNvSpPr/>
          <p:nvPr/>
        </p:nvSpPr>
        <p:spPr>
          <a:xfrm rot="5400000">
            <a:off x="6791241" y="789324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527000" y="3217356"/>
            <a:ext cx="1080350" cy="49244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2629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07006"/>
              </p:ext>
            </p:extLst>
          </p:nvPr>
        </p:nvGraphicFramePr>
        <p:xfrm>
          <a:off x="107504" y="4293096"/>
          <a:ext cx="4198616" cy="2042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82358"/>
                <a:gridCol w="181625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Конструкция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Значение</a:t>
                      </a:r>
                      <a:endParaRPr lang="ru-RU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(a)</a:t>
                      </a:r>
                      <a:endParaRPr lang="ru-RU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ru-RU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(b)</a:t>
                      </a:r>
                      <a:endParaRPr lang="ru-RU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</a:t>
                      </a:r>
                      <a:endParaRPr lang="ru-RU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ru-RU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32877"/>
              </p:ext>
            </p:extLst>
          </p:nvPr>
        </p:nvGraphicFramePr>
        <p:xfrm>
          <a:off x="4572002" y="4293096"/>
          <a:ext cx="4392486" cy="1950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08960"/>
                <a:gridCol w="198352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Конструкция</a:t>
                      </a:r>
                      <a:endParaRPr lang="ru-RU" sz="2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Значение</a:t>
                      </a:r>
                      <a:endParaRPr lang="ru-RU" sz="2600" dirty="0"/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0x3000000A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0x3000000E</a:t>
                      </a:r>
                      <a:endParaRPr lang="ru-RU" sz="2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0x3000000F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9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>
            <a:spLocks noChangeAspect="1"/>
          </p:cNvSpPr>
          <p:nvPr/>
        </p:nvSpPr>
        <p:spPr>
          <a:xfrm>
            <a:off x="395536" y="548681"/>
            <a:ext cx="1008111" cy="100811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+mj-lt"/>
              </a:rPr>
              <a:t>5</a:t>
            </a:r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052" y="332656"/>
            <a:ext cx="7167396" cy="2088232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сеансовый ключ на шаге 2 был сформирован на основе пароля, то вычислите </a:t>
            </a:r>
            <a:r>
              <a:rPr lang="ru-RU" dirty="0" err="1" smtClean="0"/>
              <a:t>хеш</a:t>
            </a:r>
            <a:r>
              <a:rPr lang="ru-RU" dirty="0" smtClean="0"/>
              <a:t> этого ключа и сравните его с </a:t>
            </a:r>
            <a:r>
              <a:rPr lang="ru-RU" dirty="0" err="1" smtClean="0"/>
              <a:t>хешем</a:t>
            </a:r>
            <a:r>
              <a:rPr lang="ru-RU" dirty="0" smtClean="0"/>
              <a:t> оригинального ключа, считанным из файла на шаге 3. Если </a:t>
            </a:r>
            <a:r>
              <a:rPr lang="ru-RU" dirty="0" err="1" smtClean="0"/>
              <a:t>хеши</a:t>
            </a:r>
            <a:r>
              <a:rPr lang="ru-RU" dirty="0" smtClean="0"/>
              <a:t> не совпадают, значит, пароль введён неверно. В этом случае попросите пользователя снова ввести пароль, пересоздайте сеансовый ключ и сравните его </a:t>
            </a:r>
            <a:r>
              <a:rPr lang="ru-RU" dirty="0" err="1" smtClean="0"/>
              <a:t>хеш</a:t>
            </a:r>
            <a:r>
              <a:rPr lang="ru-RU" dirty="0" smtClean="0"/>
              <a:t> с эталонным либо просто выйдите из программы.</a:t>
            </a:r>
            <a:endParaRPr lang="ru-RU" dirty="0"/>
          </a:p>
        </p:txBody>
      </p:sp>
      <p:sp>
        <p:nvSpPr>
          <p:cNvPr id="4" name="Овал 3"/>
          <p:cNvSpPr>
            <a:spLocks noChangeAspect="1"/>
          </p:cNvSpPr>
          <p:nvPr/>
        </p:nvSpPr>
        <p:spPr>
          <a:xfrm>
            <a:off x="395535" y="3032956"/>
            <a:ext cx="1008111" cy="100811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6</a:t>
            </a:r>
            <a:endParaRPr lang="ru-RU" sz="60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7052" y="2636911"/>
            <a:ext cx="7167396" cy="180020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Установите нужный режим шифрования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CryptSetKeyParam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Если в данном режиме используется </a:t>
            </a:r>
            <a:r>
              <a:rPr lang="ru-RU" dirty="0" err="1" smtClean="0">
                <a:solidFill>
                  <a:schemeClr val="tx1"/>
                </a:solidFill>
              </a:rPr>
              <a:t>инициа</a:t>
            </a:r>
            <a:r>
              <a:rPr lang="ru-RU" dirty="0" smtClean="0"/>
              <a:t> </a:t>
            </a:r>
            <a:r>
              <a:rPr lang="ru-RU" dirty="0" err="1" smtClean="0"/>
              <a:t>лизирующий</a:t>
            </a:r>
            <a:r>
              <a:rPr lang="ru-RU" dirty="0" smtClean="0"/>
              <a:t> вектор или биты сдвига, тоже считайте их из файла и установите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CryptSetKeyParam</a:t>
            </a:r>
            <a:r>
              <a:rPr lang="ru-RU" dirty="0" smtClean="0"/>
              <a:t>.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522849" y="1731873"/>
            <a:ext cx="753484" cy="1152127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>
            <a:spLocks noChangeAspect="1"/>
          </p:cNvSpPr>
          <p:nvPr/>
        </p:nvSpPr>
        <p:spPr>
          <a:xfrm>
            <a:off x="428941" y="5301209"/>
            <a:ext cx="1008111" cy="100811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7</a:t>
            </a:r>
            <a:endParaRPr lang="ru-RU" sz="60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37052" y="5229201"/>
            <a:ext cx="7167396" cy="1152128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Откройте на запись файл, в который нужно поместить расшифрованный текст.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522849" y="4161854"/>
            <a:ext cx="753484" cy="1067347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3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>
            <a:spLocks noChangeAspect="1"/>
          </p:cNvSpPr>
          <p:nvPr/>
        </p:nvSpPr>
        <p:spPr>
          <a:xfrm>
            <a:off x="395536" y="620688"/>
            <a:ext cx="1008111" cy="100811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8</a:t>
            </a:r>
            <a:endParaRPr lang="ru-RU" sz="60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7052" y="332656"/>
            <a:ext cx="7167396" cy="158417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«Порциями» считывать данные из входного файла и направлять их на дешифрование в функцию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CryptDecrypt</a:t>
            </a:r>
            <a:r>
              <a:rPr lang="en-US" dirty="0" smtClean="0"/>
              <a:t>. </a:t>
            </a:r>
            <a:r>
              <a:rPr lang="ru-RU" dirty="0" smtClean="0"/>
              <a:t>Во избежание недоразумений данные из входного файла рекомендуется </a:t>
            </a:r>
            <a:r>
              <a:rPr lang="ru-RU" dirty="0"/>
              <a:t>считывать </a:t>
            </a:r>
            <a:r>
              <a:rPr lang="ru-RU" dirty="0" smtClean="0"/>
              <a:t>«порциями</a:t>
            </a:r>
            <a:r>
              <a:rPr lang="ru-RU" dirty="0"/>
              <a:t>», </a:t>
            </a:r>
            <a:r>
              <a:rPr lang="ru-RU" dirty="0" smtClean="0"/>
              <a:t>размер которых кратен размеру блока.</a:t>
            </a:r>
            <a:r>
              <a:rPr lang="en-US" dirty="0" smtClean="0"/>
              <a:t> </a:t>
            </a:r>
            <a:r>
              <a:rPr lang="ru-RU" dirty="0" smtClean="0"/>
              <a:t>Получающийся открытый текст записывать в выходной файл.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437052" y="2276872"/>
            <a:ext cx="7527436" cy="1224136"/>
          </a:xfrm>
          <a:prstGeom prst="wedgeRoundRectCallout">
            <a:avLst>
              <a:gd name="adj1" fmla="val -17242"/>
              <a:gd name="adj2" fmla="val -69660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вы направляете на дешифрование последнюю порцию данных, вызывайте функцию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CryptDecrypt</a:t>
            </a:r>
            <a:r>
              <a:rPr lang="en-US" dirty="0" smtClean="0"/>
              <a:t>, </a:t>
            </a:r>
            <a:r>
              <a:rPr lang="ru-RU" dirty="0" smtClean="0"/>
              <a:t>указывая в параметре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dirty="0" smtClean="0"/>
              <a:t> </a:t>
            </a:r>
            <a:r>
              <a:rPr lang="ru-RU" dirty="0" smtClean="0"/>
              <a:t>значение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, </a:t>
            </a:r>
            <a:r>
              <a:rPr lang="ru-RU" dirty="0" smtClean="0"/>
              <a:t>а если не последнюю, то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>
            <a:off x="522849" y="1916832"/>
            <a:ext cx="753484" cy="280831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37052" y="4358120"/>
            <a:ext cx="7383420" cy="2167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ru-RU" dirty="0" smtClean="0"/>
              <a:t>Если в процессе дешифрования вы также вычисляли и </a:t>
            </a:r>
            <a:r>
              <a:rPr lang="ru-RU" dirty="0" err="1" smtClean="0"/>
              <a:t>хеш</a:t>
            </a:r>
            <a:r>
              <a:rPr lang="ru-RU" dirty="0" smtClean="0"/>
              <a:t> файла, то по завершении процесса нужно будет проверить цифровую подпись. Считайте её из файла, в котором она хранится, импортируйте открытый ключ для проверки подписи из </a:t>
            </a:r>
            <a:r>
              <a:rPr lang="en-US" dirty="0" smtClean="0"/>
              <a:t>public key BLOB </a:t>
            </a:r>
            <a:r>
              <a:rPr lang="ru-RU" dirty="0" smtClean="0"/>
              <a:t>и проверьте </a:t>
            </a:r>
            <a:r>
              <a:rPr lang="ru-RU" dirty="0" err="1" smtClean="0"/>
              <a:t>хеш</a:t>
            </a:r>
            <a:r>
              <a:rPr lang="ru-RU" dirty="0" smtClean="0"/>
              <a:t> расшифрованного файла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CryptVerifySignature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10" name="Овал 9"/>
          <p:cNvSpPr>
            <a:spLocks noChangeAspect="1"/>
          </p:cNvSpPr>
          <p:nvPr/>
        </p:nvSpPr>
        <p:spPr>
          <a:xfrm>
            <a:off x="395536" y="4869160"/>
            <a:ext cx="1008111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9</a:t>
            </a:r>
            <a:endParaRPr lang="ru-RU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53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>
            <a:spLocks noChangeAspect="1"/>
          </p:cNvSpPr>
          <p:nvPr/>
        </p:nvSpPr>
        <p:spPr>
          <a:xfrm>
            <a:off x="362132" y="1142748"/>
            <a:ext cx="1440160" cy="10081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1</a:t>
            </a:r>
            <a:r>
              <a:rPr lang="en-US" sz="6000" dirty="0" smtClean="0">
                <a:latin typeface="+mj-lt"/>
              </a:rPr>
              <a:t>0</a:t>
            </a:r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35696" y="908720"/>
            <a:ext cx="6591332" cy="14761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Закрыть все файлы, освободить все буферы, уничтожить все сеансовые ключи и прочие объекты. Отключиться от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6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007"/>
              </p:ext>
            </p:extLst>
          </p:nvPr>
        </p:nvGraphicFramePr>
        <p:xfrm>
          <a:off x="81638" y="2831336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260648"/>
            <a:ext cx="6099747" cy="95410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15000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de-DE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   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 rot="16200000">
            <a:off x="1822689" y="490717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153519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06967" y="2016250"/>
            <a:ext cx="53006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1542173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791242" y="490717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153519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71403"/>
              </p:ext>
            </p:extLst>
          </p:nvPr>
        </p:nvGraphicFramePr>
        <p:xfrm>
          <a:off x="107504" y="5423624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30000013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3000001B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E5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Правая фигурная скобка 22"/>
          <p:cNvSpPr/>
          <p:nvPr/>
        </p:nvSpPr>
        <p:spPr>
          <a:xfrm rot="16200000">
            <a:off x="1848555" y="3083005"/>
            <a:ext cx="530069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933570" y="4127480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93649"/>
              </p:ext>
            </p:extLst>
          </p:nvPr>
        </p:nvGraphicFramePr>
        <p:xfrm>
          <a:off x="81638" y="1268760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16200000">
            <a:off x="1919023" y="-1024177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11663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91982" y="512675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123613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887576" y="-1024177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11663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85963"/>
              </p:ext>
            </p:extLst>
          </p:nvPr>
        </p:nvGraphicFramePr>
        <p:xfrm>
          <a:off x="107504" y="2276872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30000013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3000001B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E5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Правая фигурная скобка 22"/>
          <p:cNvSpPr/>
          <p:nvPr/>
        </p:nvSpPr>
        <p:spPr>
          <a:xfrm rot="5400000">
            <a:off x="1934089" y="1341287"/>
            <a:ext cx="3590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933570" y="3645024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07593"/>
              </p:ext>
            </p:extLst>
          </p:nvPr>
        </p:nvGraphicFramePr>
        <p:xfrm>
          <a:off x="80207" y="4302968"/>
          <a:ext cx="4464497" cy="243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04257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Конструкция</a:t>
                      </a:r>
                      <a:endParaRPr lang="ru-RU" sz="2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Значение</a:t>
                      </a:r>
                      <a:endParaRPr lang="ru-RU" sz="2600" dirty="0"/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0x3000000A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0x3000000F</a:t>
                      </a:r>
                      <a:endParaRPr lang="ru-RU" sz="2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0x00003A98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1974"/>
              </p:ext>
            </p:extLst>
          </p:nvPr>
        </p:nvGraphicFramePr>
        <p:xfrm>
          <a:off x="4616711" y="4306744"/>
          <a:ext cx="4464497" cy="243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04257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Конструкция</a:t>
                      </a:r>
                      <a:endParaRPr lang="ru-RU" sz="2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Значение</a:t>
                      </a:r>
                      <a:endParaRPr lang="ru-RU" sz="2600" dirty="0"/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0x3000000E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0x30000013</a:t>
                      </a:r>
                      <a:endParaRPr lang="ru-RU" sz="2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(q)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0x1B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6156"/>
              </p:ext>
            </p:extLst>
          </p:nvPr>
        </p:nvGraphicFramePr>
        <p:xfrm>
          <a:off x="81638" y="1268760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16200000">
            <a:off x="1919023" y="-1024177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11663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91982" y="512675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123613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887576" y="-1024177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11663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34505"/>
              </p:ext>
            </p:extLst>
          </p:nvPr>
        </p:nvGraphicFramePr>
        <p:xfrm>
          <a:off x="107504" y="2276872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30000013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3000001B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E5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Правая фигурная скобка 22"/>
          <p:cNvSpPr/>
          <p:nvPr/>
        </p:nvSpPr>
        <p:spPr>
          <a:xfrm rot="5400000">
            <a:off x="1934089" y="1341287"/>
            <a:ext cx="3590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933570" y="3645024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73404"/>
              </p:ext>
            </p:extLst>
          </p:nvPr>
        </p:nvGraphicFramePr>
        <p:xfrm>
          <a:off x="80207" y="4302968"/>
          <a:ext cx="4464497" cy="243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04257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Конструкция</a:t>
                      </a:r>
                      <a:endParaRPr lang="ru-RU" sz="2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Значение</a:t>
                      </a:r>
                      <a:endParaRPr lang="ru-RU" sz="2600" dirty="0"/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+ 1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0x3000000E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+ 2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0x30000012</a:t>
                      </a:r>
                      <a:endParaRPr lang="ru-RU" sz="2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r>
                        <a:rPr lang="en-US" sz="2600" baseline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</a:t>
                      </a:r>
                      <a:r>
                        <a:rPr lang="en-US" sz="26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0x30000006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- 2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0x30000002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61764"/>
              </p:ext>
            </p:extLst>
          </p:nvPr>
        </p:nvGraphicFramePr>
        <p:xfrm>
          <a:off x="4616711" y="4306744"/>
          <a:ext cx="4464497" cy="2438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04257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Конструкция</a:t>
                      </a:r>
                      <a:endParaRPr lang="ru-RU" sz="2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Значение</a:t>
                      </a:r>
                      <a:endParaRPr lang="ru-RU" sz="2600" dirty="0"/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 + 1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0x3000000F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 + 2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0x30000010</a:t>
                      </a:r>
                      <a:endParaRPr lang="ru-RU" sz="2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26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0x3000000D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 - 2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0x3000000C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53799"/>
              </p:ext>
            </p:extLst>
          </p:nvPr>
        </p:nvGraphicFramePr>
        <p:xfrm>
          <a:off x="81638" y="1268760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16200000">
            <a:off x="1919023" y="-1024177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11663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91982" y="512675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123613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887576" y="-1024177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11663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13921"/>
              </p:ext>
            </p:extLst>
          </p:nvPr>
        </p:nvGraphicFramePr>
        <p:xfrm>
          <a:off x="107504" y="2276872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30000013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3000001B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E5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Правая фигурная скобка 22"/>
          <p:cNvSpPr/>
          <p:nvPr/>
        </p:nvSpPr>
        <p:spPr>
          <a:xfrm rot="5400000">
            <a:off x="1934089" y="1341287"/>
            <a:ext cx="3590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933570" y="3645024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267092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p + 2;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*p + 1;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580214"/>
            <a:ext cx="493115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 = (BYTE *) (p + 1);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*(q + 1);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17528"/>
              </p:ext>
            </p:extLst>
          </p:nvPr>
        </p:nvGraphicFramePr>
        <p:xfrm>
          <a:off x="81638" y="2852936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16200000">
            <a:off x="1919023" y="559999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1700808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91982" y="2096851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1707789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887576" y="559999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1700808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29988"/>
              </p:ext>
            </p:extLst>
          </p:nvPr>
        </p:nvGraphicFramePr>
        <p:xfrm>
          <a:off x="107504" y="3861048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30000013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3000001B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Правая фигурная скобка 22"/>
          <p:cNvSpPr/>
          <p:nvPr/>
        </p:nvSpPr>
        <p:spPr>
          <a:xfrm rot="5400000">
            <a:off x="1934089" y="2925463"/>
            <a:ext cx="3590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933570" y="5229200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121" y="188640"/>
            <a:ext cx="6099747" cy="138499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15000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de-DE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   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Правая фигурная скобка 18"/>
          <p:cNvSpPr/>
          <p:nvPr/>
        </p:nvSpPr>
        <p:spPr>
          <a:xfrm rot="5400000">
            <a:off x="5940671" y="2925463"/>
            <a:ext cx="3590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830668" y="5229200"/>
            <a:ext cx="57900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87976"/>
              </p:ext>
            </p:extLst>
          </p:nvPr>
        </p:nvGraphicFramePr>
        <p:xfrm>
          <a:off x="81638" y="1227816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3000000A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16200000">
            <a:off x="1919023" y="-1065121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07704" y="75688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4391982" y="471731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81083" y="82669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16200000">
            <a:off x="6887576" y="-1065121"/>
            <a:ext cx="3374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76257" y="75688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47185"/>
              </p:ext>
            </p:extLst>
          </p:nvPr>
        </p:nvGraphicFramePr>
        <p:xfrm>
          <a:off x="107504" y="2235928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30000013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30000014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3000001A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3000001B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0E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Правая фигурная скобка 22"/>
          <p:cNvSpPr/>
          <p:nvPr/>
        </p:nvSpPr>
        <p:spPr>
          <a:xfrm rot="5400000">
            <a:off x="2023839" y="1250499"/>
            <a:ext cx="179501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933570" y="3429000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Правая фигурная скобка 18"/>
          <p:cNvSpPr/>
          <p:nvPr/>
        </p:nvSpPr>
        <p:spPr>
          <a:xfrm rot="5400000">
            <a:off x="6005500" y="1275420"/>
            <a:ext cx="229343" cy="39604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830668" y="3481844"/>
            <a:ext cx="57900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39179"/>
              </p:ext>
            </p:extLst>
          </p:nvPr>
        </p:nvGraphicFramePr>
        <p:xfrm>
          <a:off x="4499991" y="4302968"/>
          <a:ext cx="4464497" cy="243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04257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Конструкция</a:t>
                      </a:r>
                      <a:endParaRPr lang="ru-RU" sz="2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Значение</a:t>
                      </a:r>
                      <a:endParaRPr lang="ru-RU" sz="2600" dirty="0"/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r>
                        <a:rPr lang="en-US" sz="2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+ 2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r>
                        <a:rPr lang="en-US" sz="26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 1</a:t>
                      </a:r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r>
                        <a:rPr lang="en-US" sz="2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- 2</a:t>
                      </a:r>
                      <a:endParaRPr lang="ru-RU" sz="2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ru-RU" sz="2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43242"/>
              </p:ext>
            </p:extLst>
          </p:nvPr>
        </p:nvGraphicFramePr>
        <p:xfrm>
          <a:off x="107504" y="4005064"/>
          <a:ext cx="4198616" cy="2743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82358"/>
                <a:gridCol w="181625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Конструкция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Значение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</a:t>
                      </a:r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789040"/>
            <a:ext cx="9144000" cy="2808312"/>
          </a:xfrm>
          <a:prstGeom prst="rect">
            <a:avLst/>
          </a:prstGeom>
          <a:solidFill>
            <a:srgbClr val="EA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9144000" cy="1872208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21896"/>
              </p:ext>
            </p:extLst>
          </p:nvPr>
        </p:nvGraphicFramePr>
        <p:xfrm>
          <a:off x="107504" y="398346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50957"/>
              </p:ext>
            </p:extLst>
          </p:nvPr>
        </p:nvGraphicFramePr>
        <p:xfrm>
          <a:off x="61122" y="5783664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8068"/>
              </p:ext>
            </p:extLst>
          </p:nvPr>
        </p:nvGraphicFramePr>
        <p:xfrm>
          <a:off x="107504" y="28529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83131"/>
              </p:ext>
            </p:extLst>
          </p:nvPr>
        </p:nvGraphicFramePr>
        <p:xfrm>
          <a:off x="107504" y="48475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4522392" cy="5232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68475"/>
              </p:ext>
            </p:extLst>
          </p:nvPr>
        </p:nvGraphicFramePr>
        <p:xfrm>
          <a:off x="107504" y="196724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Правая фигурная скобка 16"/>
          <p:cNvSpPr/>
          <p:nvPr/>
        </p:nvSpPr>
        <p:spPr>
          <a:xfrm rot="16200000">
            <a:off x="4403299" y="-564146"/>
            <a:ext cx="337401" cy="4464497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247963" y="828692"/>
            <a:ext cx="64807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789040"/>
            <a:ext cx="9144000" cy="2808312"/>
          </a:xfrm>
          <a:prstGeom prst="rect">
            <a:avLst/>
          </a:prstGeom>
          <a:solidFill>
            <a:srgbClr val="EA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9144000" cy="1872208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6897"/>
              </p:ext>
            </p:extLst>
          </p:nvPr>
        </p:nvGraphicFramePr>
        <p:xfrm>
          <a:off x="107504" y="398346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EA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02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80470"/>
              </p:ext>
            </p:extLst>
          </p:nvPr>
        </p:nvGraphicFramePr>
        <p:xfrm>
          <a:off x="61122" y="5783664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79798"/>
              </p:ext>
            </p:extLst>
          </p:nvPr>
        </p:nvGraphicFramePr>
        <p:xfrm>
          <a:off x="107504" y="28529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08480"/>
              </p:ext>
            </p:extLst>
          </p:nvPr>
        </p:nvGraphicFramePr>
        <p:xfrm>
          <a:off x="107504" y="48475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8782367" cy="5232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*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746;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70698"/>
              </p:ext>
            </p:extLst>
          </p:nvPr>
        </p:nvGraphicFramePr>
        <p:xfrm>
          <a:off x="107504" y="196724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Правая фигурная скобка 16"/>
          <p:cNvSpPr/>
          <p:nvPr/>
        </p:nvSpPr>
        <p:spPr>
          <a:xfrm rot="16200000">
            <a:off x="4403299" y="-564146"/>
            <a:ext cx="337401" cy="4464497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247963" y="828692"/>
            <a:ext cx="64807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6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789040"/>
            <a:ext cx="9144000" cy="2808312"/>
          </a:xfrm>
          <a:prstGeom prst="rect">
            <a:avLst/>
          </a:prstGeom>
          <a:solidFill>
            <a:srgbClr val="EA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9144000" cy="1872208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63466"/>
              </p:ext>
            </p:extLst>
          </p:nvPr>
        </p:nvGraphicFramePr>
        <p:xfrm>
          <a:off x="107504" y="398346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EA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02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11578"/>
              </p:ext>
            </p:extLst>
          </p:nvPr>
        </p:nvGraphicFramePr>
        <p:xfrm>
          <a:off x="61122" y="5783664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37108"/>
              </p:ext>
            </p:extLst>
          </p:nvPr>
        </p:nvGraphicFramePr>
        <p:xfrm>
          <a:off x="107504" y="28529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48055"/>
              </p:ext>
            </p:extLst>
          </p:nvPr>
        </p:nvGraphicFramePr>
        <p:xfrm>
          <a:off x="107504" y="48475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1941607" cy="5232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07549"/>
              </p:ext>
            </p:extLst>
          </p:nvPr>
        </p:nvGraphicFramePr>
        <p:xfrm>
          <a:off x="107504" y="196724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Правая фигурная скобка 16"/>
          <p:cNvSpPr/>
          <p:nvPr/>
        </p:nvSpPr>
        <p:spPr>
          <a:xfrm rot="16200000">
            <a:off x="4403299" y="-564146"/>
            <a:ext cx="337401" cy="4464497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247963" y="828692"/>
            <a:ext cx="64807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Ключи, не подходящие для </a:t>
            </a:r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14215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Полуслабая пара ключей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(</a:t>
                </a:r>
                <a:r>
                  <a:rPr lang="en-US" dirty="0"/>
                  <a:t>semi-weak key pair</a:t>
                </a:r>
                <a:r>
                  <a:rPr lang="ru-RU" dirty="0"/>
                  <a:t>) – это два ключа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для которых выполняется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1421512"/>
              </a:xfrm>
              <a:blipFill rotWithShape="0">
                <a:blip r:embed="rId3"/>
                <a:stretch>
                  <a:fillRect l="-889" t="-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828366"/>
                  </p:ext>
                </p:extLst>
              </p:nvPr>
            </p:nvGraphicFramePr>
            <p:xfrm>
              <a:off x="395536" y="3468960"/>
              <a:ext cx="8352928" cy="32004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4176464"/>
                    <a:gridCol w="417646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01 FE 01 FE 01 FE 01 FE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FE 01 FE 01 FE 01 FE</a:t>
                          </a:r>
                          <a:r>
                            <a:rPr lang="en-US" sz="24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01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1F E0 1F E0 0E F1 0E F1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E0 1F E0 1F F1 0E F1 0E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01 E0 01 E0 01 F1 01 F1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E0 01 E0 01 F1 01 F1 01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1F FE 1F FE 0E</a:t>
                          </a:r>
                          <a:r>
                            <a:rPr lang="en-US" sz="24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FE 0E FE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FE 1F FE 1F FE 0E FE 0E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01 1F 01 1F</a:t>
                          </a:r>
                          <a:r>
                            <a:rPr lang="en-US" sz="24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01 0E 01 0E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1F 01 1F 01 0E 01 0E 01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E0 FE E0 FE F1 FE F1 FE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FE E0 FE E0 FE F1 FE F1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372828366"/>
                  </p:ext>
                </p:extLst>
              </p:nvPr>
            </p:nvGraphicFramePr>
            <p:xfrm>
              <a:off x="395536" y="3468960"/>
              <a:ext cx="8352928" cy="32004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4176464"/>
                    <a:gridCol w="417646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46" r="-100146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46" r="-146" b="-6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01 FE 01 FE 01 FE 01 FE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FE 01 FE 01 FE 01 FE</a:t>
                          </a:r>
                          <a:r>
                            <a:rPr lang="en-US" sz="24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01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1F E0 1F E0 0E F1 0E F1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E0 1F E0 1F F1 0E F1 0E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01 E0 01 E0 01 F1 01 F1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E0 01 E0 01 F1 01 F1 01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1F FE 1F FE 0E</a:t>
                          </a:r>
                          <a:r>
                            <a:rPr lang="en-US" sz="24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FE 0E FE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FE 1F FE 1F FE 0E FE 0E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01 1F 01 1F</a:t>
                          </a:r>
                          <a:r>
                            <a:rPr lang="en-US" sz="24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01 0E 01 0E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1F 01 1F 01 0E 01 0E 01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E0 FE E0 FE F1 FE F1 FE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FE E0 FE E0 FE F1 FE F1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5580112" y="2961265"/>
            <a:ext cx="3197414" cy="400110"/>
          </a:xfrm>
          <a:prstGeom prst="rect">
            <a:avLst/>
          </a:prstGeom>
        </p:spPr>
        <p:style>
          <a:lnRef idx="1">
            <a:schemeClr val="accent5"/>
          </a:lnRef>
          <a:fillRef idx="1002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000" dirty="0" err="1" smtClean="0"/>
              <a:t>Полуслабые</a:t>
            </a:r>
            <a:r>
              <a:rPr lang="ru-RU" sz="2000" dirty="0" smtClean="0"/>
              <a:t> пары ключей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2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348880"/>
            <a:ext cx="9144000" cy="3816424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02128"/>
              </p:ext>
            </p:extLst>
          </p:nvPr>
        </p:nvGraphicFramePr>
        <p:xfrm>
          <a:off x="107504" y="3356992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2445663" cy="95410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A[5];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B[7];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70851"/>
              </p:ext>
            </p:extLst>
          </p:nvPr>
        </p:nvGraphicFramePr>
        <p:xfrm>
          <a:off x="107504" y="247129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87042"/>
              </p:ext>
            </p:extLst>
          </p:nvPr>
        </p:nvGraphicFramePr>
        <p:xfrm>
          <a:off x="107504" y="436510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20381"/>
              </p:ext>
            </p:extLst>
          </p:nvPr>
        </p:nvGraphicFramePr>
        <p:xfrm>
          <a:off x="107504" y="5301208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348880"/>
            <a:ext cx="9144000" cy="3816424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48817"/>
              </p:ext>
            </p:extLst>
          </p:nvPr>
        </p:nvGraphicFramePr>
        <p:xfrm>
          <a:off x="107504" y="3356992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8494335" cy="18158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A[0] = 29; A[1] = 31; A[2] = 12574;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A[3] = 1; A[4]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3808563215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B[0] = 27; B[1] = 30; B[3] = 255;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91561"/>
              </p:ext>
            </p:extLst>
          </p:nvPr>
        </p:nvGraphicFramePr>
        <p:xfrm>
          <a:off x="107504" y="247129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1D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1F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56103"/>
              </p:ext>
            </p:extLst>
          </p:nvPr>
        </p:nvGraphicFramePr>
        <p:xfrm>
          <a:off x="107504" y="436510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0F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1B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09529"/>
              </p:ext>
            </p:extLst>
          </p:nvPr>
        </p:nvGraphicFramePr>
        <p:xfrm>
          <a:off x="107504" y="5301208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924944"/>
            <a:ext cx="9144000" cy="3816424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53582"/>
              </p:ext>
            </p:extLst>
          </p:nvPr>
        </p:nvGraphicFramePr>
        <p:xfrm>
          <a:off x="107504" y="393305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9945"/>
              </p:ext>
            </p:extLst>
          </p:nvPr>
        </p:nvGraphicFramePr>
        <p:xfrm>
          <a:off x="107504" y="30473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DFFF7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1D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1F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97899"/>
              </p:ext>
            </p:extLst>
          </p:nvPr>
        </p:nvGraphicFramePr>
        <p:xfrm>
          <a:off x="107504" y="4941168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0F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1B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1E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84253"/>
              </p:ext>
            </p:extLst>
          </p:nvPr>
        </p:nvGraphicFramePr>
        <p:xfrm>
          <a:off x="107504" y="5877272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000E000F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67326"/>
              </p:ext>
            </p:extLst>
          </p:nvPr>
        </p:nvGraphicFramePr>
        <p:xfrm>
          <a:off x="107504" y="116005"/>
          <a:ext cx="4896544" cy="2743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99892"/>
                <a:gridCol w="259665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Конструкция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Значение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0x000DFFF0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+ 2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0x000DFFF8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 (0x1D)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+ 2)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12574 (0x311E)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0x000DFFF8</a:t>
                      </a:r>
                      <a:endParaRPr lang="ru-RU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35893"/>
              </p:ext>
            </p:extLst>
          </p:nvPr>
        </p:nvGraphicFramePr>
        <p:xfrm>
          <a:off x="4644008" y="179600"/>
          <a:ext cx="4464497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04257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Конструкция</a:t>
                      </a:r>
                      <a:endParaRPr lang="ru-RU" sz="2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Значение</a:t>
                      </a:r>
                      <a:endParaRPr lang="ru-RU" sz="2400" dirty="0"/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0x000E0004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 + 3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0x000E0007</a:t>
                      </a:r>
                      <a:endParaRPr lang="ru-RU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*B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 (0x1B)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*(B + 3)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255 (0xFF)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2121" y="188640"/>
            <a:ext cx="8494335" cy="18158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A[0] = 29; A[1] = 31; A[2] = 12574;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A[3] = 1; A[4]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3808563215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B[0] = 27; B[1] = 30; B[3] = 255;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061" y="2780928"/>
            <a:ext cx="8494335" cy="18158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 = 29; *(A + 1) = 31; *(A + 2) = 12574;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*(A + 3) = 1; *(A + 4)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3808563215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*B = 27; *(B + 1) = 30; *(B + 3) = 255;</a:t>
            </a:r>
          </a:p>
        </p:txBody>
      </p:sp>
    </p:spTree>
    <p:extLst>
      <p:ext uri="{BB962C8B-B14F-4D97-AF65-F5344CB8AC3E}">
        <p14:creationId xmlns:p14="http://schemas.microsoft.com/office/powerpoint/2010/main" val="9712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789040"/>
            <a:ext cx="9144000" cy="2808312"/>
          </a:xfrm>
          <a:prstGeom prst="rect">
            <a:avLst/>
          </a:prstGeom>
          <a:solidFill>
            <a:srgbClr val="EA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9144000" cy="1872208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68969"/>
              </p:ext>
            </p:extLst>
          </p:nvPr>
        </p:nvGraphicFramePr>
        <p:xfrm>
          <a:off x="107504" y="398346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94623"/>
              </p:ext>
            </p:extLst>
          </p:nvPr>
        </p:nvGraphicFramePr>
        <p:xfrm>
          <a:off x="61122" y="5783664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75989"/>
              </p:ext>
            </p:extLst>
          </p:nvPr>
        </p:nvGraphicFramePr>
        <p:xfrm>
          <a:off x="107504" y="28529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92701"/>
              </p:ext>
            </p:extLst>
          </p:nvPr>
        </p:nvGraphicFramePr>
        <p:xfrm>
          <a:off x="107504" y="48475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9648795" cy="5232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DWORD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35642"/>
              </p:ext>
            </p:extLst>
          </p:nvPr>
        </p:nvGraphicFramePr>
        <p:xfrm>
          <a:off x="107504" y="196724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Правая фигурная скобка 16"/>
          <p:cNvSpPr/>
          <p:nvPr/>
        </p:nvSpPr>
        <p:spPr>
          <a:xfrm rot="16200000">
            <a:off x="4403299" y="-564146"/>
            <a:ext cx="337401" cy="4464497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247964" y="908720"/>
            <a:ext cx="64807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789040"/>
            <a:ext cx="9144000" cy="2808312"/>
          </a:xfrm>
          <a:prstGeom prst="rect">
            <a:avLst/>
          </a:prstGeom>
          <a:solidFill>
            <a:srgbClr val="EA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9144000" cy="1872208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83637"/>
              </p:ext>
            </p:extLst>
          </p:nvPr>
        </p:nvGraphicFramePr>
        <p:xfrm>
          <a:off x="107504" y="398346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0F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15303"/>
              </p:ext>
            </p:extLst>
          </p:nvPr>
        </p:nvGraphicFramePr>
        <p:xfrm>
          <a:off x="61122" y="5783664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6C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6D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30394"/>
              </p:ext>
            </p:extLst>
          </p:nvPr>
        </p:nvGraphicFramePr>
        <p:xfrm>
          <a:off x="107504" y="28529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74348"/>
              </p:ext>
            </p:extLst>
          </p:nvPr>
        </p:nvGraphicFramePr>
        <p:xfrm>
          <a:off x="107504" y="48475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8422327" cy="95410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15;      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de-DE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de-DE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15;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1469804; 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</a:t>
            </a:r>
            <a:r>
              <a:rPr lang="en-US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+ 4) = 1469804</a:t>
            </a:r>
            <a:endParaRPr lang="ru-RU" sz="2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80445"/>
              </p:ext>
            </p:extLst>
          </p:nvPr>
        </p:nvGraphicFramePr>
        <p:xfrm>
          <a:off x="107504" y="196724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91461"/>
              </p:ext>
            </p:extLst>
          </p:nvPr>
        </p:nvGraphicFramePr>
        <p:xfrm>
          <a:off x="81638" y="3335392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  <a:gridCol w="994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100000CA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100000CB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100000D2</a:t>
                      </a:r>
                      <a:endParaRPr lang="ru-RU" dirty="0">
                        <a:latin typeface="Arial Narrow" panose="020B0606020202030204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7F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4E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99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3160" y="2183264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ch1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16200000">
            <a:off x="1408590" y="2579307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220267" y="2190245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ch2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121" y="188640"/>
            <a:ext cx="8206303" cy="138499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ch1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ch2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ch3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ch4 = </a:t>
            </a:r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127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ch5 = </a:t>
            </a:r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ch6 = </a:t>
            </a:r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ch7 = </a:t>
            </a:r>
            <a:r>
              <a:rPr lang="en-US" sz="2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0x4E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ch8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'\n'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ch9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'\t'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rot="16200000">
            <a:off x="404243" y="2576977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авая фигурная скобка 20"/>
          <p:cNvSpPr/>
          <p:nvPr/>
        </p:nvSpPr>
        <p:spPr>
          <a:xfrm rot="16200000">
            <a:off x="2391101" y="2579308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2202778" y="2190246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ch3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Правая фигурная скобка 25"/>
          <p:cNvSpPr/>
          <p:nvPr/>
        </p:nvSpPr>
        <p:spPr>
          <a:xfrm rot="16200000">
            <a:off x="3383867" y="2579308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195544" y="2190246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ch4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авая фигурная скобка 27"/>
          <p:cNvSpPr/>
          <p:nvPr/>
        </p:nvSpPr>
        <p:spPr>
          <a:xfrm rot="16200000">
            <a:off x="4386784" y="2579309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198461" y="2190247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ch5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Правая фигурная скобка 29"/>
          <p:cNvSpPr/>
          <p:nvPr/>
        </p:nvSpPr>
        <p:spPr>
          <a:xfrm rot="16200000">
            <a:off x="5369030" y="2579309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180707" y="2190247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ch6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Правая фигурная скобка 31"/>
          <p:cNvSpPr/>
          <p:nvPr/>
        </p:nvSpPr>
        <p:spPr>
          <a:xfrm rot="16200000">
            <a:off x="6378338" y="2579309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6190015" y="2190247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ch7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равая фигурная скобка 33"/>
          <p:cNvSpPr/>
          <p:nvPr/>
        </p:nvSpPr>
        <p:spPr>
          <a:xfrm rot="16200000">
            <a:off x="7352611" y="2583114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164288" y="2194052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ch8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Правая фигурная скобка 35"/>
          <p:cNvSpPr/>
          <p:nvPr/>
        </p:nvSpPr>
        <p:spPr>
          <a:xfrm rot="16200000">
            <a:off x="8360723" y="2587209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8172400" y="2198147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ch9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48997"/>
              </p:ext>
            </p:extLst>
          </p:nvPr>
        </p:nvGraphicFramePr>
        <p:xfrm>
          <a:off x="81638" y="3356992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9357"/>
                <a:gridCol w="1119357"/>
                <a:gridCol w="1119357"/>
                <a:gridCol w="1119357"/>
                <a:gridCol w="1119357"/>
                <a:gridCol w="1119357"/>
                <a:gridCol w="1119357"/>
                <a:gridCol w="1119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100000CA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100000CB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6A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16200000">
            <a:off x="1049579" y="1947146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0191" y="2204864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wc1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37032"/>
              </p:ext>
            </p:extLst>
          </p:nvPr>
        </p:nvGraphicFramePr>
        <p:xfrm>
          <a:off x="107504" y="4633972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100000D3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100000D4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1D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23" name="Правая фигурная скобка 22"/>
          <p:cNvSpPr/>
          <p:nvPr/>
        </p:nvSpPr>
        <p:spPr>
          <a:xfrm rot="5400000">
            <a:off x="1044888" y="4587589"/>
            <a:ext cx="359001" cy="2182037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30190" y="6002124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wc5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121" y="188640"/>
            <a:ext cx="8465779" cy="18158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WCHAR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wc1 =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L'J'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wc2 =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L'j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wc3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L'</a:t>
            </a:r>
            <a:r>
              <a:rPr lang="ru-R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wc4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L'</a:t>
            </a:r>
            <a:r>
              <a:rPr lang="ru-R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ψ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WCHAR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wc5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wc6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12827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wc7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-53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wc8 =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9" name="Правая фигурная скобка 18"/>
          <p:cNvSpPr/>
          <p:nvPr/>
        </p:nvSpPr>
        <p:spPr>
          <a:xfrm rot="5400000">
            <a:off x="3271436" y="4598488"/>
            <a:ext cx="359001" cy="21602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103792" y="6009948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wc6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rot="16200000">
            <a:off x="3281588" y="2005747"/>
            <a:ext cx="337401" cy="2077054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062200" y="2204864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wc2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авая фигурная скобка 24"/>
          <p:cNvSpPr/>
          <p:nvPr/>
        </p:nvSpPr>
        <p:spPr>
          <a:xfrm rot="16200000">
            <a:off x="5509634" y="1937942"/>
            <a:ext cx="337401" cy="2212666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0246" y="2204865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wc3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авая фигурная скобка 26"/>
          <p:cNvSpPr/>
          <p:nvPr/>
        </p:nvSpPr>
        <p:spPr>
          <a:xfrm rot="16200000">
            <a:off x="7787676" y="1980698"/>
            <a:ext cx="337401" cy="2160238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568288" y="2221407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wc4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Правая фигурная скобка 29"/>
          <p:cNvSpPr/>
          <p:nvPr/>
        </p:nvSpPr>
        <p:spPr>
          <a:xfrm rot="5400000">
            <a:off x="5490271" y="4598488"/>
            <a:ext cx="359001" cy="21602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281683" y="6009948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wc7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Правая фигурная скобка 31"/>
          <p:cNvSpPr/>
          <p:nvPr/>
        </p:nvSpPr>
        <p:spPr>
          <a:xfrm rot="5400000">
            <a:off x="7745418" y="4598488"/>
            <a:ext cx="359001" cy="2160240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7536830" y="6009948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wc8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78521"/>
              </p:ext>
            </p:extLst>
          </p:nvPr>
        </p:nvGraphicFramePr>
        <p:xfrm>
          <a:off x="81638" y="2564904"/>
          <a:ext cx="895485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9357"/>
                <a:gridCol w="1119357"/>
                <a:gridCol w="1119357"/>
                <a:gridCol w="1119357"/>
                <a:gridCol w="1119357"/>
                <a:gridCol w="1119357"/>
                <a:gridCol w="1119357"/>
                <a:gridCol w="1119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  <a:cs typeface="Consolas" pitchFamily="49" charset="0"/>
                        </a:rPr>
                        <a:t>100000DB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 Narrow" pitchFamily="34" charset="0"/>
                        </a:rPr>
                        <a:t>100000DC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100000CF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itchFamily="34" charset="0"/>
                        </a:rPr>
                        <a:t>100000D1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E9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16200000">
            <a:off x="1049579" y="1155058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0191" y="1412776"/>
            <a:ext cx="77617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wc9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121" y="188640"/>
            <a:ext cx="6691255" cy="5232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WCHAR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wc9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L'\n'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wc10 = </a:t>
            </a:r>
            <a:r>
              <a:rPr lang="en-US" sz="2800" dirty="0">
                <a:solidFill>
                  <a:srgbClr val="00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0x23E9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rot="16200000">
            <a:off x="3281588" y="1213659"/>
            <a:ext cx="337401" cy="2077054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964264" y="1412776"/>
            <a:ext cx="97334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wc10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58912"/>
              </p:ext>
            </p:extLst>
          </p:nvPr>
        </p:nvGraphicFramePr>
        <p:xfrm>
          <a:off x="323528" y="290841"/>
          <a:ext cx="8496944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62118"/>
                <a:gridCol w="1062118"/>
                <a:gridCol w="1062118"/>
                <a:gridCol w="1062118"/>
                <a:gridCol w="1062118"/>
                <a:gridCol w="1062118"/>
                <a:gridCol w="1062118"/>
                <a:gridCol w="106211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0000008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57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59847"/>
              </p:ext>
            </p:extLst>
          </p:nvPr>
        </p:nvGraphicFramePr>
        <p:xfrm>
          <a:off x="107504" y="3356992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9B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66994"/>
              </p:ext>
            </p:extLst>
          </p:nvPr>
        </p:nvGraphicFramePr>
        <p:xfrm>
          <a:off x="61122" y="5184526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7FFFFFF8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81097"/>
              </p:ext>
            </p:extLst>
          </p:nvPr>
        </p:nvGraphicFramePr>
        <p:xfrm>
          <a:off x="395536" y="1781409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01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72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545" y="1140738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1140738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1140738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1140738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40" y="1140738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1140738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1150001"/>
            <a:ext cx="103105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cs typeface="Consolas" pitchFamily="49" charset="0"/>
              </a:rPr>
              <a:t>пробел</a:t>
            </a:r>
            <a:endParaRPr lang="ru-RU" sz="2000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72400" y="1140738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955" y="2667105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4573" y="2667105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668850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1034" y="2667105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668850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4666753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Λ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95032" y="4666753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ό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8104" y="4666753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γ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56950" y="4666753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ο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2074" y="642691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ς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95" y="640394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Я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3317" y="6403944"/>
            <a:ext cx="103105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cs typeface="Consolas" pitchFamily="49" charset="0"/>
              </a:rPr>
              <a:t>пробел</a:t>
            </a:r>
            <a:endParaRPr lang="ru-RU" sz="2000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3" name="Правая фигурная скобка 32"/>
          <p:cNvSpPr/>
          <p:nvPr/>
        </p:nvSpPr>
        <p:spPr>
          <a:xfrm rot="5400000">
            <a:off x="1035931" y="3292661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 rot="5400000">
            <a:off x="3289197" y="3292964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авая фигурная скобка 36"/>
          <p:cNvSpPr/>
          <p:nvPr/>
        </p:nvSpPr>
        <p:spPr>
          <a:xfrm rot="5400000">
            <a:off x="5515916" y="3292964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5400000">
            <a:off x="7751115" y="3276663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авая фигурная скобка 38"/>
          <p:cNvSpPr/>
          <p:nvPr/>
        </p:nvSpPr>
        <p:spPr>
          <a:xfrm rot="5400000">
            <a:off x="1019819" y="5092861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авая фигурная скобка 39"/>
          <p:cNvSpPr/>
          <p:nvPr/>
        </p:nvSpPr>
        <p:spPr>
          <a:xfrm rot="5400000">
            <a:off x="3289197" y="5092860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авая фигурная скобка 40"/>
          <p:cNvSpPr/>
          <p:nvPr/>
        </p:nvSpPr>
        <p:spPr>
          <a:xfrm rot="5400000">
            <a:off x="5556860" y="5092859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659499" y="2668850"/>
            <a:ext cx="207236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cs typeface="Consolas" pitchFamily="49" charset="0"/>
              </a:rPr>
              <a:t>Нулевой символ</a:t>
            </a:r>
            <a:endParaRPr lang="ru-RU" sz="2000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65374" y="6358689"/>
            <a:ext cx="207236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cs typeface="Consolas" pitchFamily="49" charset="0"/>
              </a:rPr>
              <a:t>Нулевой символ</a:t>
            </a:r>
            <a:endParaRPr lang="ru-RU" sz="2000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44" name="Правая фигурная скобка 43"/>
          <p:cNvSpPr/>
          <p:nvPr/>
        </p:nvSpPr>
        <p:spPr>
          <a:xfrm rot="5400000">
            <a:off x="7801732" y="5086751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Ключи, не подходящие для </a:t>
            </a:r>
            <a:r>
              <a:rPr lang="en-US" dirty="0" smtClean="0"/>
              <a:t>DES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57416"/>
          </a:xfrm>
        </p:spPr>
        <p:txBody>
          <a:bodyPr/>
          <a:lstStyle/>
          <a:p>
            <a:r>
              <a:rPr lang="ru-RU" dirty="0" smtClean="0"/>
              <a:t>Нежелательны также следующие ключи: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93482"/>
              </p:ext>
            </p:extLst>
          </p:nvPr>
        </p:nvGraphicFramePr>
        <p:xfrm>
          <a:off x="2484000" y="2924944"/>
          <a:ext cx="4176464" cy="182880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41764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onsolas" pitchFamily="49" charset="0"/>
                          <a:cs typeface="Consolas" pitchFamily="49" charset="0"/>
                        </a:rPr>
                        <a:t>00 00 00 00 00 00 00 00</a:t>
                      </a:r>
                      <a:endParaRPr lang="ru-RU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r>
                        <a:rPr lang="en-US" sz="2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FF</a:t>
                      </a:r>
                      <a:endParaRPr lang="ru-RU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E1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E1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E1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E1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F0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F0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F0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F0</a:t>
                      </a:r>
                      <a:endParaRPr lang="ru-RU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1E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1E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1E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1E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0F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2400" dirty="0" err="1" smtClean="0"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  <a:endParaRPr lang="ru-RU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9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29896"/>
              </p:ext>
            </p:extLst>
          </p:nvPr>
        </p:nvGraphicFramePr>
        <p:xfrm>
          <a:off x="323528" y="2955137"/>
          <a:ext cx="8496944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62118"/>
                <a:gridCol w="1062118"/>
                <a:gridCol w="1062118"/>
                <a:gridCol w="1062118"/>
                <a:gridCol w="1062118"/>
                <a:gridCol w="1062118"/>
                <a:gridCol w="1062118"/>
                <a:gridCol w="106211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0000008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5000000F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48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65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57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63395"/>
              </p:ext>
            </p:extLst>
          </p:nvPr>
        </p:nvGraphicFramePr>
        <p:xfrm>
          <a:off x="395536" y="4445705"/>
          <a:ext cx="8352928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  <a:cs typeface="Consolas" pitchFamily="49" charset="0"/>
                        </a:rPr>
                        <a:t>0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5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0000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01</a:t>
                      </a:r>
                      <a:r>
                        <a:rPr lang="ru-RU" dirty="0" smtClean="0">
                          <a:latin typeface="Arial Narrow" pitchFamily="34" charset="0"/>
                        </a:rPr>
                        <a:t>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72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6C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64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545" y="380503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380503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380503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380503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380503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380503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3814297"/>
            <a:ext cx="103105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cs typeface="Consolas" pitchFamily="49" charset="0"/>
              </a:rPr>
              <a:t>пробел</a:t>
            </a:r>
            <a:endParaRPr lang="ru-RU" sz="2000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400" y="380503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955" y="5331401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4573" y="5331401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5333146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1034" y="5331401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040" y="5333146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0729" y="1702432"/>
            <a:ext cx="460254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"Hello, World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770" y="259630"/>
            <a:ext cx="477246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s[]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"Hello, World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5404" y="980728"/>
            <a:ext cx="89319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ИЛИ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0506" y="1844622"/>
            <a:ext cx="3818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Правая фигурная скобка 25"/>
          <p:cNvSpPr/>
          <p:nvPr/>
        </p:nvSpPr>
        <p:spPr>
          <a:xfrm rot="16200000">
            <a:off x="671405" y="2238335"/>
            <a:ext cx="360039" cy="864098"/>
          </a:xfrm>
          <a:prstGeom prst="rightBrace">
            <a:avLst>
              <a:gd name="adj1" fmla="val 1665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59580" y="6021288"/>
            <a:ext cx="732123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s[0] ==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'H'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s[1]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*(s + 7)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'W'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15616" y="1455167"/>
            <a:ext cx="409278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WCHAR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Это</a:t>
            </a:r>
            <a:r>
              <a:rPr lang="el-GR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я!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71307"/>
              </p:ext>
            </p:extLst>
          </p:nvPr>
        </p:nvGraphicFramePr>
        <p:xfrm>
          <a:off x="107504" y="213285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42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3E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97685" y="3526836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Э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5978" y="3527420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т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8104" y="3501235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о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1086" y="5490264"/>
            <a:ext cx="1172116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Нулевой</a:t>
            </a:r>
            <a:b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символ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2074" y="5445224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я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1385" y="5445338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03169" y="3491792"/>
            <a:ext cx="103105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cs typeface="Consolas" pitchFamily="49" charset="0"/>
              </a:rPr>
              <a:t>пробел</a:t>
            </a:r>
            <a:endParaRPr lang="ru-RU" sz="2000" dirty="0">
              <a:solidFill>
                <a:schemeClr val="bg1"/>
              </a:solidFill>
              <a:cs typeface="Consolas" pitchFamily="49" charset="0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767"/>
              </p:ext>
            </p:extLst>
          </p:nvPr>
        </p:nvGraphicFramePr>
        <p:xfrm>
          <a:off x="61122" y="4149080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7FFFFFF8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97685" y="188640"/>
            <a:ext cx="426270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WCHAR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Это</a:t>
            </a:r>
            <a:r>
              <a:rPr lang="el-GR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я!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1035931" y="2068525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3275550" y="2068524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 rot="5400000">
            <a:off x="5528444" y="2068525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авая фигурная скобка 17"/>
          <p:cNvSpPr/>
          <p:nvPr/>
        </p:nvSpPr>
        <p:spPr>
          <a:xfrm rot="5400000">
            <a:off x="7749995" y="2068525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авая фигурная скобка 18"/>
          <p:cNvSpPr/>
          <p:nvPr/>
        </p:nvSpPr>
        <p:spPr>
          <a:xfrm rot="5400000">
            <a:off x="1006238" y="4040037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авая фигурная скобка 19"/>
          <p:cNvSpPr/>
          <p:nvPr/>
        </p:nvSpPr>
        <p:spPr>
          <a:xfrm rot="5400000">
            <a:off x="3302846" y="4044095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авая фигурная скобка 21"/>
          <p:cNvSpPr/>
          <p:nvPr/>
        </p:nvSpPr>
        <p:spPr>
          <a:xfrm rot="5400000">
            <a:off x="5528444" y="4044095"/>
            <a:ext cx="337401" cy="2194255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697481" y="775280"/>
            <a:ext cx="89319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ИЛИ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21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789040"/>
            <a:ext cx="9144000" cy="2808312"/>
          </a:xfrm>
          <a:prstGeom prst="rect">
            <a:avLst/>
          </a:prstGeom>
          <a:solidFill>
            <a:srgbClr val="EA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9144000" cy="1872208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55127"/>
              </p:ext>
            </p:extLst>
          </p:nvPr>
        </p:nvGraphicFramePr>
        <p:xfrm>
          <a:off x="107504" y="398346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88150"/>
              </p:ext>
            </p:extLst>
          </p:nvPr>
        </p:nvGraphicFramePr>
        <p:xfrm>
          <a:off x="61122" y="5783664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62867"/>
              </p:ext>
            </p:extLst>
          </p:nvPr>
        </p:nvGraphicFramePr>
        <p:xfrm>
          <a:off x="107504" y="28529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35072"/>
              </p:ext>
            </p:extLst>
          </p:nvPr>
        </p:nvGraphicFramePr>
        <p:xfrm>
          <a:off x="107504" y="48475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6296917" cy="5232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20605"/>
              </p:ext>
            </p:extLst>
          </p:nvPr>
        </p:nvGraphicFramePr>
        <p:xfrm>
          <a:off x="107504" y="196724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Правая фигурная скобка 16"/>
          <p:cNvSpPr/>
          <p:nvPr/>
        </p:nvSpPr>
        <p:spPr>
          <a:xfrm rot="16200000">
            <a:off x="4403299" y="-564146"/>
            <a:ext cx="337401" cy="4464497"/>
          </a:xfrm>
          <a:prstGeom prst="rightBrace">
            <a:avLst>
              <a:gd name="adj1" fmla="val 6755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121950" y="908720"/>
            <a:ext cx="9001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1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789040"/>
            <a:ext cx="9144000" cy="2808312"/>
          </a:xfrm>
          <a:prstGeom prst="rect">
            <a:avLst/>
          </a:prstGeom>
          <a:solidFill>
            <a:srgbClr val="EA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9144000" cy="1872208"/>
          </a:xfrm>
          <a:prstGeom prst="rect">
            <a:avLst/>
          </a:prstGeom>
          <a:solidFill>
            <a:srgbClr val="00CC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17522"/>
              </p:ext>
            </p:extLst>
          </p:nvPr>
        </p:nvGraphicFramePr>
        <p:xfrm>
          <a:off x="107504" y="3983464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48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69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21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4F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71899"/>
              </p:ext>
            </p:extLst>
          </p:nvPr>
        </p:nvGraphicFramePr>
        <p:xfrm>
          <a:off x="61122" y="5783664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02100017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83396"/>
              </p:ext>
            </p:extLst>
          </p:nvPr>
        </p:nvGraphicFramePr>
        <p:xfrm>
          <a:off x="107504" y="2852936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53085"/>
              </p:ext>
            </p:extLst>
          </p:nvPr>
        </p:nvGraphicFramePr>
        <p:xfrm>
          <a:off x="107504" y="484756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0210000F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4B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</a:t>
                      </a:r>
                      <a:endParaRPr kumimoji="0" lang="ru-RU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121" y="188640"/>
            <a:ext cx="8422327" cy="138499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'!'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39278"/>
              </p:ext>
            </p:extLst>
          </p:nvPr>
        </p:nvGraphicFramePr>
        <p:xfrm>
          <a:off x="107504" y="1967240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FFFF0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FFFF1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FFFF2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FFFF3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FFFF4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FFFF5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FFFF6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Arial Narrow" pitchFamily="34" charset="0"/>
                        </a:rPr>
                        <a:t>000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FFFF7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02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75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4262705" cy="461665"/>
          </a:xfrm>
          <a:prstGeom prst="rect">
            <a:avLst/>
          </a:prstGeom>
          <a:solidFill>
            <a:srgbClr val="FFE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PrintStringA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4008" y="188640"/>
            <a:ext cx="4432624" cy="461665"/>
          </a:xfrm>
          <a:prstGeom prst="rect">
            <a:avLst/>
          </a:prstGeom>
          <a:solidFill>
            <a:srgbClr val="D1E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PrintStringW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(WCHAR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21" y="980728"/>
            <a:ext cx="3922869" cy="461665"/>
          </a:xfrm>
          <a:prstGeom prst="rect">
            <a:avLst/>
          </a:prstGeom>
          <a:solidFill>
            <a:srgbClr val="FFE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GetStrLenA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6949" y="980727"/>
            <a:ext cx="4092787" cy="461665"/>
          </a:xfrm>
          <a:prstGeom prst="rect">
            <a:avLst/>
          </a:prstGeom>
          <a:solidFill>
            <a:srgbClr val="D1E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GetStrLenW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(WCHAR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772816"/>
            <a:ext cx="3752950" cy="830997"/>
          </a:xfrm>
          <a:prstGeom prst="rect">
            <a:avLst/>
          </a:prstGeom>
          <a:solidFill>
            <a:srgbClr val="FFE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CompareStrA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*s1,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DWORD n, CHAR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s2);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3763" y="1772816"/>
            <a:ext cx="3922869" cy="830997"/>
          </a:xfrm>
          <a:prstGeom prst="rect">
            <a:avLst/>
          </a:prstGeom>
          <a:solidFill>
            <a:srgbClr val="D1E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CompareStrW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(WCHAR *s1,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DWORD n, WCHAR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s2);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4476" y="3140968"/>
            <a:ext cx="1088760" cy="584775"/>
          </a:xfrm>
          <a:prstGeom prst="rect">
            <a:avLst/>
          </a:prstGeom>
          <a:solidFill>
            <a:srgbClr val="FFCCFF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ru-RU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2928" y="3140967"/>
            <a:ext cx="1314784" cy="584775"/>
          </a:xfrm>
          <a:prstGeom prst="rect">
            <a:avLst/>
          </a:prstGeom>
          <a:solidFill>
            <a:srgbClr val="AFD7FF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WCHAR</a:t>
            </a:r>
            <a:endParaRPr lang="ru-RU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4608" y="3861048"/>
            <a:ext cx="1314784" cy="584775"/>
          </a:xfrm>
          <a:prstGeom prst="rect">
            <a:avLst/>
          </a:prstGeom>
          <a:solidFill>
            <a:srgbClr val="00E66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TCHAR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Прямая со стрелкой 4"/>
          <p:cNvCxnSpPr>
            <a:stCxn id="3" idx="3"/>
            <a:endCxn id="10" idx="1"/>
          </p:cNvCxnSpPr>
          <p:nvPr/>
        </p:nvCxnSpPr>
        <p:spPr>
          <a:xfrm>
            <a:off x="2783236" y="3433356"/>
            <a:ext cx="113137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1"/>
            <a:endCxn id="10" idx="3"/>
          </p:cNvCxnSpPr>
          <p:nvPr/>
        </p:nvCxnSpPr>
        <p:spPr>
          <a:xfrm flipH="1">
            <a:off x="5229392" y="3433355"/>
            <a:ext cx="973536" cy="720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0647" y="4767535"/>
            <a:ext cx="4262705" cy="461665"/>
          </a:xfrm>
          <a:prstGeom prst="rect">
            <a:avLst/>
          </a:prstGeom>
          <a:solidFill>
            <a:srgbClr val="8BF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(TCHAR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0564" y="5373216"/>
            <a:ext cx="3922869" cy="461665"/>
          </a:xfrm>
          <a:prstGeom prst="rect">
            <a:avLst/>
          </a:prstGeom>
          <a:solidFill>
            <a:srgbClr val="8BF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(TCHAR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4368" y="6027003"/>
            <a:ext cx="7375260" cy="461665"/>
          </a:xfrm>
          <a:prstGeom prst="rect">
            <a:avLst/>
          </a:prstGeom>
          <a:solidFill>
            <a:srgbClr val="8BF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CompareStr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(TCHAR *s1, DWORD n, TCHAR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s2);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726874"/>
                  </p:ext>
                </p:extLst>
              </p:nvPr>
            </p:nvGraphicFramePr>
            <p:xfrm>
              <a:off x="395537" y="1690008"/>
              <a:ext cx="8381392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10112"/>
                    <a:gridCol w="1053040"/>
                    <a:gridCol w="1053040"/>
                    <a:gridCol w="1053040"/>
                    <a:gridCol w="1053040"/>
                    <a:gridCol w="1053040"/>
                    <a:gridCol w="1053040"/>
                    <a:gridCol w="1053040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40726874"/>
                  </p:ext>
                </p:extLst>
              </p:nvPr>
            </p:nvGraphicFramePr>
            <p:xfrm>
              <a:off x="395537" y="1690008"/>
              <a:ext cx="8381392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10112"/>
                    <a:gridCol w="1053040"/>
                    <a:gridCol w="1053040"/>
                    <a:gridCol w="1053040"/>
                    <a:gridCol w="1053040"/>
                    <a:gridCol w="1053040"/>
                    <a:gridCol w="1053040"/>
                    <a:gridCol w="10530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2" r="-72831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7093" r="-60290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954" r="-49942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5954" r="-39942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5954" r="-29942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8837" r="-20116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95376" r="-100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537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963066" y="908720"/>
            <a:ext cx="375295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 =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23441"/>
              </p:ext>
            </p:extLst>
          </p:nvPr>
        </p:nvGraphicFramePr>
        <p:xfrm>
          <a:off x="107504" y="2276872"/>
          <a:ext cx="8928992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7FFFFFF8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AF</a:t>
                      </a:r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07420"/>
                  </p:ext>
                </p:extLst>
              </p:nvPr>
            </p:nvGraphicFramePr>
            <p:xfrm>
              <a:off x="395537" y="4221088"/>
              <a:ext cx="8381392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10112"/>
                    <a:gridCol w="1053040"/>
                    <a:gridCol w="1053040"/>
                    <a:gridCol w="1053040"/>
                    <a:gridCol w="1053040"/>
                    <a:gridCol w="1053040"/>
                    <a:gridCol w="1053040"/>
                    <a:gridCol w="1053040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>
                            <a:latin typeface="Arial Narrow" pitchFamily="34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02807420"/>
                  </p:ext>
                </p:extLst>
              </p:nvPr>
            </p:nvGraphicFramePr>
            <p:xfrm>
              <a:off x="395537" y="4221088"/>
              <a:ext cx="8381392" cy="370840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1010112"/>
                    <a:gridCol w="1053040"/>
                    <a:gridCol w="1053040"/>
                    <a:gridCol w="1053040"/>
                    <a:gridCol w="1053040"/>
                    <a:gridCol w="1053040"/>
                    <a:gridCol w="1053040"/>
                    <a:gridCol w="10530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2" r="-72831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7093" r="-60290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5954" r="-49942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5954" r="-39942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5954" r="-29942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98837" r="-20116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95376" r="-100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9537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00065"/>
              </p:ext>
            </p:extLst>
          </p:nvPr>
        </p:nvGraphicFramePr>
        <p:xfrm>
          <a:off x="61122" y="3212976"/>
          <a:ext cx="9036496" cy="7416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  <a:cs typeface="Consolas" pitchFamily="49" charset="0"/>
                        </a:rPr>
                        <a:t>7FFFFFF8</a:t>
                      </a:r>
                      <a:endParaRPr lang="ru-RU" dirty="0"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7FFFFFF9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7FFFFFFA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7FFFFFFB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7FFFFFFC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7FFFFFFD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7FFFFFFE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 Narrow" pitchFamily="34" charset="0"/>
                        </a:rPr>
                        <a:t>7FFFFFFF</a:t>
                      </a:r>
                      <a:endParaRPr lang="ru-RU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5013176"/>
            <a:ext cx="273344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(p + 5) = 175;</a:t>
            </a:r>
            <a:endParaRPr lang="ru-RU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5847655"/>
            <a:ext cx="154401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free(p);</a:t>
            </a:r>
            <a:endParaRPr lang="ru-RU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</a:t>
            </a:r>
            <a:r>
              <a:rPr lang="en-US" dirty="0" err="1" smtClean="0"/>
              <a:t>WinAPI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Segoe UI" pitchFamily="34" charset="0"/>
                <a:cs typeface="Segoe UI" pitchFamily="34" charset="0"/>
              </a:rPr>
              <a:t>Что такое функции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Win32 API </a:t>
            </a:r>
            <a:r>
              <a:rPr lang="ru-RU" sz="2400" dirty="0" smtClean="0">
                <a:latin typeface="Segoe UI" pitchFamily="34" charset="0"/>
                <a:cs typeface="Segoe UI" pitchFamily="34" charset="0"/>
              </a:rPr>
              <a:t>и как они работают.</a:t>
            </a:r>
            <a:endParaRPr lang="ru-RU" sz="2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5" y="908720"/>
            <a:ext cx="1138179" cy="113817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8" y="2862401"/>
            <a:ext cx="1219048" cy="1219048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6" y="4869160"/>
            <a:ext cx="1300318" cy="130031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7" name="Скругленный прямоугольник 6"/>
          <p:cNvSpPr/>
          <p:nvPr/>
        </p:nvSpPr>
        <p:spPr>
          <a:xfrm>
            <a:off x="107504" y="2215683"/>
            <a:ext cx="2182562" cy="346234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ru-RU" sz="1600" dirty="0" smtClean="0">
                <a:latin typeface="Segoe UI" pitchFamily="34" charset="0"/>
                <a:cs typeface="Segoe UI" pitchFamily="34" charset="0"/>
              </a:rPr>
              <a:t>Программа 1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.exe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7504" y="4231907"/>
            <a:ext cx="2182562" cy="346234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ru-RU" sz="1600" dirty="0" smtClean="0">
                <a:latin typeface="Segoe UI" pitchFamily="34" charset="0"/>
                <a:cs typeface="Segoe UI" pitchFamily="34" charset="0"/>
              </a:rPr>
              <a:t>Программа 2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.exe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0598" y="6322062"/>
            <a:ext cx="2159468" cy="346234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ru-RU" sz="1600" dirty="0" smtClean="0">
                <a:latin typeface="Segoe UI" pitchFamily="34" charset="0"/>
                <a:cs typeface="Segoe UI" pitchFamily="34" charset="0"/>
              </a:rPr>
              <a:t>Программа 3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.exe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3713870" y="833547"/>
            <a:ext cx="2828595" cy="5485350"/>
            <a:chOff x="2935059" y="836712"/>
            <a:chExt cx="2828595" cy="548535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987825" y="1713550"/>
              <a:ext cx="2723064" cy="4608512"/>
            </a:xfrm>
            <a:prstGeom prst="rect">
              <a:avLst/>
            </a:prstGeom>
            <a:gradFill>
              <a:gsLst>
                <a:gs pos="0">
                  <a:srgbClr val="000080"/>
                </a:gs>
                <a:gs pos="53000">
                  <a:srgbClr val="0066CC"/>
                </a:gs>
                <a:gs pos="83000">
                  <a:srgbClr val="D4DEFF"/>
                </a:gs>
                <a:gs pos="100000">
                  <a:srgbClr val="0000FF"/>
                </a:gs>
              </a:gsLst>
              <a:lin ang="2700000" scaled="0"/>
            </a:gra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5059" y="836712"/>
              <a:ext cx="2828595" cy="707886"/>
            </a:xfrm>
            <a:prstGeom prst="rect">
              <a:avLst/>
            </a:prstGeom>
            <a:gradFill flip="none" rotWithShape="1">
              <a:gsLst>
                <a:gs pos="0">
                  <a:srgbClr val="000080"/>
                </a:gs>
                <a:gs pos="50000">
                  <a:srgbClr val="0000FF"/>
                </a:gs>
                <a:gs pos="100000">
                  <a:srgbClr val="0000A0"/>
                </a:gs>
              </a:gsLst>
              <a:lin ang="2700000" scaled="0"/>
              <a:tileRect/>
            </a:gradFill>
            <a:ln w="38100">
              <a:solidFill>
                <a:schemeClr val="l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</a:rPr>
                <a:t>Application Programming</a:t>
              </a:r>
            </a:p>
            <a:p>
              <a:pPr algn="ctr"/>
              <a:r>
                <a:rPr lang="en-US" sz="2000" dirty="0" smtClean="0">
                  <a:latin typeface="+mj-lt"/>
                </a:rPr>
                <a:t>Interface (API)</a:t>
              </a:r>
              <a:endParaRPr lang="ru-RU" sz="2000" dirty="0">
                <a:latin typeface="+mj-lt"/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465" y="1844824"/>
              <a:ext cx="1036320" cy="1036320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465" y="4828599"/>
              <a:ext cx="1036320" cy="103632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752" y="3356992"/>
              <a:ext cx="1036320" cy="103632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665" y="4828599"/>
              <a:ext cx="1036320" cy="103632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665" y="1844824"/>
              <a:ext cx="1036320" cy="10363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131840" y="2899683"/>
              <a:ext cx="1128771" cy="3077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5400">
              <a:solidFill>
                <a:schemeClr val="l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" pitchFamily="34" charset="0"/>
                  <a:cs typeface="Segoe UI" pitchFamily="34" charset="0"/>
                </a:rPr>
                <a:t>advapi32.dll</a:t>
              </a:r>
              <a:endParaRPr lang="ru-RU" sz="1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5365" y="5864919"/>
              <a:ext cx="862737" cy="3077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5400">
              <a:solidFill>
                <a:schemeClr val="l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" pitchFamily="34" charset="0"/>
                  <a:cs typeface="Segoe UI" pitchFamily="34" charset="0"/>
                </a:rPr>
                <a:t>gdi32.dll</a:t>
              </a:r>
              <a:endParaRPr lang="ru-RU" sz="1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4084" y="4437112"/>
              <a:ext cx="1089657" cy="3077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5400">
              <a:solidFill>
                <a:schemeClr val="l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" pitchFamily="34" charset="0"/>
                  <a:cs typeface="Segoe UI" pitchFamily="34" charset="0"/>
                </a:rPr>
                <a:t>kernel32.dll</a:t>
              </a:r>
              <a:endParaRPr lang="ru-RU" sz="1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60381" y="5864919"/>
              <a:ext cx="942887" cy="3077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5400">
              <a:solidFill>
                <a:schemeClr val="l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" pitchFamily="34" charset="0"/>
                  <a:cs typeface="Segoe UI" pitchFamily="34" charset="0"/>
                </a:rPr>
                <a:t>user32.dll</a:t>
              </a:r>
              <a:endParaRPr lang="ru-RU" sz="1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2599" y="2899683"/>
              <a:ext cx="1138453" cy="3077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5400">
              <a:solidFill>
                <a:schemeClr val="l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" pitchFamily="34" charset="0"/>
                  <a:cs typeface="Segoe UI" pitchFamily="34" charset="0"/>
                </a:rPr>
                <a:t>comctl32.dll</a:t>
              </a:r>
              <a:endParaRPr lang="ru-RU" sz="1400" dirty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6336158" y="3068960"/>
            <a:ext cx="2700338" cy="1869866"/>
            <a:chOff x="5896705" y="3576222"/>
            <a:chExt cx="2700338" cy="1869866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087" y="3576222"/>
              <a:ext cx="2438956" cy="186986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896705" y="4499828"/>
              <a:ext cx="1771639" cy="36933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Arial" pitchFamily="34" charset="0"/>
                  <a:cs typeface="Arial" pitchFamily="34" charset="0"/>
                </a:rPr>
                <a:t>Операционная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32564" y="4545710"/>
              <a:ext cx="1062150" cy="369332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Arial" pitchFamily="34" charset="0"/>
                  <a:cs typeface="Arial" pitchFamily="34" charset="0"/>
                </a:rPr>
                <a:t>система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720" y="3752079"/>
              <a:ext cx="812800" cy="812800"/>
            </a:xfrm>
            <a:prstGeom prst="rect">
              <a:avLst/>
            </a:prstGeom>
            <a:scene3d>
              <a:camera prst="isometricBottomDown"/>
              <a:lightRig rig="threePt" dir="t"/>
            </a:scene3d>
          </p:spPr>
        </p:pic>
      </p:grpSp>
      <p:sp>
        <p:nvSpPr>
          <p:cNvPr id="31" name="Стрелка вправо 30"/>
          <p:cNvSpPr/>
          <p:nvPr/>
        </p:nvSpPr>
        <p:spPr>
          <a:xfrm>
            <a:off x="2240947" y="976955"/>
            <a:ext cx="1246964" cy="7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 rot="10800000">
            <a:off x="2205768" y="1541434"/>
            <a:ext cx="1246964" cy="7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>
            <a:off x="2276127" y="2832995"/>
            <a:ext cx="1246964" cy="7061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rot="10800000">
            <a:off x="2240948" y="3397474"/>
            <a:ext cx="1246964" cy="7061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>
            <a:off x="2276128" y="4927066"/>
            <a:ext cx="1246964" cy="7061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10800000">
            <a:off x="2240949" y="5491545"/>
            <a:ext cx="1246964" cy="7061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углом 37"/>
          <p:cNvSpPr/>
          <p:nvPr/>
        </p:nvSpPr>
        <p:spPr>
          <a:xfrm rot="5400000">
            <a:off x="6846288" y="1799874"/>
            <a:ext cx="1219723" cy="1303293"/>
          </a:xfrm>
          <a:prstGeom prst="ben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Стрелка углом 38"/>
          <p:cNvSpPr/>
          <p:nvPr/>
        </p:nvSpPr>
        <p:spPr>
          <a:xfrm rot="10956041">
            <a:off x="6689173" y="5060555"/>
            <a:ext cx="1219723" cy="1303293"/>
          </a:xfrm>
          <a:prstGeom prst="ben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2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5" y="2938893"/>
            <a:ext cx="1138179" cy="113817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0" y="882501"/>
            <a:ext cx="1219048" cy="1219048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4" y="4869160"/>
            <a:ext cx="1300318" cy="1300318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Скругленный прямоугольник 6"/>
          <p:cNvSpPr/>
          <p:nvPr/>
        </p:nvSpPr>
        <p:spPr>
          <a:xfrm>
            <a:off x="162056" y="4234894"/>
            <a:ext cx="1942534" cy="346234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ru-RU" sz="1600" dirty="0" smtClean="0">
                <a:latin typeface="Segoe UI" pitchFamily="34" charset="0"/>
                <a:cs typeface="Segoe UI" pitchFamily="34" charset="0"/>
              </a:rPr>
              <a:t>Программа на 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NET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042" y="2218670"/>
            <a:ext cx="2182562" cy="346234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ru-RU" sz="1600" dirty="0" smtClean="0">
                <a:latin typeface="Segoe UI" pitchFamily="34" charset="0"/>
                <a:cs typeface="Segoe UI" pitchFamily="34" charset="0"/>
              </a:rPr>
              <a:t>Программа на 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Delphi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0598" y="6322062"/>
            <a:ext cx="2159468" cy="346234"/>
          </a:xfrm>
          <a:prstGeom prst="roundRect">
            <a:avLst>
              <a:gd name="adj" fmla="val 50000"/>
            </a:avLst>
          </a:prstGeom>
          <a:solidFill>
            <a:srgbClr val="F5051C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ru-RU" sz="1600" dirty="0" smtClean="0">
                <a:latin typeface="Segoe UI" pitchFamily="34" charset="0"/>
                <a:cs typeface="Segoe UI" pitchFamily="34" charset="0"/>
              </a:rPr>
              <a:t>Программа на 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Java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2035800" y="2852936"/>
            <a:ext cx="1246964" cy="7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 rot="10800000">
            <a:off x="2000621" y="3442948"/>
            <a:ext cx="1246964" cy="7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>
            <a:off x="2070979" y="855631"/>
            <a:ext cx="1246964" cy="7061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rot="10800000">
            <a:off x="2035800" y="1420110"/>
            <a:ext cx="1246964" cy="7061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>
            <a:off x="2070979" y="4869160"/>
            <a:ext cx="1246964" cy="706131"/>
          </a:xfrm>
          <a:prstGeom prst="rightArrow">
            <a:avLst/>
          </a:prstGeom>
          <a:solidFill>
            <a:srgbClr val="FF7C8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10800000">
            <a:off x="2035800" y="5433639"/>
            <a:ext cx="1246964" cy="706131"/>
          </a:xfrm>
          <a:prstGeom prst="rightArrow">
            <a:avLst/>
          </a:prstGeom>
          <a:solidFill>
            <a:srgbClr val="FF7C8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Группа 39"/>
          <p:cNvGrpSpPr/>
          <p:nvPr/>
        </p:nvGrpSpPr>
        <p:grpSpPr>
          <a:xfrm>
            <a:off x="4419900" y="116632"/>
            <a:ext cx="1692188" cy="2387459"/>
            <a:chOff x="4860032" y="321461"/>
            <a:chExt cx="1692188" cy="238745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860032" y="321461"/>
              <a:ext cx="1692188" cy="238745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15" b="96833" l="3627" r="968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372" y="1163394"/>
              <a:ext cx="1286828" cy="1473518"/>
            </a:xfrm>
            <a:prstGeom prst="rect">
              <a:avLst/>
            </a:prstGeom>
          </p:spPr>
        </p:pic>
        <p:sp>
          <p:nvSpPr>
            <p:cNvPr id="29" name="Скругленный прямоугольник 28"/>
            <p:cNvSpPr/>
            <p:nvPr/>
          </p:nvSpPr>
          <p:spPr>
            <a:xfrm>
              <a:off x="5058591" y="404664"/>
              <a:ext cx="1295070" cy="636127"/>
            </a:xfrm>
            <a:prstGeom prst="roundRect">
              <a:avLst/>
            </a:prstGeom>
            <a:solidFill>
              <a:srgbClr val="FFCC00"/>
            </a:solidFill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Ins="36000" bIns="36000" rtlCol="0" anchor="ctr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Библиотеки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Delphi</a:t>
              </a:r>
              <a:endParaRPr lang="ru-RU" sz="16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3559878" y="2780829"/>
            <a:ext cx="3384376" cy="1556476"/>
            <a:chOff x="4355976" y="3665749"/>
            <a:chExt cx="3384376" cy="1556476"/>
          </a:xfrm>
        </p:grpSpPr>
        <p:sp>
          <p:nvSpPr>
            <p:cNvPr id="41" name="Прямоугольник 40"/>
            <p:cNvSpPr/>
            <p:nvPr/>
          </p:nvSpPr>
          <p:spPr>
            <a:xfrm>
              <a:off x="4355976" y="3665749"/>
              <a:ext cx="3384376" cy="155647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4499992" y="4313658"/>
              <a:ext cx="3124200" cy="7715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4313659"/>
              <a:ext cx="3124200" cy="771525"/>
            </a:xfrm>
            <a:prstGeom prst="rect">
              <a:avLst/>
            </a:prstGeom>
          </p:spPr>
        </p:pic>
        <p:sp>
          <p:nvSpPr>
            <p:cNvPr id="45" name="Скругленный прямоугольник 44"/>
            <p:cNvSpPr/>
            <p:nvPr/>
          </p:nvSpPr>
          <p:spPr>
            <a:xfrm>
              <a:off x="5152073" y="3789040"/>
              <a:ext cx="1792181" cy="3745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ru-RU" sz="1600" dirty="0" smtClean="0">
                  <a:latin typeface="Segoe UI" pitchFamily="34" charset="0"/>
                  <a:cs typeface="Segoe UI" pitchFamily="34" charset="0"/>
                </a:rPr>
                <a:t>Библиотеки </a:t>
              </a:r>
              <a:r>
                <a:rPr lang="en-US" sz="1600" dirty="0" smtClean="0">
                  <a:latin typeface="Segoe UI" pitchFamily="34" charset="0"/>
                  <a:cs typeface="Segoe UI" pitchFamily="34" charset="0"/>
                </a:rPr>
                <a:t>.NET</a:t>
              </a:r>
              <a:endParaRPr lang="ru-RU" sz="1600" dirty="0"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3983874" y="4751464"/>
            <a:ext cx="2316318" cy="1916832"/>
          </a:xfrm>
          <a:prstGeom prst="rect">
            <a:avLst/>
          </a:prstGeom>
          <a:gradFill flip="none" rotWithShape="1">
            <a:gsLst>
              <a:gs pos="0">
                <a:srgbClr val="FF3300"/>
              </a:gs>
              <a:gs pos="68000">
                <a:srgbClr val="FF9999"/>
              </a:gs>
              <a:gs pos="100000">
                <a:srgbClr val="FF5050"/>
              </a:gs>
            </a:gsLst>
            <a:lin ang="135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445224"/>
            <a:ext cx="2000529" cy="1126965"/>
          </a:xfrm>
          <a:prstGeom prst="rect">
            <a:avLst/>
          </a:prstGeom>
        </p:spPr>
      </p:pic>
      <p:sp>
        <p:nvSpPr>
          <p:cNvPr id="49" name="Скругленный прямоугольник 48"/>
          <p:cNvSpPr/>
          <p:nvPr/>
        </p:nvSpPr>
        <p:spPr>
          <a:xfrm>
            <a:off x="4263112" y="4926637"/>
            <a:ext cx="1754207" cy="3745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sz="1600" dirty="0" smtClean="0">
                <a:latin typeface="Segoe UI" pitchFamily="34" charset="0"/>
                <a:cs typeface="Segoe UI" pitchFamily="34" charset="0"/>
              </a:rPr>
              <a:t>Библиотеки 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Java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Ромб 52"/>
          <p:cNvSpPr>
            <a:spLocks noChangeAspect="1"/>
          </p:cNvSpPr>
          <p:nvPr/>
        </p:nvSpPr>
        <p:spPr>
          <a:xfrm>
            <a:off x="7236296" y="2529000"/>
            <a:ext cx="1800000" cy="1800000"/>
          </a:xfrm>
          <a:prstGeom prst="diamond">
            <a:avLst/>
          </a:prstGeom>
          <a:gradFill>
            <a:gsLst>
              <a:gs pos="50000">
                <a:srgbClr val="9900CC"/>
              </a:gs>
              <a:gs pos="25000">
                <a:srgbClr val="CC0099">
                  <a:lumMod val="64000"/>
                </a:srgbClr>
              </a:gs>
              <a:gs pos="75000">
                <a:srgbClr val="CC0099">
                  <a:lumMod val="80000"/>
                </a:srgbClr>
              </a:gs>
            </a:gsLst>
            <a:lin ang="13500000" scaled="0"/>
          </a:gra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Win32</a:t>
            </a:r>
          </a:p>
          <a:p>
            <a:pPr algn="ctr"/>
            <a:r>
              <a:rPr lang="en-US" sz="2000" dirty="0" smtClean="0">
                <a:latin typeface="+mj-lt"/>
              </a:rPr>
              <a:t>API</a:t>
            </a:r>
            <a:endParaRPr lang="ru-RU" sz="2000" dirty="0">
              <a:latin typeface="+mj-lt"/>
            </a:endParaRPr>
          </a:p>
        </p:txBody>
      </p:sp>
      <p:grpSp>
        <p:nvGrpSpPr>
          <p:cNvPr id="57" name="Группа 56"/>
          <p:cNvGrpSpPr/>
          <p:nvPr/>
        </p:nvGrpSpPr>
        <p:grpSpPr>
          <a:xfrm rot="2770311">
            <a:off x="6633391" y="739137"/>
            <a:ext cx="1282143" cy="1270610"/>
            <a:chOff x="6909075" y="654965"/>
            <a:chExt cx="1282143" cy="1270610"/>
          </a:xfrm>
        </p:grpSpPr>
        <p:sp>
          <p:nvSpPr>
            <p:cNvPr id="55" name="Стрелка вправо 54"/>
            <p:cNvSpPr/>
            <p:nvPr/>
          </p:nvSpPr>
          <p:spPr>
            <a:xfrm>
              <a:off x="6944254" y="654965"/>
              <a:ext cx="1246964" cy="706131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Стрелка вправо 55"/>
            <p:cNvSpPr/>
            <p:nvPr/>
          </p:nvSpPr>
          <p:spPr>
            <a:xfrm rot="10800000">
              <a:off x="6909075" y="1219444"/>
              <a:ext cx="1246964" cy="706131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0" name="Группа 59"/>
          <p:cNvGrpSpPr/>
          <p:nvPr/>
        </p:nvGrpSpPr>
        <p:grpSpPr>
          <a:xfrm rot="19076223">
            <a:off x="6773786" y="4884014"/>
            <a:ext cx="1282143" cy="1270610"/>
            <a:chOff x="6966809" y="5047176"/>
            <a:chExt cx="1282143" cy="1270610"/>
          </a:xfrm>
        </p:grpSpPr>
        <p:sp>
          <p:nvSpPr>
            <p:cNvPr id="58" name="Стрелка вправо 57"/>
            <p:cNvSpPr/>
            <p:nvPr/>
          </p:nvSpPr>
          <p:spPr>
            <a:xfrm>
              <a:off x="7001988" y="5047176"/>
              <a:ext cx="1246964" cy="706131"/>
            </a:xfrm>
            <a:prstGeom prst="rightArrow">
              <a:avLst/>
            </a:prstGeom>
            <a:solidFill>
              <a:srgbClr val="FF7C8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Стрелка вправо 58"/>
            <p:cNvSpPr/>
            <p:nvPr/>
          </p:nvSpPr>
          <p:spPr>
            <a:xfrm rot="10800000">
              <a:off x="6966809" y="5611655"/>
              <a:ext cx="1246964" cy="706131"/>
            </a:xfrm>
            <a:prstGeom prst="rightArrow">
              <a:avLst/>
            </a:prstGeom>
            <a:solidFill>
              <a:srgbClr val="FF7C8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867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Как работают функции </a:t>
            </a:r>
            <a:r>
              <a:rPr lang="en-US" sz="4000" dirty="0" smtClean="0"/>
              <a:t>Win32 API</a:t>
            </a:r>
            <a:br>
              <a:rPr lang="en-US" sz="4000" dirty="0" smtClean="0"/>
            </a:br>
            <a:r>
              <a:rPr lang="ru-RU" sz="4000" dirty="0" smtClean="0"/>
              <a:t>на примере функции </a:t>
            </a:r>
            <a:r>
              <a:rPr lang="en-US" sz="4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GetUserNameEx</a:t>
            </a:r>
            <a:endParaRPr lang="ru-RU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664" y="2098591"/>
            <a:ext cx="3852337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GetUserNameEx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dwNameFormat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LPTSTR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lpNameBuffer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pdwSize</a:t>
            </a:r>
            <a:endParaRPr lang="en-US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2026583"/>
            <a:ext cx="4752528" cy="2554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Позволяет узнать: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Arial Narrow" pitchFamily="34" charset="0"/>
              </a:rPr>
              <a:t>имя, под которым пользователь вошёл в систему: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Arial Narrow" pitchFamily="34" charset="0"/>
              </a:rPr>
              <a:t>сетевое имя компьютера;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DNS-</a:t>
            </a:r>
            <a:r>
              <a:rPr lang="ru-RU" dirty="0" smtClean="0">
                <a:latin typeface="Arial Narrow" pitchFamily="34" charset="0"/>
              </a:rPr>
              <a:t>имя компьютера в домене</a:t>
            </a:r>
            <a:r>
              <a:rPr lang="ru-RU" dirty="0">
                <a:latin typeface="Arial Narrow" pitchFamily="34" charset="0"/>
              </a:rPr>
              <a:t> </a:t>
            </a:r>
            <a:r>
              <a:rPr lang="ru-RU" dirty="0" smtClean="0">
                <a:latin typeface="Arial Narrow" pitchFamily="34" charset="0"/>
              </a:rPr>
              <a:t>и др.</a:t>
            </a:r>
          </a:p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а при успешном завершении – не нуль. Чтобы узнать номер ошибки, вызовите </a:t>
            </a:r>
            <a:r>
              <a:rPr lang="en-US" dirty="0" err="1" smtClean="0">
                <a:solidFill>
                  <a:srgbClr val="FFFF66"/>
                </a:solidFill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solidFill>
                  <a:srgbClr val="FFFF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032" y="4437112"/>
            <a:ext cx="8579473" cy="2088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rgbClr val="FF66FF"/>
                </a:solidFill>
                <a:latin typeface="Corbel" pitchFamily="34" charset="0"/>
              </a:rPr>
              <a:t>dwNameFormat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целое число, которое обозначает, какую информацию должна сообщить функция : </a:t>
            </a:r>
            <a:r>
              <a:rPr lang="ru-RU" dirty="0" smtClean="0">
                <a:solidFill>
                  <a:srgbClr val="FFCC00"/>
                </a:solidFill>
                <a:latin typeface="Corbel" pitchFamily="34" charset="0"/>
              </a:rPr>
              <a:t>2</a:t>
            </a:r>
            <a:r>
              <a:rPr lang="ru-RU" dirty="0" smtClean="0">
                <a:latin typeface="Corbel" pitchFamily="34" charset="0"/>
              </a:rPr>
              <a:t> – имя пользователя, </a:t>
            </a:r>
            <a:r>
              <a:rPr lang="ru-RU" dirty="0" smtClean="0">
                <a:solidFill>
                  <a:srgbClr val="FFCC00"/>
                </a:solidFill>
                <a:latin typeface="Corbel" pitchFamily="34" charset="0"/>
              </a:rPr>
              <a:t>7</a:t>
            </a:r>
            <a:r>
              <a:rPr lang="ru-RU" dirty="0" smtClean="0">
                <a:latin typeface="Corbel" pitchFamily="34" charset="0"/>
              </a:rPr>
              <a:t> – </a:t>
            </a:r>
            <a:r>
              <a:rPr lang="en-US" dirty="0" smtClean="0">
                <a:latin typeface="Corbel" pitchFamily="34" charset="0"/>
              </a:rPr>
              <a:t>DNS-</a:t>
            </a:r>
            <a:r>
              <a:rPr lang="ru-RU" dirty="0" smtClean="0">
                <a:latin typeface="Corbel" pitchFamily="34" charset="0"/>
              </a:rPr>
              <a:t>имя компьютера и т. д.</a:t>
            </a:r>
          </a:p>
          <a:p>
            <a:r>
              <a:rPr lang="en-US" dirty="0" err="1" smtClean="0">
                <a:solidFill>
                  <a:srgbClr val="FF66FF"/>
                </a:solidFill>
                <a:latin typeface="Corbel" pitchFamily="34" charset="0"/>
              </a:rPr>
              <a:t>lpNameBuffer</a:t>
            </a:r>
            <a:r>
              <a:rPr lang="ru-RU" dirty="0" smtClean="0">
                <a:latin typeface="Corbel" pitchFamily="34" charset="0"/>
              </a:rPr>
              <a:t> – буфер, в который запишется строка, содержащая имя пользователя или имя компьютера.</a:t>
            </a:r>
          </a:p>
          <a:p>
            <a:r>
              <a:rPr lang="en-US" dirty="0" err="1" smtClean="0">
                <a:solidFill>
                  <a:srgbClr val="FF66FF"/>
                </a:solidFill>
                <a:latin typeface="Corbel" pitchFamily="34" charset="0"/>
              </a:rPr>
              <a:t>pdwSize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которая до вызова функции обозначает размер буфера 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pszProvName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в символах </a:t>
            </a:r>
            <a:r>
              <a:rPr lang="en-US" dirty="0" smtClean="0">
                <a:latin typeface="Corbel" pitchFamily="34" charset="0"/>
              </a:rPr>
              <a:t>TCHAR,</a:t>
            </a:r>
            <a:r>
              <a:rPr lang="ru-RU" dirty="0" smtClean="0">
                <a:latin typeface="Corbel" pitchFamily="34" charset="0"/>
              </a:rPr>
              <a:t> а после вызова в неё запишется длина строки в </a:t>
            </a:r>
            <a:r>
              <a:rPr lang="en-US" dirty="0" smtClean="0">
                <a:latin typeface="Corbel" pitchFamily="34" charset="0"/>
              </a:rPr>
              <a:t>TCHAR</a:t>
            </a:r>
            <a:r>
              <a:rPr lang="ru-RU" dirty="0" smtClean="0">
                <a:latin typeface="Corbel" pitchFamily="34" charset="0"/>
              </a:rPr>
              <a:t>, не считая нулевого символа.</a:t>
            </a:r>
            <a:endParaRPr lang="ru-RU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566936"/>
          </a:xfrm>
        </p:spPr>
        <p:txBody>
          <a:bodyPr>
            <a:noAutofit/>
          </a:bodyPr>
          <a:lstStyle/>
          <a:p>
            <a:r>
              <a:rPr lang="ru-RU" sz="3600" dirty="0" smtClean="0"/>
              <a:t>Требования к параметрам системы </a:t>
            </a:r>
            <a:r>
              <a:rPr lang="en-US" sz="3600" dirty="0" smtClean="0"/>
              <a:t>RSA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96518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ru-RU" dirty="0" smtClean="0"/>
                  <a:t> не должны содержаться в списках известных простых чисел.</a:t>
                </a:r>
              </a:p>
              <a:p>
                <a:r>
                  <a:rPr lang="ru-RU" dirty="0" smtClean="0"/>
                  <a:t>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ru-RU" dirty="0" smtClean="0"/>
                  <a:t> не должны быть близки друг к другу.</a:t>
                </a:r>
              </a:p>
              <a:p>
                <a:r>
                  <a:rPr lang="ru-RU" dirty="0" smtClean="0"/>
                  <a:t>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должны иметь большой наибольший общий делитель. Лучше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всего, если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НОД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; 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ru-RU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должны иметь малых делителей.</a:t>
                </a:r>
              </a:p>
              <a:p>
                <a:r>
                  <a:rPr lang="ru-RU" dirty="0" smtClean="0"/>
                  <a:t>Числа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±1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±1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должны быть простыми.</a:t>
                </a:r>
              </a:p>
              <a:p>
                <a:r>
                  <a:rPr lang="ru-RU" dirty="0" smtClean="0"/>
                  <a:t>Числа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должны иметь малых делителей.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965184"/>
              </a:xfrm>
              <a:blipFill rotWithShape="1">
                <a:blip r:embed="rId3" cstate="print"/>
                <a:stretch>
                  <a:fillRect l="-889" t="-982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8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179512" y="1556792"/>
            <a:ext cx="2864887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[9];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179512" y="2579773"/>
            <a:ext cx="3429144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9;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19776"/>
              </p:ext>
            </p:extLst>
          </p:nvPr>
        </p:nvGraphicFramePr>
        <p:xfrm>
          <a:off x="3563888" y="1556792"/>
          <a:ext cx="5400603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Блок-схема: процесс 5"/>
          <p:cNvSpPr/>
          <p:nvPr/>
        </p:nvSpPr>
        <p:spPr>
          <a:xfrm>
            <a:off x="631729" y="3871615"/>
            <a:ext cx="6532559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GetUserNameExA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41045"/>
              </p:ext>
            </p:extLst>
          </p:nvPr>
        </p:nvGraphicFramePr>
        <p:xfrm>
          <a:off x="344097" y="5647144"/>
          <a:ext cx="5400603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CE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EB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E5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E3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Прямая со стрелкой 8"/>
          <p:cNvCxnSpPr>
            <a:stCxn id="2" idx="2"/>
            <a:endCxn id="3" idx="0"/>
          </p:cNvCxnSpPr>
          <p:nvPr/>
        </p:nvCxnSpPr>
        <p:spPr>
          <a:xfrm>
            <a:off x="1611956" y="2009975"/>
            <a:ext cx="282128" cy="569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2"/>
            <a:endCxn id="6" idx="0"/>
          </p:cNvCxnSpPr>
          <p:nvPr/>
        </p:nvCxnSpPr>
        <p:spPr>
          <a:xfrm>
            <a:off x="1894084" y="3032956"/>
            <a:ext cx="2003925" cy="838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6228183" y="5661248"/>
            <a:ext cx="2582759" cy="45318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== 4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703" y="6269250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О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6269250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л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3326" y="6269250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е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4" y="6269250"/>
            <a:ext cx="32573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г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323528" y="5136057"/>
            <a:ext cx="1595309" cy="45318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197896" y="1556792"/>
            <a:ext cx="3005952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[6];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179512" y="2579773"/>
            <a:ext cx="3429144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85460"/>
              </p:ext>
            </p:extLst>
          </p:nvPr>
        </p:nvGraphicFramePr>
        <p:xfrm>
          <a:off x="3563888" y="1556792"/>
          <a:ext cx="5400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  <a:gridCol w="45005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Блок-схема: процесс 5"/>
          <p:cNvSpPr/>
          <p:nvPr/>
        </p:nvSpPr>
        <p:spPr>
          <a:xfrm>
            <a:off x="755576" y="3871615"/>
            <a:ext cx="6532559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GetUserNameExW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15910"/>
              </p:ext>
            </p:extLst>
          </p:nvPr>
        </p:nvGraphicFramePr>
        <p:xfrm>
          <a:off x="344097" y="5647144"/>
          <a:ext cx="7815540" cy="103632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651295"/>
                <a:gridCol w="651295"/>
                <a:gridCol w="651295"/>
                <a:gridCol w="651295"/>
                <a:gridCol w="651295"/>
                <a:gridCol w="651295"/>
                <a:gridCol w="651295"/>
                <a:gridCol w="651295"/>
                <a:gridCol w="651295"/>
                <a:gridCol w="651295"/>
                <a:gridCol w="651295"/>
                <a:gridCol w="65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1E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3B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35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33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04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О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л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е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г</a:t>
                      </a:r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+mn-lt"/>
                          <a:cs typeface="Consolas" pitchFamily="49" charset="0"/>
                        </a:rPr>
                        <a:t>Конец</a:t>
                      </a:r>
                    </a:p>
                    <a:p>
                      <a:pPr algn="ctr"/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+mn-lt"/>
                          <a:cs typeface="Consolas" pitchFamily="49" charset="0"/>
                        </a:rPr>
                        <a:t>строки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b="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Прямая со стрелкой 8"/>
          <p:cNvCxnSpPr>
            <a:stCxn id="2" idx="2"/>
            <a:endCxn id="3" idx="0"/>
          </p:cNvCxnSpPr>
          <p:nvPr/>
        </p:nvCxnSpPr>
        <p:spPr>
          <a:xfrm rot="16200000" flipH="1">
            <a:off x="1512579" y="2198268"/>
            <a:ext cx="569798" cy="193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2"/>
            <a:endCxn id="6" idx="0"/>
          </p:cNvCxnSpPr>
          <p:nvPr/>
        </p:nvCxnSpPr>
        <p:spPr>
          <a:xfrm rot="16200000" flipH="1">
            <a:off x="2538641" y="2388399"/>
            <a:ext cx="838659" cy="21277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6228182" y="5013176"/>
            <a:ext cx="2582759" cy="45318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== 4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323528" y="5136057"/>
            <a:ext cx="1595309" cy="45318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2825664" y="836712"/>
            <a:ext cx="3429144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5;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427569" y="1772816"/>
            <a:ext cx="8225330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(TCHAR));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57038" y="2687785"/>
            <a:ext cx="8366394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BOOL result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GetUserNameEx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Прямая со стрелкой 8"/>
          <p:cNvCxnSpPr>
            <a:stCxn id="2" idx="2"/>
            <a:endCxn id="3" idx="0"/>
          </p:cNvCxnSpPr>
          <p:nvPr/>
        </p:nvCxnSpPr>
        <p:spPr>
          <a:xfrm rot="5400000">
            <a:off x="4298775" y="1531354"/>
            <a:ext cx="48292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2"/>
            <a:endCxn id="6" idx="0"/>
          </p:cNvCxnSpPr>
          <p:nvPr/>
        </p:nvCxnSpPr>
        <p:spPr>
          <a:xfrm>
            <a:off x="4540234" y="2225999"/>
            <a:ext cx="1" cy="461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Блок-схема: решение 16"/>
          <p:cNvSpPr/>
          <p:nvPr/>
        </p:nvSpPr>
        <p:spPr>
          <a:xfrm>
            <a:off x="2843808" y="3691876"/>
            <a:ext cx="3384376" cy="74523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== 0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Прямая со стрелкой 19"/>
          <p:cNvCxnSpPr>
            <a:stCxn id="6" idx="2"/>
            <a:endCxn id="17" idx="0"/>
          </p:cNvCxnSpPr>
          <p:nvPr/>
        </p:nvCxnSpPr>
        <p:spPr>
          <a:xfrm flipH="1">
            <a:off x="4535996" y="3140968"/>
            <a:ext cx="4239" cy="550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Блок-схема: процесс 21"/>
          <p:cNvSpPr/>
          <p:nvPr/>
        </p:nvSpPr>
        <p:spPr>
          <a:xfrm>
            <a:off x="1974367" y="4941168"/>
            <a:ext cx="5121916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DWORD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errorNumber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Прямая со стрелкой 23"/>
          <p:cNvCxnSpPr>
            <a:stCxn id="17" idx="2"/>
            <a:endCxn id="22" idx="0"/>
          </p:cNvCxnSpPr>
          <p:nvPr/>
        </p:nvCxnSpPr>
        <p:spPr>
          <a:xfrm flipH="1">
            <a:off x="4535325" y="4437112"/>
            <a:ext cx="671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7" idx="3"/>
          </p:cNvCxnSpPr>
          <p:nvPr/>
        </p:nvCxnSpPr>
        <p:spPr>
          <a:xfrm>
            <a:off x="6228184" y="4064494"/>
            <a:ext cx="94101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8885" y="3573016"/>
            <a:ext cx="60785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Нет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61647" y="6049835"/>
            <a:ext cx="748923" cy="40011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Fail</a:t>
            </a:r>
            <a:endParaRPr lang="ru-RU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1693247" y="5877272"/>
            <a:ext cx="5693976" cy="74523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errorNumber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0xEA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Прямая со стрелкой 39"/>
          <p:cNvCxnSpPr>
            <a:stCxn id="22" idx="2"/>
            <a:endCxn id="38" idx="0"/>
          </p:cNvCxnSpPr>
          <p:nvPr/>
        </p:nvCxnSpPr>
        <p:spPr>
          <a:xfrm>
            <a:off x="4535325" y="5394351"/>
            <a:ext cx="4910" cy="482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8" idx="3"/>
          </p:cNvCxnSpPr>
          <p:nvPr/>
        </p:nvCxnSpPr>
        <p:spPr>
          <a:xfrm>
            <a:off x="7387223" y="6249890"/>
            <a:ext cx="9291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7223" y="5765194"/>
            <a:ext cx="60785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Нет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79461" y="3892986"/>
            <a:ext cx="159530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Всё хорошо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процесс 2"/>
          <p:cNvSpPr/>
          <p:nvPr/>
        </p:nvSpPr>
        <p:spPr>
          <a:xfrm>
            <a:off x="850768" y="1227881"/>
            <a:ext cx="7378943" cy="76095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free(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(TCHAR));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709699" y="2687785"/>
            <a:ext cx="7661072" cy="4531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72000" bIns="72000" rtlCol="0" anchor="ctr">
            <a:spAutoFit/>
          </a:bodyPr>
          <a:lstStyle/>
          <a:p>
            <a:pPr algn="ctr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GetUserNameEx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nameBuffer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bufferLength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Прямая со стрелкой 10"/>
          <p:cNvCxnSpPr>
            <a:stCxn id="3" idx="2"/>
            <a:endCxn id="6" idx="0"/>
          </p:cNvCxnSpPr>
          <p:nvPr/>
        </p:nvCxnSpPr>
        <p:spPr>
          <a:xfrm flipH="1">
            <a:off x="4540235" y="1988840"/>
            <a:ext cx="5" cy="6989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Блок-схема: решение 16"/>
          <p:cNvSpPr/>
          <p:nvPr/>
        </p:nvSpPr>
        <p:spPr>
          <a:xfrm>
            <a:off x="2843808" y="3691876"/>
            <a:ext cx="3384376" cy="74523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== 0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Прямая со стрелкой 19"/>
          <p:cNvCxnSpPr>
            <a:stCxn id="6" idx="2"/>
            <a:endCxn id="17" idx="0"/>
          </p:cNvCxnSpPr>
          <p:nvPr/>
        </p:nvCxnSpPr>
        <p:spPr>
          <a:xfrm flipH="1">
            <a:off x="4535996" y="3140968"/>
            <a:ext cx="4239" cy="550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7" idx="2"/>
          </p:cNvCxnSpPr>
          <p:nvPr/>
        </p:nvCxnSpPr>
        <p:spPr>
          <a:xfrm flipH="1">
            <a:off x="4535325" y="4437112"/>
            <a:ext cx="671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7" idx="3"/>
          </p:cNvCxnSpPr>
          <p:nvPr/>
        </p:nvCxnSpPr>
        <p:spPr>
          <a:xfrm>
            <a:off x="6228184" y="4064494"/>
            <a:ext cx="94101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8885" y="3573016"/>
            <a:ext cx="60785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Нет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0863" y="5085184"/>
            <a:ext cx="748923" cy="40011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Fail</a:t>
            </a:r>
            <a:endParaRPr lang="ru-RU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Прямая со стрелкой 4"/>
          <p:cNvCxnSpPr>
            <a:endCxn id="3" idx="0"/>
          </p:cNvCxnSpPr>
          <p:nvPr/>
        </p:nvCxnSpPr>
        <p:spPr>
          <a:xfrm>
            <a:off x="4535325" y="620688"/>
            <a:ext cx="4915" cy="60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2789" y="3864439"/>
            <a:ext cx="159530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Всё хорошо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8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33400" y="1916832"/>
            <a:ext cx="7851648" cy="24048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Получение списка </a:t>
            </a:r>
            <a:r>
              <a:rPr lang="ru-RU" dirty="0" err="1" smtClean="0"/>
              <a:t>криптопровайдеров</a:t>
            </a:r>
            <a:r>
              <a:rPr lang="ru-RU" dirty="0" smtClean="0"/>
              <a:t>, доступных в системе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89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провайдеров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7559" y="2492896"/>
            <a:ext cx="2082621" cy="40011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orbel" pitchFamily="34" charset="0"/>
              </a:rPr>
              <a:t>В ключе реестра:</a:t>
            </a:r>
            <a:endParaRPr lang="ru-RU" sz="2000" dirty="0"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9" y="3040558"/>
            <a:ext cx="8788881" cy="400110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HKEY_LOCAL_MACHINE\SOFTWARE\Microsoft\Cryptography\Defaults\Provider</a:t>
            </a:r>
            <a:endParaRPr lang="ru-RU" sz="2000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1276" y="3964994"/>
            <a:ext cx="601447" cy="40011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orbel" pitchFamily="34" charset="0"/>
              </a:rPr>
              <a:t>или</a:t>
            </a:r>
            <a:endParaRPr lang="ru-RU" sz="2000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59" y="4729281"/>
            <a:ext cx="2493440" cy="400110"/>
          </a:xfrm>
          <a:prstGeom prst="rect">
            <a:avLst/>
          </a:prstGeom>
          <a:solidFill>
            <a:srgbClr val="CC00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orbel" pitchFamily="34" charset="0"/>
              </a:rPr>
              <a:t>с помощью функции</a:t>
            </a:r>
            <a:endParaRPr lang="ru-RU" sz="20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559" y="5297558"/>
            <a:ext cx="2754280" cy="40011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rbel" pitchFamily="34" charset="0"/>
              </a:rPr>
              <a:t>CryptEnumProviders</a:t>
            </a:r>
            <a:r>
              <a:rPr lang="en-US" sz="2000" dirty="0" smtClean="0">
                <a:latin typeface="Corbel" pitchFamily="34" charset="0"/>
              </a:rPr>
              <a:t>(…)</a:t>
            </a:r>
            <a:endParaRPr lang="ru-RU" sz="20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Криптопровайдеры</a:t>
            </a:r>
            <a:r>
              <a:rPr lang="ru-RU" sz="3600" dirty="0" smtClean="0"/>
              <a:t>, установленные по умолчанию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/>
          </a:bodyPr>
          <a:lstStyle/>
          <a:p>
            <a:r>
              <a:rPr lang="de-DE" dirty="0" smtClean="0">
                <a:latin typeface="+mj-lt"/>
                <a:cs typeface="Segoe UI" pitchFamily="34" charset="0"/>
              </a:rPr>
              <a:t>Microsoft </a:t>
            </a:r>
            <a:r>
              <a:rPr lang="de-DE" dirty="0">
                <a:latin typeface="+mj-lt"/>
                <a:cs typeface="Segoe UI" pitchFamily="34" charset="0"/>
              </a:rPr>
              <a:t>Base </a:t>
            </a:r>
            <a:r>
              <a:rPr lang="de-DE" dirty="0" err="1">
                <a:latin typeface="+mj-lt"/>
                <a:cs typeface="Segoe UI" pitchFamily="34" charset="0"/>
              </a:rPr>
              <a:t>Cryptographic</a:t>
            </a:r>
            <a:r>
              <a:rPr lang="de-DE" dirty="0">
                <a:latin typeface="+mj-lt"/>
                <a:cs typeface="Segoe UI" pitchFamily="34" charset="0"/>
              </a:rPr>
              <a:t> Provider </a:t>
            </a:r>
            <a:r>
              <a:rPr lang="de-DE" dirty="0" smtClean="0">
                <a:latin typeface="+mj-lt"/>
                <a:cs typeface="Segoe UI" pitchFamily="34" charset="0"/>
              </a:rPr>
              <a:t>v1.0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en-US" dirty="0">
                <a:latin typeface="+mj-lt"/>
                <a:cs typeface="Segoe UI" pitchFamily="34" charset="0"/>
              </a:rPr>
              <a:t>Microsoft Base DSS and </a:t>
            </a:r>
            <a:r>
              <a:rPr lang="en-US" dirty="0" err="1">
                <a:latin typeface="+mj-lt"/>
                <a:cs typeface="Segoe UI" pitchFamily="34" charset="0"/>
              </a:rPr>
              <a:t>Diffie</a:t>
            </a:r>
            <a:r>
              <a:rPr lang="en-US" dirty="0">
                <a:latin typeface="+mj-lt"/>
                <a:cs typeface="Segoe UI" pitchFamily="34" charset="0"/>
              </a:rPr>
              <a:t>-Hellman Cryptographic </a:t>
            </a:r>
            <a:r>
              <a:rPr lang="en-US" dirty="0" smtClean="0">
                <a:latin typeface="+mj-lt"/>
                <a:cs typeface="Segoe UI" pitchFamily="34" charset="0"/>
              </a:rPr>
              <a:t>Provider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de-DE" dirty="0">
                <a:latin typeface="+mj-lt"/>
                <a:cs typeface="Segoe UI" pitchFamily="34" charset="0"/>
              </a:rPr>
              <a:t>Microsoft Base DSS </a:t>
            </a:r>
            <a:r>
              <a:rPr lang="de-DE" dirty="0" err="1">
                <a:latin typeface="+mj-lt"/>
                <a:cs typeface="Segoe UI" pitchFamily="34" charset="0"/>
              </a:rPr>
              <a:t>Cryptographic</a:t>
            </a:r>
            <a:r>
              <a:rPr lang="de-DE" dirty="0">
                <a:latin typeface="+mj-lt"/>
                <a:cs typeface="Segoe UI" pitchFamily="34" charset="0"/>
              </a:rPr>
              <a:t> </a:t>
            </a:r>
            <a:r>
              <a:rPr lang="de-DE" dirty="0" smtClean="0">
                <a:latin typeface="+mj-lt"/>
                <a:cs typeface="Segoe UI" pitchFamily="34" charset="0"/>
              </a:rPr>
              <a:t>Provider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en-US" dirty="0">
                <a:latin typeface="+mj-lt"/>
                <a:cs typeface="Segoe UI" pitchFamily="34" charset="0"/>
              </a:rPr>
              <a:t>Microsoft Base Smart Card Crypto </a:t>
            </a:r>
            <a:r>
              <a:rPr lang="en-US" dirty="0" smtClean="0">
                <a:latin typeface="+mj-lt"/>
                <a:cs typeface="Segoe UI" pitchFamily="34" charset="0"/>
              </a:rPr>
              <a:t>Provider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de-DE" dirty="0">
                <a:latin typeface="+mj-lt"/>
                <a:cs typeface="Segoe UI" pitchFamily="34" charset="0"/>
              </a:rPr>
              <a:t>Microsoft DH </a:t>
            </a:r>
            <a:r>
              <a:rPr lang="de-DE" dirty="0" err="1">
                <a:latin typeface="+mj-lt"/>
                <a:cs typeface="Segoe UI" pitchFamily="34" charset="0"/>
              </a:rPr>
              <a:t>SChannel</a:t>
            </a:r>
            <a:r>
              <a:rPr lang="de-DE" dirty="0">
                <a:latin typeface="+mj-lt"/>
                <a:cs typeface="Segoe UI" pitchFamily="34" charset="0"/>
              </a:rPr>
              <a:t> </a:t>
            </a:r>
            <a:r>
              <a:rPr lang="de-DE" dirty="0" err="1">
                <a:latin typeface="+mj-lt"/>
                <a:cs typeface="Segoe UI" pitchFamily="34" charset="0"/>
              </a:rPr>
              <a:t>Cryptographic</a:t>
            </a:r>
            <a:r>
              <a:rPr lang="de-DE" dirty="0">
                <a:latin typeface="+mj-lt"/>
                <a:cs typeface="Segoe UI" pitchFamily="34" charset="0"/>
              </a:rPr>
              <a:t> </a:t>
            </a:r>
            <a:r>
              <a:rPr lang="de-DE" dirty="0" smtClean="0">
                <a:latin typeface="+mj-lt"/>
                <a:cs typeface="Segoe UI" pitchFamily="34" charset="0"/>
              </a:rPr>
              <a:t>Provider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en-US" dirty="0">
                <a:latin typeface="+mj-lt"/>
                <a:cs typeface="Segoe UI" pitchFamily="34" charset="0"/>
              </a:rPr>
              <a:t>Microsoft Enhanced Cryptographic Provider </a:t>
            </a:r>
            <a:r>
              <a:rPr lang="en-US" dirty="0" smtClean="0">
                <a:latin typeface="+mj-lt"/>
                <a:cs typeface="Segoe UI" pitchFamily="34" charset="0"/>
              </a:rPr>
              <a:t>v1.0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en-US" dirty="0">
                <a:latin typeface="+mj-lt"/>
                <a:cs typeface="Segoe UI" pitchFamily="34" charset="0"/>
              </a:rPr>
              <a:t>Microsoft Enhanced DSS and </a:t>
            </a:r>
            <a:r>
              <a:rPr lang="en-US" dirty="0" err="1">
                <a:latin typeface="+mj-lt"/>
                <a:cs typeface="Segoe UI" pitchFamily="34" charset="0"/>
              </a:rPr>
              <a:t>Diffie</a:t>
            </a:r>
            <a:r>
              <a:rPr lang="en-US" dirty="0">
                <a:latin typeface="+mj-lt"/>
                <a:cs typeface="Segoe UI" pitchFamily="34" charset="0"/>
              </a:rPr>
              <a:t>-Hellman Cryptographic </a:t>
            </a:r>
            <a:r>
              <a:rPr lang="en-US" dirty="0" smtClean="0">
                <a:latin typeface="+mj-lt"/>
                <a:cs typeface="Segoe UI" pitchFamily="34" charset="0"/>
              </a:rPr>
              <a:t>Provider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de-DE" dirty="0">
                <a:latin typeface="+mj-lt"/>
                <a:cs typeface="Segoe UI" pitchFamily="34" charset="0"/>
              </a:rPr>
              <a:t>Microsoft Enhanced RSA </a:t>
            </a:r>
            <a:r>
              <a:rPr lang="de-DE" dirty="0" err="1">
                <a:latin typeface="+mj-lt"/>
                <a:cs typeface="Segoe UI" pitchFamily="34" charset="0"/>
              </a:rPr>
              <a:t>and</a:t>
            </a:r>
            <a:r>
              <a:rPr lang="de-DE" dirty="0">
                <a:latin typeface="+mj-lt"/>
                <a:cs typeface="Segoe UI" pitchFamily="34" charset="0"/>
              </a:rPr>
              <a:t> AES </a:t>
            </a:r>
            <a:r>
              <a:rPr lang="de-DE" dirty="0" err="1">
                <a:latin typeface="+mj-lt"/>
                <a:cs typeface="Segoe UI" pitchFamily="34" charset="0"/>
              </a:rPr>
              <a:t>Cryptographic</a:t>
            </a:r>
            <a:r>
              <a:rPr lang="de-DE" dirty="0">
                <a:latin typeface="+mj-lt"/>
                <a:cs typeface="Segoe UI" pitchFamily="34" charset="0"/>
              </a:rPr>
              <a:t> Provider (Prototype</a:t>
            </a:r>
            <a:r>
              <a:rPr lang="de-DE" dirty="0" smtClean="0">
                <a:latin typeface="+mj-lt"/>
                <a:cs typeface="Segoe UI" pitchFamily="34" charset="0"/>
              </a:rPr>
              <a:t>)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it-IT" dirty="0">
                <a:latin typeface="+mj-lt"/>
                <a:cs typeface="Segoe UI" pitchFamily="34" charset="0"/>
              </a:rPr>
              <a:t>Microsoft RSA SChannel Cryptographic </a:t>
            </a:r>
            <a:r>
              <a:rPr lang="it-IT" dirty="0" smtClean="0">
                <a:latin typeface="+mj-lt"/>
                <a:cs typeface="Segoe UI" pitchFamily="34" charset="0"/>
              </a:rPr>
              <a:t>Provider</a:t>
            </a:r>
            <a:endParaRPr lang="ru-RU" dirty="0" smtClean="0">
              <a:latin typeface="+mj-lt"/>
              <a:cs typeface="Segoe UI" pitchFamily="34" charset="0"/>
            </a:endParaRPr>
          </a:p>
          <a:p>
            <a:r>
              <a:rPr lang="de-DE" dirty="0">
                <a:latin typeface="+mj-lt"/>
                <a:cs typeface="Segoe UI" pitchFamily="34" charset="0"/>
              </a:rPr>
              <a:t>Microsoft Strong </a:t>
            </a:r>
            <a:r>
              <a:rPr lang="de-DE" dirty="0" err="1">
                <a:latin typeface="+mj-lt"/>
                <a:cs typeface="Segoe UI" pitchFamily="34" charset="0"/>
              </a:rPr>
              <a:t>Cryptographic</a:t>
            </a:r>
            <a:r>
              <a:rPr lang="de-DE" dirty="0">
                <a:latin typeface="+mj-lt"/>
                <a:cs typeface="Segoe UI" pitchFamily="34" charset="0"/>
              </a:rPr>
              <a:t> Provider</a:t>
            </a:r>
            <a:endParaRPr lang="ru-RU" dirty="0"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провайдеров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7559" y="2492896"/>
            <a:ext cx="2082621" cy="40011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orbel" pitchFamily="34" charset="0"/>
              </a:rPr>
              <a:t>В ключе реестра:</a:t>
            </a:r>
            <a:endParaRPr lang="ru-RU" sz="2000" dirty="0"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9" y="3040558"/>
            <a:ext cx="7850825" cy="707886"/>
          </a:xfrm>
          <a:prstGeom prst="rect">
            <a:avLst/>
          </a:prstGeom>
          <a:solidFill>
            <a:srgbClr val="9900C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HKEY_LOCAL_MACHINE\SOFTWARE\Microsoft\Cryptography\Defaults\ Provider Types</a:t>
            </a:r>
            <a:endParaRPr lang="ru-RU" sz="2000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1276" y="3964994"/>
            <a:ext cx="601447" cy="400110"/>
          </a:xfrm>
          <a:prstGeom prst="rect">
            <a:avLst/>
          </a:prstGeom>
          <a:solidFill>
            <a:srgbClr val="CC33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orbel" pitchFamily="34" charset="0"/>
              </a:rPr>
              <a:t>или</a:t>
            </a:r>
            <a:endParaRPr lang="ru-RU" sz="2000" dirty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59" y="4729281"/>
            <a:ext cx="2493440" cy="400110"/>
          </a:xfrm>
          <a:prstGeom prst="rect">
            <a:avLst/>
          </a:prstGeom>
          <a:solidFill>
            <a:srgbClr val="6699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orbel" pitchFamily="34" charset="0"/>
              </a:rPr>
              <a:t>с помощью функции</a:t>
            </a:r>
            <a:endParaRPr lang="ru-RU" sz="20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559" y="5297558"/>
            <a:ext cx="3268587" cy="400110"/>
          </a:xfrm>
          <a:prstGeom prst="rect">
            <a:avLst/>
          </a:prstGeom>
          <a:solidFill>
            <a:srgbClr val="9966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rbel" pitchFamily="34" charset="0"/>
              </a:rPr>
              <a:t>CryptEnumProviderTypes</a:t>
            </a:r>
            <a:r>
              <a:rPr lang="en-US" sz="2000" dirty="0" smtClean="0">
                <a:latin typeface="Corbel" pitchFamily="34" charset="0"/>
              </a:rPr>
              <a:t>(…)</a:t>
            </a:r>
            <a:endParaRPr lang="ru-RU" sz="20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696686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CryptEnumProviders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666543"/>
            <a:ext cx="3711272" cy="255454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CryptEnumProviders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dwIndex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pdwReserved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pdwProvType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LPTSTR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pcbProvName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666543"/>
            <a:ext cx="4752528" cy="1042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 её помощью можно узнать, как называется </a:t>
            </a:r>
            <a:r>
              <a:rPr lang="ru-RU" dirty="0" err="1" smtClean="0">
                <a:latin typeface="Arial Narrow" pitchFamily="34" charset="0"/>
              </a:rPr>
              <a:t>криптопровайдер</a:t>
            </a:r>
            <a:r>
              <a:rPr lang="ru-RU" dirty="0" smtClean="0">
                <a:latin typeface="Arial Narrow" pitchFamily="34" charset="0"/>
              </a:rPr>
              <a:t>, который стоит в списке под номером </a:t>
            </a:r>
            <a:r>
              <a:rPr lang="en-US" dirty="0" err="1" smtClean="0">
                <a:latin typeface="Arial Narrow" pitchFamily="34" charset="0"/>
              </a:rPr>
              <a:t>dwIndex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365104"/>
            <a:ext cx="8579473" cy="237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dwIndex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номер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 в списке, название которого мы хотим получить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pdvReserved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не используется, должно быть </a:t>
            </a:r>
            <a:r>
              <a:rPr lang="en-US" dirty="0" smtClean="0">
                <a:latin typeface="Corbel" pitchFamily="34" charset="0"/>
              </a:rPr>
              <a:t>NULL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не используется, должно быть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pdwProvType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в которую запишется число – тип провайдера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pszProvName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буфер, в который запишется строка с названием провайдера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pcbProvName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в которую до вызова функции нужно записать общий размер буфера 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pszProvName</a:t>
            </a:r>
            <a:r>
              <a:rPr lang="ru-RU" dirty="0" smtClean="0">
                <a:latin typeface="Corbel" pitchFamily="34" charset="0"/>
              </a:rPr>
              <a:t> в байтах, а после вызова функция запишет в неё количество байтов, которые она разместила в буфере 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pszProvName</a:t>
            </a:r>
            <a:endParaRPr lang="ru-RU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2746663"/>
            <a:ext cx="4752528" cy="1330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115616" y="2204864"/>
            <a:ext cx="6912768" cy="14401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[40];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4581128"/>
            <a:ext cx="6912768" cy="10801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CryptEnumProviders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4" idx="2"/>
            <a:endCxn id="5" idx="0"/>
          </p:cNvCxnSpPr>
          <p:nvPr/>
        </p:nvCxnSpPr>
        <p:spPr>
          <a:xfrm>
            <a:off x="4572000" y="36450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Вспомогательные средства, которые нужно предусмотреть при реализации ЭЦП или асимметричного алгоритма шифрования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2511544"/>
            <a:ext cx="8229600" cy="4085808"/>
          </a:xfrm>
        </p:spPr>
        <p:txBody>
          <a:bodyPr/>
          <a:lstStyle/>
          <a:p>
            <a:r>
              <a:rPr lang="ru-RU" dirty="0" smtClean="0"/>
              <a:t>Алгоритмы быстрого сложения, вычитания, умножения и деления для больших целых чисел.</a:t>
            </a:r>
          </a:p>
          <a:p>
            <a:r>
              <a:rPr lang="ru-RU" dirty="0" smtClean="0"/>
              <a:t>Те же операции, но с приведением по модулю.</a:t>
            </a:r>
          </a:p>
          <a:p>
            <a:r>
              <a:rPr lang="ru-RU" dirty="0" smtClean="0"/>
              <a:t>Вычисление НОД для для больших чисел.</a:t>
            </a:r>
          </a:p>
          <a:p>
            <a:r>
              <a:rPr lang="ru-RU" dirty="0" smtClean="0"/>
              <a:t>Алгоритмы генерация больших простых чисел, а также алгоритмы проверки больших чисел на простоту.</a:t>
            </a:r>
          </a:p>
          <a:p>
            <a:r>
              <a:rPr lang="ru-RU" dirty="0" smtClean="0"/>
              <a:t>Алгоритм возведения в степень с приведением по модулю.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6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143000"/>
          </a:xfrm>
        </p:spPr>
        <p:txBody>
          <a:bodyPr/>
          <a:lstStyle/>
          <a:p>
            <a:r>
              <a:rPr lang="ru-RU" dirty="0" smtClean="0"/>
              <a:t>Основные ошибки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988840"/>
            <a:ext cx="7824899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259 = 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x103 = ERROR_NO_MORE_ITEMS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077072"/>
            <a:ext cx="6975307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34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 = 0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xEA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ERROR_MORE_DATA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59" y="2564904"/>
            <a:ext cx="7848873" cy="830997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Криптопровайдера</a:t>
            </a:r>
            <a:r>
              <a:rPr lang="ru-RU" sz="2400" dirty="0" smtClean="0"/>
              <a:t> с указанным порядковым номером в списке не существует.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653136"/>
            <a:ext cx="7848872" cy="1938992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Строка с названием </a:t>
            </a:r>
            <a:r>
              <a:rPr lang="ru-RU" sz="2400" dirty="0" err="1" smtClean="0"/>
              <a:t>криптопровайдера</a:t>
            </a:r>
            <a:r>
              <a:rPr lang="ru-RU" sz="2400" dirty="0" smtClean="0"/>
              <a:t> не помещается в буфер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sz="2400" dirty="0" smtClean="0"/>
              <a:t>.</a:t>
            </a:r>
            <a:r>
              <a:rPr lang="ru-RU" sz="2400" dirty="0" smtClean="0"/>
              <a:t> В таком случае функция </a:t>
            </a:r>
            <a:r>
              <a:rPr lang="ru-RU" sz="2400" dirty="0" err="1" smtClean="0"/>
              <a:t>запи-шет</a:t>
            </a:r>
            <a:r>
              <a:rPr lang="ru-RU" sz="2400" dirty="0" smtClean="0"/>
              <a:t> в переменную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ru-RU" sz="2400" dirty="0" smtClean="0"/>
              <a:t> минимальный размер, который должен быть у буфера, чтобы в него целиком поместилась строка с названием </a:t>
            </a:r>
            <a:r>
              <a:rPr lang="ru-RU" sz="2400" dirty="0" err="1" smtClean="0"/>
              <a:t>криптопровайдера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79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ая выноска 1"/>
          <p:cNvSpPr/>
          <p:nvPr/>
        </p:nvSpPr>
        <p:spPr>
          <a:xfrm>
            <a:off x="489222" y="4243356"/>
            <a:ext cx="1763363" cy="963575"/>
          </a:xfrm>
          <a:prstGeom prst="wedgeRectCallout">
            <a:avLst>
              <a:gd name="adj1" fmla="val 51716"/>
              <a:gd name="adj2" fmla="val 997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Здесь можно распечатать название и тип </a:t>
            </a:r>
            <a:r>
              <a:rPr lang="ru-RU" sz="1400" dirty="0" err="1" smtClean="0"/>
              <a:t>криптопровайдера</a:t>
            </a:r>
            <a:endParaRPr lang="ru-RU" sz="1400" dirty="0"/>
          </a:p>
        </p:txBody>
      </p:sp>
      <p:sp>
        <p:nvSpPr>
          <p:cNvPr id="3" name="Блок-схема: процесс 2"/>
          <p:cNvSpPr/>
          <p:nvPr/>
        </p:nvSpPr>
        <p:spPr>
          <a:xfrm>
            <a:off x="1863209" y="404664"/>
            <a:ext cx="6389891" cy="9233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LPCSTR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757254" y="1772816"/>
            <a:ext cx="2601790" cy="9233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result;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errorNo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105822" y="4078813"/>
            <a:ext cx="5904655" cy="6463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CryptEnumProviders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NULL, 0, 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решение 5"/>
          <p:cNvSpPr/>
          <p:nvPr/>
        </p:nvSpPr>
        <p:spPr>
          <a:xfrm>
            <a:off x="2658597" y="5359633"/>
            <a:ext cx="4799107" cy="7336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== 0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395536" y="5540759"/>
            <a:ext cx="1451038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Прямая со стрелкой 8"/>
          <p:cNvCxnSpPr>
            <a:stCxn id="6" idx="1"/>
            <a:endCxn id="7" idx="3"/>
          </p:cNvCxnSpPr>
          <p:nvPr/>
        </p:nvCxnSpPr>
        <p:spPr>
          <a:xfrm flipH="1" flipV="1">
            <a:off x="1846574" y="5725425"/>
            <a:ext cx="812023" cy="1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7" idx="1"/>
            <a:endCxn id="17" idx="1"/>
          </p:cNvCxnSpPr>
          <p:nvPr/>
        </p:nvCxnSpPr>
        <p:spPr>
          <a:xfrm rot="10800000" flipH="1">
            <a:off x="395535" y="3397643"/>
            <a:ext cx="2968049" cy="2327783"/>
          </a:xfrm>
          <a:prstGeom prst="bentConnector3">
            <a:avLst>
              <a:gd name="adj1" fmla="val -770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1720" y="5960385"/>
            <a:ext cx="5857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3" idx="2"/>
            <a:endCxn id="4" idx="0"/>
          </p:cNvCxnSpPr>
          <p:nvPr/>
        </p:nvCxnSpPr>
        <p:spPr>
          <a:xfrm flipH="1">
            <a:off x="5058149" y="1327994"/>
            <a:ext cx="6" cy="444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2"/>
            <a:endCxn id="17" idx="0"/>
          </p:cNvCxnSpPr>
          <p:nvPr/>
        </p:nvCxnSpPr>
        <p:spPr>
          <a:xfrm>
            <a:off x="5058149" y="2696146"/>
            <a:ext cx="0" cy="516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5" idx="2"/>
            <a:endCxn id="6" idx="0"/>
          </p:cNvCxnSpPr>
          <p:nvPr/>
        </p:nvCxnSpPr>
        <p:spPr>
          <a:xfrm>
            <a:off x="5058150" y="4725144"/>
            <a:ext cx="1" cy="6344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2"/>
          </p:cNvCxnSpPr>
          <p:nvPr/>
        </p:nvCxnSpPr>
        <p:spPr>
          <a:xfrm flipH="1">
            <a:off x="5058149" y="6093296"/>
            <a:ext cx="2" cy="686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30509" y="6228020"/>
            <a:ext cx="457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1121055" y="5949280"/>
            <a:ext cx="0" cy="830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Блок-схема: процесс 16"/>
          <p:cNvSpPr/>
          <p:nvPr/>
        </p:nvSpPr>
        <p:spPr>
          <a:xfrm>
            <a:off x="3363585" y="3212976"/>
            <a:ext cx="3389128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Прямая со стрелкой 18"/>
          <p:cNvCxnSpPr>
            <a:stCxn id="17" idx="2"/>
            <a:endCxn id="5" idx="0"/>
          </p:cNvCxnSpPr>
          <p:nvPr/>
        </p:nvCxnSpPr>
        <p:spPr>
          <a:xfrm>
            <a:off x="5058149" y="3582308"/>
            <a:ext cx="1" cy="4965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процесс 2"/>
          <p:cNvSpPr/>
          <p:nvPr/>
        </p:nvSpPr>
        <p:spPr>
          <a:xfrm>
            <a:off x="2915249" y="332656"/>
            <a:ext cx="3350597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errorNo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581826" y="1700808"/>
            <a:ext cx="2774150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1515"/>
                </a:solidFill>
                <a:latin typeface="Consolas" pitchFamily="49" charset="0"/>
                <a:cs typeface="Consolas" pitchFamily="49" charset="0"/>
              </a:rPr>
              <a:t>ERROR_NO_MORE_ITEMS</a:t>
            </a:r>
            <a:endParaRPr lang="ru-RU" dirty="0">
              <a:solidFill>
                <a:srgbClr val="FF151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148223" y="4437112"/>
            <a:ext cx="5904655" cy="6463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CryptEnumProviders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NULL, 0, 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6189" y="6140737"/>
            <a:ext cx="5857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499675" y="6352430"/>
            <a:ext cx="457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38" name="Блок-схема: узел 37"/>
          <p:cNvSpPr/>
          <p:nvPr/>
        </p:nvSpPr>
        <p:spPr>
          <a:xfrm>
            <a:off x="3339130" y="908720"/>
            <a:ext cx="2502812" cy="43204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errorNo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…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4549866" y="1628800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724128" y="1556792"/>
            <a:ext cx="20703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 smtClean="0"/>
              <a:t>Успешный конец.</a:t>
            </a:r>
          </a:p>
          <a:p>
            <a:r>
              <a:rPr lang="ru-RU" sz="1700" dirty="0" smtClean="0"/>
              <a:t>Выходим из цикла.</a:t>
            </a:r>
            <a:endParaRPr lang="ru-RU" sz="1700" dirty="0"/>
          </a:p>
        </p:txBody>
      </p:sp>
      <p:sp>
        <p:nvSpPr>
          <p:cNvPr id="41" name="Блок-схема: процесс 40"/>
          <p:cNvSpPr/>
          <p:nvPr/>
        </p:nvSpPr>
        <p:spPr>
          <a:xfrm>
            <a:off x="1581826" y="2339588"/>
            <a:ext cx="2774150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1515"/>
                </a:solidFill>
                <a:latin typeface="Consolas" pitchFamily="49" charset="0"/>
                <a:cs typeface="Consolas" pitchFamily="49" charset="0"/>
              </a:rPr>
              <a:t>ERROR_MORE_DATA</a:t>
            </a:r>
            <a:endParaRPr lang="ru-RU" dirty="0">
              <a:solidFill>
                <a:srgbClr val="FF1515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Соединительная линия уступом 42"/>
          <p:cNvCxnSpPr>
            <a:stCxn id="41" idx="3"/>
            <a:endCxn id="45" idx="0"/>
          </p:cNvCxnSpPr>
          <p:nvPr/>
        </p:nvCxnSpPr>
        <p:spPr>
          <a:xfrm>
            <a:off x="4355976" y="2524254"/>
            <a:ext cx="744575" cy="5574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Блок-схема: процесс 44"/>
          <p:cNvSpPr/>
          <p:nvPr/>
        </p:nvSpPr>
        <p:spPr>
          <a:xfrm>
            <a:off x="2148223" y="3081734"/>
            <a:ext cx="5904655" cy="9233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free(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Блок-схема: решение 46"/>
          <p:cNvSpPr/>
          <p:nvPr/>
        </p:nvSpPr>
        <p:spPr>
          <a:xfrm>
            <a:off x="2700997" y="5589240"/>
            <a:ext cx="4799107" cy="7336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== 0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Прямая со стрелкой 52"/>
          <p:cNvCxnSpPr>
            <a:stCxn id="45" idx="2"/>
            <a:endCxn id="5" idx="0"/>
          </p:cNvCxnSpPr>
          <p:nvPr/>
        </p:nvCxnSpPr>
        <p:spPr>
          <a:xfrm>
            <a:off x="5100551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" idx="2"/>
            <a:endCxn id="47" idx="0"/>
          </p:cNvCxnSpPr>
          <p:nvPr/>
        </p:nvCxnSpPr>
        <p:spPr>
          <a:xfrm>
            <a:off x="5100551" y="5083443"/>
            <a:ext cx="0" cy="505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47" idx="1"/>
          </p:cNvCxnSpPr>
          <p:nvPr/>
        </p:nvCxnSpPr>
        <p:spPr>
          <a:xfrm rot="10800000">
            <a:off x="539553" y="260648"/>
            <a:ext cx="2161444" cy="569542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47" idx="2"/>
          </p:cNvCxnSpPr>
          <p:nvPr/>
        </p:nvCxnSpPr>
        <p:spPr>
          <a:xfrm rot="16200000" flipH="1">
            <a:off x="5757018" y="5666436"/>
            <a:ext cx="398859" cy="17117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48264" y="6144618"/>
            <a:ext cx="160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Аварийное завершение</a:t>
            </a:r>
            <a:endParaRPr lang="ru-RU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665212" y="4961695"/>
            <a:ext cx="1910126" cy="749292"/>
          </a:xfrm>
          <a:prstGeom prst="wedgeRectCallout">
            <a:avLst>
              <a:gd name="adj1" fmla="val 273"/>
              <a:gd name="adj2" fmla="val 771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Можно распечатать название и тип </a:t>
            </a:r>
            <a:r>
              <a:rPr lang="ru-RU" sz="1400" dirty="0" err="1" smtClean="0"/>
              <a:t>криптопровайдера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54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237626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 заранее определить, какой размер должен быть у буфера, чтобы в него полностью поместилась строка с названием </a:t>
            </a:r>
            <a:r>
              <a:rPr lang="ru-RU" sz="3600" dirty="0" err="1" smtClean="0"/>
              <a:t>криптопровайдера</a:t>
            </a:r>
            <a:r>
              <a:rPr lang="ru-RU" sz="3600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вызвать функцию 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CryptEnumProviders</a:t>
            </a:r>
            <a:r>
              <a:rPr lang="en-US" dirty="0" smtClean="0"/>
              <a:t>, </a:t>
            </a:r>
            <a:r>
              <a:rPr lang="ru-RU" dirty="0" smtClean="0"/>
              <a:t>указав в параметре </a:t>
            </a:r>
            <a:r>
              <a:rPr lang="en-US" sz="2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pszProvName</a:t>
            </a:r>
            <a:r>
              <a:rPr lang="en-US" dirty="0" smtClean="0"/>
              <a:t> </a:t>
            </a:r>
            <a:r>
              <a:rPr lang="ru-RU" dirty="0" smtClean="0"/>
              <a:t>вместо адреса буфера</a:t>
            </a:r>
            <a:r>
              <a:rPr lang="en-US" dirty="0" smtClean="0"/>
              <a:t> </a:t>
            </a:r>
            <a:r>
              <a:rPr lang="ru-RU" dirty="0" smtClean="0"/>
              <a:t>значение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dirty="0" smtClean="0"/>
              <a:t>, то ошибки не произойдёт, а функция запишет в переменную</a:t>
            </a:r>
            <a:r>
              <a:rPr lang="en-US" dirty="0" smtClean="0"/>
              <a:t> </a:t>
            </a:r>
            <a:r>
              <a:rPr lang="ru-RU" dirty="0" smtClean="0"/>
              <a:t>по адресу </a:t>
            </a:r>
            <a:r>
              <a:rPr lang="en-US" sz="2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pcbProvName</a:t>
            </a:r>
            <a:r>
              <a:rPr lang="ru-RU" dirty="0" smtClean="0"/>
              <a:t> число, представляющее собой минимальный размер, который должен быть у буфера </a:t>
            </a:r>
            <a:r>
              <a:rPr lang="en-US" sz="2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pszProvName</a:t>
            </a:r>
            <a:r>
              <a:rPr lang="ru-RU" dirty="0" smtClean="0"/>
              <a:t>, чтобы в него полностью поместилось название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32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1547664" y="967660"/>
            <a:ext cx="6048672" cy="46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395536" y="1916832"/>
            <a:ext cx="8352928" cy="8309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CryptEnumProviders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611560" y="5262299"/>
            <a:ext cx="7920880" cy="8309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CryptEnumProviders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31709" y="4316904"/>
            <a:ext cx="8680582" cy="46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LPTSTR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pszProvName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*)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cbProvName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Прямая со стрелкой 8"/>
          <p:cNvCxnSpPr>
            <a:stCxn id="2" idx="2"/>
            <a:endCxn id="5" idx="0"/>
          </p:cNvCxnSpPr>
          <p:nvPr/>
        </p:nvCxnSpPr>
        <p:spPr>
          <a:xfrm>
            <a:off x="4572000" y="1429325"/>
            <a:ext cx="0" cy="487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>
            <a:off x="4572000" y="2747829"/>
            <a:ext cx="0" cy="1569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  <a:endCxn id="6" idx="0"/>
          </p:cNvCxnSpPr>
          <p:nvPr/>
        </p:nvCxnSpPr>
        <p:spPr>
          <a:xfrm>
            <a:off x="4572000" y="4778569"/>
            <a:ext cx="0" cy="483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Прямоугольная выноска 9"/>
          <p:cNvSpPr/>
          <p:nvPr/>
        </p:nvSpPr>
        <p:spPr>
          <a:xfrm>
            <a:off x="395536" y="2938735"/>
            <a:ext cx="3620211" cy="1187261"/>
          </a:xfrm>
          <a:prstGeom prst="wedgeRectCallout">
            <a:avLst>
              <a:gd name="adj1" fmla="val 28547"/>
              <a:gd name="adj2" fmla="val -69710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Вместо адреса буфера пишем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dirty="0" smtClean="0"/>
              <a:t> (</a:t>
            </a:r>
            <a:r>
              <a:rPr lang="ru-RU" sz="2000" dirty="0" smtClean="0"/>
              <a:t>то же самое, что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000" dirty="0" smtClean="0"/>
              <a:t> – указываем нулевой адрес).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25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136815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>
                <a:solidFill>
                  <a:schemeClr val="accent3"/>
                </a:solidFill>
              </a:rPr>
              <a:t>CryptEnumProviderTypes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4" y="1666543"/>
            <a:ext cx="4638465" cy="255454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CryptEnumProviderTypes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dwIndex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pdwReserved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pdwProvType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LPTSTR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pcbTypeName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1556792"/>
            <a:ext cx="3816424" cy="11898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 её помощью можно узнать, как называется тип </a:t>
            </a:r>
            <a:r>
              <a:rPr lang="ru-RU" dirty="0" err="1" smtClean="0">
                <a:latin typeface="Arial Narrow" pitchFamily="34" charset="0"/>
              </a:rPr>
              <a:t>криптопровайдера</a:t>
            </a:r>
            <a:r>
              <a:rPr lang="ru-RU" dirty="0" smtClean="0">
                <a:latin typeface="Arial Narrow" pitchFamily="34" charset="0"/>
              </a:rPr>
              <a:t>, стоящий в ключе реестра под номером </a:t>
            </a:r>
            <a:r>
              <a:rPr lang="en-US" dirty="0" err="1" smtClean="0">
                <a:latin typeface="Arial Narrow" pitchFamily="34" charset="0"/>
              </a:rPr>
              <a:t>dwIndex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437112"/>
            <a:ext cx="8579473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dwIndex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порядковый номер типа в списке, название которого мы хотим получить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pdvReserved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не используется, должно быть </a:t>
            </a:r>
            <a:r>
              <a:rPr lang="en-US" dirty="0" smtClean="0">
                <a:latin typeface="Corbel" pitchFamily="34" charset="0"/>
              </a:rPr>
              <a:t>NULL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не используется, должно быть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pdwProvType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в которую запишется число, обозначающее тип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pszProvName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буфер, в который запишется строка с текстовым названием типа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pcbProvName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в которую до вызова функции нужно записать общий размер буфера 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pszProvName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в байтах, а после вызова функция запишет в неё количество байтов, которые она разместила в буфере 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rbel" pitchFamily="34" charset="0"/>
              </a:rPr>
              <a:t>pszProvName</a:t>
            </a:r>
            <a:endParaRPr lang="ru-RU" i="1" dirty="0">
              <a:solidFill>
                <a:schemeClr val="accent5">
                  <a:lumMod val="60000"/>
                  <a:lumOff val="40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2818671"/>
            <a:ext cx="3816424" cy="15464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115616" y="2204864"/>
            <a:ext cx="6912768" cy="14401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[40];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4581128"/>
            <a:ext cx="6912768" cy="10801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CryptEnumProviderTypes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4" idx="2"/>
            <a:endCxn id="5" idx="0"/>
          </p:cNvCxnSpPr>
          <p:nvPr/>
        </p:nvCxnSpPr>
        <p:spPr>
          <a:xfrm>
            <a:off x="4572000" y="36450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096" y="620688"/>
            <a:ext cx="8305800" cy="938368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ошибки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916832"/>
            <a:ext cx="7824899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259 = 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x103 = ERROR_NO_MORE_ITEMS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021127"/>
            <a:ext cx="6975307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34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 = 0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xEA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ERROR_MORE_DATA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572161"/>
            <a:ext cx="7848873" cy="830997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списке типов </a:t>
            </a:r>
            <a:r>
              <a:rPr lang="ru-RU" sz="2400" dirty="0" err="1" smtClean="0"/>
              <a:t>криптопровайдеров</a:t>
            </a:r>
            <a:r>
              <a:rPr lang="ru-RU" sz="2400" dirty="0" smtClean="0"/>
              <a:t> в реестре нет элемента с таким по счёту номером.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653136"/>
            <a:ext cx="7848872" cy="1938992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Строка с названием типа не помещается в буфер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sz="2400" dirty="0" smtClean="0"/>
              <a:t>.</a:t>
            </a:r>
            <a:r>
              <a:rPr lang="ru-RU" sz="2400" dirty="0"/>
              <a:t> </a:t>
            </a:r>
            <a:r>
              <a:rPr lang="ru-RU" sz="2400" dirty="0" smtClean="0"/>
              <a:t>В таком случае функция запишет в пере-</a:t>
            </a:r>
            <a:r>
              <a:rPr lang="ru-RU" sz="2400" dirty="0" err="1" smtClean="0"/>
              <a:t>менную</a:t>
            </a:r>
            <a:r>
              <a:rPr lang="en-US" sz="2400" dirty="0" smtClean="0"/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sz="2400" dirty="0" smtClean="0"/>
              <a:t> </a:t>
            </a:r>
            <a:r>
              <a:rPr lang="ru-RU" sz="2400" dirty="0" smtClean="0"/>
              <a:t>минимальный размер, который должен быть у буфера, чтобы в него целиком помести-</a:t>
            </a:r>
            <a:r>
              <a:rPr lang="ru-RU" sz="2400" dirty="0" err="1" smtClean="0"/>
              <a:t>лась</a:t>
            </a:r>
            <a:r>
              <a:rPr lang="ru-RU" sz="2400" dirty="0" smtClean="0"/>
              <a:t> строка с </a:t>
            </a:r>
            <a:r>
              <a:rPr lang="ru-RU" sz="2400" smtClean="0"/>
              <a:t>названием типа.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628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процесс 2"/>
          <p:cNvSpPr/>
          <p:nvPr/>
        </p:nvSpPr>
        <p:spPr>
          <a:xfrm>
            <a:off x="1863211" y="404664"/>
            <a:ext cx="6389891" cy="9233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LPCSTR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757254" y="1772816"/>
            <a:ext cx="2601790" cy="9233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result;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errorNo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105822" y="4078813"/>
            <a:ext cx="5904655" cy="6463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CryptEnumProviderTypes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NULL, 0, 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решение 5"/>
          <p:cNvSpPr/>
          <p:nvPr/>
        </p:nvSpPr>
        <p:spPr>
          <a:xfrm>
            <a:off x="2658597" y="5359633"/>
            <a:ext cx="4799107" cy="7336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== 0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395536" y="5540759"/>
            <a:ext cx="1451038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Прямая со стрелкой 8"/>
          <p:cNvCxnSpPr>
            <a:stCxn id="6" idx="1"/>
            <a:endCxn id="7" idx="3"/>
          </p:cNvCxnSpPr>
          <p:nvPr/>
        </p:nvCxnSpPr>
        <p:spPr>
          <a:xfrm flipH="1" flipV="1">
            <a:off x="1846574" y="5725425"/>
            <a:ext cx="812023" cy="1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7" idx="1"/>
            <a:endCxn id="17" idx="1"/>
          </p:cNvCxnSpPr>
          <p:nvPr/>
        </p:nvCxnSpPr>
        <p:spPr>
          <a:xfrm rot="10800000" flipH="1">
            <a:off x="395535" y="3397643"/>
            <a:ext cx="3026187" cy="2327783"/>
          </a:xfrm>
          <a:prstGeom prst="bentConnector3">
            <a:avLst>
              <a:gd name="adj1" fmla="val -7554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1720" y="5960385"/>
            <a:ext cx="5857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3" idx="2"/>
            <a:endCxn id="4" idx="0"/>
          </p:cNvCxnSpPr>
          <p:nvPr/>
        </p:nvCxnSpPr>
        <p:spPr>
          <a:xfrm flipH="1">
            <a:off x="5058149" y="1327994"/>
            <a:ext cx="8" cy="444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2"/>
            <a:endCxn id="17" idx="0"/>
          </p:cNvCxnSpPr>
          <p:nvPr/>
        </p:nvCxnSpPr>
        <p:spPr>
          <a:xfrm>
            <a:off x="5058149" y="2696146"/>
            <a:ext cx="6" cy="516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5" idx="2"/>
            <a:endCxn id="6" idx="0"/>
          </p:cNvCxnSpPr>
          <p:nvPr/>
        </p:nvCxnSpPr>
        <p:spPr>
          <a:xfrm>
            <a:off x="5058150" y="4725144"/>
            <a:ext cx="1" cy="6344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2"/>
          </p:cNvCxnSpPr>
          <p:nvPr/>
        </p:nvCxnSpPr>
        <p:spPr>
          <a:xfrm flipH="1">
            <a:off x="5058149" y="6093296"/>
            <a:ext cx="2" cy="686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30509" y="6228020"/>
            <a:ext cx="457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1121055" y="5949280"/>
            <a:ext cx="0" cy="830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Блок-схема: процесс 16"/>
          <p:cNvSpPr/>
          <p:nvPr/>
        </p:nvSpPr>
        <p:spPr>
          <a:xfrm>
            <a:off x="3421723" y="3212976"/>
            <a:ext cx="3272863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Прямая со стрелкой 18"/>
          <p:cNvCxnSpPr>
            <a:stCxn id="17" idx="2"/>
            <a:endCxn id="5" idx="0"/>
          </p:cNvCxnSpPr>
          <p:nvPr/>
        </p:nvCxnSpPr>
        <p:spPr>
          <a:xfrm flipH="1">
            <a:off x="5058150" y="3582308"/>
            <a:ext cx="5" cy="4965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Прямоугольная выноска 7"/>
          <p:cNvSpPr/>
          <p:nvPr/>
        </p:nvSpPr>
        <p:spPr>
          <a:xfrm>
            <a:off x="502314" y="4837071"/>
            <a:ext cx="3098812" cy="608153"/>
          </a:xfrm>
          <a:prstGeom prst="wedgeRectCallout">
            <a:avLst>
              <a:gd name="adj1" fmla="val 8675"/>
              <a:gd name="adj2" fmla="val 872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Здесь можно распечатать название типа и его номер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4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ая выноска 18"/>
          <p:cNvSpPr/>
          <p:nvPr/>
        </p:nvSpPr>
        <p:spPr>
          <a:xfrm>
            <a:off x="467544" y="5157192"/>
            <a:ext cx="3098812" cy="608153"/>
          </a:xfrm>
          <a:prstGeom prst="wedgeRectCallout">
            <a:avLst>
              <a:gd name="adj1" fmla="val -574"/>
              <a:gd name="adj2" fmla="val 69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Здесь можно распечатать название типа и его номер</a:t>
            </a:r>
            <a:endParaRPr lang="ru-RU" dirty="0"/>
          </a:p>
        </p:txBody>
      </p:sp>
      <p:sp>
        <p:nvSpPr>
          <p:cNvPr id="3" name="Блок-схема: процесс 2"/>
          <p:cNvSpPr/>
          <p:nvPr/>
        </p:nvSpPr>
        <p:spPr>
          <a:xfrm>
            <a:off x="2915249" y="395372"/>
            <a:ext cx="3350597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errorNo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581826" y="1619508"/>
            <a:ext cx="2774150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1515"/>
                </a:solidFill>
                <a:latin typeface="Consolas" pitchFamily="49" charset="0"/>
                <a:cs typeface="Consolas" pitchFamily="49" charset="0"/>
              </a:rPr>
              <a:t>ERROR_NO_MORE_ITEMS</a:t>
            </a:r>
            <a:endParaRPr lang="ru-RU" dirty="0">
              <a:solidFill>
                <a:srgbClr val="FF151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148223" y="4437112"/>
            <a:ext cx="5904655" cy="6463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CryptEnumProviderTypes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NULL, 0, 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6189" y="6140737"/>
            <a:ext cx="5857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499675" y="6352430"/>
            <a:ext cx="457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38" name="Блок-схема: узел 37"/>
          <p:cNvSpPr/>
          <p:nvPr/>
        </p:nvSpPr>
        <p:spPr>
          <a:xfrm>
            <a:off x="3339130" y="908720"/>
            <a:ext cx="2502812" cy="43204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errorNo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…</a:t>
            </a:r>
            <a:endParaRPr lang="ru-RU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4549866" y="155679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724128" y="1484784"/>
            <a:ext cx="20703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 smtClean="0"/>
              <a:t>Успешный конец.</a:t>
            </a:r>
          </a:p>
          <a:p>
            <a:r>
              <a:rPr lang="ru-RU" sz="1700" dirty="0" smtClean="0"/>
              <a:t>Выходим из цикла.</a:t>
            </a:r>
            <a:endParaRPr lang="ru-RU" sz="1700" dirty="0"/>
          </a:p>
        </p:txBody>
      </p:sp>
      <p:sp>
        <p:nvSpPr>
          <p:cNvPr id="41" name="Блок-схема: процесс 40"/>
          <p:cNvSpPr/>
          <p:nvPr/>
        </p:nvSpPr>
        <p:spPr>
          <a:xfrm>
            <a:off x="1581826" y="2267580"/>
            <a:ext cx="2774150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1515"/>
                </a:solidFill>
                <a:latin typeface="Consolas" pitchFamily="49" charset="0"/>
                <a:cs typeface="Consolas" pitchFamily="49" charset="0"/>
              </a:rPr>
              <a:t>ERROR_MORE_DATA</a:t>
            </a:r>
            <a:endParaRPr lang="ru-RU" dirty="0">
              <a:solidFill>
                <a:srgbClr val="FF1515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Соединительная линия уступом 42"/>
          <p:cNvCxnSpPr>
            <a:stCxn id="41" idx="3"/>
            <a:endCxn id="45" idx="0"/>
          </p:cNvCxnSpPr>
          <p:nvPr/>
        </p:nvCxnSpPr>
        <p:spPr>
          <a:xfrm>
            <a:off x="4355976" y="2452246"/>
            <a:ext cx="744575" cy="5447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Блок-схема: процесс 44"/>
          <p:cNvSpPr/>
          <p:nvPr/>
        </p:nvSpPr>
        <p:spPr>
          <a:xfrm>
            <a:off x="2148223" y="2996952"/>
            <a:ext cx="5904655" cy="9233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free(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Блок-схема: решение 46"/>
          <p:cNvSpPr/>
          <p:nvPr/>
        </p:nvSpPr>
        <p:spPr>
          <a:xfrm>
            <a:off x="2700997" y="5589240"/>
            <a:ext cx="4799107" cy="7336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result == 0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Прямая со стрелкой 52"/>
          <p:cNvCxnSpPr>
            <a:stCxn id="45" idx="2"/>
            <a:endCxn id="5" idx="0"/>
          </p:cNvCxnSpPr>
          <p:nvPr/>
        </p:nvCxnSpPr>
        <p:spPr>
          <a:xfrm>
            <a:off x="5100551" y="3920282"/>
            <a:ext cx="0" cy="516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" idx="2"/>
            <a:endCxn id="47" idx="0"/>
          </p:cNvCxnSpPr>
          <p:nvPr/>
        </p:nvCxnSpPr>
        <p:spPr>
          <a:xfrm>
            <a:off x="5100551" y="5083443"/>
            <a:ext cx="0" cy="505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47" idx="1"/>
          </p:cNvCxnSpPr>
          <p:nvPr/>
        </p:nvCxnSpPr>
        <p:spPr>
          <a:xfrm rot="10800000">
            <a:off x="323529" y="260648"/>
            <a:ext cx="2377469" cy="569542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47" idx="2"/>
          </p:cNvCxnSpPr>
          <p:nvPr/>
        </p:nvCxnSpPr>
        <p:spPr>
          <a:xfrm rot="16200000" flipH="1">
            <a:off x="5757018" y="5666436"/>
            <a:ext cx="398859" cy="17117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48264" y="6144618"/>
            <a:ext cx="160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Аварийное завершение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6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ru-RU" dirty="0" err="1" smtClean="0"/>
              <a:t>Криптопровайдер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9456"/>
            <a:ext cx="8229600" cy="1925568"/>
          </a:xfrm>
        </p:spPr>
        <p:txBody>
          <a:bodyPr/>
          <a:lstStyle/>
          <a:p>
            <a:r>
              <a:rPr lang="ru-RU" dirty="0" err="1" smtClean="0"/>
              <a:t>Криптопровайдер</a:t>
            </a:r>
            <a:r>
              <a:rPr lang="ru-RU" dirty="0" smtClean="0"/>
              <a:t> (</a:t>
            </a:r>
            <a:r>
              <a:rPr lang="en-US" dirty="0" smtClean="0"/>
              <a:t>cryptographic service provider, CSP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это независимый программный модуль, который осуществляет криптографические операции.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658072"/>
            <a:ext cx="1219200" cy="1219200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843808" y="5933985"/>
            <a:ext cx="3382363" cy="519351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Segoe UI" pitchFamily="34" charset="0"/>
                <a:cs typeface="Segoe UI" pitchFamily="34" charset="0"/>
              </a:rPr>
              <a:t>Cryptographic_Library.dll</a:t>
            </a:r>
            <a:endParaRPr lang="ru-RU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5177" y="5617225"/>
            <a:ext cx="2262288" cy="476071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sz="1600" dirty="0" err="1" smtClean="0">
                <a:latin typeface="Segoe UI" pitchFamily="34" charset="0"/>
                <a:cs typeface="Segoe UI" pitchFamily="34" charset="0"/>
              </a:rPr>
              <a:t>Криптопровайдер</a:t>
            </a:r>
            <a:r>
              <a:rPr lang="ru-RU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A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1279" y="5617224"/>
            <a:ext cx="2185967" cy="476071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sz="1600" dirty="0" err="1" smtClean="0">
                <a:latin typeface="Segoe UI" pitchFamily="34" charset="0"/>
                <a:cs typeface="Segoe UI" pitchFamily="34" charset="0"/>
              </a:rPr>
              <a:t>Криптопровайдер</a:t>
            </a:r>
            <a:r>
              <a:rPr lang="ru-RU" sz="16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B</a:t>
            </a:r>
            <a:endParaRPr lang="ru-RU" sz="16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4" t="14800" r="25189" b="11393"/>
          <a:stretch/>
        </p:blipFill>
        <p:spPr>
          <a:xfrm>
            <a:off x="652317" y="3645024"/>
            <a:ext cx="1748008" cy="193328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4" t="14800" r="25189" b="11393"/>
          <a:stretch/>
        </p:blipFill>
        <p:spPr>
          <a:xfrm>
            <a:off x="6730258" y="3655958"/>
            <a:ext cx="1748008" cy="1933282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H="1" flipV="1">
            <a:off x="2555776" y="4658072"/>
            <a:ext cx="1152129" cy="499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5286728" y="4611665"/>
            <a:ext cx="1224551" cy="54552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2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237626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 заранее определить, какой размер должен быть у буфера, чтобы в него полностью поместилась строка с названием типа </a:t>
            </a:r>
            <a:r>
              <a:rPr lang="ru-RU" sz="3600" dirty="0" err="1" smtClean="0"/>
              <a:t>криптопровайдера</a:t>
            </a:r>
            <a:r>
              <a:rPr lang="ru-RU" sz="3600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вызвать функцию </a:t>
            </a:r>
            <a:r>
              <a:rPr lang="en-US" sz="25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CryptEnumProviderTypes</a:t>
            </a:r>
            <a:r>
              <a:rPr lang="en-US" dirty="0" smtClean="0"/>
              <a:t>, </a:t>
            </a:r>
            <a:r>
              <a:rPr lang="ru-RU" dirty="0" smtClean="0"/>
              <a:t>указав в параметре </a:t>
            </a:r>
            <a:r>
              <a:rPr lang="en-US" sz="2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pszTypeName</a:t>
            </a:r>
            <a:r>
              <a:rPr lang="en-US" dirty="0" smtClean="0"/>
              <a:t> </a:t>
            </a:r>
            <a:r>
              <a:rPr lang="ru-RU" dirty="0" smtClean="0"/>
              <a:t>вместо адреса буфе</a:t>
            </a:r>
            <a:r>
              <a:rPr lang="en-US" dirty="0" smtClean="0"/>
              <a:t>-</a:t>
            </a:r>
            <a:r>
              <a:rPr lang="ru-RU" dirty="0" err="1" smtClean="0"/>
              <a:t>ра</a:t>
            </a:r>
            <a:r>
              <a:rPr lang="en-US" dirty="0" smtClean="0"/>
              <a:t> </a:t>
            </a:r>
            <a:r>
              <a:rPr lang="ru-RU" dirty="0" smtClean="0"/>
              <a:t>значение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dirty="0" smtClean="0"/>
              <a:t>, то ошибки не произойдёт, а </a:t>
            </a:r>
            <a:r>
              <a:rPr lang="ru-RU" dirty="0" err="1" smtClean="0"/>
              <a:t>функ</a:t>
            </a:r>
            <a:r>
              <a:rPr lang="en-US" dirty="0" smtClean="0"/>
              <a:t>-</a:t>
            </a:r>
            <a:r>
              <a:rPr lang="ru-RU" dirty="0" err="1" smtClean="0"/>
              <a:t>ция</a:t>
            </a:r>
            <a:r>
              <a:rPr lang="ru-RU" dirty="0" smtClean="0"/>
              <a:t> запишет в переменную</a:t>
            </a:r>
            <a:r>
              <a:rPr lang="en-US" dirty="0" smtClean="0"/>
              <a:t> </a:t>
            </a:r>
            <a:r>
              <a:rPr lang="ru-RU" dirty="0" smtClean="0"/>
              <a:t>по адресу </a:t>
            </a:r>
            <a:r>
              <a:rPr lang="en-US" sz="2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pcbTypeName</a:t>
            </a:r>
            <a:r>
              <a:rPr lang="ru-RU" dirty="0" smtClean="0"/>
              <a:t> число, представляющее собой минимальный размер, который должен быть у буфера </a:t>
            </a:r>
            <a:r>
              <a:rPr lang="en-US" sz="2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pszTypeName</a:t>
            </a:r>
            <a:r>
              <a:rPr lang="ru-RU" dirty="0" smtClean="0"/>
              <a:t>, чтобы в него полностью поместилось строка с названием типа 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7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1727687" y="979977"/>
            <a:ext cx="5688632" cy="46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53716" y="1988840"/>
            <a:ext cx="6836568" cy="8309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CryptEnumProviderTypes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1044659" y="5310500"/>
            <a:ext cx="7054688" cy="8309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CryptEnumProviders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31712" y="4293096"/>
            <a:ext cx="8680581" cy="46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LPTSTR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pszTypeName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*)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cbTypeName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Прямая со стрелкой 8"/>
          <p:cNvCxnSpPr>
            <a:stCxn id="2" idx="2"/>
            <a:endCxn id="5" idx="0"/>
          </p:cNvCxnSpPr>
          <p:nvPr/>
        </p:nvCxnSpPr>
        <p:spPr>
          <a:xfrm flipH="1">
            <a:off x="4572000" y="1441642"/>
            <a:ext cx="3" cy="547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>
            <a:off x="4572000" y="2819837"/>
            <a:ext cx="3" cy="14732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  <a:endCxn id="6" idx="0"/>
          </p:cNvCxnSpPr>
          <p:nvPr/>
        </p:nvCxnSpPr>
        <p:spPr>
          <a:xfrm>
            <a:off x="4572003" y="4754761"/>
            <a:ext cx="0" cy="555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Прямоугольная выноска 9"/>
          <p:cNvSpPr/>
          <p:nvPr/>
        </p:nvSpPr>
        <p:spPr>
          <a:xfrm>
            <a:off x="663757" y="2961819"/>
            <a:ext cx="3620211" cy="1187261"/>
          </a:xfrm>
          <a:prstGeom prst="wedgeRectCallout">
            <a:avLst>
              <a:gd name="adj1" fmla="val 48527"/>
              <a:gd name="adj2" fmla="val -68560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Вместо адреса буфера пишем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dirty="0" smtClean="0"/>
              <a:t> (</a:t>
            </a:r>
            <a:r>
              <a:rPr lang="ru-RU" sz="2000" dirty="0" smtClean="0"/>
              <a:t>то же самое, что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000" dirty="0" smtClean="0"/>
              <a:t> – указываем нулевой адрес).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8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124744"/>
            <a:ext cx="7851648" cy="2520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к </a:t>
            </a:r>
            <a:r>
              <a:rPr lang="ru-RU" dirty="0" err="1" smtClean="0"/>
              <a:t>криптопровайдеру</a:t>
            </a:r>
            <a:r>
              <a:rPr lang="ru-RU" dirty="0"/>
              <a:t> </a:t>
            </a:r>
            <a:r>
              <a:rPr lang="ru-RU" dirty="0" smtClean="0"/>
              <a:t>и отключение от него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836640"/>
            <a:ext cx="7854696" cy="1752600"/>
          </a:xfrm>
        </p:spPr>
        <p:txBody>
          <a:bodyPr/>
          <a:lstStyle/>
          <a:p>
            <a:r>
              <a:rPr lang="ru-RU" dirty="0" smtClean="0"/>
              <a:t>Как подключиться к </a:t>
            </a:r>
            <a:r>
              <a:rPr lang="ru-RU" dirty="0" err="1" smtClean="0"/>
              <a:t>криптопровадеру</a:t>
            </a:r>
            <a:r>
              <a:rPr lang="ru-RU" dirty="0" smtClean="0"/>
              <a:t> и отключиться от него.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6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692" y="1383159"/>
            <a:ext cx="7175554" cy="646331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Corbel" pitchFamily="34" charset="0"/>
              </a:rPr>
              <a:t>Подключение к </a:t>
            </a:r>
            <a:r>
              <a:rPr lang="ru-RU" sz="3600" dirty="0" err="1" smtClean="0">
                <a:latin typeface="Corbel" pitchFamily="34" charset="0"/>
              </a:rPr>
              <a:t>криптопровайдеру</a:t>
            </a:r>
            <a:endParaRPr lang="ru-RU" sz="3600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319263"/>
            <a:ext cx="6748001" cy="461665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С помощью функции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CryptAcquireContext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(…)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692" y="4078813"/>
            <a:ext cx="7148688" cy="646331"/>
          </a:xfrm>
          <a:prstGeom prst="rect">
            <a:avLst/>
          </a:prstGeom>
          <a:solidFill>
            <a:srgbClr val="CC00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Corbel" pitchFamily="34" charset="0"/>
              </a:rPr>
              <a:t>Отключение от </a:t>
            </a:r>
            <a:r>
              <a:rPr lang="ru-RU" sz="3600" dirty="0" err="1" smtClean="0">
                <a:latin typeface="Corbel" pitchFamily="34" charset="0"/>
              </a:rPr>
              <a:t>криптопровайдера</a:t>
            </a:r>
            <a:endParaRPr lang="ru-RU" sz="3600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5003163"/>
            <a:ext cx="6748001" cy="461665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С помощью функции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CryptReleaseContext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(…)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408654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CryptAcquireContext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4" y="1398255"/>
            <a:ext cx="3846377" cy="224676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CryptAcquireContext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HRYPTPROV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phProv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LPCTSTR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pszContainer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LPCTSTR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pszProvider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dwProvType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340768"/>
            <a:ext cx="4752528" cy="127727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 её помощью мы подключаемся к </a:t>
            </a:r>
            <a:r>
              <a:rPr lang="ru-RU" dirty="0" err="1" smtClean="0">
                <a:latin typeface="Arial Narrow" pitchFamily="34" charset="0"/>
              </a:rPr>
              <a:t>криптопровай</a:t>
            </a:r>
            <a:r>
              <a:rPr lang="ru-RU" dirty="0" smtClean="0">
                <a:latin typeface="Arial Narrow" pitchFamily="34" charset="0"/>
              </a:rPr>
              <a:t>-деру и при необходимости задействуем нужный ключевой контейнер. Также с помощью этой функции можно создать новый ключевой контейнер и удалить существующий.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221088"/>
            <a:ext cx="8579473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phProv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адрес переменной, в которую при успешном подключении запишется дескриптор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endParaRPr lang="ru-RU" dirty="0" smtClean="0">
              <a:latin typeface="Corbel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pszContainer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строка с названием ключевого контейнера, который нужно задействовать. Если никакой контейнер не требуется, укажите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rbel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pszProvider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строка с названием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, к которому мы подключаемся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pdwProvType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число – тип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, к которому мы подключаемся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флаги, которые определяют, что именно мы хотим сделать с помощью этой функции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2924944"/>
            <a:ext cx="4567537" cy="11863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9840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Самые важные флаги для параметра </a:t>
            </a:r>
            <a:r>
              <a:rPr lang="en-US" sz="4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dwFlags</a:t>
            </a:r>
            <a:endParaRPr lang="ru-RU" sz="4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28800"/>
            <a:ext cx="8856984" cy="504056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CRYPT_VERIFYCONTEXT</a:t>
            </a:r>
            <a:r>
              <a:rPr lang="en-US" dirty="0" smtClean="0"/>
              <a:t> –</a:t>
            </a:r>
            <a:r>
              <a:rPr lang="ru-RU" dirty="0" smtClean="0"/>
              <a:t> подключайтесь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этим флагом, если, работая с провайдером, Вы не будете использовать никакой ключевой контейнер. Параметр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pszContainer</a:t>
            </a:r>
            <a:r>
              <a:rPr lang="en-US" dirty="0" smtClean="0"/>
              <a:t> </a:t>
            </a:r>
            <a:r>
              <a:rPr lang="ru-RU" dirty="0" smtClean="0"/>
              <a:t>в таком случае должен быть равен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CRYPT_NEWKEYSET</a:t>
            </a:r>
            <a:r>
              <a:rPr lang="en-US" dirty="0" smtClean="0"/>
              <a:t> – </a:t>
            </a:r>
            <a:r>
              <a:rPr lang="ru-RU" dirty="0" smtClean="0"/>
              <a:t>подключиться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и создать новый ключевой контейнер с именем, которое указано в параметре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pszContainer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YPT_DELETEKEYSET</a:t>
            </a:r>
            <a:r>
              <a:rPr lang="en-US" dirty="0" smtClean="0"/>
              <a:t> – </a:t>
            </a:r>
            <a:r>
              <a:rPr lang="ru-RU" dirty="0" smtClean="0"/>
              <a:t>удалить ключевой контейнер, название которого указано в</a:t>
            </a:r>
            <a:r>
              <a:rPr lang="en-US" dirty="0" smtClean="0"/>
              <a:t> </a:t>
            </a:r>
            <a:r>
              <a:rPr lang="ru-RU" dirty="0" smtClean="0"/>
              <a:t>параметре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pszContainer</a:t>
            </a:r>
            <a:r>
              <a:rPr lang="ru-RU" dirty="0" smtClean="0"/>
              <a:t>. После удаления контейнера отключаться от </a:t>
            </a:r>
            <a:r>
              <a:rPr lang="ru-RU" dirty="0" err="1" smtClean="0"/>
              <a:t>провайде-ра</a:t>
            </a:r>
            <a:r>
              <a:rPr lang="ru-RU" dirty="0" smtClean="0"/>
              <a:t> не нужно: отключение произойдёт автоматически.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9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096" y="404664"/>
            <a:ext cx="8305800" cy="866360"/>
          </a:xfrm>
        </p:spPr>
        <p:txBody>
          <a:bodyPr/>
          <a:lstStyle/>
          <a:p>
            <a:r>
              <a:rPr lang="ru-RU" dirty="0" smtClean="0"/>
              <a:t>Основные ошибки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6765314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0</a:t>
            </a:r>
            <a:r>
              <a:rPr lang="en-US" sz="2400" dirty="0" smtClean="0">
                <a:latin typeface="+mj-lt"/>
              </a:rPr>
              <a:t>x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80090016 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NTE_BAD_KEYSET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005064"/>
            <a:ext cx="5856411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</a:t>
            </a:r>
            <a:r>
              <a:rPr lang="ru-RU" sz="2400" dirty="0">
                <a:solidFill>
                  <a:prstClr val="white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x</a:t>
            </a:r>
            <a:r>
              <a:rPr lang="ru-RU" sz="2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800900</a:t>
            </a:r>
            <a:r>
              <a:rPr lang="en-US" sz="2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0F</a:t>
            </a:r>
            <a:r>
              <a:rPr lang="de-DE" sz="2400" dirty="0" smtClean="0">
                <a:latin typeface="+mj-lt"/>
              </a:rPr>
              <a:t> 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NTE_EXISTS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59" y="2132856"/>
            <a:ext cx="7848873" cy="1569660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Ключевой контейнер с указанным именем не существует. </a:t>
            </a:r>
            <a:r>
              <a:rPr lang="ru-RU" sz="2400" i="1" dirty="0" smtClean="0"/>
              <a:t>(Возникает, если Вы подключаетесь к </a:t>
            </a:r>
            <a:r>
              <a:rPr lang="ru-RU" sz="2400" i="1" dirty="0" err="1" smtClean="0"/>
              <a:t>криптопровайдеру</a:t>
            </a:r>
            <a:r>
              <a:rPr lang="ru-RU" sz="2400" i="1" dirty="0" smtClean="0"/>
              <a:t> без флага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CRYPT_NEWKEYSET</a:t>
            </a:r>
            <a:r>
              <a:rPr lang="ru-RU" sz="2400" i="1" dirty="0" smtClean="0"/>
              <a:t> и указываете название несуществующего контейнера.)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581128"/>
            <a:ext cx="7848872" cy="1938992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Ключевой контейнер с указанным именем уже существует. </a:t>
            </a:r>
            <a:r>
              <a:rPr lang="ru-RU" sz="2400" i="1" dirty="0" smtClean="0"/>
              <a:t>(Возникает, если Вы подключаетесь к </a:t>
            </a:r>
            <a:r>
              <a:rPr lang="ru-RU" sz="2400" i="1" dirty="0" err="1" smtClean="0"/>
              <a:t>криптопровайдеру</a:t>
            </a:r>
            <a:r>
              <a:rPr lang="ru-RU" sz="2400" i="1" dirty="0" smtClean="0"/>
              <a:t> с флагом </a:t>
            </a:r>
            <a:r>
              <a:rPr lang="en-US" sz="2400" i="1" dirty="0" smtClean="0"/>
              <a:t>CRYPT_NEWKEYSET</a:t>
            </a:r>
            <a:r>
              <a:rPr lang="ru-RU" sz="2400" i="1" dirty="0"/>
              <a:t>,</a:t>
            </a:r>
            <a:r>
              <a:rPr lang="ru-RU" sz="2400" i="1" dirty="0" smtClean="0"/>
              <a:t> но контейнер с именем, которое Вы указали, уже существует.)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119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0880" cy="1719064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Как подключаться к </a:t>
            </a:r>
            <a:r>
              <a:rPr lang="ru-RU" sz="3600" dirty="0" err="1" smtClean="0"/>
              <a:t>криптопровайдеру</a:t>
            </a:r>
            <a:r>
              <a:rPr lang="en-US" sz="3600" dirty="0" smtClean="0"/>
              <a:t>, </a:t>
            </a:r>
            <a:r>
              <a:rPr lang="ru-RU" sz="3600" dirty="0" smtClean="0"/>
              <a:t>когда не требуется никакой ключевой контейнер</a:t>
            </a:r>
            <a:endParaRPr lang="ru-RU" sz="3600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827584" y="2204864"/>
            <a:ext cx="3098684" cy="5760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3276" y="4271320"/>
            <a:ext cx="6912768" cy="138992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CryptAcquireContext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TEXT(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"Microsoft Base Cryptographic Provider"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CRYPT_VERIFYCONTEXT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4" idx="2"/>
            <a:endCxn id="5" idx="0"/>
          </p:cNvCxnSpPr>
          <p:nvPr/>
        </p:nvCxnSpPr>
        <p:spPr>
          <a:xfrm>
            <a:off x="2376926" y="2780928"/>
            <a:ext cx="2192734" cy="1490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Скругленная прямоугольная выноска 2"/>
          <p:cNvSpPr/>
          <p:nvPr/>
        </p:nvSpPr>
        <p:spPr>
          <a:xfrm>
            <a:off x="1223100" y="3212976"/>
            <a:ext cx="7416824" cy="748970"/>
          </a:xfrm>
          <a:prstGeom prst="wedgeRoundRectCallout">
            <a:avLst>
              <a:gd name="adj1" fmla="val 24802"/>
              <a:gd name="adj2" fmla="val 108015"/>
              <a:gd name="adj3" fmla="val 16667"/>
            </a:avLst>
          </a:prstGeom>
          <a:solidFill>
            <a:schemeClr val="accent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Здесь должна быть строка с названием ключевого контейнера, но поскольку никакой контейнер нам не нужен, мы пишем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105164" y="5877272"/>
            <a:ext cx="4464496" cy="648072"/>
          </a:xfrm>
          <a:prstGeom prst="wedgeRoundRectCallout">
            <a:avLst>
              <a:gd name="adj1" fmla="val -11264"/>
              <a:gd name="adj2" fmla="val -101092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, к которому мы хотим подключиться.</a:t>
            </a:r>
            <a:endParaRPr lang="ru-RU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4795438" y="5877272"/>
            <a:ext cx="3230606" cy="648072"/>
          </a:xfrm>
          <a:prstGeom prst="wedgeRoundRectCallout">
            <a:avLst>
              <a:gd name="adj1" fmla="val -86038"/>
              <a:gd name="adj2" fmla="val -9898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4067944" y="1523690"/>
            <a:ext cx="4970892" cy="1362348"/>
          </a:xfrm>
          <a:prstGeom prst="wedgeRectCallout">
            <a:avLst>
              <a:gd name="adj1" fmla="val -62128"/>
              <a:gd name="adj2" fmla="val -2799"/>
            </a:avLst>
          </a:prstGeom>
          <a:solidFill>
            <a:schemeClr val="accent3">
              <a:lumMod val="50000"/>
              <a:alpha val="6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Переменная, в которую функция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запишет дескриптор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, если она успешно отработает и нам удастся к нему подключиться.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4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664" y="188640"/>
            <a:ext cx="8305800" cy="1152128"/>
          </a:xfrm>
        </p:spPr>
        <p:txBody>
          <a:bodyPr>
            <a:noAutofit/>
          </a:bodyPr>
          <a:lstStyle/>
          <a:p>
            <a:r>
              <a:rPr lang="ru-RU" sz="3600" dirty="0" smtClean="0"/>
              <a:t>Если мы хотим использовать какой-либо существующий ключевой контейнер</a:t>
            </a:r>
            <a:endParaRPr lang="ru-RU" sz="3600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115616" y="1805918"/>
            <a:ext cx="3096344" cy="5760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395536" y="3717032"/>
            <a:ext cx="8352928" cy="15121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CryptAcquireContext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TEXT(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"My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Favourite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Key Container"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), TEXT(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"Microsoft Base Cryptographic Provider"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4" idx="2"/>
            <a:endCxn id="5" idx="0"/>
          </p:cNvCxnSpPr>
          <p:nvPr/>
        </p:nvCxnSpPr>
        <p:spPr>
          <a:xfrm>
            <a:off x="2663788" y="2381982"/>
            <a:ext cx="1908212" cy="1335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Скругленная прямоугольная выноска 11"/>
          <p:cNvSpPr/>
          <p:nvPr/>
        </p:nvSpPr>
        <p:spPr>
          <a:xfrm>
            <a:off x="179512" y="2852936"/>
            <a:ext cx="6624736" cy="1080120"/>
          </a:xfrm>
          <a:prstGeom prst="wedgeRoundRectCallout">
            <a:avLst>
              <a:gd name="adj1" fmla="val 61777"/>
              <a:gd name="adj2" fmla="val 52392"/>
              <a:gd name="adj3" fmla="val 16667"/>
            </a:avLst>
          </a:prstGeom>
          <a:solidFill>
            <a:schemeClr val="accent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существующего ключевого контейнера, с которым мы хотим работать после того, как подключимся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3275856" y="5733256"/>
            <a:ext cx="5688632" cy="1008112"/>
          </a:xfrm>
          <a:prstGeom prst="wedgeRoundRectCallout">
            <a:avLst>
              <a:gd name="adj1" fmla="val 12555"/>
              <a:gd name="adj2" fmla="val -12081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параметре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dwFlags</a:t>
            </a:r>
            <a:r>
              <a:rPr lang="en-US" dirty="0" smtClean="0"/>
              <a:t> </a:t>
            </a:r>
            <a:r>
              <a:rPr lang="ru-RU" dirty="0" smtClean="0"/>
              <a:t>следует указать нужные флаги. Однако в нашем случае никакой флаг не требуется, поэтому здесь нужно написать просто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ая выноска 2"/>
          <p:cNvSpPr/>
          <p:nvPr/>
        </p:nvSpPr>
        <p:spPr>
          <a:xfrm>
            <a:off x="196804" y="5373216"/>
            <a:ext cx="2232248" cy="864096"/>
          </a:xfrm>
          <a:prstGeom prst="wedgeRectCallout">
            <a:avLst>
              <a:gd name="adj1" fmla="val 29283"/>
              <a:gd name="adj2" fmla="val -96642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</a:t>
            </a:r>
            <a:r>
              <a:rPr lang="ru-RU" dirty="0" err="1" smtClean="0"/>
              <a:t>криптопровайдера</a:t>
            </a:r>
            <a:endParaRPr lang="ru-RU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4067944" y="5157192"/>
            <a:ext cx="2376264" cy="648072"/>
          </a:xfrm>
          <a:prstGeom prst="wedgeRectCallout">
            <a:avLst>
              <a:gd name="adj1" fmla="val 42344"/>
              <a:gd name="adj2" fmla="val -76489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4353636" y="1412776"/>
            <a:ext cx="4466836" cy="1362348"/>
          </a:xfrm>
          <a:prstGeom prst="wedgeRectCallout">
            <a:avLst>
              <a:gd name="adj1" fmla="val -55712"/>
              <a:gd name="adj2" fmla="val 1208"/>
            </a:avLst>
          </a:prstGeom>
          <a:solidFill>
            <a:schemeClr val="accent3">
              <a:lumMod val="50000"/>
              <a:alpha val="6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Переменная, в которую функция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запишет дескриптор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, если она успешно отработает и нам удастся к нему подключиться.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84976" cy="1143000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Как подключ</a:t>
            </a:r>
            <a:r>
              <a:rPr lang="ru-RU" sz="4000" dirty="0"/>
              <a:t>и</a:t>
            </a:r>
            <a:r>
              <a:rPr lang="ru-RU" sz="4000" dirty="0" smtClean="0"/>
              <a:t>ться к </a:t>
            </a:r>
            <a:r>
              <a:rPr lang="ru-RU" sz="4000" dirty="0" err="1" smtClean="0"/>
              <a:t>криптопровайдеру</a:t>
            </a:r>
            <a:r>
              <a:rPr lang="ru-RU" sz="4000" dirty="0" smtClean="0"/>
              <a:t> и создать новый ключевой контейнер</a:t>
            </a:r>
            <a:endParaRPr lang="ru-RU" sz="4000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827584" y="2348880"/>
            <a:ext cx="3166012" cy="7200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4221088"/>
            <a:ext cx="6912768" cy="15121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CryptAcquireContext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"My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New Key Container"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"Microsoft Base Cryptographic Provider"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CRYPT_NEWKEYSET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4" idx="2"/>
            <a:endCxn id="5" idx="0"/>
          </p:cNvCxnSpPr>
          <p:nvPr/>
        </p:nvCxnSpPr>
        <p:spPr>
          <a:xfrm>
            <a:off x="2410590" y="3068960"/>
            <a:ext cx="216141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Скругленная прямоугольная выноска 5"/>
          <p:cNvSpPr/>
          <p:nvPr/>
        </p:nvSpPr>
        <p:spPr>
          <a:xfrm>
            <a:off x="1691680" y="3284984"/>
            <a:ext cx="6696744" cy="576064"/>
          </a:xfrm>
          <a:prstGeom prst="wedgeRoundRectCallout">
            <a:avLst>
              <a:gd name="adj1" fmla="val 32023"/>
              <a:gd name="adj2" fmla="val 130574"/>
              <a:gd name="adj3" fmla="val 16667"/>
            </a:avLst>
          </a:prstGeom>
          <a:solidFill>
            <a:schemeClr val="accent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ключевого контейнера, который мы хотим создать.</a:t>
            </a:r>
            <a:endParaRPr lang="ru-RU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227350" y="5946671"/>
            <a:ext cx="2472441" cy="612648"/>
          </a:xfrm>
          <a:prstGeom prst="wedgeRectCallout">
            <a:avLst>
              <a:gd name="adj1" fmla="val 42149"/>
              <a:gd name="adj2" fmla="val -144673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</a:t>
            </a:r>
            <a:r>
              <a:rPr lang="ru-RU" dirty="0" err="1" smtClean="0"/>
              <a:t>криптопровайдера</a:t>
            </a:r>
            <a:endParaRPr lang="ru-RU" dirty="0"/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6228184" y="5946671"/>
            <a:ext cx="2472441" cy="612648"/>
          </a:xfrm>
          <a:prstGeom prst="wedgeRectCallout">
            <a:avLst>
              <a:gd name="adj1" fmla="val -35682"/>
              <a:gd name="adj2" fmla="val -151356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 </a:t>
            </a:r>
            <a:r>
              <a:rPr lang="ru-RU" dirty="0" err="1" smtClean="0"/>
              <a:t>криптопровайдера</a:t>
            </a:r>
            <a:endParaRPr lang="ru-RU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4281628" y="1628800"/>
            <a:ext cx="4466836" cy="1362348"/>
          </a:xfrm>
          <a:prstGeom prst="wedgeRectCallout">
            <a:avLst>
              <a:gd name="adj1" fmla="val -54490"/>
              <a:gd name="adj2" fmla="val 28257"/>
            </a:avLst>
          </a:prstGeom>
          <a:solidFill>
            <a:schemeClr val="accent3">
              <a:lumMod val="50000"/>
              <a:alpha val="6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Переменная, в которую функция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запишет дескриптор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, если она успешно отработает и нам удастся к нему подключиться.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8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208215879"/>
              </p:ext>
            </p:extLst>
          </p:nvPr>
        </p:nvGraphicFramePr>
        <p:xfrm>
          <a:off x="1175792" y="1988840"/>
          <a:ext cx="679241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</a:t>
            </a:r>
            <a:r>
              <a:rPr lang="ru-RU" dirty="0" err="1" smtClean="0"/>
              <a:t>криптопровайдеров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6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05800" cy="1143000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Как удалить существующий</a:t>
            </a:r>
            <a:br>
              <a:rPr lang="ru-RU" sz="4000" dirty="0" smtClean="0"/>
            </a:br>
            <a:r>
              <a:rPr lang="ru-RU" sz="4000" dirty="0" smtClean="0"/>
              <a:t>ключевой</a:t>
            </a:r>
            <a:r>
              <a:rPr lang="ru-RU" sz="4000" dirty="0"/>
              <a:t> </a:t>
            </a:r>
            <a:r>
              <a:rPr lang="ru-RU" sz="4000" dirty="0" smtClean="0"/>
              <a:t>контейнер</a:t>
            </a:r>
            <a:endParaRPr lang="ru-RU" sz="4000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827584" y="2024844"/>
            <a:ext cx="3166011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4365104"/>
            <a:ext cx="6912768" cy="15121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CryptAcquireContext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 Old Key Container"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"Microsoft Base Cryptographic Provider"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CRYPT_DELETEKEYSET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4" idx="2"/>
            <a:endCxn id="5" idx="0"/>
          </p:cNvCxnSpPr>
          <p:nvPr/>
        </p:nvCxnSpPr>
        <p:spPr>
          <a:xfrm>
            <a:off x="2410590" y="2672916"/>
            <a:ext cx="2161410" cy="1692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ая выноска 5"/>
          <p:cNvSpPr/>
          <p:nvPr/>
        </p:nvSpPr>
        <p:spPr>
          <a:xfrm>
            <a:off x="4281627" y="1412776"/>
            <a:ext cx="4705859" cy="1872208"/>
          </a:xfrm>
          <a:prstGeom prst="wedgeRectCallout">
            <a:avLst>
              <a:gd name="adj1" fmla="val -54490"/>
              <a:gd name="adj2" fmla="val -1797"/>
            </a:avLst>
          </a:prstGeom>
          <a:solidFill>
            <a:schemeClr val="accent3">
              <a:lumMod val="50000"/>
              <a:alpha val="6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Переменная, в которую функция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запишет дескриптор </a:t>
            </a:r>
            <a:r>
              <a:rPr lang="ru-RU" dirty="0" err="1" smtClean="0"/>
              <a:t>криптопровайдера</a:t>
            </a:r>
            <a:r>
              <a:rPr lang="ru-RU" dirty="0" smtClean="0"/>
              <a:t>. После удаления ключевого контейнера функция сразу же отключится от провайдера и в переменную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 </a:t>
            </a:r>
            <a:r>
              <a:rPr lang="ru-RU" dirty="0" smtClean="0"/>
              <a:t>запишет значение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/>
              <a:t>, что значит «дескриптор отсутствует».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691680" y="3429000"/>
            <a:ext cx="6696744" cy="576064"/>
          </a:xfrm>
          <a:prstGeom prst="wedgeRoundRectCallout">
            <a:avLst>
              <a:gd name="adj1" fmla="val 23667"/>
              <a:gd name="adj2" fmla="val 137681"/>
              <a:gd name="adj3" fmla="val 16667"/>
            </a:avLst>
          </a:prstGeom>
          <a:solidFill>
            <a:schemeClr val="accent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ключевого контейнера, который мы хотим удалить.</a:t>
            </a:r>
            <a:endParaRPr lang="ru-RU" dirty="0"/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227350" y="6093296"/>
            <a:ext cx="2472441" cy="612648"/>
          </a:xfrm>
          <a:prstGeom prst="wedgeRectCallout">
            <a:avLst>
              <a:gd name="adj1" fmla="val 36629"/>
              <a:gd name="adj2" fmla="val -149128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</a:t>
            </a:r>
            <a:r>
              <a:rPr lang="ru-RU" dirty="0" err="1" smtClean="0"/>
              <a:t>криптопровайдера</a:t>
            </a:r>
            <a:endParaRPr lang="ru-RU" dirty="0"/>
          </a:p>
        </p:txBody>
      </p:sp>
      <p:sp>
        <p:nvSpPr>
          <p:cNvPr id="15" name="Прямоугольная выноска 14"/>
          <p:cNvSpPr/>
          <p:nvPr/>
        </p:nvSpPr>
        <p:spPr>
          <a:xfrm>
            <a:off x="6515046" y="6093296"/>
            <a:ext cx="2472441" cy="612648"/>
          </a:xfrm>
          <a:prstGeom prst="wedgeRectCallout">
            <a:avLst>
              <a:gd name="adj1" fmla="val -46170"/>
              <a:gd name="adj2" fmla="val -146901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 </a:t>
            </a:r>
            <a:r>
              <a:rPr lang="ru-RU" dirty="0" err="1" smtClean="0"/>
              <a:t>криптопровайдера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696686"/>
            <a:ext cx="8784976" cy="71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функции </a:t>
            </a:r>
            <a:r>
              <a:rPr lang="en-US" sz="4000" dirty="0" err="1" smtClean="0">
                <a:solidFill>
                  <a:schemeClr val="accent3"/>
                </a:solidFill>
              </a:rPr>
              <a:t>CryptReleaseContext</a:t>
            </a:r>
            <a:endParaRPr lang="ru-RU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666543"/>
            <a:ext cx="3711272" cy="13234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CryptReleaseContext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666543"/>
            <a:ext cx="4752528" cy="1042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 её помощью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ru-RU" dirty="0" smtClean="0">
                <a:latin typeface="Arial Narrow" pitchFamily="34" charset="0"/>
              </a:rPr>
              <a:t>мы отключаемся от </a:t>
            </a:r>
            <a:r>
              <a:rPr lang="ru-RU" dirty="0" err="1" smtClean="0">
                <a:latin typeface="Arial Narrow" pitchFamily="34" charset="0"/>
              </a:rPr>
              <a:t>криптопровай</a:t>
            </a:r>
            <a:r>
              <a:rPr lang="ru-RU" dirty="0" smtClean="0">
                <a:latin typeface="Arial Narrow" pitchFamily="34" charset="0"/>
              </a:rPr>
              <a:t>-дера после того, как завершили с ним работу и он нам больше не нужен.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2" y="4365104"/>
            <a:ext cx="8579473" cy="2088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hProv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, от которого мы хотим отключиться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dwFlags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не используется, должно быть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2746663"/>
            <a:ext cx="4752528" cy="1330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76056" y="2780928"/>
            <a:ext cx="3888432" cy="3024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Внимание! Если Вы вызывали функцию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с флагом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CRYPT_DELETEKEYSET</a:t>
            </a:r>
            <a:r>
              <a:rPr lang="en-US" dirty="0" smtClean="0"/>
              <a:t> (</a:t>
            </a:r>
            <a:r>
              <a:rPr lang="ru-RU" dirty="0" smtClean="0"/>
              <a:t>т.е. чтобы удалить ключевой контейнер), отключение от провайдера произойдёт автоматически сразу после удаления контейнера, поэтому вызывать функцию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CryptReleaseContext</a:t>
            </a:r>
            <a:r>
              <a:rPr lang="en-US" dirty="0" smtClean="0"/>
              <a:t> </a:t>
            </a:r>
            <a:r>
              <a:rPr lang="ru-RU" dirty="0" smtClean="0"/>
              <a:t>в этом случае не нужно.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00" y="44624"/>
            <a:ext cx="8305800" cy="64807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Общий принцип работы с </a:t>
            </a:r>
            <a:r>
              <a:rPr lang="en-US" sz="3600" dirty="0" smtClean="0"/>
              <a:t>CSP</a:t>
            </a:r>
            <a:endParaRPr lang="ru-RU" sz="3600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115616" y="908720"/>
            <a:ext cx="6912768" cy="5040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2060848"/>
            <a:ext cx="6912768" cy="5760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CryptAcquireContext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 …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4" idx="2"/>
            <a:endCxn id="5" idx="0"/>
          </p:cNvCxnSpPr>
          <p:nvPr/>
        </p:nvCxnSpPr>
        <p:spPr>
          <a:xfrm>
            <a:off x="4572000" y="14127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Блок-схема: процесс 7"/>
          <p:cNvSpPr/>
          <p:nvPr/>
        </p:nvSpPr>
        <p:spPr>
          <a:xfrm>
            <a:off x="1115616" y="5949280"/>
            <a:ext cx="6912768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CryptReleaseContext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Прямая со стрелкой 10"/>
          <p:cNvCxnSpPr>
            <a:stCxn id="5" idx="2"/>
            <a:endCxn id="14" idx="3"/>
          </p:cNvCxnSpPr>
          <p:nvPr/>
        </p:nvCxnSpPr>
        <p:spPr>
          <a:xfrm flipH="1">
            <a:off x="4551725" y="2636912"/>
            <a:ext cx="20275" cy="1439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лако 13"/>
              <p:cNvSpPr/>
              <p:nvPr/>
            </p:nvSpPr>
            <p:spPr>
              <a:xfrm>
                <a:off x="3615621" y="4022583"/>
                <a:ext cx="1872208" cy="93610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i="1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4" name="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21" y="4022583"/>
                <a:ext cx="1872208" cy="936104"/>
              </a:xfrm>
              <a:prstGeom prst="cloud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stCxn id="14" idx="1"/>
            <a:endCxn id="8" idx="0"/>
          </p:cNvCxnSpPr>
          <p:nvPr/>
        </p:nvCxnSpPr>
        <p:spPr>
          <a:xfrm>
            <a:off x="4551725" y="4957690"/>
            <a:ext cx="20275" cy="991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ошибки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348880"/>
            <a:ext cx="6125716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107 = 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x6B = ERROR_BUSY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695527"/>
            <a:ext cx="7485062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Ошибка номер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 = 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x06 = ERROR_INVALID_HANDLE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59" y="2987660"/>
            <a:ext cx="7848873" cy="830997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Криптопровайдер</a:t>
            </a:r>
            <a:r>
              <a:rPr lang="ru-RU" sz="2400" dirty="0" smtClean="0"/>
              <a:t>, от которого мы хотим отключиться, в настоящее время используется другим процессом.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334307"/>
            <a:ext cx="7848872" cy="461665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Неверный дескриптор.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8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Информация о </a:t>
            </a:r>
            <a:r>
              <a:rPr lang="ru-RU" dirty="0" err="1" smtClean="0"/>
              <a:t>криптопровайдере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Получение всей необходимой информации о </a:t>
            </a:r>
            <a:r>
              <a:rPr lang="ru-RU" dirty="0" err="1" smtClean="0"/>
              <a:t>криптопровайдере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8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функции </a:t>
            </a:r>
            <a:r>
              <a:rPr lang="en-US" dirty="0" err="1" smtClean="0">
                <a:solidFill>
                  <a:schemeClr val="accent5"/>
                </a:solidFill>
              </a:rPr>
              <a:t>CryptGetProvParam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75" y="1700808"/>
            <a:ext cx="3852337" cy="224676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CryptGetProvParam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HCRYPTPROV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dwParam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BYTE        *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DWORD       *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pdwDataLen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DWORD      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dwFlag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ru-RU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1628800"/>
            <a:ext cx="4608512" cy="1042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С её помощью мы можем получить всю необходимую информацию о </a:t>
            </a:r>
            <a:r>
              <a:rPr lang="ru-RU" dirty="0" err="1" smtClean="0">
                <a:latin typeface="Arial Narrow" pitchFamily="34" charset="0"/>
              </a:rPr>
              <a:t>криптопровайдере</a:t>
            </a:r>
            <a:r>
              <a:rPr lang="ru-RU" dirty="0" smtClean="0">
                <a:latin typeface="Arial Narrow" pitchFamily="34" charset="0"/>
              </a:rPr>
              <a:t> после того, как к нему подключились.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6951" y="2708920"/>
            <a:ext cx="4567537" cy="11863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ru-RU" dirty="0" smtClean="0">
                <a:latin typeface="Arial Narrow" pitchFamily="34" charset="0"/>
              </a:rPr>
              <a:t>В случае ошибки функция возвращает нуль, при успешном завершении – не нуль. Чтобы узнать номер возникшей ошибки, вызовите функцию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032" y="4221088"/>
            <a:ext cx="8579473" cy="237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дескриптор </a:t>
            </a:r>
            <a:r>
              <a:rPr lang="ru-RU" dirty="0" err="1" smtClean="0">
                <a:latin typeface="Corbel" pitchFamily="34" charset="0"/>
              </a:rPr>
              <a:t>криптопровайдера</a:t>
            </a:r>
            <a:r>
              <a:rPr lang="ru-RU" dirty="0" smtClean="0">
                <a:latin typeface="Corbel" pitchFamily="34" charset="0"/>
              </a:rPr>
              <a:t>, информацию о котором мы хотим получить</a:t>
            </a:r>
          </a:p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dwParam</a:t>
            </a:r>
            <a:r>
              <a:rPr lang="en-US" dirty="0" smtClean="0">
                <a:latin typeface="Corbel" pitchFamily="34" charset="0"/>
              </a:rPr>
              <a:t> – </a:t>
            </a:r>
            <a:r>
              <a:rPr lang="ru-RU" dirty="0" smtClean="0">
                <a:latin typeface="Corbel" pitchFamily="34" charset="0"/>
              </a:rPr>
              <a:t>целое число, определяющее, какого рода информацию о </a:t>
            </a:r>
            <a:r>
              <a:rPr lang="ru-RU" dirty="0" err="1" smtClean="0">
                <a:latin typeface="Corbel" pitchFamily="34" charset="0"/>
              </a:rPr>
              <a:t>криптопровайдере</a:t>
            </a:r>
            <a:r>
              <a:rPr lang="ru-RU" dirty="0" smtClean="0">
                <a:latin typeface="Corbel" pitchFamily="34" charset="0"/>
              </a:rPr>
              <a:t> мы хотим получить</a:t>
            </a: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pbData</a:t>
            </a:r>
            <a:r>
              <a:rPr lang="en-US" dirty="0" smtClean="0">
                <a:latin typeface="Corbel" pitchFamily="34" charset="0"/>
                <a:cs typeface="Consolas" pitchFamily="49" charset="0"/>
              </a:rPr>
              <a:t> – </a:t>
            </a:r>
            <a:r>
              <a:rPr lang="ru-RU" dirty="0" smtClean="0">
                <a:latin typeface="Corbel" pitchFamily="34" charset="0"/>
                <a:cs typeface="Consolas" pitchFamily="49" charset="0"/>
              </a:rPr>
              <a:t>адрес буфера, куда функция запишет нужную нам информацию</a:t>
            </a: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pdwDataLen</a:t>
            </a:r>
            <a:r>
              <a:rPr lang="en-US" dirty="0" smtClean="0">
                <a:latin typeface="Corbel" panose="020B0503020204020204" pitchFamily="34" charset="0"/>
                <a:cs typeface="Consolas" pitchFamily="49" charset="0"/>
              </a:rPr>
              <a:t> – </a:t>
            </a:r>
            <a:r>
              <a:rPr lang="ru-RU" dirty="0" smtClean="0">
                <a:latin typeface="Corbel" panose="020B0503020204020204" pitchFamily="34" charset="0"/>
                <a:cs typeface="Consolas" pitchFamily="49" charset="0"/>
              </a:rPr>
              <a:t>адрес переменной, в которую до вызова функции нужно записать размер буфера </a:t>
            </a:r>
            <a:r>
              <a:rPr lang="en-US" i="1" dirty="0" err="1" smtClean="0">
                <a:solidFill>
                  <a:schemeClr val="tx1">
                    <a:lumMod val="75000"/>
                  </a:schemeClr>
                </a:solidFill>
                <a:latin typeface="Corbel" panose="020B0503020204020204" pitchFamily="34" charset="0"/>
                <a:cs typeface="Consolas" pitchFamily="49" charset="0"/>
              </a:rPr>
              <a:t>pbData</a:t>
            </a:r>
            <a:r>
              <a:rPr lang="ru-RU" dirty="0" smtClean="0">
                <a:latin typeface="Corbel" panose="020B0503020204020204" pitchFamily="34" charset="0"/>
                <a:cs typeface="Consolas" pitchFamily="49" charset="0"/>
              </a:rPr>
              <a:t> в байтах, а после вызова функция запишет в неё количество байтов, которые она разместила в буфере </a:t>
            </a:r>
            <a:r>
              <a:rPr lang="en-US" i="1" dirty="0" err="1">
                <a:solidFill>
                  <a:schemeClr val="tx1">
                    <a:lumMod val="75000"/>
                  </a:schemeClr>
                </a:solidFill>
                <a:latin typeface="Corbel" panose="020B0503020204020204" pitchFamily="34" charset="0"/>
                <a:cs typeface="Consolas" pitchFamily="49" charset="0"/>
              </a:rPr>
              <a:t>pbData</a:t>
            </a:r>
            <a:endParaRPr lang="ru-RU" i="1" dirty="0">
              <a:solidFill>
                <a:schemeClr val="tx1">
                  <a:lumMod val="75000"/>
                </a:schemeClr>
              </a:solidFill>
              <a:latin typeface="Corbel" panose="020B0503020204020204" pitchFamily="34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dwFlags</a:t>
            </a:r>
            <a:r>
              <a:rPr lang="en-US" dirty="0" smtClean="0">
                <a:latin typeface="Corbel" panose="020B0503020204020204" pitchFamily="34" charset="0"/>
                <a:cs typeface="Consolas" pitchFamily="49" charset="0"/>
              </a:rPr>
              <a:t> – </a:t>
            </a:r>
            <a:r>
              <a:rPr lang="ru-RU" dirty="0" smtClean="0">
                <a:latin typeface="Corbel" panose="020B0503020204020204" pitchFamily="34" charset="0"/>
                <a:cs typeface="Consolas" pitchFamily="49" charset="0"/>
              </a:rPr>
              <a:t>целое число – флаги, которые позволяют управлять работой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88934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12967" cy="50632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Что позволяет узнать функция </a:t>
            </a:r>
            <a:r>
              <a:rPr lang="en-US" sz="3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CryptGetProvParam</a:t>
            </a:r>
            <a:endParaRPr lang="ru-RU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19156"/>
              </p:ext>
            </p:extLst>
          </p:nvPr>
        </p:nvGraphicFramePr>
        <p:xfrm>
          <a:off x="107504" y="836712"/>
          <a:ext cx="8784976" cy="603504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3239476"/>
                <a:gridCol w="2617174"/>
                <a:gridCol w="29283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Какого рода информацию мы хотим получить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 параметра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dwParam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</a:t>
                      </a:r>
                      <a:r>
                        <a:rPr lang="ru-RU" baseline="0" dirty="0" smtClean="0"/>
                        <a:t>анные какого типа записываются в буфер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pbData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реализации </a:t>
                      </a:r>
                      <a:r>
                        <a:rPr lang="ru-RU" baseline="0" dirty="0" err="1" smtClean="0"/>
                        <a:t>криптопровайдера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PP_IMPTYPE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типа 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DWORD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Версия </a:t>
                      </a:r>
                      <a:r>
                        <a:rPr lang="ru-RU" dirty="0" err="1" smtClean="0"/>
                        <a:t>криптопровайдера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PP_VERSION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типа 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DWORD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dirty="0" smtClean="0"/>
                        <a:t>Информация обо всех алгоритмах, которые поддерживает </a:t>
                      </a:r>
                      <a:r>
                        <a:rPr lang="ru-RU" dirty="0" err="1" smtClean="0"/>
                        <a:t>криптопровайдер</a:t>
                      </a:r>
                      <a:endParaRPr lang="en-US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PP_ENUMALGS_EX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</a:t>
                      </a:r>
                      <a:r>
                        <a:rPr lang="ru-RU" baseline="0" dirty="0" smtClean="0"/>
                        <a:t> типа 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PROV_ENUMALGS_EX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Список всех</a:t>
                      </a:r>
                      <a:r>
                        <a:rPr lang="ru-RU" baseline="0" dirty="0" smtClean="0"/>
                        <a:t> ключевых контейнеров, которые использует </a:t>
                      </a:r>
                      <a:r>
                        <a:rPr lang="ru-RU" baseline="0" dirty="0" err="1" smtClean="0"/>
                        <a:t>криптопровайдер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PP_ENUMCONTAINERS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 символов 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TCHAR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Инкрементный</a:t>
                      </a:r>
                      <a:r>
                        <a:rPr lang="ru-RU" baseline="0" dirty="0" smtClean="0"/>
                        <a:t> шаг для длины ключа ЦП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PP_SIG_KEYSIZE_ INC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  <a:cs typeface="Consolas" panose="020B0609020204030204" pitchFamily="49" charset="0"/>
                        </a:rPr>
                        <a:t>Число</a:t>
                      </a:r>
                      <a:r>
                        <a:rPr lang="ru-R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 типа 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DWORD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Инкрементный шаг для</a:t>
                      </a:r>
                      <a:r>
                        <a:rPr lang="ru-RU" baseline="0" dirty="0" smtClean="0"/>
                        <a:t> длины ключа пересылки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PP</a:t>
                      </a:r>
                      <a:r>
                        <a:rPr lang="ru-RU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KEYX_KEYSIZE_ INC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  <a:cs typeface="Consolas" panose="020B0609020204030204" pitchFamily="49" charset="0"/>
                        </a:rPr>
                        <a:t>Число</a:t>
                      </a:r>
                      <a:r>
                        <a:rPr lang="ru-R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 типа 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DWORD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2973265" y="3501008"/>
            <a:ext cx="5919215" cy="1863080"/>
            <a:chOff x="2973265" y="4590256"/>
            <a:chExt cx="5919215" cy="186308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987824" y="4590256"/>
              <a:ext cx="5904656" cy="64807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Функцию нужно вызывать несколько раз в цикле. При первом вызове параметру 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dwFlags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нужно придать значение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CRYPT_FIRST</a:t>
              </a:r>
              <a:r>
                <a:rPr lang="en-US" sz="1400" dirty="0" smtClean="0"/>
                <a:t>, </a:t>
              </a:r>
              <a:r>
                <a:rPr lang="ru-RU" sz="1400" dirty="0" smtClean="0"/>
                <a:t>а во всех последующих вызовах – значение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CRYPT_NEXT</a:t>
              </a:r>
              <a:r>
                <a:rPr lang="en-US" sz="1400" dirty="0" smtClean="0"/>
                <a:t>.</a:t>
              </a:r>
              <a:endParaRPr lang="ru-RU" sz="1400" dirty="0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2973265" y="5805264"/>
              <a:ext cx="5904656" cy="64807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Функцию нужно вызывать несколько раз в цикле. При первом вызове параметру 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dwFlags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нужно придать значение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CRYPT_FIRST</a:t>
              </a:r>
              <a:r>
                <a:rPr lang="en-US" sz="1400" dirty="0" smtClean="0"/>
                <a:t>, </a:t>
              </a:r>
              <a:r>
                <a:rPr lang="ru-RU" sz="1400" dirty="0" smtClean="0"/>
                <a:t>а во всех последующих вызовах – значение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CRYPT_NEXT</a:t>
              </a:r>
              <a:r>
                <a:rPr lang="en-US" sz="1400" dirty="0" smtClean="0"/>
                <a:t>.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9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8305800" cy="1143000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Как узнать тип реализации </a:t>
            </a:r>
            <a:r>
              <a:rPr lang="ru-RU" sz="4000" dirty="0" err="1" smtClean="0"/>
              <a:t>криптопровайдера</a:t>
            </a:r>
            <a:endParaRPr lang="ru-RU" sz="4000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2492896"/>
            <a:ext cx="6912768" cy="12961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result;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683568" y="4653136"/>
            <a:ext cx="7776864" cy="10801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CryptGetProvParam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PP_IMPTYPE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6699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4572000" y="37890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Прямоугольная выноска 1"/>
          <p:cNvSpPr/>
          <p:nvPr/>
        </p:nvSpPr>
        <p:spPr>
          <a:xfrm>
            <a:off x="3059832" y="5805264"/>
            <a:ext cx="5688632" cy="756084"/>
          </a:xfrm>
          <a:prstGeom prst="wedgeRectCallout">
            <a:avLst>
              <a:gd name="adj1" fmla="val 16354"/>
              <a:gd name="adj2" fmla="val -7468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Никакие флаги в данном случае не нужны, поэтому в параметре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dwFlags</a:t>
            </a:r>
            <a:r>
              <a:rPr lang="en-US" dirty="0" smtClean="0"/>
              <a:t> </a:t>
            </a:r>
            <a:r>
              <a:rPr lang="ru-RU" dirty="0" smtClean="0"/>
              <a:t>мы просто указываем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55976" y="980728"/>
            <a:ext cx="4608512" cy="15841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Подразумевается, что мы уже подключились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и его </a:t>
            </a:r>
            <a:r>
              <a:rPr lang="ru-RU" dirty="0" err="1" smtClean="0"/>
              <a:t>дескприптор</a:t>
            </a:r>
            <a:r>
              <a:rPr lang="ru-RU" dirty="0" smtClean="0"/>
              <a:t> содержится в переменной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4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решение 1"/>
          <p:cNvSpPr/>
          <p:nvPr/>
        </p:nvSpPr>
        <p:spPr>
          <a:xfrm>
            <a:off x="251520" y="626633"/>
            <a:ext cx="5040953" cy="108012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==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3212"/>
            <a:ext cx="585738" cy="369332"/>
          </a:xfrm>
          <a:prstGeom prst="rect">
            <a:avLst/>
          </a:prstGeom>
          <a:solidFill>
            <a:srgbClr val="FF151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2" idx="3"/>
            <a:endCxn id="9" idx="1"/>
          </p:cNvCxnSpPr>
          <p:nvPr/>
        </p:nvCxnSpPr>
        <p:spPr>
          <a:xfrm flipV="1">
            <a:off x="5292473" y="1159878"/>
            <a:ext cx="1007719" cy="6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836712"/>
            <a:ext cx="259333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 удалось определить</a:t>
            </a:r>
            <a:br>
              <a:rPr lang="ru-RU" dirty="0" smtClean="0"/>
            </a:br>
            <a:r>
              <a:rPr lang="ru-RU" dirty="0" smtClean="0"/>
              <a:t>тип реализации</a:t>
            </a:r>
          </a:p>
        </p:txBody>
      </p:sp>
      <p:cxnSp>
        <p:nvCxnSpPr>
          <p:cNvPr id="12" name="Прямая со стрелкой 11"/>
          <p:cNvCxnSpPr>
            <a:stCxn id="2" idx="2"/>
            <a:endCxn id="15" idx="0"/>
          </p:cNvCxnSpPr>
          <p:nvPr/>
        </p:nvCxnSpPr>
        <p:spPr>
          <a:xfrm flipH="1">
            <a:off x="2771996" y="1706753"/>
            <a:ext cx="1" cy="714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Блок-схема: знак завершения 14"/>
          <p:cNvSpPr/>
          <p:nvPr/>
        </p:nvSpPr>
        <p:spPr>
          <a:xfrm>
            <a:off x="1151816" y="2420888"/>
            <a:ext cx="3240360" cy="720080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26592" y="1916832"/>
            <a:ext cx="457176" cy="369332"/>
          </a:xfrm>
          <a:prstGeom prst="rect">
            <a:avLst/>
          </a:prstGeom>
          <a:solidFill>
            <a:srgbClr val="6699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7268" y="3573016"/>
            <a:ext cx="3005950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CRYPT_IMPL_HARDWARE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268" y="4221088"/>
            <a:ext cx="3005950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CRYPT_IMPL_SOFTWARE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267" y="4869160"/>
            <a:ext cx="3005951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CRYPT_IMPL_MIXED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267" y="5517232"/>
            <a:ext cx="3005952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CRYPT_IMPL_UNKNOWN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268" y="6165304"/>
            <a:ext cx="3005951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CRYPT_IMPL_REMOVABLE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Соединительная линия уступом 27"/>
          <p:cNvCxnSpPr>
            <a:stCxn id="15" idx="1"/>
            <a:endCxn id="20" idx="1"/>
          </p:cNvCxnSpPr>
          <p:nvPr/>
        </p:nvCxnSpPr>
        <p:spPr>
          <a:xfrm rot="10800000" flipV="1">
            <a:off x="547268" y="2780927"/>
            <a:ext cx="604548" cy="992143"/>
          </a:xfrm>
          <a:prstGeom prst="bentConnector3">
            <a:avLst>
              <a:gd name="adj1" fmla="val 13781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5" idx="1"/>
            <a:endCxn id="21" idx="1"/>
          </p:cNvCxnSpPr>
          <p:nvPr/>
        </p:nvCxnSpPr>
        <p:spPr>
          <a:xfrm rot="10800000" flipV="1">
            <a:off x="547268" y="2780927"/>
            <a:ext cx="604548" cy="1640215"/>
          </a:xfrm>
          <a:prstGeom prst="bentConnector3">
            <a:avLst>
              <a:gd name="adj1" fmla="val 13781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15" idx="1"/>
            <a:endCxn id="22" idx="1"/>
          </p:cNvCxnSpPr>
          <p:nvPr/>
        </p:nvCxnSpPr>
        <p:spPr>
          <a:xfrm rot="10800000" flipV="1">
            <a:off x="547268" y="2780927"/>
            <a:ext cx="604549" cy="2288287"/>
          </a:xfrm>
          <a:prstGeom prst="bentConnector3">
            <a:avLst>
              <a:gd name="adj1" fmla="val 13781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15" idx="1"/>
            <a:endCxn id="23" idx="1"/>
          </p:cNvCxnSpPr>
          <p:nvPr/>
        </p:nvCxnSpPr>
        <p:spPr>
          <a:xfrm rot="10800000" flipV="1">
            <a:off x="547268" y="2780927"/>
            <a:ext cx="604549" cy="2936359"/>
          </a:xfrm>
          <a:prstGeom prst="bentConnector3">
            <a:avLst>
              <a:gd name="adj1" fmla="val 137813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15" idx="1"/>
            <a:endCxn id="26" idx="1"/>
          </p:cNvCxnSpPr>
          <p:nvPr/>
        </p:nvCxnSpPr>
        <p:spPr>
          <a:xfrm rot="10800000" flipV="1">
            <a:off x="547268" y="2780927"/>
            <a:ext cx="604548" cy="3584431"/>
          </a:xfrm>
          <a:prstGeom prst="bentConnector3">
            <a:avLst>
              <a:gd name="adj1" fmla="val 137813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Стрелка вправо 41"/>
          <p:cNvSpPr/>
          <p:nvPr/>
        </p:nvSpPr>
        <p:spPr>
          <a:xfrm>
            <a:off x="3707904" y="3530754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3707904" y="4149080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>
            <a:off x="3707904" y="4784638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>
            <a:off x="3707904" y="5464648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право 45"/>
          <p:cNvSpPr/>
          <p:nvPr/>
        </p:nvSpPr>
        <p:spPr>
          <a:xfrm>
            <a:off x="3707904" y="608078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4860032" y="3603793"/>
            <a:ext cx="4011698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err="1" smtClean="0"/>
              <a:t>Криптопровайдер</a:t>
            </a:r>
            <a:r>
              <a:rPr lang="ru-RU" sz="1600" dirty="0" smtClean="0"/>
              <a:t> реализован </a:t>
            </a:r>
            <a:r>
              <a:rPr lang="ru-RU" sz="1600" dirty="0" err="1" smtClean="0"/>
              <a:t>аппаратно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860032" y="4251866"/>
            <a:ext cx="4200637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600" dirty="0" err="1" smtClean="0"/>
              <a:t>Криптопровайдер</a:t>
            </a:r>
            <a:r>
              <a:rPr lang="ru-RU" sz="1600" dirty="0" smtClean="0"/>
              <a:t> реализован</a:t>
            </a:r>
            <a:r>
              <a:rPr lang="ru-RU" sz="1600" dirty="0"/>
              <a:t> </a:t>
            </a:r>
            <a:r>
              <a:rPr lang="ru-RU" sz="1600" dirty="0" err="1" smtClean="0"/>
              <a:t>программно</a:t>
            </a:r>
            <a:endParaRPr lang="ru-RU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860032" y="4857677"/>
            <a:ext cx="2399375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600" dirty="0" smtClean="0"/>
              <a:t>Смешанная реализация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33794" y="5537687"/>
            <a:ext cx="2368725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600" dirty="0" smtClean="0"/>
              <a:t>Реализация неизвестна</a:t>
            </a:r>
            <a:endParaRPr lang="ru-RU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833794" y="6052781"/>
            <a:ext cx="412491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600" dirty="0" err="1" smtClean="0"/>
              <a:t>Криптопровайдер</a:t>
            </a:r>
            <a:r>
              <a:rPr lang="ru-RU" sz="1600" dirty="0" smtClean="0"/>
              <a:t> реализован на съёмном</a:t>
            </a:r>
            <a:br>
              <a:rPr lang="ru-RU" sz="1600" dirty="0" smtClean="0"/>
            </a:br>
            <a:r>
              <a:rPr lang="ru-RU" sz="1600" dirty="0" smtClean="0"/>
              <a:t>носителе.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774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72234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Как узнать версию </a:t>
            </a:r>
            <a:r>
              <a:rPr lang="ru-RU" sz="4000" dirty="0" err="1" smtClean="0"/>
              <a:t>криптопровайдера</a:t>
            </a:r>
            <a:endParaRPr lang="ru-RU" sz="4000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2492896"/>
            <a:ext cx="6912768" cy="12961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result;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719572" y="4653136"/>
            <a:ext cx="7704856" cy="10801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CryptGetProvParam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PP_VERSION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6699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4572000" y="37890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Прямоугольная выноска 7"/>
          <p:cNvSpPr/>
          <p:nvPr/>
        </p:nvSpPr>
        <p:spPr>
          <a:xfrm>
            <a:off x="3275856" y="5831108"/>
            <a:ext cx="5688632" cy="756084"/>
          </a:xfrm>
          <a:prstGeom prst="wedgeRectCallout">
            <a:avLst>
              <a:gd name="adj1" fmla="val 29928"/>
              <a:gd name="adj2" fmla="val -8274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Никакие флаги в данном случае не нужны, поэтому в параметре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dwFlags</a:t>
            </a:r>
            <a:r>
              <a:rPr lang="en-US" dirty="0" smtClean="0"/>
              <a:t> </a:t>
            </a:r>
            <a:r>
              <a:rPr lang="ru-RU" dirty="0" smtClean="0"/>
              <a:t>мы просто указываем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55976" y="1008024"/>
            <a:ext cx="4608512" cy="15841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Подразумевается, что мы уже подключились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и его </a:t>
            </a:r>
            <a:r>
              <a:rPr lang="ru-RU" dirty="0" err="1" smtClean="0"/>
              <a:t>дескприптор</a:t>
            </a:r>
            <a:r>
              <a:rPr lang="ru-RU" dirty="0" smtClean="0"/>
              <a:t> содержится в переменной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27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2509894" y="348120"/>
            <a:ext cx="4105329" cy="2720840"/>
            <a:chOff x="107504" y="116632"/>
            <a:chExt cx="4105329" cy="27208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7781" y="728700"/>
              <a:ext cx="4105052" cy="21087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32" y="916516"/>
              <a:ext cx="1036320" cy="1036320"/>
            </a:xfrm>
            <a:prstGeom prst="rect">
              <a:avLst/>
            </a:prstGeom>
            <a:gradFill flip="none" rotWithShape="1">
              <a:gsLst>
                <a:gs pos="75000">
                  <a:srgbClr val="79AB71"/>
                </a:gs>
                <a:gs pos="0">
                  <a:srgbClr val="DDEBCF"/>
                </a:gs>
                <a:gs pos="100000">
                  <a:srgbClr val="DDEBCF"/>
                </a:gs>
                <a:gs pos="50000">
                  <a:srgbClr val="156B13"/>
                </a:gs>
              </a:gsLst>
              <a:lin ang="5400000" scaled="1"/>
              <a:tileRect/>
            </a:gradFill>
            <a:ln w="57150">
              <a:noFill/>
            </a:ln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157" y="916516"/>
              <a:ext cx="1036320" cy="1036320"/>
            </a:xfrm>
            <a:prstGeom prst="rect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8100000" scaled="0"/>
              <a:tileRect/>
            </a:gradFill>
          </p:spPr>
        </p:pic>
        <p:sp>
          <p:nvSpPr>
            <p:cNvPr id="8" name="Скругленный прямоугольник 7"/>
            <p:cNvSpPr/>
            <p:nvPr/>
          </p:nvSpPr>
          <p:spPr>
            <a:xfrm>
              <a:off x="234390" y="2075250"/>
              <a:ext cx="1836204" cy="613139"/>
            </a:xfrm>
            <a:prstGeom prst="roundRect">
              <a:avLst>
                <a:gd name="adj" fmla="val 18935"/>
              </a:avLst>
            </a:prstGeom>
            <a:solidFill>
              <a:srgbClr val="00CC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ru-RU" sz="1400" dirty="0" smtClean="0">
                  <a:latin typeface="+mj-lt"/>
                </a:rPr>
                <a:t>Ключевая пара для цифровой подписи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2254215" y="2075250"/>
              <a:ext cx="1836204" cy="613139"/>
            </a:xfrm>
            <a:prstGeom prst="roundRect">
              <a:avLst>
                <a:gd name="adj" fmla="val 18935"/>
              </a:avLst>
            </a:prstGeom>
            <a:solidFill>
              <a:srgbClr val="CC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ru-RU" sz="1400" dirty="0" smtClean="0">
                  <a:latin typeface="+mj-lt"/>
                </a:rPr>
                <a:t>Ключевая пара для обмена ключами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107504" y="116632"/>
              <a:ext cx="4105328" cy="489654"/>
            </a:xfrm>
            <a:prstGeom prst="rect">
              <a:avLst/>
            </a:prstGeom>
            <a:gradFill flip="none" rotWithShape="1">
              <a:gsLst>
                <a:gs pos="0">
                  <a:srgbClr val="0000BC">
                    <a:shade val="30000"/>
                    <a:satMod val="115000"/>
                  </a:srgbClr>
                </a:gs>
                <a:gs pos="50000">
                  <a:srgbClr val="0000BC">
                    <a:shade val="67500"/>
                    <a:satMod val="115000"/>
                  </a:srgbClr>
                </a:gs>
                <a:gs pos="100000">
                  <a:srgbClr val="0000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+mj-lt"/>
                </a:rPr>
                <a:t>Ключевой контейнер №1</a:t>
              </a:r>
              <a:endParaRPr lang="ru-RU" sz="2400" dirty="0">
                <a:latin typeface="+mj-lt"/>
              </a:endParaRPr>
            </a:p>
          </p:txBody>
        </p:sp>
      </p:grpSp>
      <p:grpSp>
        <p:nvGrpSpPr>
          <p:cNvPr id="17" name="Группа 16"/>
          <p:cNvGrpSpPr>
            <a:grpSpLocks noChangeAspect="1"/>
          </p:cNvGrpSpPr>
          <p:nvPr/>
        </p:nvGrpSpPr>
        <p:grpSpPr>
          <a:xfrm>
            <a:off x="4656605" y="3660446"/>
            <a:ext cx="2214442" cy="2955991"/>
            <a:chOff x="5436096" y="3263480"/>
            <a:chExt cx="2605225" cy="3477637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436421" y="4260209"/>
              <a:ext cx="2604899" cy="2480908"/>
            </a:xfrm>
            <a:prstGeom prst="rect">
              <a:avLst/>
            </a:prstGeom>
            <a:solidFill>
              <a:srgbClr val="E38247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741" y="4481170"/>
              <a:ext cx="1219200" cy="1219200"/>
            </a:xfrm>
            <a:prstGeom prst="rect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8100000" scaled="0"/>
              <a:tileRect/>
            </a:gradFill>
          </p:spPr>
        </p:pic>
        <p:sp>
          <p:nvSpPr>
            <p:cNvPr id="14" name="Скругленный прямоугольник 13"/>
            <p:cNvSpPr/>
            <p:nvPr/>
          </p:nvSpPr>
          <p:spPr>
            <a:xfrm>
              <a:off x="5659703" y="5844386"/>
              <a:ext cx="2160240" cy="721340"/>
            </a:xfrm>
            <a:prstGeom prst="roundRect">
              <a:avLst>
                <a:gd name="adj" fmla="val 18935"/>
              </a:avLst>
            </a:prstGeom>
            <a:solidFill>
              <a:srgbClr val="CC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ru-RU" sz="1400" dirty="0" smtClean="0">
                  <a:latin typeface="+mj-lt"/>
                </a:rPr>
                <a:t>Ключевая пара для обмена ключами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436096" y="3263480"/>
              <a:ext cx="2605225" cy="852714"/>
            </a:xfrm>
            <a:prstGeom prst="rect">
              <a:avLst/>
            </a:prstGeom>
            <a:gradFill flip="none" rotWithShape="1">
              <a:gsLst>
                <a:gs pos="0">
                  <a:srgbClr val="E93D1B">
                    <a:shade val="30000"/>
                    <a:satMod val="115000"/>
                  </a:srgbClr>
                </a:gs>
                <a:gs pos="50000">
                  <a:srgbClr val="E93D1B">
                    <a:shade val="67500"/>
                    <a:satMod val="115000"/>
                  </a:srgbClr>
                </a:gs>
                <a:gs pos="100000">
                  <a:srgbClr val="E93D1B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+mj-lt"/>
                </a:rPr>
                <a:t>Ключевой контейнер №3</a:t>
              </a:r>
              <a:endParaRPr lang="ru-RU" sz="2400" dirty="0">
                <a:latin typeface="+mj-lt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258542" y="3649370"/>
            <a:ext cx="2214442" cy="2955992"/>
            <a:chOff x="5364088" y="3501008"/>
            <a:chExt cx="2214442" cy="295599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5364365" y="4348228"/>
              <a:ext cx="2214165" cy="2108772"/>
            </a:xfrm>
            <a:prstGeom prst="rect">
              <a:avLst/>
            </a:prstGeom>
            <a:solidFill>
              <a:srgbClr val="81DF9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5548733" y="5694778"/>
              <a:ext cx="1836205" cy="613139"/>
            </a:xfrm>
            <a:prstGeom prst="roundRect">
              <a:avLst>
                <a:gd name="adj" fmla="val 18935"/>
              </a:avLst>
            </a:prstGeom>
            <a:solidFill>
              <a:srgbClr val="00CC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ru-RU" sz="1400" dirty="0" smtClean="0">
                  <a:latin typeface="+mj-lt"/>
                </a:rPr>
                <a:t>Ключевая пара для цифровой подписи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364088" y="3501008"/>
              <a:ext cx="2214442" cy="724807"/>
            </a:xfrm>
            <a:prstGeom prst="rect">
              <a:avLst/>
            </a:prstGeom>
            <a:gradFill flip="none" rotWithShape="1">
              <a:gsLst>
                <a:gs pos="0">
                  <a:srgbClr val="2D9D0F">
                    <a:shade val="30000"/>
                    <a:satMod val="115000"/>
                  </a:srgbClr>
                </a:gs>
                <a:gs pos="50000">
                  <a:srgbClr val="2D9D0F">
                    <a:shade val="67500"/>
                    <a:satMod val="115000"/>
                  </a:srgbClr>
                </a:gs>
                <a:gs pos="100000">
                  <a:srgbClr val="2D9D0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+mj-lt"/>
                </a:rPr>
                <a:t>Ключевой контейнер №2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49" y="4534522"/>
              <a:ext cx="1036320" cy="1036320"/>
            </a:xfrm>
            <a:prstGeom prst="rect">
              <a:avLst/>
            </a:prstGeom>
            <a:gradFill flip="none" rotWithShape="1">
              <a:gsLst>
                <a:gs pos="75000">
                  <a:srgbClr val="79AB71"/>
                </a:gs>
                <a:gs pos="0">
                  <a:srgbClr val="DDEBCF"/>
                </a:gs>
                <a:gs pos="100000">
                  <a:srgbClr val="DDEBCF"/>
                </a:gs>
                <a:gs pos="50000">
                  <a:srgbClr val="156B13"/>
                </a:gs>
              </a:gsLst>
              <a:lin ang="5400000" scaled="1"/>
              <a:tileRect/>
            </a:gradFill>
            <a:ln w="57150">
              <a:noFill/>
            </a:ln>
          </p:spPr>
        </p:pic>
      </p:grpSp>
      <p:grpSp>
        <p:nvGrpSpPr>
          <p:cNvPr id="34" name="Группа 33"/>
          <p:cNvGrpSpPr/>
          <p:nvPr/>
        </p:nvGrpSpPr>
        <p:grpSpPr>
          <a:xfrm>
            <a:off x="251520" y="1916832"/>
            <a:ext cx="1719389" cy="2088232"/>
            <a:chOff x="172928" y="3429000"/>
            <a:chExt cx="1719389" cy="2088232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22" y="3429000"/>
              <a:ext cx="1219200" cy="1219200"/>
            </a:xfrm>
            <a:prstGeom prst="rect">
              <a:avLst/>
            </a:prstGeom>
          </p:spPr>
        </p:pic>
        <p:sp>
          <p:nvSpPr>
            <p:cNvPr id="4" name="Прямоугольник с двумя вырезанными противолежащими углами 3"/>
            <p:cNvSpPr/>
            <p:nvPr/>
          </p:nvSpPr>
          <p:spPr>
            <a:xfrm>
              <a:off x="172928" y="4672424"/>
              <a:ext cx="1719389" cy="844808"/>
            </a:xfrm>
            <a:prstGeom prst="snip2DiagRect">
              <a:avLst/>
            </a:prstGeom>
            <a:solidFill>
              <a:srgbClr val="33D8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chemeClr val="bg1"/>
                  </a:solidFill>
                  <a:latin typeface="+mj-lt"/>
                </a:rPr>
                <a:t>Крипто-</a:t>
              </a:r>
            </a:p>
            <a:p>
              <a:pPr algn="ctr"/>
              <a:r>
                <a:rPr lang="ru-RU" sz="2000" dirty="0" smtClean="0">
                  <a:solidFill>
                    <a:schemeClr val="bg1"/>
                  </a:solidFill>
                  <a:latin typeface="+mj-lt"/>
                </a:rPr>
                <a:t>провайдер </a:t>
              </a: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A</a:t>
              </a:r>
              <a:endParaRPr lang="ru-RU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7164288" y="1844094"/>
            <a:ext cx="1708933" cy="2096111"/>
            <a:chOff x="6922749" y="972849"/>
            <a:chExt cx="1708933" cy="2096111"/>
          </a:xfrm>
        </p:grpSpPr>
        <p:sp>
          <p:nvSpPr>
            <p:cNvPr id="27" name="Прямоугольник с двумя вырезанными противолежащими углами 26"/>
            <p:cNvSpPr/>
            <p:nvPr/>
          </p:nvSpPr>
          <p:spPr>
            <a:xfrm>
              <a:off x="6922749" y="2224152"/>
              <a:ext cx="1708933" cy="844808"/>
            </a:xfrm>
            <a:prstGeom prst="snip2DiagRect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chemeClr val="bg1"/>
                  </a:solidFill>
                  <a:latin typeface="+mj-lt"/>
                </a:rPr>
                <a:t>Крипто-</a:t>
              </a:r>
            </a:p>
            <a:p>
              <a:pPr algn="ctr"/>
              <a:r>
                <a:rPr lang="ru-RU" sz="2000" dirty="0" smtClean="0">
                  <a:solidFill>
                    <a:schemeClr val="bg1"/>
                  </a:solidFill>
                  <a:latin typeface="+mj-lt"/>
                </a:rPr>
                <a:t>провайдер </a:t>
              </a:r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B</a:t>
              </a:r>
              <a:endParaRPr lang="ru-RU" sz="2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615" y="972849"/>
              <a:ext cx="1219200" cy="1219200"/>
            </a:xfrm>
            <a:prstGeom prst="rect">
              <a:avLst/>
            </a:prstGeom>
          </p:spPr>
        </p:pic>
      </p:grpSp>
      <p:cxnSp>
        <p:nvCxnSpPr>
          <p:cNvPr id="30" name="Прямая со стрелкой 29"/>
          <p:cNvCxnSpPr/>
          <p:nvPr/>
        </p:nvCxnSpPr>
        <p:spPr>
          <a:xfrm flipV="1">
            <a:off x="1099022" y="592947"/>
            <a:ext cx="1344165" cy="1223495"/>
          </a:xfrm>
          <a:prstGeom prst="straightConnector1">
            <a:avLst/>
          </a:prstGeom>
          <a:ln w="76200">
            <a:solidFill>
              <a:srgbClr val="00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099022" y="4221088"/>
            <a:ext cx="952698" cy="1340963"/>
          </a:xfrm>
          <a:prstGeom prst="straightConnector1">
            <a:avLst/>
          </a:prstGeom>
          <a:ln w="76200">
            <a:solidFill>
              <a:srgbClr val="00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6682876" y="592947"/>
            <a:ext cx="1201492" cy="1073217"/>
          </a:xfrm>
          <a:prstGeom prst="straightConnector1">
            <a:avLst/>
          </a:prstGeom>
          <a:ln w="762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7020272" y="4149080"/>
            <a:ext cx="998482" cy="1412971"/>
          </a:xfrm>
          <a:prstGeom prst="straightConnector1">
            <a:avLst/>
          </a:prstGeom>
          <a:ln w="762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решение 1"/>
          <p:cNvSpPr/>
          <p:nvPr/>
        </p:nvSpPr>
        <p:spPr>
          <a:xfrm>
            <a:off x="251520" y="626633"/>
            <a:ext cx="5040953" cy="108012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==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3212"/>
            <a:ext cx="585738" cy="369332"/>
          </a:xfrm>
          <a:prstGeom prst="rect">
            <a:avLst/>
          </a:prstGeom>
          <a:solidFill>
            <a:srgbClr val="FF151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2" idx="3"/>
            <a:endCxn id="9" idx="1"/>
          </p:cNvCxnSpPr>
          <p:nvPr/>
        </p:nvCxnSpPr>
        <p:spPr>
          <a:xfrm flipV="1">
            <a:off x="5292473" y="1159878"/>
            <a:ext cx="1007719" cy="6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836712"/>
            <a:ext cx="259333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 удалось определить</a:t>
            </a:r>
            <a:br>
              <a:rPr lang="ru-RU" dirty="0" smtClean="0"/>
            </a:br>
            <a:r>
              <a:rPr lang="ru-RU" dirty="0" smtClean="0"/>
              <a:t>версию провайдера.</a:t>
            </a:r>
          </a:p>
        </p:txBody>
      </p:sp>
      <p:cxnSp>
        <p:nvCxnSpPr>
          <p:cNvPr id="12" name="Прямая со стрелкой 11"/>
          <p:cNvCxnSpPr>
            <a:stCxn id="2" idx="2"/>
            <a:endCxn id="29" idx="0"/>
          </p:cNvCxnSpPr>
          <p:nvPr/>
        </p:nvCxnSpPr>
        <p:spPr>
          <a:xfrm flipH="1">
            <a:off x="2771996" y="1706753"/>
            <a:ext cx="1" cy="1146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26592" y="1916832"/>
            <a:ext cx="457176" cy="369332"/>
          </a:xfrm>
          <a:prstGeom prst="rect">
            <a:avLst/>
          </a:prstGeom>
          <a:solidFill>
            <a:srgbClr val="6699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2" name="Стрелка вправо 41"/>
          <p:cNvSpPr/>
          <p:nvPr/>
        </p:nvSpPr>
        <p:spPr>
          <a:xfrm>
            <a:off x="4946892" y="2934656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4946892" y="4145897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773707" y="2852936"/>
            <a:ext cx="3996577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&amp; </a:t>
            </a:r>
            <a:r>
              <a:rPr lang="en-US" sz="24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0xFF00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&gt;&gt; </a:t>
            </a:r>
            <a:r>
              <a:rPr lang="en-US" sz="2400" dirty="0" smtClean="0">
                <a:solidFill>
                  <a:srgbClr val="6699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US" sz="2400" dirty="0">
              <a:solidFill>
                <a:srgbClr val="6699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1834" y="2992306"/>
            <a:ext cx="26622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Старший номер версии</a:t>
            </a:r>
            <a:endParaRPr lang="ru-RU" dirty="0"/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757201" y="4064177"/>
            <a:ext cx="3996577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&amp; </a:t>
            </a:r>
            <a:r>
              <a:rPr lang="en-US" sz="24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0xFF</a:t>
            </a:r>
            <a:endParaRPr lang="en-US" sz="2400" dirty="0">
              <a:solidFill>
                <a:srgbClr val="6699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1834" y="4137970"/>
            <a:ext cx="272036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Младший номер версии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7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9100" y="116632"/>
            <a:ext cx="83058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Как получить информацию об</a:t>
            </a:r>
            <a:r>
              <a:rPr lang="ru-RU" sz="3600" dirty="0"/>
              <a:t>о</a:t>
            </a:r>
            <a:r>
              <a:rPr lang="ru-RU" sz="3600" dirty="0" smtClean="0"/>
              <a:t> всех алгоритмах </a:t>
            </a:r>
            <a:r>
              <a:rPr lang="ru-RU" sz="3600" dirty="0" err="1" smtClean="0"/>
              <a:t>криптопровайдера</a:t>
            </a:r>
            <a:endParaRPr lang="ru-RU" sz="3600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22637" y="3068960"/>
            <a:ext cx="6912768" cy="100811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PROV_ENUMALGS_EX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cxnSp>
        <p:nvCxnSpPr>
          <p:cNvPr id="7" name="Прямая со стрелкой 6"/>
          <p:cNvCxnSpPr>
            <a:stCxn id="5" idx="2"/>
            <a:endCxn id="8" idx="0"/>
          </p:cNvCxnSpPr>
          <p:nvPr/>
        </p:nvCxnSpPr>
        <p:spPr>
          <a:xfrm flipH="1">
            <a:off x="4572000" y="4077072"/>
            <a:ext cx="702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Блок-схема: процесс 7"/>
          <p:cNvSpPr/>
          <p:nvPr/>
        </p:nvSpPr>
        <p:spPr>
          <a:xfrm>
            <a:off x="1115616" y="4725144"/>
            <a:ext cx="6912768" cy="12241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CRYPT_FIRST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errorNo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>
            <a:off x="4572000" y="59492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283968" y="1340768"/>
            <a:ext cx="4608512" cy="15841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Подразумевается, что мы уже подключились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и его </a:t>
            </a:r>
            <a:r>
              <a:rPr lang="ru-RU" dirty="0" err="1" smtClean="0"/>
              <a:t>дескприптор</a:t>
            </a:r>
            <a:r>
              <a:rPr lang="ru-RU" dirty="0" smtClean="0"/>
              <a:t> содержится в переменной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58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332776" y="2060848"/>
            <a:ext cx="8550452" cy="10801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CryptGetProvParam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PP_ENUMALGS_EX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2555776" y="764704"/>
            <a:ext cx="4104456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dwBufSize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Блок-схема: решение 3"/>
          <p:cNvSpPr/>
          <p:nvPr/>
        </p:nvSpPr>
        <p:spPr>
          <a:xfrm>
            <a:off x="2087526" y="3861048"/>
            <a:ext cx="5040953" cy="108012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==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Прямая со стрелкой 4"/>
          <p:cNvCxnSpPr>
            <a:stCxn id="3" idx="2"/>
            <a:endCxn id="2" idx="0"/>
          </p:cNvCxnSpPr>
          <p:nvPr/>
        </p:nvCxnSpPr>
        <p:spPr>
          <a:xfrm flipH="1">
            <a:off x="4608002" y="1412776"/>
            <a:ext cx="2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Блок-схема: процесс 7"/>
          <p:cNvSpPr/>
          <p:nvPr/>
        </p:nvSpPr>
        <p:spPr>
          <a:xfrm>
            <a:off x="669758" y="6124940"/>
            <a:ext cx="3772036" cy="5040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CRYPT_NEXT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Прямая со стрелкой 18"/>
          <p:cNvCxnSpPr>
            <a:endCxn id="3" idx="0"/>
          </p:cNvCxnSpPr>
          <p:nvPr/>
        </p:nvCxnSpPr>
        <p:spPr>
          <a:xfrm>
            <a:off x="4608003" y="116632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" idx="2"/>
            <a:endCxn id="4" idx="0"/>
          </p:cNvCxnSpPr>
          <p:nvPr/>
        </p:nvCxnSpPr>
        <p:spPr>
          <a:xfrm>
            <a:off x="4608002" y="3140968"/>
            <a:ext cx="1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9758" y="5157192"/>
            <a:ext cx="36038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Взять информацию, записанную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dirty="0" smtClean="0"/>
              <a:t>.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4" idx="1"/>
            <a:endCxn id="30" idx="0"/>
          </p:cNvCxnSpPr>
          <p:nvPr/>
        </p:nvCxnSpPr>
        <p:spPr>
          <a:xfrm>
            <a:off x="2087526" y="4401108"/>
            <a:ext cx="384136" cy="756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0" idx="2"/>
            <a:endCxn id="8" idx="0"/>
          </p:cNvCxnSpPr>
          <p:nvPr/>
        </p:nvCxnSpPr>
        <p:spPr>
          <a:xfrm>
            <a:off x="2471662" y="5803523"/>
            <a:ext cx="84114" cy="32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8" idx="1"/>
            <a:endCxn id="3" idx="1"/>
          </p:cNvCxnSpPr>
          <p:nvPr/>
        </p:nvCxnSpPr>
        <p:spPr>
          <a:xfrm rot="10800000" flipH="1">
            <a:off x="669758" y="1088740"/>
            <a:ext cx="1886018" cy="5288228"/>
          </a:xfrm>
          <a:prstGeom prst="bentConnector3">
            <a:avLst>
              <a:gd name="adj1" fmla="val -26192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4179" y="4216442"/>
            <a:ext cx="457176" cy="369332"/>
          </a:xfrm>
          <a:prstGeom prst="rect">
            <a:avLst/>
          </a:prstGeom>
          <a:solidFill>
            <a:srgbClr val="6699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387582" y="4208652"/>
            <a:ext cx="585738" cy="369332"/>
          </a:xfrm>
          <a:prstGeom prst="rect">
            <a:avLst/>
          </a:prstGeom>
          <a:solidFill>
            <a:srgbClr val="FF151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3" name="Блок-схема: процесс 42"/>
          <p:cNvSpPr/>
          <p:nvPr/>
        </p:nvSpPr>
        <p:spPr>
          <a:xfrm>
            <a:off x="4590012" y="5314392"/>
            <a:ext cx="4427984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errorNo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GetLastError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Прямая со стрелкой 43"/>
          <p:cNvCxnSpPr>
            <a:stCxn id="4" idx="3"/>
            <a:endCxn id="43" idx="0"/>
          </p:cNvCxnSpPr>
          <p:nvPr/>
        </p:nvCxnSpPr>
        <p:spPr>
          <a:xfrm flipH="1">
            <a:off x="6804004" y="4401108"/>
            <a:ext cx="324475" cy="913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3" idx="2"/>
          </p:cNvCxnSpPr>
          <p:nvPr/>
        </p:nvCxnSpPr>
        <p:spPr>
          <a:xfrm>
            <a:off x="6804004" y="5962464"/>
            <a:ext cx="0" cy="710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Скругленная прямоугольная выноска 5"/>
          <p:cNvSpPr/>
          <p:nvPr/>
        </p:nvSpPr>
        <p:spPr>
          <a:xfrm>
            <a:off x="4716016" y="1309704"/>
            <a:ext cx="4332344" cy="895160"/>
          </a:xfrm>
          <a:prstGeom prst="wedgeRoundRectCallout">
            <a:avLst>
              <a:gd name="adj1" fmla="val 574"/>
              <a:gd name="adj2" fmla="val 105820"/>
              <a:gd name="adj3" fmla="val 16667"/>
            </a:avLst>
          </a:prstGeom>
          <a:solidFill>
            <a:schemeClr val="accent5">
              <a:lumMod val="7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 первом шаге цикла этот параметр должен иметь значение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CRYPT_FIRST</a:t>
            </a:r>
            <a:r>
              <a:rPr lang="en-US" dirty="0" smtClean="0"/>
              <a:t>, </a:t>
            </a:r>
            <a:r>
              <a:rPr lang="ru-RU" dirty="0" smtClean="0"/>
              <a:t>а на всех последующих –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CRYPT_NEXT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3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знак завершения 3"/>
          <p:cNvSpPr/>
          <p:nvPr/>
        </p:nvSpPr>
        <p:spPr>
          <a:xfrm>
            <a:off x="3131840" y="836712"/>
            <a:ext cx="2736304" cy="792088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errorNo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204864"/>
            <a:ext cx="3005950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ERROR_NO_MORE_ITEMS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197108" y="2162603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436096" y="2081753"/>
            <a:ext cx="275145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Алгоритмов больше нет.</a:t>
            </a:r>
          </a:p>
          <a:p>
            <a:r>
              <a:rPr lang="ru-RU" dirty="0" smtClean="0"/>
              <a:t>Выходим из цикла.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197006"/>
            <a:ext cx="3005950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+mj-lt"/>
                <a:cs typeface="Consolas" panose="020B0609020204030204" pitchFamily="49" charset="0"/>
              </a:rPr>
              <a:t>Другая ошибка</a:t>
            </a:r>
            <a:endParaRPr lang="ru-RU" sz="2000" i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197108" y="3112484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28289" y="3073896"/>
            <a:ext cx="275030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Аварийная ситуация.</a:t>
            </a:r>
          </a:p>
          <a:p>
            <a:r>
              <a:rPr lang="ru-RU" dirty="0" smtClean="0"/>
              <a:t>Выходим из программы.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4" idx="1"/>
            <a:endCxn id="5" idx="1"/>
          </p:cNvCxnSpPr>
          <p:nvPr/>
        </p:nvCxnSpPr>
        <p:spPr>
          <a:xfrm rot="10800000" flipV="1">
            <a:off x="899592" y="1232755"/>
            <a:ext cx="2232248" cy="1172163"/>
          </a:xfrm>
          <a:prstGeom prst="bentConnector3">
            <a:avLst>
              <a:gd name="adj1" fmla="val 12063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4" idx="1"/>
            <a:endCxn id="8" idx="1"/>
          </p:cNvCxnSpPr>
          <p:nvPr/>
        </p:nvCxnSpPr>
        <p:spPr>
          <a:xfrm rot="10800000" flipV="1">
            <a:off x="899592" y="1232755"/>
            <a:ext cx="2232248" cy="2164305"/>
          </a:xfrm>
          <a:prstGeom prst="bentConnector3">
            <a:avLst>
              <a:gd name="adj1" fmla="val 12063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611560" y="224644"/>
            <a:ext cx="3711798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bData.aiAlgid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578942" y="3447002"/>
            <a:ext cx="3744416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bData.dwDefaultLength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Блок-схема: процесс 3"/>
          <p:cNvSpPr/>
          <p:nvPr/>
        </p:nvSpPr>
        <p:spPr>
          <a:xfrm>
            <a:off x="578942" y="4221834"/>
            <a:ext cx="3744416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bData.dwMinLength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570368" y="4977239"/>
            <a:ext cx="3744416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bData.dwMaxLength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578942" y="1420092"/>
            <a:ext cx="3744416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bData.szName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578942" y="2222866"/>
            <a:ext cx="3744416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bData.szLongName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Овальная выноска 8"/>
          <p:cNvSpPr/>
          <p:nvPr/>
        </p:nvSpPr>
        <p:spPr>
          <a:xfrm>
            <a:off x="5673367" y="98630"/>
            <a:ext cx="2664296" cy="900100"/>
          </a:xfrm>
          <a:prstGeom prst="wedgeEllipseCallout">
            <a:avLst>
              <a:gd name="adj1" fmla="val -98059"/>
              <a:gd name="adj2" fmla="val 748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 алгоритма</a:t>
            </a:r>
            <a:endParaRPr lang="ru-RU" dirty="0"/>
          </a:p>
        </p:txBody>
      </p:sp>
      <p:sp>
        <p:nvSpPr>
          <p:cNvPr id="10" name="Овальная выноска 9"/>
          <p:cNvSpPr/>
          <p:nvPr/>
        </p:nvSpPr>
        <p:spPr>
          <a:xfrm>
            <a:off x="5940151" y="1052736"/>
            <a:ext cx="2968440" cy="900100"/>
          </a:xfrm>
          <a:prstGeom prst="wedgeEllipseCallout">
            <a:avLst>
              <a:gd name="adj1" fmla="val -103128"/>
              <a:gd name="adj2" fmla="val 2264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Краткое название алгоритма</a:t>
            </a:r>
            <a:endParaRPr lang="ru-RU" dirty="0"/>
          </a:p>
        </p:txBody>
      </p:sp>
      <p:sp>
        <p:nvSpPr>
          <p:cNvPr id="11" name="Овальная выноска 10"/>
          <p:cNvSpPr/>
          <p:nvPr/>
        </p:nvSpPr>
        <p:spPr>
          <a:xfrm>
            <a:off x="5940151" y="2024844"/>
            <a:ext cx="2968440" cy="900100"/>
          </a:xfrm>
          <a:prstGeom prst="wedgeEllipseCallout">
            <a:avLst>
              <a:gd name="adj1" fmla="val -102206"/>
              <a:gd name="adj2" fmla="val 444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Полное название алгоритма</a:t>
            </a:r>
            <a:endParaRPr lang="ru-RU" dirty="0"/>
          </a:p>
        </p:txBody>
      </p:sp>
      <p:sp>
        <p:nvSpPr>
          <p:cNvPr id="12" name="Овальная выноска 11"/>
          <p:cNvSpPr/>
          <p:nvPr/>
        </p:nvSpPr>
        <p:spPr>
          <a:xfrm>
            <a:off x="5102440" y="2996952"/>
            <a:ext cx="3806151" cy="900100"/>
          </a:xfrm>
          <a:prstGeom prst="wedgeEllipseCallout">
            <a:avLst>
              <a:gd name="adj1" fmla="val -69073"/>
              <a:gd name="adj2" fmla="val 3780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Длина ключа в битах</a:t>
            </a:r>
            <a:br>
              <a:rPr lang="ru-RU" dirty="0" smtClean="0"/>
            </a:br>
            <a:r>
              <a:rPr lang="ru-RU" dirty="0" smtClean="0"/>
              <a:t>по умолчанию</a:t>
            </a:r>
            <a:endParaRPr lang="ru-RU" dirty="0"/>
          </a:p>
        </p:txBody>
      </p:sp>
      <p:sp>
        <p:nvSpPr>
          <p:cNvPr id="13" name="Овальная выноска 12"/>
          <p:cNvSpPr/>
          <p:nvPr/>
        </p:nvSpPr>
        <p:spPr>
          <a:xfrm>
            <a:off x="5168114" y="3969806"/>
            <a:ext cx="3806151" cy="900100"/>
          </a:xfrm>
          <a:prstGeom prst="wedgeEllipseCallout">
            <a:avLst>
              <a:gd name="adj1" fmla="val -70508"/>
              <a:gd name="adj2" fmla="val 2112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Минимальная</a:t>
            </a:r>
            <a:br>
              <a:rPr lang="ru-RU" dirty="0" smtClean="0"/>
            </a:br>
            <a:r>
              <a:rPr lang="ru-RU" dirty="0" smtClean="0"/>
              <a:t>длина ключа в битах</a:t>
            </a:r>
            <a:endParaRPr lang="ru-RU" dirty="0"/>
          </a:p>
        </p:txBody>
      </p:sp>
      <p:sp>
        <p:nvSpPr>
          <p:cNvPr id="14" name="Овальная выноска 13"/>
          <p:cNvSpPr/>
          <p:nvPr/>
        </p:nvSpPr>
        <p:spPr>
          <a:xfrm>
            <a:off x="5148481" y="4976913"/>
            <a:ext cx="3806151" cy="900100"/>
          </a:xfrm>
          <a:prstGeom prst="wedgeEllipseCallout">
            <a:avLst>
              <a:gd name="adj1" fmla="val -69791"/>
              <a:gd name="adj2" fmla="val -1374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Максимальная</a:t>
            </a:r>
            <a:br>
              <a:rPr lang="ru-RU" dirty="0" smtClean="0"/>
            </a:br>
            <a:r>
              <a:rPr lang="ru-RU" dirty="0" smtClean="0"/>
              <a:t>длина ключа в битах</a:t>
            </a:r>
            <a:endParaRPr lang="ru-RU" dirty="0"/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570368" y="6021288"/>
            <a:ext cx="3744416" cy="6480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bData.dwProtocols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Овальная выноска 15"/>
          <p:cNvSpPr/>
          <p:nvPr/>
        </p:nvSpPr>
        <p:spPr>
          <a:xfrm>
            <a:off x="6092551" y="5907442"/>
            <a:ext cx="2968440" cy="900100"/>
          </a:xfrm>
          <a:prstGeom prst="wedgeEllipseCallout">
            <a:avLst>
              <a:gd name="adj1" fmla="val -107726"/>
              <a:gd name="adj2" fmla="val 141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Поддерживаемые протоколы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83358" y="1196752"/>
            <a:ext cx="2456793" cy="1837889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Внимание! Даже если в Вашей программе включена поддержка </a:t>
            </a:r>
            <a:r>
              <a:rPr lang="en-US" dirty="0" smtClean="0"/>
              <a:t>Unicode, </a:t>
            </a:r>
            <a:r>
              <a:rPr lang="ru-RU" dirty="0" smtClean="0"/>
              <a:t>эти строки всё равно будут в кодировке </a:t>
            </a:r>
            <a:r>
              <a:rPr lang="en-US" dirty="0" smtClean="0"/>
              <a:t>ANSI.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40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467544" y="476672"/>
            <a:ext cx="8280920" cy="7920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dwAlgClass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GET_ALG_CLASS(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bData.aiAlgid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Блок-схема: знак завершения 2"/>
          <p:cNvSpPr/>
          <p:nvPr/>
        </p:nvSpPr>
        <p:spPr>
          <a:xfrm>
            <a:off x="3163692" y="1513285"/>
            <a:ext cx="2736304" cy="792088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dwAlgClass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3755" y="2880748"/>
            <a:ext cx="3297516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ALG_CLASS_DATA_ENCRYPT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4589417" y="2889384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36712" y="2808534"/>
            <a:ext cx="305917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для шифрования</a:t>
            </a:r>
            <a:br>
              <a:rPr lang="ru-RU" dirty="0" smtClean="0"/>
            </a:b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03754" y="3753906"/>
            <a:ext cx="3297517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ALG_CLASS_HASH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582622" y="3754019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819737" y="3811669"/>
            <a:ext cx="275158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 хеширования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3" idx="1"/>
            <a:endCxn id="4" idx="1"/>
          </p:cNvCxnSpPr>
          <p:nvPr/>
        </p:nvCxnSpPr>
        <p:spPr>
          <a:xfrm rot="10800000" flipV="1">
            <a:off x="903756" y="1909329"/>
            <a:ext cx="2259937" cy="1171474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3" idx="1"/>
            <a:endCxn id="7" idx="1"/>
          </p:cNvCxnSpPr>
          <p:nvPr/>
        </p:nvCxnSpPr>
        <p:spPr>
          <a:xfrm rot="10800000" flipV="1">
            <a:off x="903754" y="1909329"/>
            <a:ext cx="2259938" cy="2044632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3755" y="4649940"/>
            <a:ext cx="3297516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ALG_CLASS_KEY_EXCHANGE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3755" y="5578917"/>
            <a:ext cx="3297516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ALG_CLASS_SIGNATURE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Соединительная линия уступом 19"/>
          <p:cNvCxnSpPr>
            <a:stCxn id="3" idx="1"/>
            <a:endCxn id="13" idx="1"/>
          </p:cNvCxnSpPr>
          <p:nvPr/>
        </p:nvCxnSpPr>
        <p:spPr>
          <a:xfrm rot="10800000" flipV="1">
            <a:off x="903756" y="1909329"/>
            <a:ext cx="2259937" cy="2940666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3" idx="1"/>
            <a:endCxn id="14" idx="1"/>
          </p:cNvCxnSpPr>
          <p:nvPr/>
        </p:nvCxnSpPr>
        <p:spPr>
          <a:xfrm rot="10800000" flipV="1">
            <a:off x="903756" y="1909328"/>
            <a:ext cx="2259937" cy="3869643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9737" y="4583396"/>
            <a:ext cx="246541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для обмена</a:t>
            </a:r>
            <a:br>
              <a:rPr lang="ru-RU" dirty="0" smtClean="0"/>
            </a:br>
            <a:r>
              <a:rPr lang="ru-RU" dirty="0" smtClean="0"/>
              <a:t>ключами</a:t>
            </a:r>
            <a:endParaRPr lang="ru-RU" dirty="0"/>
          </a:p>
        </p:txBody>
      </p:sp>
      <p:sp>
        <p:nvSpPr>
          <p:cNvPr id="26" name="Стрелка вправо 25"/>
          <p:cNvSpPr/>
          <p:nvPr/>
        </p:nvSpPr>
        <p:spPr>
          <a:xfrm>
            <a:off x="4605664" y="4664246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4589417" y="5549256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834102" y="5468406"/>
            <a:ext cx="276582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для цифровой</a:t>
            </a:r>
            <a:br>
              <a:rPr lang="ru-RU" dirty="0" smtClean="0"/>
            </a:br>
            <a:r>
              <a:rPr lang="ru-RU" dirty="0" smtClean="0"/>
              <a:t>подписи.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903754" y="6309320"/>
            <a:ext cx="3297516" cy="40011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+mj-lt"/>
                <a:cs typeface="Consolas" panose="020B0609020204030204" pitchFamily="49" charset="0"/>
              </a:rPr>
              <a:t>Другое</a:t>
            </a:r>
            <a:endParaRPr lang="ru-RU" sz="2000" i="1" dirty="0"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39" name="Соединительная линия уступом 38"/>
          <p:cNvCxnSpPr>
            <a:stCxn id="3" idx="1"/>
            <a:endCxn id="37" idx="1"/>
          </p:cNvCxnSpPr>
          <p:nvPr/>
        </p:nvCxnSpPr>
        <p:spPr>
          <a:xfrm rot="10800000" flipV="1">
            <a:off x="903754" y="1909329"/>
            <a:ext cx="2259938" cy="4600046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Стрелка вправо 40"/>
          <p:cNvSpPr/>
          <p:nvPr/>
        </p:nvSpPr>
        <p:spPr>
          <a:xfrm>
            <a:off x="4552402" y="6267059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819736" y="6267059"/>
            <a:ext cx="317978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 иного 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>
          <a:xfrm>
            <a:off x="467544" y="476672"/>
            <a:ext cx="8280920" cy="7920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dwAlgType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GET_ALG_TYPE(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bData.aiAlgid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Блок-схема: знак завершения 2"/>
          <p:cNvSpPr/>
          <p:nvPr/>
        </p:nvSpPr>
        <p:spPr>
          <a:xfrm>
            <a:off x="3163692" y="1513285"/>
            <a:ext cx="2736304" cy="792088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dwAlgType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3755" y="2880748"/>
            <a:ext cx="3297516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ALG_TYPE_DSS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4589417" y="2889384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36712" y="2757637"/>
            <a:ext cx="279621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,</a:t>
            </a:r>
            <a:r>
              <a:rPr lang="ru-RU" dirty="0" smtClean="0"/>
              <a:t> действующий</a:t>
            </a:r>
            <a:br>
              <a:rPr lang="ru-RU" dirty="0" smtClean="0"/>
            </a:br>
            <a:r>
              <a:rPr lang="ru-RU" dirty="0" smtClean="0"/>
              <a:t>по схеме </a:t>
            </a:r>
            <a:r>
              <a:rPr lang="en-US" dirty="0" smtClean="0"/>
              <a:t>DSS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03754" y="3753906"/>
            <a:ext cx="3297517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ALG_TYPE_RSA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582622" y="3754019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819737" y="3673169"/>
            <a:ext cx="279621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Алгоритм, действующий</a:t>
            </a:r>
            <a:br>
              <a:rPr lang="ru-RU" dirty="0" smtClean="0"/>
            </a:br>
            <a:r>
              <a:rPr lang="ru-RU" dirty="0" smtClean="0"/>
              <a:t>по схеме </a:t>
            </a:r>
            <a:r>
              <a:rPr lang="en-US" dirty="0" smtClean="0"/>
              <a:t>RSA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3" idx="1"/>
            <a:endCxn id="4" idx="1"/>
          </p:cNvCxnSpPr>
          <p:nvPr/>
        </p:nvCxnSpPr>
        <p:spPr>
          <a:xfrm rot="10800000" flipV="1">
            <a:off x="903756" y="1909329"/>
            <a:ext cx="2259937" cy="1171474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3" idx="1"/>
            <a:endCxn id="7" idx="1"/>
          </p:cNvCxnSpPr>
          <p:nvPr/>
        </p:nvCxnSpPr>
        <p:spPr>
          <a:xfrm rot="10800000" flipV="1">
            <a:off x="903754" y="1909329"/>
            <a:ext cx="2259938" cy="2044632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3755" y="4649940"/>
            <a:ext cx="3297516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ALG_TYPE_BLOCK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3755" y="5578917"/>
            <a:ext cx="3297516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ALG_TYPE_STREAM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Соединительная линия уступом 19"/>
          <p:cNvCxnSpPr>
            <a:stCxn id="3" idx="1"/>
            <a:endCxn id="13" idx="1"/>
          </p:cNvCxnSpPr>
          <p:nvPr/>
        </p:nvCxnSpPr>
        <p:spPr>
          <a:xfrm rot="10800000" flipV="1">
            <a:off x="903756" y="1909329"/>
            <a:ext cx="2259937" cy="2940666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3" idx="1"/>
            <a:endCxn id="14" idx="1"/>
          </p:cNvCxnSpPr>
          <p:nvPr/>
        </p:nvCxnSpPr>
        <p:spPr>
          <a:xfrm rot="10800000" flipV="1">
            <a:off x="903756" y="1909328"/>
            <a:ext cx="2259937" cy="3869643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9737" y="4665329"/>
            <a:ext cx="180004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26" name="Стрелка вправо 25"/>
          <p:cNvSpPr/>
          <p:nvPr/>
        </p:nvSpPr>
        <p:spPr>
          <a:xfrm>
            <a:off x="4605664" y="4664246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4589417" y="5549256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810893" y="5517232"/>
            <a:ext cx="20431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Потоковый шифр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903754" y="6309320"/>
            <a:ext cx="3297516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+mj-lt"/>
                <a:cs typeface="Consolas" panose="020B0609020204030204" pitchFamily="49" charset="0"/>
              </a:rPr>
              <a:t>Другое</a:t>
            </a:r>
            <a:endParaRPr lang="ru-RU" sz="2000" i="1" dirty="0"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39" name="Соединительная линия уступом 38"/>
          <p:cNvCxnSpPr>
            <a:stCxn id="3" idx="1"/>
            <a:endCxn id="37" idx="1"/>
          </p:cNvCxnSpPr>
          <p:nvPr/>
        </p:nvCxnSpPr>
        <p:spPr>
          <a:xfrm rot="10800000" flipV="1">
            <a:off x="903754" y="1909329"/>
            <a:ext cx="2259938" cy="4600046"/>
          </a:xfrm>
          <a:prstGeom prst="bentConnector3">
            <a:avLst>
              <a:gd name="adj1" fmla="val 11011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Стрелка вправо 40"/>
          <p:cNvSpPr/>
          <p:nvPr/>
        </p:nvSpPr>
        <p:spPr>
          <a:xfrm>
            <a:off x="4552402" y="6267059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819736" y="6267059"/>
            <a:ext cx="257166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Алгоритм иного плана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90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517" y="546416"/>
            <a:ext cx="8305800" cy="938368"/>
          </a:xfrm>
        </p:spPr>
        <p:txBody>
          <a:bodyPr>
            <a:normAutofit/>
          </a:bodyPr>
          <a:lstStyle/>
          <a:p>
            <a:r>
              <a:rPr lang="ru-RU" dirty="0" smtClean="0"/>
              <a:t>Поддерживаемые протоколы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084095"/>
            <a:ext cx="597666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dwProtocols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CRYPT_FLAG_IPSEC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6462043" y="2041834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596336" y="2099484"/>
            <a:ext cx="13681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IPSec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055" y="2884874"/>
            <a:ext cx="5979129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dwProtocols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CRYPT_FLAG_PCT1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054" y="3676962"/>
            <a:ext cx="597666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dwProtocols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CRYPT_FLAG_SIGNING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469050"/>
            <a:ext cx="597666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dwProtocols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CRYPT_FLAG_SSL2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61138"/>
            <a:ext cx="597666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dwProtocols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CRYPT_FLAG_SSL3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054" y="6053226"/>
            <a:ext cx="5979129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dwProtocols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CRYPT_FLAG_TLS1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6462043" y="2842613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6462043" y="3634701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6462043" y="4426789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6462043" y="5218877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6462043" y="6010965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596336" y="2913015"/>
            <a:ext cx="13681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PCT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111" y="3692351"/>
            <a:ext cx="13681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Для ЭЦП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0239" y="4484439"/>
            <a:ext cx="13681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SSL 2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1150" y="5276527"/>
            <a:ext cx="13681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SSL 3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0233" y="6068615"/>
            <a:ext cx="13681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TLS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6360"/>
          </a:xfrm>
        </p:spPr>
        <p:txBody>
          <a:bodyPr/>
          <a:lstStyle/>
          <a:p>
            <a:r>
              <a:rPr lang="ru-RU" dirty="0" smtClean="0"/>
              <a:t>Что такое инкрементный шаг?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Понятие «инкрементный шаг» вводится для криптографических алгоритмов, которые могут работать с ключами различной длины. </a:t>
            </a:r>
            <a:r>
              <a:rPr lang="ru-RU" i="1" dirty="0" smtClean="0"/>
              <a:t>Инкрементный шаг</a:t>
            </a:r>
            <a:r>
              <a:rPr lang="ru-RU" dirty="0" smtClean="0"/>
              <a:t> – это наименьшее число, на которое можно изменить длину ключа по сравнению с предыдущим значением. В </a:t>
            </a:r>
            <a:r>
              <a:rPr lang="en-US" dirty="0" smtClean="0"/>
              <a:t>CryptoAPI</a:t>
            </a:r>
            <a:r>
              <a:rPr lang="ru-RU" dirty="0" smtClean="0"/>
              <a:t> длина ключа и инкрементный шаг измеряются в битах. Пусть, например, минимальная длина ключа равна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512</a:t>
            </a:r>
            <a:r>
              <a:rPr lang="ru-RU" dirty="0" smtClean="0"/>
              <a:t> битам, максимальная –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4096</a:t>
            </a:r>
            <a:r>
              <a:rPr lang="ru-RU" dirty="0" smtClean="0"/>
              <a:t> битам и инкрементный шаг равен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16</a:t>
            </a:r>
            <a:r>
              <a:rPr lang="ru-RU" dirty="0" smtClean="0"/>
              <a:t> битам. Тогда в качестве длины ключа можно выбрать одно из следующих значений:</a:t>
            </a:r>
            <a:br>
              <a:rPr lang="ru-RU" dirty="0" smtClean="0"/>
            </a:br>
            <a:r>
              <a:rPr lang="ru-RU" dirty="0" smtClean="0">
                <a:solidFill>
                  <a:schemeClr val="accent4"/>
                </a:solidFill>
              </a:rPr>
              <a:t>512</a:t>
            </a:r>
            <a:r>
              <a:rPr lang="ru-RU" dirty="0" smtClean="0"/>
              <a:t>, </a:t>
            </a:r>
            <a:r>
              <a:rPr lang="ru-RU" dirty="0" smtClean="0">
                <a:solidFill>
                  <a:schemeClr val="accent4"/>
                </a:solidFill>
              </a:rPr>
              <a:t>528</a:t>
            </a:r>
            <a:r>
              <a:rPr lang="ru-RU" dirty="0" smtClean="0"/>
              <a:t>, </a:t>
            </a:r>
            <a:r>
              <a:rPr lang="ru-RU" dirty="0" smtClean="0">
                <a:solidFill>
                  <a:schemeClr val="accent4"/>
                </a:solidFill>
              </a:rPr>
              <a:t>556</a:t>
            </a:r>
            <a:r>
              <a:rPr lang="ru-RU" dirty="0" smtClean="0"/>
              <a:t>, </a:t>
            </a:r>
            <a:r>
              <a:rPr lang="ru-RU" dirty="0" smtClean="0">
                <a:solidFill>
                  <a:schemeClr val="accent4"/>
                </a:solidFill>
              </a:rPr>
              <a:t>572</a:t>
            </a:r>
            <a:r>
              <a:rPr lang="ru-RU" dirty="0" smtClean="0"/>
              <a:t>, …, </a:t>
            </a:r>
            <a:r>
              <a:rPr lang="ru-RU" dirty="0" smtClean="0">
                <a:solidFill>
                  <a:schemeClr val="accent4"/>
                </a:solidFill>
              </a:rPr>
              <a:t>4080</a:t>
            </a:r>
            <a:r>
              <a:rPr lang="ru-RU" dirty="0" smtClean="0"/>
              <a:t>, </a:t>
            </a:r>
            <a:r>
              <a:rPr lang="ru-RU" dirty="0" smtClean="0">
                <a:solidFill>
                  <a:schemeClr val="accent4"/>
                </a:solidFill>
              </a:rPr>
              <a:t>4096</a:t>
            </a:r>
            <a:r>
              <a:rPr lang="ru-RU" dirty="0" smtClean="0"/>
              <a:t> бит.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2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Как узнать инкрементный шаг для длины ключа цифровой подписи</a:t>
            </a:r>
            <a:endParaRPr lang="ru-RU" sz="4000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115616" y="3429000"/>
            <a:ext cx="6912768" cy="12961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/>
            <a:r>
              <a:rPr lang="en-US" sz="2400" dirty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ctr"/>
            <a:r>
              <a:rPr lang="en-US" sz="2400" dirty="0">
                <a:solidFill>
                  <a:srgbClr val="DBF5F9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result;</a:t>
            </a:r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1115616" y="5301208"/>
            <a:ext cx="6912768" cy="114243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CryptGetProvParam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hProv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PP_SIG_KEYSIZE_INC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bData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>
                <a:solidFill>
                  <a:srgbClr val="0F6FC6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dwDataLen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6699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4572000" y="47251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355976" y="1934248"/>
            <a:ext cx="4608512" cy="15841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Подразумевается, что мы уже подключились к </a:t>
            </a:r>
            <a:r>
              <a:rPr lang="ru-RU" dirty="0" err="1" smtClean="0"/>
              <a:t>криптопровайдеру</a:t>
            </a:r>
            <a:r>
              <a:rPr lang="ru-RU" dirty="0" smtClean="0"/>
              <a:t> с помощью функции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CryptAcquireContext</a:t>
            </a:r>
            <a:r>
              <a:rPr lang="en-US" dirty="0" smtClean="0"/>
              <a:t> </a:t>
            </a:r>
            <a:r>
              <a:rPr lang="ru-RU" dirty="0" smtClean="0"/>
              <a:t>и его </a:t>
            </a:r>
            <a:r>
              <a:rPr lang="ru-RU" dirty="0" err="1" smtClean="0"/>
              <a:t>дескприптор</a:t>
            </a:r>
            <a:r>
              <a:rPr lang="ru-RU" dirty="0" smtClean="0"/>
              <a:t> содержится в переменной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hProv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HCRYPTPROV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6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ехническая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10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00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101.xml><?xml version="1.0" encoding="utf-8"?>
<a:themeOverride xmlns:a="http://schemas.openxmlformats.org/drawingml/2006/main">
  <a:clrScheme name="Воздушный поток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02.xml><?xml version="1.0" encoding="utf-8"?>
<a:themeOverride xmlns:a="http://schemas.openxmlformats.org/drawingml/2006/main">
  <a:clrScheme name="Воздушный поток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03.xml><?xml version="1.0" encoding="utf-8"?>
<a:themeOverride xmlns:a="http://schemas.openxmlformats.org/drawingml/2006/main">
  <a:clrScheme name="Воздушный поток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04.xml><?xml version="1.0" encoding="utf-8"?>
<a:themeOverride xmlns:a="http://schemas.openxmlformats.org/drawingml/2006/main">
  <a:clrScheme name="Воздушный поток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05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06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07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08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09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10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111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112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113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114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115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116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117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18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19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20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1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2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3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4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5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6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7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8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9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3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30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31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32.xml><?xml version="1.0" encoding="utf-8"?>
<a:themeOverride xmlns:a="http://schemas.openxmlformats.org/drawingml/2006/main">
  <a:clrScheme name="Бумажная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33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34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35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36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37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38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39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40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1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2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3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4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5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6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7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8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49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50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51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52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53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54.xml><?xml version="1.0" encoding="utf-8"?>
<a:themeOverride xmlns:a="http://schemas.openxmlformats.org/drawingml/2006/main">
  <a:clrScheme name="Ясность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ppt/theme/themeOverride155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56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57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58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59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60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1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2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3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4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5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6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7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8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9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70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5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6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7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8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9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80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5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6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7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8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9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Техническая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20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1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2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3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4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5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6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7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8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9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Техническая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ppt/theme/themeOverride30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1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2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3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4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5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6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7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8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9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Воздушный поток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40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1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2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3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4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45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46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47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48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49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5.xml><?xml version="1.0" encoding="utf-8"?>
<a:themeOverride xmlns:a="http://schemas.openxmlformats.org/drawingml/2006/main">
  <a:clrScheme name="Воздушный поток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50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51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52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3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4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5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6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7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8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59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.xml><?xml version="1.0" encoding="utf-8"?>
<a:themeOverride xmlns:a="http://schemas.openxmlformats.org/drawingml/2006/main">
  <a:clrScheme name="Воздушный поток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60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1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2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3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4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5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6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7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8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69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7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70.xml><?xml version="1.0" encoding="utf-8"?>
<a:themeOverride xmlns:a="http://schemas.openxmlformats.org/drawingml/2006/main">
  <a:clrScheme name="Остин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71.xml><?xml version="1.0" encoding="utf-8"?>
<a:themeOverride xmlns:a="http://schemas.openxmlformats.org/drawingml/2006/main">
  <a:clrScheme name="Остин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72.xml><?xml version="1.0" encoding="utf-8"?>
<a:themeOverride xmlns:a="http://schemas.openxmlformats.org/drawingml/2006/main">
  <a:clrScheme name="Остин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73.xml><?xml version="1.0" encoding="utf-8"?>
<a:themeOverride xmlns:a="http://schemas.openxmlformats.org/drawingml/2006/main">
  <a:clrScheme name="Остин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74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75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76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77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78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79.xml><?xml version="1.0" encoding="utf-8"?>
<a:themeOverride xmlns:a="http://schemas.openxmlformats.org/drawingml/2006/main">
  <a:clrScheme name="Остин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8.xml><?xml version="1.0" encoding="utf-8"?>
<a:themeOverride xmlns:a="http://schemas.openxmlformats.org/drawingml/2006/main">
  <a:clrScheme name="Базовая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80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81.xml><?xml version="1.0" encoding="utf-8"?>
<a:themeOverride xmlns:a="http://schemas.openxmlformats.org/drawingml/2006/main">
  <a:clrScheme name="Метро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82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83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84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85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86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87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88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89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.xml><?xml version="1.0" encoding="utf-8"?>
<a:themeOverride xmlns:a="http://schemas.openxmlformats.org/drawingml/2006/main">
  <a:clrScheme name="Горизонт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90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1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2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3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4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5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6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7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8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ppt/theme/themeOverride99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15657</TotalTime>
  <Words>14728</Words>
  <Application>Microsoft Office PowerPoint</Application>
  <PresentationFormat>Экран (4:3)</PresentationFormat>
  <Paragraphs>3492</Paragraphs>
  <Slides>202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202</vt:i4>
      </vt:variant>
    </vt:vector>
  </HeadingPairs>
  <TitlesOfParts>
    <vt:vector size="214" baseType="lpstr">
      <vt:lpstr>Arial</vt:lpstr>
      <vt:lpstr>Arial Narrow</vt:lpstr>
      <vt:lpstr>Calibri</vt:lpstr>
      <vt:lpstr>Cambria Math</vt:lpstr>
      <vt:lpstr>Consolas</vt:lpstr>
      <vt:lpstr>Constantia</vt:lpstr>
      <vt:lpstr>Corbel</vt:lpstr>
      <vt:lpstr>Courier New</vt:lpstr>
      <vt:lpstr>Segoe UI</vt:lpstr>
      <vt:lpstr>Wingdings 2</vt:lpstr>
      <vt:lpstr>Поток</vt:lpstr>
      <vt:lpstr>1_Поток</vt:lpstr>
      <vt:lpstr>CryptoAPI</vt:lpstr>
      <vt:lpstr>Ключи, не подходящие для DES</vt:lpstr>
      <vt:lpstr>Ключи, не подходящие для DES</vt:lpstr>
      <vt:lpstr>Ключи, не подходящие для DES</vt:lpstr>
      <vt:lpstr>Требования к параметрам системы RSA</vt:lpstr>
      <vt:lpstr>Вспомогательные средства, которые нужно предусмотреть при реализации ЭЦП или асимметричного алгоритма шифрования</vt:lpstr>
      <vt:lpstr>Криптопровайдер</vt:lpstr>
      <vt:lpstr>Возможности криптопровайдеров</vt:lpstr>
      <vt:lpstr>Презентация PowerPoint</vt:lpstr>
      <vt:lpstr>Как действуют функции CryptoAPI</vt:lpstr>
      <vt:lpstr>Память компьютера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Кратко о WinAPI</vt:lpstr>
      <vt:lpstr>Презентация PowerPoint</vt:lpstr>
      <vt:lpstr>Презентация PowerPoint</vt:lpstr>
      <vt:lpstr>Как работают функции Win32 API на примере функции GetUserNameEx</vt:lpstr>
      <vt:lpstr>Презентация PowerPoint</vt:lpstr>
      <vt:lpstr>Презентация PowerPoint</vt:lpstr>
      <vt:lpstr>Презентация PowerPoint</vt:lpstr>
      <vt:lpstr>Презентация PowerPoint</vt:lpstr>
      <vt:lpstr>Получение списка криптопровайдеров, доступных в системе</vt:lpstr>
      <vt:lpstr>Список провайдеров</vt:lpstr>
      <vt:lpstr>Криптопровайдеры, установленные по умолчанию</vt:lpstr>
      <vt:lpstr>Типы провайдеров</vt:lpstr>
      <vt:lpstr>Описание функции CryptEnumProviders</vt:lpstr>
      <vt:lpstr>Пример</vt:lpstr>
      <vt:lpstr>Основные ошибки</vt:lpstr>
      <vt:lpstr>Презентация PowerPoint</vt:lpstr>
      <vt:lpstr>Презентация PowerPoint</vt:lpstr>
      <vt:lpstr>Как заранее определить, какой размер должен быть у буфера, чтобы в него полностью поместилась строка с названием криптопровайдера?</vt:lpstr>
      <vt:lpstr>Презентация PowerPoint</vt:lpstr>
      <vt:lpstr>Описание функции CryptEnumProviderTypes</vt:lpstr>
      <vt:lpstr>Пример</vt:lpstr>
      <vt:lpstr>Основные ошибки</vt:lpstr>
      <vt:lpstr>Презентация PowerPoint</vt:lpstr>
      <vt:lpstr>Презентация PowerPoint</vt:lpstr>
      <vt:lpstr>Как заранее определить, какой размер должен быть у буфера, чтобы в него полностью поместилась строка с названием типа криптопровайдера?</vt:lpstr>
      <vt:lpstr>Презентация PowerPoint</vt:lpstr>
      <vt:lpstr>Подключение к криптопровайдеру и отключение от него</vt:lpstr>
      <vt:lpstr>Презентация PowerPoint</vt:lpstr>
      <vt:lpstr>Описание функции CryptAcquireContext</vt:lpstr>
      <vt:lpstr>Самые важные флаги для параметра dwFlags</vt:lpstr>
      <vt:lpstr>Основные ошибки</vt:lpstr>
      <vt:lpstr>Как подключаться к криптопровайдеру, когда не требуется никакой ключевой контейнер</vt:lpstr>
      <vt:lpstr>Если мы хотим использовать какой-либо существующий ключевой контейнер</vt:lpstr>
      <vt:lpstr>Как подключиться к криптопровайдеру и создать новый ключевой контейнер</vt:lpstr>
      <vt:lpstr>Как удалить существующий ключевой контейнер</vt:lpstr>
      <vt:lpstr>Описание функции CryptReleaseContext</vt:lpstr>
      <vt:lpstr>Общий принцип работы с CSP</vt:lpstr>
      <vt:lpstr>Основные ошибки</vt:lpstr>
      <vt:lpstr>Информация о криптопровайдере</vt:lpstr>
      <vt:lpstr>Описание функции CryptGetProvParam</vt:lpstr>
      <vt:lpstr>Что позволяет узнать функция CryptGetProvParam</vt:lpstr>
      <vt:lpstr>Как узнать тип реализации криптопровайдера</vt:lpstr>
      <vt:lpstr>Презентация PowerPoint</vt:lpstr>
      <vt:lpstr>Как узнать версию криптопровайдера</vt:lpstr>
      <vt:lpstr>Презентация PowerPoint</vt:lpstr>
      <vt:lpstr>Как получить информацию обо всех алгоритмах криптопровайдера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Поддерживаемые протоколы</vt:lpstr>
      <vt:lpstr>Что такое инкрементный шаг?</vt:lpstr>
      <vt:lpstr>Как узнать инкрементный шаг для длины ключа цифровой подписи</vt:lpstr>
      <vt:lpstr>Презентация PowerPoint</vt:lpstr>
      <vt:lpstr>Как узнать инкрементный шаг для длины ключа алгоритма ключевого обмена</vt:lpstr>
      <vt:lpstr>Презентация PowerPoint</vt:lpstr>
      <vt:lpstr>Как получить названия всех ключевых контейнеров, с которыми работает криптопровайдер</vt:lpstr>
      <vt:lpstr>Презентация PowerPoint</vt:lpstr>
      <vt:lpstr>Презентация PowerPoint</vt:lpstr>
      <vt:lpstr>Презентация PowerPoint</vt:lpstr>
      <vt:lpstr>Хеширование</vt:lpstr>
      <vt:lpstr>Как осуществляется хеширование данных с помощью CryptoAPI</vt:lpstr>
      <vt:lpstr>Презентация PowerPoint</vt:lpstr>
      <vt:lpstr>Презентация PowerPoint</vt:lpstr>
      <vt:lpstr>Описание функции CryptCreateHash</vt:lpstr>
      <vt:lpstr>Описание функции CryptHashData</vt:lpstr>
      <vt:lpstr>Описание функции CryptGetHashParam</vt:lpstr>
      <vt:lpstr>Значения, которые можно указать в параметре dwParam</vt:lpstr>
      <vt:lpstr>Презентация PowerPoint</vt:lpstr>
      <vt:lpstr>Описание функции CryptDestroyHash</vt:lpstr>
      <vt:lpstr>Вычисление хеш-суммы для «обычного» алгоритма (не требующего ключа)</vt:lpstr>
      <vt:lpstr>Презентация PowerPoint</vt:lpstr>
      <vt:lpstr>Презентация PowerPoint</vt:lpstr>
      <vt:lpstr>Как вычислить хеш-сумму для файла</vt:lpstr>
      <vt:lpstr>Презентация PowerPoint</vt:lpstr>
      <vt:lpstr>Презентация PowerPoint</vt:lpstr>
      <vt:lpstr>Работа с ключами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Описание функции CryptGenKey</vt:lpstr>
      <vt:lpstr>Как создать экспортируемый сеансовый ключ</vt:lpstr>
      <vt:lpstr>Как создать неэкспортируемый сеансовый ключ</vt:lpstr>
      <vt:lpstr>Как создать ключевую пару для ЦП с длиной по умолчанию и экспортируемым секретным ключом и сохранить её в ключевом контейнере</vt:lpstr>
      <vt:lpstr>Как создать ключевую пару для ЦП с длиной по умолчанию и неэкспортируемым секретным ключом и сохранить её в ключевом контейнере</vt:lpstr>
      <vt:lpstr>Как создать ключевую пару для ЦП длиной 8192 бита и экспортируемым секретным ключом и сохранить её в ключевом контейнере</vt:lpstr>
      <vt:lpstr>Как создать ключевую пару для ЦП длиной 8192 бита и неэкспортируемым секретным ключом и сохранить её в ключевом контейнере</vt:lpstr>
      <vt:lpstr>Описание функции CryptDeriveKey</vt:lpstr>
      <vt:lpstr>Как создать неэкспортируемый сеансовый ключ на основе пароля</vt:lpstr>
      <vt:lpstr>Презентация PowerPoint</vt:lpstr>
      <vt:lpstr>Описание функции CryptGetUserKey</vt:lpstr>
      <vt:lpstr>Основные ошибки</vt:lpstr>
      <vt:lpstr>Как извлечь из контейнера пару ключей для ЦП</vt:lpstr>
      <vt:lpstr>Описание функции CryptDestroyKey</vt:lpstr>
      <vt:lpstr>Описание функции CryptExportKey</vt:lpstr>
      <vt:lpstr>Описание функции CryptImportKey</vt:lpstr>
      <vt:lpstr>Какие бывают BLOB’ы для экспорта/импорта ключей</vt:lpstr>
      <vt:lpstr>Как определить, какого размера буфер понадобится для записи BLOB’а при экспорте ключа?</vt:lpstr>
      <vt:lpstr>Как записать BLOB ключа в файл, чтобы потом его можно было оттуда считать?</vt:lpstr>
      <vt:lpstr>Как определить размер файла стандартными средствами языка C?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Цифровая подпись</vt:lpstr>
      <vt:lpstr>Описание функции CryptSignHash</vt:lpstr>
      <vt:lpstr>Как определить, какого размера буфер потребуется для цифровой подписи?</vt:lpstr>
      <vt:lpstr>Описание функции CryptVerifyHash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Шифрование</vt:lpstr>
      <vt:lpstr>Описание функции CryptEncrypt</vt:lpstr>
      <vt:lpstr>Описание функции CryptDecrypt</vt:lpstr>
      <vt:lpstr>Описание функции CryptGetKeyParam</vt:lpstr>
      <vt:lpstr>Какие параметры сообщает функция CryptGetKeyParam</vt:lpstr>
      <vt:lpstr>Вопросы и ответы</vt:lpstr>
      <vt:lpstr>Режим шифрования</vt:lpstr>
      <vt:lpstr>Описание функции CryptSetKeyParam</vt:lpstr>
      <vt:lpstr>Какие параметры позволяет настроить функция CryptSetKeyParam</vt:lpstr>
      <vt:lpstr>Порядок действий при шифровании файла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Порядок действий при дешифровании файла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Полковский</dc:creator>
  <cp:lastModifiedBy>Олег Полковский</cp:lastModifiedBy>
  <cp:revision>570</cp:revision>
  <dcterms:created xsi:type="dcterms:W3CDTF">2013-03-04T07:56:35Z</dcterms:created>
  <dcterms:modified xsi:type="dcterms:W3CDTF">2019-02-24T01:34:18Z</dcterms:modified>
</cp:coreProperties>
</file>