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22de37d5ba4cf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22de37d5ba4c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a19700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70a197005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venir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venir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6230" lvl="1" marL="914400" algn="l">
              <a:spcBef>
                <a:spcPts val="600"/>
              </a:spcBef>
              <a:spcAft>
                <a:spcPts val="0"/>
              </a:spcAft>
              <a:buSzPts val="1380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venir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venir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581193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6416039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47" name="Google Shape;147;p20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nir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65" name="Google Shape;165;p23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venir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72" name="Google Shape;172;p2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 rot="5400000">
            <a:off x="4270108" y="-1352798"/>
            <a:ext cx="3651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6230" lvl="1" marL="914400" rtl="0" algn="l">
              <a:spcBef>
                <a:spcPts val="600"/>
              </a:spcBef>
              <a:spcAft>
                <a:spcPts val="0"/>
              </a:spcAft>
              <a:buSzPts val="1380"/>
              <a:buChar char="◼"/>
              <a:defRPr/>
            </a:lvl2pPr>
            <a:lvl3pPr indent="-310388" lvl="2" marL="1371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85" name="Google Shape;185;p26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venir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venir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nir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Avenir"/>
              <a:buNone/>
              <a:defRPr b="0" i="0" sz="27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62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b="0" i="0" sz="15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  <a:defRPr b="0" i="0" sz="27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62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b="0" i="0" sz="15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  <a:defRPr b="0" i="0" sz="27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81192" y="2336002"/>
            <a:ext cx="110295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62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b="0" i="0" sz="15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type="ctrTitle"/>
          </p:nvPr>
        </p:nvSpPr>
        <p:spPr>
          <a:xfrm>
            <a:off x="638620" y="863695"/>
            <a:ext cx="3511233" cy="3779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lang="nl-NL" sz="3600">
                <a:solidFill>
                  <a:schemeClr val="lt1"/>
                </a:solidFill>
              </a:rPr>
              <a:t>CREATING DYNAMIC CAMERAS WITH CINEMACHINE</a:t>
            </a:r>
            <a:endParaRPr/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638621" y="4739780"/>
            <a:ext cx="3511233" cy="114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nl-NL" sz="1700"/>
              <a:t>VINCENT LANGEMEIJER, PEKKA KÄÄRIÄINEN, TIM DE KRUIJF, SAKU ERÄNIITTY, MATTIJN POSTHUMA</a:t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-1" l="760" r="25872" t="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CLEARSHOT CAMERA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Uses virtual cameras and switches between them based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collisions and/or distance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Looks at or follows a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338" y="780375"/>
            <a:ext cx="46958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Move camera along track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Follow a target</a:t>
            </a:r>
            <a:endParaRPr/>
          </a:p>
        </p:txBody>
      </p:sp>
      <p:sp>
        <p:nvSpPr>
          <p:cNvPr id="267" name="Google Shape;267;p3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DOLLY CAMERA WITH TRACK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675" y="1975250"/>
            <a:ext cx="5550925" cy="43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TARGET GROUP CAMERA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Multiple objects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Single Look At target</a:t>
            </a:r>
            <a:endParaRPr/>
          </a:p>
          <a:p>
            <a:pPr indent="-333756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Customizable center point or rotation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000" y="9906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MIXING CAMERA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581242" y="83991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SzPts val="1700"/>
              <a:buChar char="◼"/>
            </a:pPr>
            <a:r>
              <a:rPr lang="nl-NL"/>
              <a:t>Uses up to eight virtual cameras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◼"/>
            </a:pPr>
            <a:r>
              <a:rPr lang="nl-NL"/>
              <a:t>Picks the average location of the virtual cameras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◼"/>
            </a:pPr>
            <a:r>
              <a:rPr lang="nl-NL"/>
              <a:t>Uses weights to prioritise one camera over another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200" y="1961850"/>
            <a:ext cx="3536097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700" y="3090275"/>
            <a:ext cx="6820600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2D CAMERA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581192" y="2004939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Very basic virtual camera for 2D games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Makes switching from camera to another much easier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Simply all you need for a following camera: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225" y="702150"/>
            <a:ext cx="44386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225" y="3083400"/>
            <a:ext cx="44386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EXERCISES/EXAMPLES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nl-NL" sz="2400"/>
              <a:t>Freelook</a:t>
            </a:r>
            <a:endParaRPr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nl-NL" sz="2400"/>
              <a:t>State Driven</a:t>
            </a:r>
            <a:endParaRPr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nl-NL" sz="2400"/>
              <a:t>Clear shot</a:t>
            </a:r>
            <a:endParaRPr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nl-NL" sz="2400"/>
              <a:t>Dolly &amp; Track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WHAT WILL WE COVER TODAY?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What is Cinemachine?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Different camera types of cinemachine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For each camera type:</a:t>
            </a:r>
            <a:endParaRPr/>
          </a:p>
          <a:p>
            <a:pPr indent="-306000" lvl="1" marL="630000" rtl="0" algn="l">
              <a:spcBef>
                <a:spcPts val="900"/>
              </a:spcBef>
              <a:spcAft>
                <a:spcPts val="0"/>
              </a:spcAft>
              <a:buSzPts val="1380"/>
              <a:buChar char="◼"/>
            </a:pPr>
            <a:r>
              <a:rPr lang="nl-NL"/>
              <a:t>A brief description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Exercises/Examples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AT THE END, YOU WILL HAVE LEARNED…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What cinemachine is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The different camera types cinemachine offers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How to set up each camera type</a:t>
            </a:r>
            <a:endParaRPr/>
          </a:p>
          <a:p>
            <a:pPr indent="-306000" lvl="1" marL="630000" rtl="0" algn="l">
              <a:spcBef>
                <a:spcPts val="900"/>
              </a:spcBef>
              <a:spcAft>
                <a:spcPts val="0"/>
              </a:spcAft>
              <a:buSzPts val="1380"/>
              <a:buChar char="◼"/>
            </a:pPr>
            <a:r>
              <a:rPr lang="nl-NL"/>
              <a:t>Some camera types in more detail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WHAT IS CINEMACHINE?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Procedural camera system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nl-NL"/>
              <a:t>In-game cameras, cutscenes, cinematics, and much more…</a:t>
            </a:r>
            <a:endParaRPr/>
          </a:p>
          <a:p>
            <a:pPr indent="-311842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Easy to use for designers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CINEMACHINE OFFERS THESE CAMERA TYPES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Virtual Camera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FreeLook Camera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Blend List Camera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State-Driven Camera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ClearShot Camera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Dolly Camera with Track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Dolly Track with Cart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Target Group Camera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Mixing Camera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14"/>
              </a:spcBef>
              <a:spcAft>
                <a:spcPts val="0"/>
              </a:spcAft>
              <a:buSzPts val="1446"/>
              <a:buChar char="◼"/>
            </a:pPr>
            <a:r>
              <a:rPr lang="nl-NL" sz="1572"/>
              <a:t>2D Camera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VIRTUAL CAMERA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The most important and basic type of virtual camera for 3D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Shows potential location for the main camera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Used by most other cinemachine cameras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050" y="773863"/>
            <a:ext cx="41148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6513" y="850075"/>
            <a:ext cx="4124325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FREELOOK CAMERA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Ideal for third person camera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Automatically follows mouse movement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around the target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050" y="833450"/>
            <a:ext cx="474345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225" y="3481875"/>
            <a:ext cx="26563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BLEND LIST CAMERA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Uses virtual cameras to create a list of shots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Timers define when to move from a camera to another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Great for introducing a level, for cut scenes or dialogs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975" y="1315027"/>
            <a:ext cx="5939824" cy="21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nl-NL"/>
              <a:t>STATE DRIVEN CAMERA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Multiple child virtual cameras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Animation states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nl-NL"/>
              <a:t>Different camera for each animation state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226" y="988125"/>
            <a:ext cx="5002575" cy="4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">
      <a:dk1>
        <a:srgbClr val="000000"/>
      </a:dk1>
      <a:lt1>
        <a:srgbClr val="FFFFFF"/>
      </a:lt1>
      <a:dk2>
        <a:srgbClr val="412432"/>
      </a:dk2>
      <a:lt2>
        <a:srgbClr val="E2E8E4"/>
      </a:lt2>
      <a:accent1>
        <a:srgbClr val="D13EA1"/>
      </a:accent1>
      <a:accent2>
        <a:srgbClr val="B32DC0"/>
      </a:accent2>
      <a:accent3>
        <a:srgbClr val="873ED1"/>
      </a:accent3>
      <a:accent4>
        <a:srgbClr val="5248C8"/>
      </a:accent4>
      <a:accent5>
        <a:srgbClr val="3E70D1"/>
      </a:accent5>
      <a:accent6>
        <a:srgbClr val="2D9BC0"/>
      </a:accent6>
      <a:hlink>
        <a:srgbClr val="31945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">
      <a:dk1>
        <a:srgbClr val="000000"/>
      </a:dk1>
      <a:lt1>
        <a:srgbClr val="FFFFFF"/>
      </a:lt1>
      <a:dk2>
        <a:srgbClr val="412432"/>
      </a:dk2>
      <a:lt2>
        <a:srgbClr val="E2E8E4"/>
      </a:lt2>
      <a:accent1>
        <a:srgbClr val="D13EA1"/>
      </a:accent1>
      <a:accent2>
        <a:srgbClr val="B32DC0"/>
      </a:accent2>
      <a:accent3>
        <a:srgbClr val="873ED1"/>
      </a:accent3>
      <a:accent4>
        <a:srgbClr val="5248C8"/>
      </a:accent4>
      <a:accent5>
        <a:srgbClr val="3E70D1"/>
      </a:accent5>
      <a:accent6>
        <a:srgbClr val="2D9BC0"/>
      </a:accent6>
      <a:hlink>
        <a:srgbClr val="31945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">
      <a:dk1>
        <a:srgbClr val="000000"/>
      </a:dk1>
      <a:lt1>
        <a:srgbClr val="FFFFFF"/>
      </a:lt1>
      <a:dk2>
        <a:srgbClr val="412432"/>
      </a:dk2>
      <a:lt2>
        <a:srgbClr val="E2E8E4"/>
      </a:lt2>
      <a:accent1>
        <a:srgbClr val="D13EA1"/>
      </a:accent1>
      <a:accent2>
        <a:srgbClr val="B32DC0"/>
      </a:accent2>
      <a:accent3>
        <a:srgbClr val="873ED1"/>
      </a:accent3>
      <a:accent4>
        <a:srgbClr val="5248C8"/>
      </a:accent4>
      <a:accent5>
        <a:srgbClr val="3E70D1"/>
      </a:accent5>
      <a:accent6>
        <a:srgbClr val="2D9BC0"/>
      </a:accent6>
      <a:hlink>
        <a:srgbClr val="31945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