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1" r:id="rId3"/>
    <p:sldId id="283" r:id="rId4"/>
    <p:sldId id="282" r:id="rId5"/>
    <p:sldId id="284" r:id="rId6"/>
    <p:sldId id="286" r:id="rId7"/>
    <p:sldId id="287" r:id="rId8"/>
    <p:sldId id="288" r:id="rId9"/>
    <p:sldId id="290" r:id="rId10"/>
    <p:sldId id="291" r:id="rId11"/>
    <p:sldId id="292" r:id="rId12"/>
    <p:sldId id="289" r:id="rId13"/>
    <p:sldId id="293" r:id="rId14"/>
    <p:sldId id="294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D7BC-344B-446D-9ED1-1FF4C50A2A55}" type="datetimeFigureOut">
              <a:rPr lang="ko-KR" altLang="en-US" smtClean="0"/>
              <a:pPr/>
              <a:t>2016-04-15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CF9D-4388-44C2-BA99-A974CEA064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lackekd@korea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2814657"/>
          </a:xfrm>
        </p:spPr>
        <p:txBody>
          <a:bodyPr>
            <a:normAutofit/>
          </a:bodyPr>
          <a:lstStyle/>
          <a:p>
            <a:r>
              <a:rPr lang="en-US" altLang="ko-KR" sz="3100" dirty="0" smtClean="0"/>
              <a:t>COSE 222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Computer Architecture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Lab session - 07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TA : </a:t>
            </a:r>
            <a:r>
              <a:rPr lang="ko-KR" altLang="en-US" dirty="0" smtClean="0">
                <a:solidFill>
                  <a:schemeClr val="tx1"/>
                </a:solidFill>
              </a:rPr>
              <a:t>이종민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flackekd@korea.ac.kr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우정정보통신관 </a:t>
            </a:r>
            <a:r>
              <a:rPr lang="en-US" altLang="ko-KR" dirty="0" smtClean="0">
                <a:solidFill>
                  <a:schemeClr val="tx1"/>
                </a:solidFill>
              </a:rPr>
              <a:t>507B</a:t>
            </a:r>
            <a:r>
              <a:rPr lang="ko-KR" altLang="en-US" dirty="0" smtClean="0">
                <a:solidFill>
                  <a:schemeClr val="tx1"/>
                </a:solidFill>
              </a:rPr>
              <a:t>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Procedural Timing Control (</a:t>
            </a:r>
            <a:r>
              <a:rPr lang="en-US" altLang="ko-KR" dirty="0" err="1" smtClean="0"/>
              <a:t>con’t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Level Sensitive Event Controls</a:t>
            </a:r>
          </a:p>
          <a:p>
            <a:pPr lvl="1"/>
            <a:r>
              <a:rPr lang="ko-KR" altLang="en-US" sz="2400" dirty="0" smtClean="0"/>
              <a:t>절차적 블록구문이 동작할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타이밍을 지정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@(signal) &lt;statement&gt;; </a:t>
            </a:r>
            <a:endParaRPr lang="ko-KR" altLang="en-US" sz="2400" dirty="0"/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2071670" y="3214686"/>
            <a:ext cx="3733800" cy="9048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always @(a or b) begin</a:t>
            </a:r>
          </a:p>
          <a:p>
            <a:pPr algn="l">
              <a:lnSpc>
                <a:spcPct val="110000"/>
              </a:lnSpc>
            </a:pPr>
            <a:r>
              <a:rPr lang="en-US" altLang="ko-KR" sz="1600" dirty="0" smtClean="0"/>
              <a:t>    Y = a &amp; b;</a:t>
            </a:r>
          </a:p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Procedural Timing Control (</a:t>
            </a:r>
            <a:r>
              <a:rPr lang="en-US" altLang="ko-KR" dirty="0" err="1" smtClean="0"/>
              <a:t>con’t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Level Sensitive Event Controls</a:t>
            </a:r>
          </a:p>
          <a:p>
            <a:pPr lvl="1"/>
            <a:r>
              <a:rPr lang="ko-KR" altLang="en-US" sz="2400" dirty="0" smtClean="0"/>
              <a:t>절차적 블록구문이 동작할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타이밍을 지정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@(&lt;</a:t>
            </a:r>
            <a:r>
              <a:rPr lang="en-US" altLang="ko-KR" sz="2400" dirty="0" err="1" smtClean="0"/>
              <a:t>posedge</a:t>
            </a:r>
            <a:r>
              <a:rPr lang="en-US" altLang="ko-KR" sz="2400" dirty="0" smtClean="0"/>
              <a:t>&gt;|&lt;</a:t>
            </a:r>
            <a:r>
              <a:rPr lang="en-US" altLang="ko-KR" sz="2400" dirty="0" err="1" smtClean="0"/>
              <a:t>negedge</a:t>
            </a:r>
            <a:r>
              <a:rPr lang="en-US" altLang="ko-KR" sz="2400" dirty="0" smtClean="0"/>
              <a:t>&gt; signal) &lt;statement&gt;; </a:t>
            </a:r>
            <a:endParaRPr lang="ko-KR" altLang="en-US" sz="2400" dirty="0" smtClean="0"/>
          </a:p>
          <a:p>
            <a:endParaRPr lang="ko-KR" altLang="en-US" dirty="0"/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2071670" y="3214686"/>
            <a:ext cx="3733800" cy="9048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always @(</a:t>
            </a:r>
            <a:r>
              <a:rPr lang="en-US" altLang="ko-KR" sz="1600" u="none" dirty="0" err="1" smtClean="0"/>
              <a:t>posedge</a:t>
            </a:r>
            <a:r>
              <a:rPr lang="en-US" altLang="ko-KR" sz="1600" u="none" dirty="0" smtClean="0"/>
              <a:t> </a:t>
            </a:r>
            <a:r>
              <a:rPr lang="en-US" altLang="ko-KR" sz="1600" dirty="0" err="1" smtClean="0"/>
              <a:t>clk</a:t>
            </a:r>
            <a:r>
              <a:rPr lang="en-US" altLang="ko-KR" sz="1600" u="none" dirty="0" smtClean="0"/>
              <a:t>) begin</a:t>
            </a:r>
          </a:p>
          <a:p>
            <a:pPr algn="l">
              <a:lnSpc>
                <a:spcPct val="110000"/>
              </a:lnSpc>
            </a:pPr>
            <a:r>
              <a:rPr lang="en-US" altLang="ko-KR" sz="1600" dirty="0" smtClean="0"/>
              <a:t>    Y = 1;</a:t>
            </a:r>
          </a:p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구문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Case  </a:t>
            </a:r>
            <a:r>
              <a:rPr lang="ko-KR" altLang="en-US" dirty="0" smtClean="0"/>
              <a:t>구문</a:t>
            </a:r>
          </a:p>
          <a:p>
            <a:endParaRPr lang="ko-KR" altLang="en-US" dirty="0"/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533400" y="2357430"/>
            <a:ext cx="3733800" cy="4358116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800" u="none" dirty="0"/>
              <a:t>if (index == 0 ) begin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  $display(“Index is zero”);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  result = </a:t>
            </a:r>
            <a:r>
              <a:rPr lang="en-US" altLang="ko-KR" sz="1800" u="none" dirty="0" smtClean="0"/>
              <a:t>b</a:t>
            </a:r>
            <a:r>
              <a:rPr lang="en-US" altLang="ko-KR" sz="1800" u="none" dirty="0"/>
              <a:t>;    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 smtClean="0"/>
              <a:t>end else </a:t>
            </a:r>
            <a:r>
              <a:rPr lang="en-US" altLang="ko-KR" sz="1800" u="none" dirty="0"/>
              <a:t>begin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  $display(“Index is non-zero”);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 smtClean="0"/>
              <a:t>end</a:t>
            </a:r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if (index == 0 ) begin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    $display(“Index is zero”);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end else if (index == 1 ) begin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    $display(“Index is one”);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end else begin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    $display(“Index is two”);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end</a:t>
            </a:r>
            <a:endParaRPr lang="en-US" altLang="ko-KR" sz="1800" u="none" dirty="0"/>
          </a:p>
        </p:txBody>
      </p:sp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4800600" y="2357430"/>
            <a:ext cx="3733800" cy="3136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800" u="none" dirty="0"/>
              <a:t>case(</a:t>
            </a:r>
            <a:r>
              <a:rPr lang="en-US" altLang="ko-KR" sz="1800" u="none" dirty="0" err="1"/>
              <a:t>opcode</a:t>
            </a:r>
            <a:r>
              <a:rPr lang="en-US" altLang="ko-KR" sz="1800" u="none" dirty="0"/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3’b000:  result = </a:t>
            </a:r>
            <a:r>
              <a:rPr lang="en-US" altLang="ko-KR" sz="1800" u="none" dirty="0" smtClean="0"/>
              <a:t>a </a:t>
            </a:r>
            <a:r>
              <a:rPr lang="en-US" altLang="ko-KR" sz="1800" u="none" dirty="0"/>
              <a:t>+ </a:t>
            </a:r>
            <a:r>
              <a:rPr lang="en-US" altLang="ko-KR" sz="1800" u="none" dirty="0" smtClean="0"/>
              <a:t>b</a:t>
            </a:r>
            <a:r>
              <a:rPr lang="en-US" altLang="ko-KR" sz="1800" u="none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3’b001:  result = </a:t>
            </a:r>
            <a:r>
              <a:rPr lang="en-US" altLang="ko-KR" sz="1800" u="none" dirty="0" smtClean="0"/>
              <a:t>a - b</a:t>
            </a:r>
            <a:r>
              <a:rPr lang="en-US" altLang="ko-KR" sz="1800" u="none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</a:t>
            </a:r>
            <a:r>
              <a:rPr lang="en-US" altLang="ko-KR" sz="1800" u="none" dirty="0" smtClean="0"/>
              <a:t>3’b010:  result</a:t>
            </a:r>
            <a:r>
              <a:rPr lang="ko-KR" altLang="en-US" sz="1800" u="none" dirty="0" smtClean="0"/>
              <a:t> </a:t>
            </a:r>
            <a:r>
              <a:rPr lang="en-US" altLang="ko-KR" sz="1800" u="none" dirty="0" smtClean="0"/>
              <a:t>= a * b;</a:t>
            </a:r>
            <a:endParaRPr lang="en-US" altLang="ko-KR" sz="1800" u="none" dirty="0"/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3’b100:  result = </a:t>
            </a:r>
            <a:r>
              <a:rPr lang="en-US" altLang="ko-KR" sz="1800" u="none" dirty="0" smtClean="0"/>
              <a:t>a </a:t>
            </a:r>
            <a:r>
              <a:rPr lang="en-US" altLang="ko-KR" sz="1800" u="none" dirty="0"/>
              <a:t>/ </a:t>
            </a:r>
            <a:r>
              <a:rPr lang="en-US" altLang="ko-KR" sz="1800" u="none" dirty="0" smtClean="0"/>
              <a:t>b</a:t>
            </a:r>
            <a:r>
              <a:rPr lang="en-US" altLang="ko-KR" sz="1800" u="none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</a:t>
            </a:r>
            <a:r>
              <a:rPr lang="en-US" altLang="ko-KR" sz="1800" u="none" dirty="0">
                <a:solidFill>
                  <a:srgbClr val="FF0000"/>
                </a:solidFill>
              </a:rPr>
              <a:t>default</a:t>
            </a:r>
            <a:r>
              <a:rPr lang="en-US" altLang="ko-KR" sz="1800" u="none" dirty="0"/>
              <a:t>: begin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	  result = ‘</a:t>
            </a:r>
            <a:r>
              <a:rPr lang="en-US" altLang="ko-KR" sz="1800" u="none" dirty="0" err="1"/>
              <a:t>bx</a:t>
            </a:r>
            <a:r>
              <a:rPr lang="en-US" altLang="ko-KR" sz="1800" u="none" dirty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	  $display(“no match”);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	end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 err="1"/>
              <a:t>endcase</a:t>
            </a:r>
            <a:endParaRPr lang="en-US" altLang="ko-KR" sz="1800" u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0405" t="32515" r="54932" b="26447"/>
          <a:stretch>
            <a:fillRect/>
          </a:stretch>
        </p:blipFill>
        <p:spPr bwMode="auto">
          <a:xfrm>
            <a:off x="928662" y="2143116"/>
            <a:ext cx="3643338" cy="37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4800600" y="2357430"/>
            <a:ext cx="3733800" cy="405341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800" u="none" dirty="0" smtClean="0"/>
              <a:t>always @(op </a:t>
            </a:r>
            <a:r>
              <a:rPr lang="en-US" altLang="ko-KR" dirty="0" smtClean="0"/>
              <a:t>or a or b or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ko-KR" dirty="0" smtClean="0"/>
              <a:t>begin 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 smtClean="0"/>
              <a:t>  </a:t>
            </a:r>
            <a:r>
              <a:rPr lang="en-US" altLang="ko-KR" sz="1800" u="none" dirty="0" err="1" smtClean="0"/>
              <a:t>andout</a:t>
            </a:r>
            <a:r>
              <a:rPr lang="en-US" altLang="ko-KR" sz="1800" u="none" dirty="0" smtClean="0"/>
              <a:t> = a &amp; b;</a:t>
            </a:r>
          </a:p>
          <a:p>
            <a:pPr algn="l">
              <a:lnSpc>
                <a:spcPct val="110000"/>
              </a:lnSpc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orout</a:t>
            </a:r>
            <a:r>
              <a:rPr lang="en-US" altLang="ko-KR" dirty="0" smtClean="0"/>
              <a:t> = a | b;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 smtClean="0"/>
              <a:t>  {</a:t>
            </a:r>
            <a:r>
              <a:rPr lang="en-US" altLang="ko-KR" sz="1800" u="none" dirty="0" err="1" smtClean="0"/>
              <a:t>cout</a:t>
            </a:r>
            <a:r>
              <a:rPr lang="en-US" altLang="ko-KR" sz="1800" u="none" dirty="0" smtClean="0"/>
              <a:t>, </a:t>
            </a:r>
            <a:r>
              <a:rPr lang="en-US" altLang="ko-KR" sz="1800" u="none" dirty="0" err="1" smtClean="0"/>
              <a:t>addout</a:t>
            </a:r>
            <a:r>
              <a:rPr lang="en-US" altLang="ko-KR" sz="1800" u="none" dirty="0" smtClean="0"/>
              <a:t>} = a + b + 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 smtClean="0"/>
              <a:t>   </a:t>
            </a:r>
          </a:p>
          <a:p>
            <a:pPr algn="l">
              <a:lnSpc>
                <a:spcPct val="110000"/>
              </a:lnSpc>
            </a:pPr>
            <a:r>
              <a:rPr lang="en-US" altLang="ko-KR" sz="1800" u="none" dirty="0" smtClean="0"/>
              <a:t>  case (op)</a:t>
            </a:r>
            <a:endParaRPr lang="en-US" altLang="ko-KR" sz="1800" u="none" dirty="0"/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</a:t>
            </a:r>
            <a:r>
              <a:rPr lang="en-US" altLang="ko-KR" sz="1800" u="none" dirty="0" smtClean="0"/>
              <a:t>  2’b00:  </a:t>
            </a:r>
            <a:r>
              <a:rPr lang="en-US" altLang="ko-KR" sz="1800" u="none" dirty="0"/>
              <a:t>result = </a:t>
            </a:r>
            <a:r>
              <a:rPr lang="en-US" altLang="ko-KR" sz="1800" u="none" dirty="0" err="1" smtClean="0"/>
              <a:t>andout</a:t>
            </a:r>
            <a:r>
              <a:rPr lang="en-US" altLang="ko-KR" sz="1800" u="none" dirty="0" smtClean="0"/>
              <a:t>;</a:t>
            </a:r>
            <a:endParaRPr lang="en-US" altLang="ko-KR" sz="1800" u="none" dirty="0"/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</a:t>
            </a:r>
            <a:r>
              <a:rPr lang="en-US" altLang="ko-KR" sz="1800" u="none" dirty="0" smtClean="0"/>
              <a:t>  2’b01</a:t>
            </a:r>
            <a:r>
              <a:rPr lang="en-US" altLang="ko-KR" sz="1800" u="none" dirty="0"/>
              <a:t>:  result = </a:t>
            </a:r>
            <a:r>
              <a:rPr lang="en-US" altLang="ko-KR" sz="1800" u="none" dirty="0" err="1" smtClean="0"/>
              <a:t>orout</a:t>
            </a:r>
            <a:r>
              <a:rPr lang="en-US" altLang="ko-KR" sz="1800" u="none" dirty="0" smtClean="0"/>
              <a:t>;</a:t>
            </a:r>
            <a:endParaRPr lang="en-US" altLang="ko-KR" sz="1800" u="none" dirty="0"/>
          </a:p>
          <a:p>
            <a:pPr algn="l">
              <a:lnSpc>
                <a:spcPct val="110000"/>
              </a:lnSpc>
            </a:pPr>
            <a:r>
              <a:rPr lang="en-US" altLang="ko-KR" sz="1800" u="none" dirty="0"/>
              <a:t>  </a:t>
            </a:r>
            <a:r>
              <a:rPr lang="en-US" altLang="ko-KR" sz="1800" u="none" dirty="0" smtClean="0"/>
              <a:t>  2’b10:  result</a:t>
            </a:r>
            <a:r>
              <a:rPr lang="ko-KR" altLang="en-US" sz="1800" u="none" dirty="0" smtClean="0"/>
              <a:t> </a:t>
            </a:r>
            <a:r>
              <a:rPr lang="en-US" altLang="ko-KR" sz="1800" u="none" dirty="0" smtClean="0"/>
              <a:t>= </a:t>
            </a:r>
            <a:r>
              <a:rPr lang="en-US" altLang="ko-KR" sz="1800" u="none" dirty="0" err="1" smtClean="0"/>
              <a:t>addout</a:t>
            </a:r>
            <a:r>
              <a:rPr lang="en-US" altLang="ko-KR" sz="1800" u="none" dirty="0" smtClean="0"/>
              <a:t>;</a:t>
            </a:r>
            <a:endParaRPr lang="en-US" altLang="ko-KR" dirty="0"/>
          </a:p>
          <a:p>
            <a:pPr algn="l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  <a:endParaRPr lang="en-US" altLang="ko-KR" sz="1800" u="none" dirty="0"/>
          </a:p>
          <a:p>
            <a:pPr algn="l">
              <a:lnSpc>
                <a:spcPct val="11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800" u="none" dirty="0" err="1" smtClean="0"/>
              <a:t>endcase</a:t>
            </a:r>
            <a:endParaRPr lang="en-US" altLang="ko-KR" sz="1800" u="none" dirty="0" smtClean="0"/>
          </a:p>
          <a:p>
            <a:pPr algn="l">
              <a:lnSpc>
                <a:spcPct val="110000"/>
              </a:lnSpc>
            </a:pPr>
            <a:r>
              <a:rPr lang="en-US" altLang="ko-KR" dirty="0" smtClean="0"/>
              <a:t>end</a:t>
            </a:r>
            <a:endParaRPr lang="en-US" altLang="ko-KR" sz="1800" u="non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Session 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숙제 제출 요령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레포트로</a:t>
            </a:r>
            <a:r>
              <a:rPr lang="ko-KR" altLang="en-US" dirty="0" smtClean="0"/>
              <a:t> 작성하여 수업시간 </a:t>
            </a:r>
            <a:r>
              <a:rPr lang="ko-KR" altLang="en-US" dirty="0" err="1" smtClean="0"/>
              <a:t>시작전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레포트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표지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err="1" smtClean="0"/>
              <a:t>verilog</a:t>
            </a:r>
            <a:r>
              <a:rPr lang="en-US" altLang="ko-KR" dirty="0" smtClean="0"/>
              <a:t> program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waveform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식별 가능하게</a:t>
            </a:r>
            <a:r>
              <a:rPr lang="en-US" altLang="ko-KR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waveform </a:t>
            </a:r>
            <a:r>
              <a:rPr lang="ko-KR" altLang="en-US" dirty="0" smtClean="0"/>
              <a:t>원인 분석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err="1" smtClean="0"/>
              <a:t>구현시</a:t>
            </a:r>
            <a:r>
              <a:rPr lang="ko-KR" altLang="en-US" dirty="0" smtClean="0"/>
              <a:t> 어려웠던 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54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4-bit ALU</a:t>
            </a:r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 : A(4), B(4), Carry-in, </a:t>
            </a:r>
            <a:r>
              <a:rPr lang="en-US" altLang="ko-KR" dirty="0" err="1" smtClean="0"/>
              <a:t>Binvert</a:t>
            </a:r>
            <a:r>
              <a:rPr lang="en-US" altLang="ko-KR" dirty="0" smtClean="0"/>
              <a:t>, Operation(2)</a:t>
            </a:r>
          </a:p>
          <a:p>
            <a:pPr lvl="1"/>
            <a:r>
              <a:rPr lang="ko-KR" altLang="en-US" dirty="0" smtClean="0"/>
              <a:t>출력</a:t>
            </a:r>
            <a:r>
              <a:rPr lang="en-US" altLang="ko-KR" dirty="0" smtClean="0"/>
              <a:t> : Result(4), Carry-out</a:t>
            </a:r>
          </a:p>
          <a:p>
            <a:pPr lvl="1"/>
            <a:r>
              <a:rPr lang="en-US" altLang="ko-KR" dirty="0" smtClean="0"/>
              <a:t>Operation : ALU function</a:t>
            </a:r>
          </a:p>
          <a:p>
            <a:pPr lvl="2"/>
            <a:r>
              <a:rPr lang="en-US" altLang="ko-KR" dirty="0" smtClean="0"/>
              <a:t>Operation(00) : And</a:t>
            </a:r>
          </a:p>
          <a:p>
            <a:pPr lvl="2"/>
            <a:r>
              <a:rPr lang="en-US" altLang="ko-KR" dirty="0" smtClean="0"/>
              <a:t>Operation(01) : Or</a:t>
            </a:r>
          </a:p>
          <a:p>
            <a:pPr lvl="2"/>
            <a:r>
              <a:rPr lang="en-US" altLang="ko-KR" dirty="0" smtClean="0"/>
              <a:t>Operation(10) : </a:t>
            </a:r>
            <a:r>
              <a:rPr lang="en-US" altLang="ko-KR" dirty="0" err="1" smtClean="0"/>
              <a:t>Addtion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Operation(11) : SLT (Set Less Than)</a:t>
            </a:r>
          </a:p>
          <a:p>
            <a:pPr lvl="3"/>
            <a:r>
              <a:rPr lang="en-US" altLang="ko-KR" dirty="0" smtClean="0"/>
              <a:t>if A &lt; B then Result = 0001</a:t>
            </a:r>
          </a:p>
          <a:p>
            <a:pPr lvl="3">
              <a:buNone/>
            </a:pPr>
            <a:r>
              <a:rPr lang="en-US" altLang="ko-KR" dirty="0" smtClean="0"/>
              <a:t>   else then Result = 0000</a:t>
            </a:r>
          </a:p>
          <a:p>
            <a:pPr lvl="1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1-bit ALU *3</a:t>
            </a:r>
          </a:p>
          <a:p>
            <a:pPr lvl="2"/>
            <a:r>
              <a:rPr lang="en-US" altLang="ko-KR" dirty="0" smtClean="0"/>
              <a:t>MSB 1-bit ALU * 1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1-bit ALU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4933" r="16459" b="53280"/>
          <a:stretch>
            <a:fillRect/>
          </a:stretch>
        </p:blipFill>
        <p:spPr bwMode="auto">
          <a:xfrm>
            <a:off x="2214546" y="1500174"/>
            <a:ext cx="4643470" cy="473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MSB 1-bit ALU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4933" r="16459" b="53280"/>
          <a:stretch>
            <a:fillRect/>
          </a:stretch>
        </p:blipFill>
        <p:spPr bwMode="auto">
          <a:xfrm>
            <a:off x="2214546" y="1500174"/>
            <a:ext cx="4643470" cy="473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5400000">
            <a:off x="4642644" y="4875690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267556" y="42226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79295" t="84169" r="18715" b="13921"/>
          <a:stretch>
            <a:fillRect/>
          </a:stretch>
        </p:blipFill>
        <p:spPr bwMode="auto">
          <a:xfrm>
            <a:off x="5241555" y="5524011"/>
            <a:ext cx="321612" cy="19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4-bit ALU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189" t="19888" r="37175" b="38464"/>
          <a:stretch>
            <a:fillRect/>
          </a:stretch>
        </p:blipFill>
        <p:spPr bwMode="auto">
          <a:xfrm>
            <a:off x="2857488" y="1714488"/>
            <a:ext cx="314327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69280" t="39516" r="26324" b="57074"/>
          <a:stretch>
            <a:fillRect/>
          </a:stretch>
        </p:blipFill>
        <p:spPr bwMode="auto">
          <a:xfrm>
            <a:off x="5429256" y="5286388"/>
            <a:ext cx="500066" cy="24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6189" t="68795" r="37175" b="13819"/>
          <a:stretch>
            <a:fillRect/>
          </a:stretch>
        </p:blipFill>
        <p:spPr bwMode="auto">
          <a:xfrm>
            <a:off x="2857488" y="4789864"/>
            <a:ext cx="3143272" cy="128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75763" t="32997" r="23721" b="65350"/>
          <a:stretch>
            <a:fillRect/>
          </a:stretch>
        </p:blipFill>
        <p:spPr bwMode="auto">
          <a:xfrm>
            <a:off x="2285984" y="4071942"/>
            <a:ext cx="7143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75763" t="32997" r="23721" b="65350"/>
          <a:stretch>
            <a:fillRect/>
          </a:stretch>
        </p:blipFill>
        <p:spPr bwMode="auto">
          <a:xfrm>
            <a:off x="3661236" y="5072074"/>
            <a:ext cx="7143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75763" t="32997" r="23721" b="65350"/>
          <a:stretch>
            <a:fillRect/>
          </a:stretch>
        </p:blipFill>
        <p:spPr bwMode="auto">
          <a:xfrm>
            <a:off x="3661236" y="5188055"/>
            <a:ext cx="7143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75763" t="32997" r="23721" b="65350"/>
          <a:stretch>
            <a:fillRect/>
          </a:stretch>
        </p:blipFill>
        <p:spPr bwMode="auto">
          <a:xfrm>
            <a:off x="4375898" y="5205985"/>
            <a:ext cx="7143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75763" t="32997" r="23721" b="65350"/>
          <a:stretch>
            <a:fillRect/>
          </a:stretch>
        </p:blipFill>
        <p:spPr bwMode="auto">
          <a:xfrm>
            <a:off x="5857884" y="5072074"/>
            <a:ext cx="71438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4-bit ALU - waveform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445" t="30936" r="22378" b="50123"/>
          <a:stretch>
            <a:fillRect/>
          </a:stretch>
        </p:blipFill>
        <p:spPr bwMode="auto">
          <a:xfrm>
            <a:off x="142844" y="2357430"/>
            <a:ext cx="8715404" cy="171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Verilog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Behavioral Level Modeling</a:t>
            </a:r>
          </a:p>
          <a:p>
            <a:pPr lvl="1"/>
            <a:r>
              <a:rPr lang="en-US" altLang="ko-KR" dirty="0" smtClean="0"/>
              <a:t>Procedural Blocks</a:t>
            </a:r>
          </a:p>
          <a:p>
            <a:pPr lvl="2"/>
            <a:r>
              <a:rPr lang="ko-KR" altLang="en-US" dirty="0" smtClean="0"/>
              <a:t>절차적 블록은 행위레벨 모델링의 기본</a:t>
            </a:r>
          </a:p>
          <a:p>
            <a:pPr lvl="2">
              <a:buNone/>
            </a:pPr>
            <a:endParaRPr lang="en-US" altLang="ko-KR" dirty="0" smtClean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571604" y="3500438"/>
            <a:ext cx="5943600" cy="2743200"/>
            <a:chOff x="1200" y="3120"/>
            <a:chExt cx="2592" cy="96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84" y="3120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u="none" dirty="0">
                  <a:solidFill>
                    <a:srgbClr val="FF0000"/>
                  </a:solidFill>
                </a:rPr>
                <a:t>always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84" y="3312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 dirty="0">
                  <a:solidFill>
                    <a:srgbClr val="FF0000"/>
                  </a:solidFill>
                </a:rPr>
                <a:t>begin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84" y="3888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 dirty="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84" y="3504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/>
                <a:t>S0: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84" y="3696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/>
                <a:t>S1: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024" y="3120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u="none" dirty="0">
                  <a:solidFill>
                    <a:srgbClr val="FF0000"/>
                  </a:solidFill>
                </a:rPr>
                <a:t>initial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24" y="3312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 dirty="0">
                  <a:solidFill>
                    <a:srgbClr val="FF0000"/>
                  </a:solidFill>
                </a:rPr>
                <a:t>begin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24" y="3888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 dirty="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024" y="3504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/>
                <a:t>S0: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24" y="3696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/>
                <a:t>S1: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880" y="3216"/>
              <a:ext cx="0" cy="76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440" y="3312"/>
              <a:ext cx="0" cy="67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200" y="3216"/>
              <a:ext cx="0" cy="76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00" y="3984"/>
              <a:ext cx="24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200" y="3216"/>
              <a:ext cx="24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Behavioral Level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절차적 블록 구문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blocking</a:t>
            </a:r>
          </a:p>
          <a:p>
            <a:pPr lvl="2"/>
            <a:r>
              <a:rPr lang="ko-KR" altLang="en-US" sz="1600" dirty="0" smtClean="0"/>
              <a:t>대입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연산자 </a:t>
            </a:r>
            <a:r>
              <a:rPr lang="en-US" altLang="ko-KR" sz="1600" dirty="0" smtClean="0"/>
              <a:t>: “=“</a:t>
            </a:r>
            <a:endParaRPr lang="ko-KR" altLang="en-US" sz="1600" dirty="0" smtClean="0"/>
          </a:p>
          <a:p>
            <a:pPr lvl="2"/>
            <a:r>
              <a:rPr lang="ko-KR" altLang="en-US" sz="1600" dirty="0" smtClean="0"/>
              <a:t>순차적으로 실행됨</a:t>
            </a:r>
          </a:p>
          <a:p>
            <a:pPr lvl="1"/>
            <a:r>
              <a:rPr lang="en-US" altLang="ko-KR" sz="2000"/>
              <a:t>n</a:t>
            </a:r>
            <a:r>
              <a:rPr lang="en-US" altLang="ko-KR" sz="2000" smtClean="0"/>
              <a:t>on-blocking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대입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연산자 </a:t>
            </a:r>
            <a:r>
              <a:rPr lang="en-US" altLang="ko-KR" sz="1600" dirty="0" smtClean="0"/>
              <a:t>: “&lt;=“</a:t>
            </a:r>
            <a:endParaRPr lang="ko-KR" altLang="en-US" sz="1600" dirty="0" smtClean="0"/>
          </a:p>
          <a:p>
            <a:pPr lvl="2"/>
            <a:r>
              <a:rPr lang="ko-KR" altLang="en-US" sz="1600" dirty="0" smtClean="0"/>
              <a:t>병행적으로 실행됨</a:t>
            </a:r>
          </a:p>
          <a:p>
            <a:endParaRPr lang="ko-KR" alt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628796" y="4288226"/>
            <a:ext cx="5943600" cy="1783980"/>
            <a:chOff x="816" y="2640"/>
            <a:chExt cx="3792" cy="127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16" y="2640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u="none"/>
                <a:t>always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16" y="2832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/>
                <a:t>begin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16" y="3408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/>
                <a:t>end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16" y="3024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dirty="0" smtClean="0"/>
                <a:t>a=b; (S0)</a:t>
              </a:r>
              <a:endParaRPr lang="en-US" altLang="ko-KR" sz="1800" u="none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16" y="3216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 dirty="0" smtClean="0"/>
                <a:t>b=a; (S1)</a:t>
              </a:r>
              <a:endParaRPr lang="en-US" altLang="ko-KR" sz="1800" u="none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824" y="2640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u="none"/>
                <a:t>always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824" y="2832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 dirty="0" smtClean="0"/>
                <a:t>begin</a:t>
              </a:r>
              <a:endParaRPr lang="en-US" altLang="ko-KR" sz="1800" u="none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824" y="3408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dirty="0" smtClean="0"/>
                <a:t>end</a:t>
              </a:r>
              <a:endParaRPr lang="en-US" altLang="ko-KR" sz="1800" u="none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4" y="3024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/>
                <a:t>a&lt;=b; (S0)</a:t>
              </a:r>
              <a:endParaRPr lang="en-US" altLang="ko-KR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4" y="3216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/>
                <a:t>b&lt;=a; (S1)</a:t>
              </a:r>
              <a:endParaRPr lang="en-US" altLang="ko-KR" dirty="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32" y="2640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u="none"/>
                <a:t>initial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832" y="2832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 dirty="0"/>
                <a:t>begin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sz="1800" u="none"/>
                <a:t>end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832" y="3024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/>
                <a:t>a=b; (S0)</a:t>
              </a:r>
              <a:endParaRPr lang="en-US" altLang="ko-KR" dirty="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832" y="3216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/>
                <a:t>b=a; (S1)</a:t>
              </a:r>
              <a:endParaRPr lang="en-US" altLang="ko-KR" dirty="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840" y="2640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800" u="none"/>
                <a:t>initial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840" y="2832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dirty="0" smtClean="0"/>
                <a:t>begin</a:t>
              </a:r>
              <a:endParaRPr lang="en-US" altLang="ko-KR" sz="1800" u="none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40" y="3408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ko-KR" dirty="0" smtClean="0"/>
                <a:t>end</a:t>
              </a:r>
              <a:endParaRPr lang="en-US" altLang="ko-KR" sz="1800" u="none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40" y="3024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/>
                <a:t>a&lt;=b; (S0)</a:t>
              </a:r>
              <a:endParaRPr lang="en-US" altLang="ko-KR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40" y="3216"/>
              <a:ext cx="768" cy="19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CC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dirty="0" smtClean="0"/>
                <a:t>b&lt;=a; (S1)</a:t>
              </a:r>
              <a:endParaRPr lang="en-US" altLang="ko-KR" dirty="0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932" y="3649"/>
              <a:ext cx="60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dirty="0" smtClean="0"/>
                <a:t>S0-</a:t>
              </a:r>
              <a:r>
                <a:rPr lang="en-US" altLang="ko-KR" sz="1800" dirty="0"/>
                <a:t>&gt;S1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964" y="3649"/>
              <a:ext cx="47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S0,S1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927" y="3649"/>
              <a:ext cx="607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S0-&gt;S1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981" y="3649"/>
              <a:ext cx="47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S0,S1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Procedural Timing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Delay Controls</a:t>
            </a:r>
          </a:p>
          <a:p>
            <a:pPr lvl="1"/>
            <a:r>
              <a:rPr lang="ko-KR" altLang="en-US" sz="2400" dirty="0" smtClean="0"/>
              <a:t>지정된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시간만큼 </a:t>
            </a:r>
            <a:r>
              <a:rPr lang="ko-KR" altLang="en-US" sz="2400" dirty="0" err="1" smtClean="0"/>
              <a:t>시뮬레이션시</a:t>
            </a:r>
            <a:r>
              <a:rPr lang="ko-KR" altLang="en-US" sz="2400" dirty="0" smtClean="0"/>
              <a:t> 지연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#&lt;time&gt; &lt;statement&gt;;</a:t>
            </a: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2071670" y="3214686"/>
            <a:ext cx="3733800" cy="3410164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module </a:t>
            </a:r>
            <a:r>
              <a:rPr lang="en-US" altLang="ko-KR" sz="1600" u="none" dirty="0" err="1" smtClean="0"/>
              <a:t>clk_gen</a:t>
            </a:r>
            <a:r>
              <a:rPr lang="en-US" altLang="ko-KR" sz="1600" u="none" dirty="0" smtClean="0"/>
              <a:t> (</a:t>
            </a:r>
            <a:r>
              <a:rPr lang="en-US" altLang="ko-KR" sz="1600" u="none" dirty="0" err="1" smtClean="0"/>
              <a:t>clk</a:t>
            </a:r>
            <a:r>
              <a:rPr lang="en-US" altLang="ko-KR" sz="1600" u="none" dirty="0" smtClean="0"/>
              <a:t>, reset);</a:t>
            </a:r>
            <a:endParaRPr lang="en-US" altLang="ko-KR" sz="1600" dirty="0" smtClean="0"/>
          </a:p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  output </a:t>
            </a:r>
            <a:r>
              <a:rPr lang="en-US" altLang="ko-KR" sz="1600" u="none" dirty="0" err="1" smtClean="0"/>
              <a:t>clk</a:t>
            </a:r>
            <a:r>
              <a:rPr lang="en-US" altLang="ko-KR" sz="1600" u="none" dirty="0" smtClean="0"/>
              <a:t>, reset;</a:t>
            </a:r>
          </a:p>
          <a:p>
            <a:pPr algn="l">
              <a:lnSpc>
                <a:spcPct val="110000"/>
              </a:lnSpc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reg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clk</a:t>
            </a:r>
            <a:r>
              <a:rPr lang="en-US" altLang="ko-KR" sz="1600" dirty="0" smtClean="0"/>
              <a:t>, reset;</a:t>
            </a:r>
          </a:p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  initial begin</a:t>
            </a:r>
          </a:p>
          <a:p>
            <a:pPr algn="l">
              <a:lnSpc>
                <a:spcPct val="11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clk</a:t>
            </a:r>
            <a:r>
              <a:rPr lang="en-US" altLang="ko-KR" sz="1600" dirty="0" smtClean="0"/>
              <a:t> = 0;</a:t>
            </a:r>
          </a:p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    reset = 0;</a:t>
            </a:r>
          </a:p>
          <a:p>
            <a:pPr algn="l">
              <a:lnSpc>
                <a:spcPct val="110000"/>
              </a:lnSpc>
            </a:pPr>
            <a:r>
              <a:rPr lang="en-US" altLang="ko-KR" sz="1600" dirty="0" smtClean="0"/>
              <a:t>    #2 reset = 1;</a:t>
            </a:r>
          </a:p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    #5 reset = 0;</a:t>
            </a:r>
          </a:p>
          <a:p>
            <a:pPr algn="l">
              <a:lnSpc>
                <a:spcPct val="110000"/>
              </a:lnSpc>
            </a:pPr>
            <a:r>
              <a:rPr lang="en-US" altLang="ko-KR" sz="1600" dirty="0" smtClean="0"/>
              <a:t>  end</a:t>
            </a:r>
          </a:p>
          <a:p>
            <a:pPr algn="l">
              <a:lnSpc>
                <a:spcPct val="110000"/>
              </a:lnSpc>
            </a:pPr>
            <a:r>
              <a:rPr lang="en-US" altLang="ko-KR" sz="1600" u="none" dirty="0" smtClean="0"/>
              <a:t>  always</a:t>
            </a:r>
          </a:p>
          <a:p>
            <a:pPr algn="l">
              <a:lnSpc>
                <a:spcPct val="110000"/>
              </a:lnSpc>
            </a:pPr>
            <a:r>
              <a:rPr lang="en-US" altLang="ko-KR" sz="1600" dirty="0" smtClean="0"/>
              <a:t>    #1 </a:t>
            </a:r>
            <a:r>
              <a:rPr lang="en-US" altLang="ko-KR" sz="1600" dirty="0" err="1" smtClean="0"/>
              <a:t>clk</a:t>
            </a:r>
            <a:r>
              <a:rPr lang="en-US" altLang="ko-KR" sz="1600" dirty="0" smtClean="0"/>
              <a:t> = ~</a:t>
            </a:r>
            <a:r>
              <a:rPr lang="en-US" altLang="ko-KR" sz="1600" dirty="0" err="1" smtClean="0"/>
              <a:t>clk</a:t>
            </a:r>
            <a:r>
              <a:rPr lang="en-US" altLang="ko-KR" sz="1600" dirty="0" smtClean="0"/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ko-KR" sz="1600" u="none" dirty="0" err="1" smtClean="0"/>
              <a:t>endmodule</a:t>
            </a:r>
            <a:endParaRPr lang="en-US" altLang="ko-KR" sz="1600" u="non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</TotalTime>
  <Words>579</Words>
  <Application>Microsoft Office PowerPoint</Application>
  <PresentationFormat>화면 슬라이드 쇼(4:3)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COSE 222 Computer Architecture  Lab session - 07</vt:lpstr>
      <vt:lpstr>Lab 7</vt:lpstr>
      <vt:lpstr>1-bit ALU</vt:lpstr>
      <vt:lpstr>MSB 1-bit ALU</vt:lpstr>
      <vt:lpstr>4-bit ALU</vt:lpstr>
      <vt:lpstr>4-bit ALU - waveform</vt:lpstr>
      <vt:lpstr>Verilog</vt:lpstr>
      <vt:lpstr>Behavioral Level Modeling</vt:lpstr>
      <vt:lpstr>Procedural Timing Control</vt:lpstr>
      <vt:lpstr>Procedural Timing Control (con’t)</vt:lpstr>
      <vt:lpstr>Procedural Timing Control (con’t)</vt:lpstr>
      <vt:lpstr>조건문</vt:lpstr>
      <vt:lpstr>예제 </vt:lpstr>
      <vt:lpstr>Lab Session Syllabus</vt:lpstr>
    </vt:vector>
  </TitlesOfParts>
  <Company>KOREA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yjahn</dc:creator>
  <cp:lastModifiedBy>arch</cp:lastModifiedBy>
  <cp:revision>197</cp:revision>
  <dcterms:created xsi:type="dcterms:W3CDTF">2008-10-02T06:48:24Z</dcterms:created>
  <dcterms:modified xsi:type="dcterms:W3CDTF">2016-04-15T07:44:52Z</dcterms:modified>
</cp:coreProperties>
</file>