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339" r:id="rId4"/>
    <p:sldId id="340" r:id="rId5"/>
    <p:sldId id="341" r:id="rId6"/>
    <p:sldId id="342" r:id="rId7"/>
    <p:sldId id="343" r:id="rId8"/>
    <p:sldId id="413" r:id="rId9"/>
    <p:sldId id="344" r:id="rId10"/>
    <p:sldId id="414" r:id="rId11"/>
    <p:sldId id="345" r:id="rId12"/>
    <p:sldId id="346" r:id="rId13"/>
    <p:sldId id="347" r:id="rId14"/>
    <p:sldId id="348" r:id="rId15"/>
    <p:sldId id="349" r:id="rId16"/>
    <p:sldId id="371" r:id="rId17"/>
    <p:sldId id="372" r:id="rId18"/>
    <p:sldId id="415" r:id="rId1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AB636AD-8A17-491D-A02F-220DAB23CC50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31EA0758-D4D3-430B-8336-723937C1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2814657"/>
          </a:xfrm>
        </p:spPr>
        <p:txBody>
          <a:bodyPr>
            <a:normAutofit/>
          </a:bodyPr>
          <a:lstStyle/>
          <a:p>
            <a:r>
              <a:rPr lang="en-US" altLang="ko-KR" sz="3100" dirty="0" smtClean="0"/>
              <a:t>COSE 222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Computer Architecture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Lab session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TA : </a:t>
            </a:r>
            <a:r>
              <a:rPr lang="ko-KR" altLang="en-US" dirty="0" smtClean="0">
                <a:solidFill>
                  <a:schemeClr val="tx1"/>
                </a:solidFill>
              </a:rPr>
              <a:t>이종민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flackekd@korea.ac.kr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grpSp>
          <p:nvGrpSpPr>
            <p:cNvPr id="5" name="그룹 10"/>
            <p:cNvGrpSpPr/>
            <p:nvPr/>
          </p:nvGrpSpPr>
          <p:grpSpPr>
            <a:xfrm>
              <a:off x="4929190" y="2786058"/>
              <a:ext cx="3786214" cy="1904097"/>
              <a:chOff x="4929190" y="2786058"/>
              <a:chExt cx="3786214" cy="1904097"/>
            </a:xfrm>
          </p:grpSpPr>
          <p:pic>
            <p:nvPicPr>
              <p:cNvPr id="12" name="Picture 2" descr="C:\jobs\Marries\ch05\tiff\AACFLPY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8201" t="13763" r="44709" b="34626"/>
              <a:stretch>
                <a:fillRect/>
              </a:stretch>
            </p:blipFill>
            <p:spPr bwMode="auto">
              <a:xfrm>
                <a:off x="5572132" y="2786058"/>
                <a:ext cx="2357454" cy="1904097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29190" y="278605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Sbar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29190" y="428625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Rbar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58148" y="298823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Q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929586" y="414338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Qbar</a:t>
                </a:r>
                <a:endParaRPr lang="ko-KR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357950" y="300037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0" y="414338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n1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n2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2385683">
            <a:off x="6655185" y="2609174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385683">
            <a:off x="6655184" y="3752181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grpSp>
          <p:nvGrpSpPr>
            <p:cNvPr id="6" name="그룹 10"/>
            <p:cNvGrpSpPr/>
            <p:nvPr/>
          </p:nvGrpSpPr>
          <p:grpSpPr>
            <a:xfrm>
              <a:off x="4929190" y="2786058"/>
              <a:ext cx="3786214" cy="1904097"/>
              <a:chOff x="4929190" y="2786058"/>
              <a:chExt cx="3786214" cy="1904097"/>
            </a:xfrm>
          </p:grpSpPr>
          <p:pic>
            <p:nvPicPr>
              <p:cNvPr id="12" name="Picture 2" descr="C:\jobs\Marries\ch05\tiff\AACFLPY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8201" t="13763" r="44709" b="34626"/>
              <a:stretch>
                <a:fillRect/>
              </a:stretch>
            </p:blipFill>
            <p:spPr bwMode="auto">
              <a:xfrm>
                <a:off x="5572132" y="2786058"/>
                <a:ext cx="2357454" cy="1904097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29190" y="278605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Sbar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29190" y="428625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Rbar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58148" y="298823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Q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929586" y="414338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Qbar</a:t>
                </a:r>
                <a:endParaRPr lang="ko-KR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357950" y="300037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0" y="414338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 rot="2385683">
            <a:off x="7012375" y="2823488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</a:t>
            </a:r>
            <a:r>
              <a:rPr lang="en-US" altLang="ko-KR" sz="1400" dirty="0" smtClean="0">
                <a:solidFill>
                  <a:srgbClr val="FF0000"/>
                </a:solidFill>
              </a:rPr>
              <a:t>Q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9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grpSp>
          <p:nvGrpSpPr>
            <p:cNvPr id="6" name="그룹 10"/>
            <p:cNvGrpSpPr/>
            <p:nvPr/>
          </p:nvGrpSpPr>
          <p:grpSpPr>
            <a:xfrm>
              <a:off x="4929190" y="2786058"/>
              <a:ext cx="3786214" cy="1904097"/>
              <a:chOff x="4929190" y="2786058"/>
              <a:chExt cx="3786214" cy="1904097"/>
            </a:xfrm>
          </p:grpSpPr>
          <p:pic>
            <p:nvPicPr>
              <p:cNvPr id="34" name="Picture 2" descr="C:\jobs\Marries\ch05\tiff\AACFLPY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8201" t="13763" r="44709" b="34626"/>
              <a:stretch>
                <a:fillRect/>
              </a:stretch>
            </p:blipFill>
            <p:spPr bwMode="auto">
              <a:xfrm>
                <a:off x="5572132" y="2786058"/>
                <a:ext cx="2357454" cy="1904097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4929190" y="278605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Sbar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929190" y="428625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Rbar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858148" y="298823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Q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929586" y="414338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Qbar</a:t>
                </a:r>
                <a:endParaRPr lang="ko-KR" alt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357950" y="300037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57950" y="414338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 rot="2385683">
            <a:off x="6155119" y="2680612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2385683">
            <a:off x="6155118" y="3037802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7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grpSp>
          <p:nvGrpSpPr>
            <p:cNvPr id="6" name="그룹 10"/>
            <p:cNvGrpSpPr/>
            <p:nvPr/>
          </p:nvGrpSpPr>
          <p:grpSpPr>
            <a:xfrm>
              <a:off x="4929190" y="2786058"/>
              <a:ext cx="3786214" cy="1904097"/>
              <a:chOff x="4929190" y="2786058"/>
              <a:chExt cx="3786214" cy="1904097"/>
            </a:xfrm>
          </p:grpSpPr>
          <p:pic>
            <p:nvPicPr>
              <p:cNvPr id="32" name="Picture 2" descr="C:\jobs\Marries\ch05\tiff\AACFLPY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8201" t="13763" r="44709" b="34626"/>
              <a:stretch>
                <a:fillRect/>
              </a:stretch>
            </p:blipFill>
            <p:spPr bwMode="auto">
              <a:xfrm>
                <a:off x="5572132" y="2786058"/>
                <a:ext cx="2357454" cy="1904097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929190" y="278605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Sbar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929190" y="428625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Rbar</a:t>
                </a:r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58148" y="298823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Q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929586" y="414338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Qbar</a:t>
                </a:r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357950" y="300037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57950" y="414338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 rot="2385683">
            <a:off x="7012375" y="3966496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8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grpSp>
          <p:nvGrpSpPr>
            <p:cNvPr id="6" name="그룹 10"/>
            <p:cNvGrpSpPr/>
            <p:nvPr/>
          </p:nvGrpSpPr>
          <p:grpSpPr>
            <a:xfrm>
              <a:off x="4929190" y="2786058"/>
              <a:ext cx="3786214" cy="1904097"/>
              <a:chOff x="4929190" y="2786058"/>
              <a:chExt cx="3786214" cy="1904097"/>
            </a:xfrm>
          </p:grpSpPr>
          <p:pic>
            <p:nvPicPr>
              <p:cNvPr id="33" name="Picture 2" descr="C:\jobs\Marries\ch05\tiff\AACFLPY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8201" t="13763" r="44709" b="34626"/>
              <a:stretch>
                <a:fillRect/>
              </a:stretch>
            </p:blipFill>
            <p:spPr bwMode="auto">
              <a:xfrm>
                <a:off x="5572132" y="2786058"/>
                <a:ext cx="2357454" cy="1904097"/>
              </a:xfrm>
              <a:prstGeom prst="rect">
                <a:avLst/>
              </a:prstGeom>
              <a:noFill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929190" y="278605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Sbar</a:t>
                </a:r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29190" y="428625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Rbar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858148" y="298823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Q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929586" y="414338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Qbar</a:t>
                </a:r>
                <a:endParaRPr lang="ko-KR" alt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357950" y="300037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57950" y="414338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 rot="2385683">
            <a:off x="6155118" y="3823619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2385683">
            <a:off x="6155118" y="4180809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400" dirty="0" smtClean="0">
                <a:solidFill>
                  <a:srgbClr val="FF0000"/>
                </a:solidFill>
              </a:rPr>
              <a:t>, Q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3" y="2492896"/>
            <a:ext cx="3240359" cy="3960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module Testbench4sr_latch;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de-DE" altLang="ko-KR" sz="1100" dirty="0">
                <a:solidFill>
                  <a:schemeClr val="tx1"/>
                </a:solidFill>
              </a:rPr>
              <a:t>sr_latch sr_latch1(q, qbar, setbar, resetbar</a:t>
            </a:r>
            <a:r>
              <a:rPr lang="de-DE" altLang="ko-KR" sz="11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de-DE" altLang="ko-KR" sz="1100" dirty="0" smtClean="0">
                <a:solidFill>
                  <a:schemeClr val="tx1"/>
                </a:solidFill>
              </a:rPr>
              <a:t>...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initial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begin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…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= 0;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= 1;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#5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= 1;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#5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= 0;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 #5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= </a:t>
            </a:r>
            <a:r>
              <a:rPr lang="en-US" altLang="ko-KR" sz="1100" dirty="0" smtClean="0">
                <a:solidFill>
                  <a:schemeClr val="tx1"/>
                </a:solidFill>
              </a:rPr>
              <a:t>1;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 #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= 0;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resetbar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= </a:t>
            </a:r>
            <a:r>
              <a:rPr lang="en-US" altLang="ko-KR" sz="1100" dirty="0" smtClean="0">
                <a:solidFill>
                  <a:schemeClr val="tx1"/>
                </a:solidFill>
              </a:rPr>
              <a:t>0;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end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err="1" smtClean="0">
                <a:solidFill>
                  <a:schemeClr val="tx1"/>
                </a:solidFill>
              </a:rPr>
              <a:t>endmodule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1934" y="4000504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14942" y="4000504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ModelSim PE Student Edition 10.1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4" t="18616" r="21416" b="76101"/>
          <a:stretch/>
        </p:blipFill>
        <p:spPr>
          <a:xfrm>
            <a:off x="3629786" y="2564904"/>
            <a:ext cx="5429288" cy="666757"/>
          </a:xfrm>
          <a:prstGeom prst="rect">
            <a:avLst/>
          </a:prstGeom>
        </p:spPr>
      </p:pic>
      <p:pic>
        <p:nvPicPr>
          <p:cNvPr id="11" name="그림 10" descr="통합 문서1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0868" r="75889" b="66299"/>
          <a:stretch/>
        </p:blipFill>
        <p:spPr>
          <a:xfrm>
            <a:off x="4211960" y="3573016"/>
            <a:ext cx="3600400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285992"/>
            <a:ext cx="4143404" cy="20717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module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sr_latch</a:t>
            </a:r>
            <a:r>
              <a:rPr lang="en-US" altLang="ko-KR" sz="1100" dirty="0" smtClean="0">
                <a:solidFill>
                  <a:srgbClr val="FF0000"/>
                </a:solidFill>
              </a:rPr>
              <a:t>(Q,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100" dirty="0" smtClean="0">
                <a:solidFill>
                  <a:srgbClr val="FF0000"/>
                </a:solidFill>
              </a:rPr>
              <a:t>);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   output Q,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;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   input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1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</a:rPr>
              <a:t> wire Q,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;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   wire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1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1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);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100" dirty="0" smtClean="0">
                <a:solidFill>
                  <a:schemeClr val="tx1"/>
                </a:solidFill>
              </a:rPr>
              <a:t> n2(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, Q);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endmodule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29190" y="2428868"/>
            <a:ext cx="3786214" cy="1904097"/>
            <a:chOff x="4929190" y="2786058"/>
            <a:chExt cx="3786214" cy="1904097"/>
          </a:xfrm>
        </p:grpSpPr>
        <p:pic>
          <p:nvPicPr>
            <p:cNvPr id="6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500298" y="4429132"/>
            <a:ext cx="4143404" cy="22860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100" dirty="0" smtClean="0">
                <a:solidFill>
                  <a:schemeClr val="tx1"/>
                </a:solidFill>
              </a:rPr>
              <a:t>(Q,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);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assign Q = ~(</a:t>
            </a:r>
            <a:r>
              <a:rPr lang="en-US" altLang="ko-KR" sz="1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Sbar</a:t>
            </a:r>
            <a: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altLang="ko-KR" sz="1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Qbar</a:t>
            </a:r>
            <a: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);</a:t>
            </a:r>
            <a:b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assign </a:t>
            </a:r>
            <a:r>
              <a:rPr lang="en-US" altLang="ko-KR" sz="1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Qbar</a:t>
            </a:r>
            <a: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= ~(</a:t>
            </a:r>
            <a:r>
              <a:rPr lang="en-US" altLang="ko-KR" sz="1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Rbar</a:t>
            </a:r>
            <a:r>
              <a:rPr lang="en-US" altLang="ko-KR" sz="1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&amp; Q);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err="1" smtClean="0">
                <a:solidFill>
                  <a:schemeClr val="tx1"/>
                </a:solidFill>
              </a:rPr>
              <a:t>endmodule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929190" y="2428868"/>
            <a:ext cx="3786214" cy="1904097"/>
            <a:chOff x="4929190" y="2786058"/>
            <a:chExt cx="3786214" cy="1904097"/>
          </a:xfrm>
        </p:grpSpPr>
        <p:pic>
          <p:nvPicPr>
            <p:cNvPr id="6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57158" y="2285992"/>
            <a:ext cx="4143404" cy="20717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100" dirty="0" smtClean="0">
                <a:solidFill>
                  <a:schemeClr val="tx1"/>
                </a:solidFill>
              </a:rPr>
              <a:t>(Q,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);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nand</a:t>
            </a:r>
            <a:r>
              <a:rPr lang="en-US" altLang="ko-KR" sz="1100" dirty="0" smtClean="0">
                <a:solidFill>
                  <a:srgbClr val="FF0000"/>
                </a:solidFill>
              </a:rPr>
              <a:t> n1(Q,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);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nand</a:t>
            </a:r>
            <a:r>
              <a:rPr lang="en-US" altLang="ko-KR" sz="1100" dirty="0" smtClean="0">
                <a:solidFill>
                  <a:srgbClr val="FF0000"/>
                </a:solidFill>
              </a:rPr>
              <a:t> n2(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100" dirty="0" smtClean="0">
                <a:solidFill>
                  <a:srgbClr val="FF0000"/>
                </a:solidFill>
              </a:rPr>
              <a:t>, Q);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err="1" smtClean="0">
                <a:solidFill>
                  <a:schemeClr val="tx1"/>
                </a:solidFill>
              </a:rPr>
              <a:t>endmodule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00298" y="4429132"/>
            <a:ext cx="4143404" cy="22860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100" dirty="0" smtClean="0">
                <a:solidFill>
                  <a:schemeClr val="tx1"/>
                </a:solidFill>
              </a:rPr>
              <a:t>(Q,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);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   assign Q = ~(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100" dirty="0" smtClean="0">
                <a:solidFill>
                  <a:srgbClr val="FF0000"/>
                </a:solidFill>
              </a:rPr>
              <a:t> &amp;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);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   assign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100" dirty="0" smtClean="0">
                <a:solidFill>
                  <a:srgbClr val="FF0000"/>
                </a:solidFill>
              </a:rPr>
              <a:t> = ~(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100" dirty="0" smtClean="0">
                <a:solidFill>
                  <a:srgbClr val="FF0000"/>
                </a:solidFill>
              </a:rPr>
              <a:t> &amp; Q);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chemeClr val="tx1"/>
                </a:solidFill>
              </a:rPr>
              <a:t>endmodule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Session 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 제출 요령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레포트로</a:t>
            </a:r>
            <a:r>
              <a:rPr lang="ko-KR" altLang="en-US" dirty="0" smtClean="0"/>
              <a:t> 작성하여 수업시간 </a:t>
            </a:r>
            <a:r>
              <a:rPr lang="ko-KR" altLang="en-US" dirty="0" err="1" smtClean="0"/>
              <a:t>시작전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 lvl="2"/>
            <a:r>
              <a:rPr lang="en-US" altLang="ko-KR" smtClean="0"/>
              <a:t>1</a:t>
            </a:r>
            <a:r>
              <a:rPr lang="ko-KR" altLang="en-US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레포트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표지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err="1" smtClean="0"/>
              <a:t>verilog</a:t>
            </a:r>
            <a:r>
              <a:rPr lang="en-US" altLang="ko-KR" dirty="0" smtClean="0"/>
              <a:t> program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waveform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식별 가능하게</a:t>
            </a:r>
            <a:r>
              <a:rPr lang="en-US" altLang="ko-KR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waveform </a:t>
            </a:r>
            <a:r>
              <a:rPr lang="ko-KR" altLang="en-US" dirty="0" smtClean="0"/>
              <a:t>원인 분석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err="1" smtClean="0"/>
              <a:t>구현시</a:t>
            </a:r>
            <a:r>
              <a:rPr lang="ko-KR" altLang="en-US" dirty="0" smtClean="0"/>
              <a:t> 어려웠던 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altLang="ko-KR" dirty="0" smtClean="0"/>
              <a:t>Lab02 </a:t>
            </a:r>
            <a:r>
              <a:rPr lang="en-US" altLang="ko-KR" dirty="0" err="1" smtClean="0"/>
              <a:t>sr_latch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module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rgbClr val="FF0000"/>
                </a:solidFill>
              </a:rPr>
              <a:t>endmodule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grpSp>
        <p:nvGrpSpPr>
          <p:cNvPr id="4" name="그룹 10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6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module</a:t>
            </a:r>
            <a:r>
              <a:rPr lang="en-US" altLang="ko-KR" sz="1400" dirty="0" smtClean="0">
                <a:solidFill>
                  <a:schemeClr val="tx1"/>
                </a:solidFill>
              </a:rPr>
              <a:t>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endmodule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5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7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</a:rPr>
              <a:t>모듈이름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en-US" altLang="ko-KR" sz="1400" dirty="0" smtClean="0">
                <a:solidFill>
                  <a:schemeClr val="tx1"/>
                </a:solidFill>
              </a:rPr>
              <a:t>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11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 rot="2385683">
            <a:off x="5369301" y="260917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2385683">
            <a:off x="5297862" y="4037933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2385683">
            <a:off x="8083943" y="2752050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2385683">
            <a:off x="8155382" y="3895058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Q,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</a:t>
            </a:r>
            <a:r>
              <a:rPr lang="en-US" altLang="ko-KR" sz="1400" dirty="0" smtClean="0">
                <a:solidFill>
                  <a:srgbClr val="FF0000"/>
                </a:solidFill>
              </a:rPr>
              <a:t>&lt;port </a:t>
            </a:r>
            <a:r>
              <a:rPr lang="ko-KR" altLang="en-US" sz="1400" dirty="0" smtClean="0">
                <a:solidFill>
                  <a:srgbClr val="FF0000"/>
                </a:solidFill>
              </a:rPr>
              <a:t>리스트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7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9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8" name="아래쪽 화살표 17"/>
          <p:cNvSpPr/>
          <p:nvPr/>
        </p:nvSpPr>
        <p:spPr>
          <a:xfrm rot="2385683">
            <a:off x="8083943" y="2752050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2385683">
            <a:off x="8155382" y="3895058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</a:rPr>
              <a:t>output Q,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port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type </a:t>
            </a:r>
            <a:r>
              <a:rPr lang="ko-KR" altLang="en-US" sz="1400" dirty="0" smtClean="0">
                <a:solidFill>
                  <a:srgbClr val="FF0000"/>
                </a:solidFill>
              </a:rPr>
              <a:t>선언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8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10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9" name="아래쪽 화살표 18"/>
          <p:cNvSpPr/>
          <p:nvPr/>
        </p:nvSpPr>
        <p:spPr>
          <a:xfrm rot="2385683">
            <a:off x="5226425" y="2609174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2385683">
            <a:off x="5226424" y="4109372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</a:rPr>
              <a:t>input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port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type </a:t>
            </a:r>
            <a:r>
              <a:rPr lang="ko-KR" altLang="en-US" sz="1400" dirty="0" smtClean="0">
                <a:solidFill>
                  <a:srgbClr val="FF0000"/>
                </a:solidFill>
              </a:rPr>
              <a:t>선언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7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9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18" name="아래쪽 화살표 17"/>
          <p:cNvSpPr/>
          <p:nvPr/>
        </p:nvSpPr>
        <p:spPr>
          <a:xfrm rot="2385683">
            <a:off x="8083943" y="2752050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2385683">
            <a:off x="8155382" y="3895058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</a:rPr>
              <a:t>wire Q,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Qbar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>
                <a:solidFill>
                  <a:srgbClr val="FF0000"/>
                </a:solidFill>
              </a:rPr>
              <a:t>   wire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Sbar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Rbar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port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data type </a:t>
            </a:r>
            <a:r>
              <a:rPr lang="ko-KR" altLang="en-US" sz="1400" dirty="0" smtClean="0">
                <a:solidFill>
                  <a:srgbClr val="FF0000"/>
                </a:solidFill>
              </a:rPr>
              <a:t>선언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2385683">
            <a:off x="5226425" y="2609174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2385683">
            <a:off x="5226424" y="4109372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SR-Latch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17"/>
          <p:cNvGrpSpPr/>
          <p:nvPr/>
        </p:nvGrpSpPr>
        <p:grpSpPr>
          <a:xfrm>
            <a:off x="4929190" y="2786058"/>
            <a:ext cx="3786214" cy="1904097"/>
            <a:chOff x="4929190" y="2786058"/>
            <a:chExt cx="3786214" cy="1904097"/>
          </a:xfrm>
        </p:grpSpPr>
        <p:pic>
          <p:nvPicPr>
            <p:cNvPr id="19" name="Picture 2" descr="C:\jobs\Marries\ch05\tiff\AACFLPY0.tif"/>
            <p:cNvPicPr>
              <a:picLocks noChangeAspect="1" noChangeArrowheads="1"/>
            </p:cNvPicPr>
            <p:nvPr/>
          </p:nvPicPr>
          <p:blipFill>
            <a:blip r:embed="rId2" cstate="print"/>
            <a:srcRect l="28201" t="13763" r="44709" b="34626"/>
            <a:stretch>
              <a:fillRect/>
            </a:stretch>
          </p:blipFill>
          <p:spPr bwMode="auto">
            <a:xfrm>
              <a:off x="5572132" y="2786058"/>
              <a:ext cx="2357454" cy="1904097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929190" y="278605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Sbar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9190" y="428625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Rbar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58148" y="298823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9586" y="41433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Qbar</a:t>
              </a:r>
              <a:endParaRPr lang="ko-KR" altLang="en-US" dirty="0"/>
            </a:p>
          </p:txBody>
        </p:sp>
      </p:grpSp>
      <p:sp>
        <p:nvSpPr>
          <p:cNvPr id="29" name="아래쪽 화살표 28"/>
          <p:cNvSpPr/>
          <p:nvPr/>
        </p:nvSpPr>
        <p:spPr>
          <a:xfrm rot="2385683">
            <a:off x="6655185" y="2609174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2385683">
            <a:off x="6655184" y="3752181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5720" y="2214554"/>
            <a:ext cx="4143404" cy="2643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sr_latch</a:t>
            </a:r>
            <a:r>
              <a:rPr lang="en-US" altLang="ko-KR" sz="1400" dirty="0" smtClean="0">
                <a:solidFill>
                  <a:schemeClr val="tx1"/>
                </a:solidFill>
              </a:rPr>
              <a:t>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output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wire 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n1(Q,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nand</a:t>
            </a:r>
            <a:r>
              <a:rPr lang="en-US" altLang="ko-KR" sz="1400" dirty="0" smtClean="0">
                <a:solidFill>
                  <a:schemeClr val="tx1"/>
                </a:solidFill>
              </a:rPr>
              <a:t> n2(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Qbar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Rbar</a:t>
            </a:r>
            <a:r>
              <a:rPr lang="en-US" altLang="ko-KR" sz="1400" dirty="0" smtClean="0">
                <a:solidFill>
                  <a:schemeClr val="tx1"/>
                </a:solidFill>
              </a:rPr>
              <a:t>, Q);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4929198"/>
            <a:ext cx="4143404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&lt;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&gt; (&lt;port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&gt;);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port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 type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Internal variable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r>
              <a:rPr lang="en-US" altLang="ko-KR" sz="1400" dirty="0" smtClean="0">
                <a:solidFill>
                  <a:schemeClr val="tx1"/>
                </a:solidFill>
              </a:rPr>
              <a:t> (optional)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735</Words>
  <Application>Microsoft Office PowerPoint</Application>
  <PresentationFormat>화면 슬라이드 쇼(4:3)</PresentationFormat>
  <Paragraphs>272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COSE 222 Computer Architecture  Lab session</vt:lpstr>
      <vt:lpstr>Contents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Dataflow Level Modeling</vt:lpstr>
      <vt:lpstr>Dataflow Level Modeling (cont’)</vt:lpstr>
      <vt:lpstr>Lab Session Syllabus</vt:lpstr>
    </vt:vector>
  </TitlesOfParts>
  <Company>KOREA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CNCE 250 컴퓨터 구조  Lab session</dc:title>
  <dc:creator>yjahn</dc:creator>
  <cp:lastModifiedBy>arch</cp:lastModifiedBy>
  <cp:revision>125</cp:revision>
  <dcterms:created xsi:type="dcterms:W3CDTF">2008-09-11T14:11:18Z</dcterms:created>
  <dcterms:modified xsi:type="dcterms:W3CDTF">2016-03-17T07:08:01Z</dcterms:modified>
</cp:coreProperties>
</file>