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350" r:id="rId4"/>
    <p:sldId id="351" r:id="rId5"/>
    <p:sldId id="352" r:id="rId6"/>
    <p:sldId id="353" r:id="rId7"/>
    <p:sldId id="415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4" r:id="rId17"/>
    <p:sldId id="363" r:id="rId18"/>
    <p:sldId id="365" r:id="rId19"/>
    <p:sldId id="373" r:id="rId20"/>
    <p:sldId id="374" r:id="rId21"/>
    <p:sldId id="375" r:id="rId22"/>
    <p:sldId id="376" r:id="rId23"/>
    <p:sldId id="416" r:id="rId2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CAB636AD-8A17-491D-A02F-220DAB23CC50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9" y="9721850"/>
            <a:ext cx="3076575" cy="5111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31EA0758-D4D3-430B-8336-723937C163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631D-3B44-44A0-B36A-0642A260C763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802A-9199-41AA-8816-AE64F236B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85794"/>
            <a:ext cx="7772400" cy="2814657"/>
          </a:xfrm>
        </p:spPr>
        <p:txBody>
          <a:bodyPr>
            <a:normAutofit/>
          </a:bodyPr>
          <a:lstStyle/>
          <a:p>
            <a:r>
              <a:rPr lang="en-US" altLang="ko-KR" sz="3100" dirty="0" smtClean="0"/>
              <a:t>CNCE 250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Computer Architecture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Lab session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TA : </a:t>
            </a:r>
            <a:r>
              <a:rPr lang="ko-KR" altLang="en-US" dirty="0" smtClean="0">
                <a:solidFill>
                  <a:schemeClr val="tx1"/>
                </a:solidFill>
              </a:rPr>
              <a:t>이종민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flackekd@korea.ac.kr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11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18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0" name="아래쪽 화살표 19"/>
          <p:cNvSpPr/>
          <p:nvPr/>
        </p:nvSpPr>
        <p:spPr>
          <a:xfrm rot="2385683">
            <a:off x="5869367" y="4752313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29256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5074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2330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233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11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18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0" name="아래쪽 화살표 19"/>
          <p:cNvSpPr/>
          <p:nvPr/>
        </p:nvSpPr>
        <p:spPr>
          <a:xfrm rot="2385683">
            <a:off x="6940935" y="2966364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29256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5074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2330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233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11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18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0" name="아래쪽 화살표 19"/>
          <p:cNvSpPr/>
          <p:nvPr/>
        </p:nvSpPr>
        <p:spPr>
          <a:xfrm rot="2385683">
            <a:off x="6940937" y="3966496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29256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5074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2330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233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11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18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0" name="아래쪽 화살표 19"/>
          <p:cNvSpPr/>
          <p:nvPr/>
        </p:nvSpPr>
        <p:spPr>
          <a:xfrm rot="2385683">
            <a:off x="8083944" y="3466430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29256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5074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2330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7233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158" y="2285992"/>
            <a:ext cx="3286148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`include "mux2to1.v"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module tb4mux2to1;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reg</a:t>
            </a:r>
            <a:r>
              <a:rPr lang="en-US" altLang="ko-KR" sz="1400" dirty="0" smtClean="0">
                <a:solidFill>
                  <a:schemeClr val="tx1"/>
                </a:solidFill>
              </a:rPr>
              <a:t> a, x1,x0;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mux2to1 mux00 (a, x1, x0, x);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initial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begin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a =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x1 =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x0 =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#5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x0 = 1;  </a:t>
            </a:r>
          </a:p>
          <a:p>
            <a:pPr algn="r"/>
            <a:r>
              <a:rPr lang="en-US" altLang="ko-KR" sz="1400" dirty="0" smtClean="0">
                <a:solidFill>
                  <a:schemeClr val="tx1"/>
                </a:solidFill>
              </a:rPr>
              <a:t>(cont’)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00562" y="2285992"/>
            <a:ext cx="3286148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   #5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x1 = 1;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x0 =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#5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x0 = 1;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#5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a = 1;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x1 =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x0 =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#5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x0 = 1;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#5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x1 = 1;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x0 = 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#5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x0 = 1;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#5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$stop;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end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l="57218" t="15784" r="1349" b="76324"/>
          <a:stretch>
            <a:fillRect/>
          </a:stretch>
        </p:blipFill>
        <p:spPr bwMode="auto">
          <a:xfrm>
            <a:off x="857224" y="4857760"/>
            <a:ext cx="780103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그룹 34"/>
          <p:cNvGrpSpPr/>
          <p:nvPr/>
        </p:nvGrpSpPr>
        <p:grpSpPr>
          <a:xfrm>
            <a:off x="2571736" y="2357430"/>
            <a:ext cx="4286280" cy="2143124"/>
            <a:chOff x="4643438" y="3143248"/>
            <a:chExt cx="4286280" cy="2143124"/>
          </a:xfrm>
        </p:grpSpPr>
        <p:grpSp>
          <p:nvGrpSpPr>
            <p:cNvPr id="5" name="그룹 22"/>
            <p:cNvGrpSpPr/>
            <p:nvPr/>
          </p:nvGrpSpPr>
          <p:grpSpPr>
            <a:xfrm>
              <a:off x="4643438" y="3143248"/>
              <a:ext cx="4286280" cy="2143124"/>
              <a:chOff x="4643438" y="3143248"/>
              <a:chExt cx="4286280" cy="2143124"/>
            </a:xfrm>
          </p:grpSpPr>
          <p:grpSp>
            <p:nvGrpSpPr>
              <p:cNvPr id="6" name="그룹 7"/>
              <p:cNvGrpSpPr/>
              <p:nvPr/>
            </p:nvGrpSpPr>
            <p:grpSpPr>
              <a:xfrm>
                <a:off x="5000628" y="3214686"/>
                <a:ext cx="3643338" cy="2071686"/>
                <a:chOff x="2500298" y="2285992"/>
                <a:chExt cx="4143404" cy="2500314"/>
              </a:xfrm>
            </p:grpSpPr>
            <p:pic>
              <p:nvPicPr>
                <p:cNvPr id="29" name="Picture 4" descr="C:\jobs\Marries\CH04\Tiff\AACFLPH0.t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3126" r="46507" b="30586"/>
                <a:stretch>
                  <a:fillRect/>
                </a:stretch>
              </p:blipFill>
              <p:spPr bwMode="auto">
                <a:xfrm>
                  <a:off x="2500298" y="2285992"/>
                  <a:ext cx="4143404" cy="250031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" name="Picture 4" descr="C:\jobs\Marries\CH04\Tiff\AACFLPH0.t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2678" t="57515" r="81243" b="30586"/>
                <a:stretch>
                  <a:fillRect/>
                </a:stretch>
              </p:blipFill>
              <p:spPr bwMode="auto">
                <a:xfrm>
                  <a:off x="2500298" y="4357678"/>
                  <a:ext cx="500066" cy="428612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4643438" y="4857760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643438" y="3143248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X1</a:t>
                </a:r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43438" y="4131238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X0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572528" y="371475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29256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t0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15074" y="4786322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t1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2330" y="314324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t2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72330" y="414338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t3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2:4 Decoder with Enable</a:t>
            </a:r>
            <a:endParaRPr lang="ko-KR" altLang="en-US" dirty="0"/>
          </a:p>
        </p:txBody>
      </p:sp>
      <p:grpSp>
        <p:nvGrpSpPr>
          <p:cNvPr id="3" name="그룹 21"/>
          <p:cNvGrpSpPr/>
          <p:nvPr/>
        </p:nvGrpSpPr>
        <p:grpSpPr>
          <a:xfrm>
            <a:off x="1357290" y="2571744"/>
            <a:ext cx="6429420" cy="3643338"/>
            <a:chOff x="1142976" y="2643182"/>
            <a:chExt cx="6572296" cy="3214710"/>
          </a:xfrm>
        </p:grpSpPr>
        <p:grpSp>
          <p:nvGrpSpPr>
            <p:cNvPr id="4" name="그룹 13"/>
            <p:cNvGrpSpPr/>
            <p:nvPr/>
          </p:nvGrpSpPr>
          <p:grpSpPr>
            <a:xfrm>
              <a:off x="1428728" y="2643182"/>
              <a:ext cx="5214974" cy="3214710"/>
              <a:chOff x="1857356" y="2428868"/>
              <a:chExt cx="5214974" cy="3214710"/>
            </a:xfrm>
          </p:grpSpPr>
          <p:pic>
            <p:nvPicPr>
              <p:cNvPr id="7" name="Picture 5" descr="C:\jobs\Marries\CH04\Tiff\AACFLPC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605" r="47840" b="20865"/>
              <a:stretch>
                <a:fillRect/>
              </a:stretch>
            </p:blipFill>
            <p:spPr bwMode="auto">
              <a:xfrm>
                <a:off x="2428860" y="2428868"/>
                <a:ext cx="4076605" cy="3200967"/>
              </a:xfrm>
              <a:prstGeom prst="rect">
                <a:avLst/>
              </a:prstGeom>
              <a:noFill/>
            </p:spPr>
          </p:pic>
          <p:sp>
            <p:nvSpPr>
              <p:cNvPr id="8" name="직사각형 7"/>
              <p:cNvSpPr/>
              <p:nvPr/>
            </p:nvSpPr>
            <p:spPr>
              <a:xfrm>
                <a:off x="1857356" y="5143512"/>
                <a:ext cx="221457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6500826" y="2643182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6500826" y="342900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6500826" y="421323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6500826" y="4999048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142976" y="3845486"/>
              <a:ext cx="714380" cy="2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inv[1]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2976" y="4488427"/>
              <a:ext cx="714380" cy="2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inv[0]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15140" y="2643182"/>
              <a:ext cx="1000132" cy="2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outv</a:t>
              </a:r>
              <a:r>
                <a:rPr lang="en-US" altLang="ko-KR" sz="1600" dirty="0" smtClean="0"/>
                <a:t>[3]</a:t>
              </a:r>
              <a:endParaRPr lang="ko-KR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5140" y="3416858"/>
              <a:ext cx="1000132" cy="2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outv</a:t>
              </a:r>
              <a:r>
                <a:rPr lang="en-US" altLang="ko-KR" sz="1600" dirty="0" smtClean="0"/>
                <a:t>[2]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5140" y="4214819"/>
              <a:ext cx="1000132" cy="2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outv</a:t>
              </a:r>
              <a:r>
                <a:rPr lang="en-US" altLang="ko-KR" sz="1600" dirty="0" smtClean="0"/>
                <a:t>[1]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5000636"/>
              <a:ext cx="1000132" cy="2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outv</a:t>
              </a:r>
              <a:r>
                <a:rPr lang="en-US" altLang="ko-KR" sz="1600" dirty="0" smtClean="0"/>
                <a:t>[0]</a:t>
              </a:r>
              <a:endParaRPr lang="ko-KR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6895" y="5423432"/>
              <a:ext cx="948817" cy="2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ena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2:4 Decoder with Enable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785819" y="2643182"/>
          <a:ext cx="77867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outv</a:t>
                      </a:r>
                      <a:r>
                        <a:rPr lang="en-US" altLang="ko-KR" dirty="0" smtClean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outv</a:t>
                      </a:r>
                      <a:r>
                        <a:rPr lang="en-US" altLang="ko-KR" dirty="0" smtClean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outv</a:t>
                      </a:r>
                      <a:r>
                        <a:rPr lang="en-US" altLang="ko-KR" dirty="0" smtClean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outv</a:t>
                      </a:r>
                      <a:r>
                        <a:rPr lang="en-US" altLang="ko-KR" dirty="0" smtClean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2:4 Decoder with Enable</a:t>
            </a:r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 t="16088" r="56510" b="66551"/>
          <a:stretch>
            <a:fillRect/>
          </a:stretch>
        </p:blipFill>
        <p:spPr bwMode="auto">
          <a:xfrm>
            <a:off x="714348" y="2928934"/>
            <a:ext cx="773067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158" y="2285992"/>
            <a:ext cx="3571900" cy="43577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output X;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wire t0;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endmodule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grpSp>
        <p:nvGrpSpPr>
          <p:cNvPr id="4" name="그룹 14"/>
          <p:cNvGrpSpPr/>
          <p:nvPr/>
        </p:nvGrpSpPr>
        <p:grpSpPr>
          <a:xfrm>
            <a:off x="4643438" y="2214554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0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4714876" y="4500570"/>
            <a:ext cx="3571900" cy="2143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input A, X1, X0;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A, X1, X0,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assign X = A ? X1 :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endmodule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US" altLang="ko-KR" dirty="0" smtClean="0"/>
              <a:t>Lab03 multiplexer,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14"/>
          <p:cNvGrpSpPr/>
          <p:nvPr/>
        </p:nvGrpSpPr>
        <p:grpSpPr>
          <a:xfrm>
            <a:off x="4643438" y="2214554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0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57158" y="2285992"/>
            <a:ext cx="3571900" cy="43577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4876" y="4500570"/>
            <a:ext cx="3571900" cy="2143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input A, X1, X0;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A, X1, X0, X;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assign X = A ? X1 : X0;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endmodule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2:4 Decoder with Enable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571472" y="3214686"/>
            <a:ext cx="3929090" cy="1893020"/>
            <a:chOff x="793504" y="2643182"/>
            <a:chExt cx="7151996" cy="3278847"/>
          </a:xfrm>
        </p:grpSpPr>
        <p:grpSp>
          <p:nvGrpSpPr>
            <p:cNvPr id="5" name="그룹 13"/>
            <p:cNvGrpSpPr/>
            <p:nvPr/>
          </p:nvGrpSpPr>
          <p:grpSpPr>
            <a:xfrm>
              <a:off x="1428728" y="2643182"/>
              <a:ext cx="5214974" cy="3214710"/>
              <a:chOff x="1857356" y="2428868"/>
              <a:chExt cx="5214974" cy="3214710"/>
            </a:xfrm>
          </p:grpSpPr>
          <p:pic>
            <p:nvPicPr>
              <p:cNvPr id="13" name="Picture 5" descr="C:\jobs\Marries\CH04\Tiff\AACFLPC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605" r="47840" b="20865"/>
              <a:stretch>
                <a:fillRect/>
              </a:stretch>
            </p:blipFill>
            <p:spPr bwMode="auto">
              <a:xfrm>
                <a:off x="2428860" y="2428868"/>
                <a:ext cx="4076605" cy="3200967"/>
              </a:xfrm>
              <a:prstGeom prst="rect">
                <a:avLst/>
              </a:prstGeom>
              <a:noFill/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1857356" y="5143512"/>
                <a:ext cx="221457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6500826" y="2643182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6500826" y="342900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6500826" y="421323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6500826" y="4999048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93504" y="3845486"/>
              <a:ext cx="1063854" cy="47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inv[1]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3504" y="4488426"/>
              <a:ext cx="1063854" cy="47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inv[0]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15141" y="2643182"/>
              <a:ext cx="1230359" cy="47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outv</a:t>
              </a:r>
              <a:r>
                <a:rPr lang="en-US" altLang="ko-KR" sz="1200" dirty="0" smtClean="0"/>
                <a:t>[3]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5140" y="3416858"/>
              <a:ext cx="1230360" cy="43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outv</a:t>
              </a:r>
              <a:r>
                <a:rPr lang="en-US" altLang="ko-KR" sz="1200" dirty="0" smtClean="0"/>
                <a:t>[2]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15140" y="4214820"/>
              <a:ext cx="1230360" cy="43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outv</a:t>
              </a:r>
              <a:r>
                <a:rPr lang="en-US" altLang="ko-KR" sz="1200" dirty="0" smtClean="0"/>
                <a:t>[1]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5140" y="5000637"/>
              <a:ext cx="1230360" cy="43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outv</a:t>
              </a:r>
              <a:r>
                <a:rPr lang="en-US" altLang="ko-KR" sz="1200" dirty="0" smtClean="0"/>
                <a:t>[0]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6895" y="5423431"/>
              <a:ext cx="94881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ena</a:t>
              </a:r>
              <a:endParaRPr lang="ko-KR" altLang="en-US" sz="1200" dirty="0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4786314" y="2285992"/>
            <a:ext cx="4143404" cy="36433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DEC24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</a:t>
            </a:r>
            <a:r>
              <a:rPr lang="en-US" altLang="ko-KR" sz="1400" dirty="0" smtClean="0">
                <a:solidFill>
                  <a:schemeClr val="tx1"/>
                </a:solidFill>
              </a:rPr>
              <a:t>, inv,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outv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input [1:0] inv;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output [3:0]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outv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wire [1:0] inv;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wire [3:0]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outv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assign </a:t>
            </a:r>
            <a:r>
              <a:rPr lang="en-US" altLang="ko-KR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outv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[3] = ~inv[1] &amp; ~inv[0] &amp; </a:t>
            </a:r>
            <a:r>
              <a:rPr lang="en-US" altLang="ko-KR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ena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assign </a:t>
            </a:r>
            <a:r>
              <a:rPr lang="en-US" altLang="ko-KR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outv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[2] = ~inv[1] &amp; inv[0] &amp; </a:t>
            </a:r>
            <a:r>
              <a:rPr lang="en-US" altLang="ko-KR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ena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assign </a:t>
            </a:r>
            <a:r>
              <a:rPr lang="en-US" altLang="ko-KR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outv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[1] = inv[1] &amp; ~inv[0] &amp; </a:t>
            </a:r>
            <a:r>
              <a:rPr lang="en-US" altLang="ko-KR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ena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assign </a:t>
            </a:r>
            <a:r>
              <a:rPr lang="en-US" altLang="ko-KR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outv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[0] = inv[1] &amp; inv[0] &amp; </a:t>
            </a:r>
            <a:r>
              <a:rPr lang="en-US" altLang="ko-KR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ena</a:t>
            </a:r>
            <a:r>
              <a:rPr lang="en-US" altLang="ko-KR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2:4 Decoder with Enable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571472" y="3214686"/>
            <a:ext cx="3929090" cy="1893020"/>
            <a:chOff x="793504" y="2643182"/>
            <a:chExt cx="7151996" cy="3278847"/>
          </a:xfrm>
        </p:grpSpPr>
        <p:grpSp>
          <p:nvGrpSpPr>
            <p:cNvPr id="5" name="그룹 13"/>
            <p:cNvGrpSpPr/>
            <p:nvPr/>
          </p:nvGrpSpPr>
          <p:grpSpPr>
            <a:xfrm>
              <a:off x="1428728" y="2643182"/>
              <a:ext cx="5214974" cy="3214710"/>
              <a:chOff x="1857356" y="2428868"/>
              <a:chExt cx="5214974" cy="3214710"/>
            </a:xfrm>
          </p:grpSpPr>
          <p:pic>
            <p:nvPicPr>
              <p:cNvPr id="13" name="Picture 5" descr="C:\jobs\Marries\CH04\Tiff\AACFLPC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605" r="47840" b="20865"/>
              <a:stretch>
                <a:fillRect/>
              </a:stretch>
            </p:blipFill>
            <p:spPr bwMode="auto">
              <a:xfrm>
                <a:off x="2428860" y="2428868"/>
                <a:ext cx="4076605" cy="3200967"/>
              </a:xfrm>
              <a:prstGeom prst="rect">
                <a:avLst/>
              </a:prstGeom>
              <a:noFill/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1857356" y="5143512"/>
                <a:ext cx="2214578" cy="5000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6500826" y="2643182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6500826" y="342900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6500826" y="421323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6500826" y="4999048"/>
                <a:ext cx="571504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93504" y="3845486"/>
              <a:ext cx="1063854" cy="47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inv[1]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3504" y="4488426"/>
              <a:ext cx="1063854" cy="47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inv[0]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15141" y="2643182"/>
              <a:ext cx="1230359" cy="47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outv</a:t>
              </a:r>
              <a:r>
                <a:rPr lang="en-US" altLang="ko-KR" sz="1200" dirty="0" smtClean="0"/>
                <a:t>[3]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5140" y="3416858"/>
              <a:ext cx="1230360" cy="43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outv</a:t>
              </a:r>
              <a:r>
                <a:rPr lang="en-US" altLang="ko-KR" sz="1200" dirty="0" smtClean="0"/>
                <a:t>[2]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15140" y="4214820"/>
              <a:ext cx="1230360" cy="43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outv</a:t>
              </a:r>
              <a:r>
                <a:rPr lang="en-US" altLang="ko-KR" sz="1200" dirty="0" smtClean="0"/>
                <a:t>[1]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5140" y="5000637"/>
              <a:ext cx="1230360" cy="43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outv</a:t>
              </a:r>
              <a:r>
                <a:rPr lang="en-US" altLang="ko-KR" sz="1200" dirty="0" smtClean="0"/>
                <a:t>[0]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6895" y="5423431"/>
              <a:ext cx="948817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ena</a:t>
              </a:r>
              <a:endParaRPr lang="ko-KR" altLang="en-US" sz="1200" dirty="0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4786314" y="2285992"/>
            <a:ext cx="4143404" cy="36433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module DEC24 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</a:t>
            </a:r>
            <a:r>
              <a:rPr lang="en-US" altLang="ko-KR" sz="1400" dirty="0" smtClean="0">
                <a:solidFill>
                  <a:schemeClr val="tx1"/>
                </a:solidFill>
              </a:rPr>
              <a:t>, inv,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outv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input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input [1:0] inv;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output [3:0]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outv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wire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wire [1:0] inv;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wire [3:0]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outv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assign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outv</a:t>
            </a:r>
            <a:r>
              <a:rPr lang="en-US" altLang="ko-KR" sz="1400" dirty="0" smtClean="0">
                <a:solidFill>
                  <a:srgbClr val="FF0000"/>
                </a:solidFill>
              </a:rPr>
              <a:t>[3] = ~inv[1] &amp; ~inv[0] &amp;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ena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assign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outv</a:t>
            </a:r>
            <a:r>
              <a:rPr lang="en-US" altLang="ko-KR" sz="1400" dirty="0" smtClean="0">
                <a:solidFill>
                  <a:srgbClr val="FF0000"/>
                </a:solidFill>
              </a:rPr>
              <a:t>[2] = ~inv[1] &amp; inv[0] &amp;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ena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assign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outv</a:t>
            </a:r>
            <a:r>
              <a:rPr lang="en-US" altLang="ko-KR" sz="1400" dirty="0" smtClean="0">
                <a:solidFill>
                  <a:srgbClr val="FF0000"/>
                </a:solidFill>
              </a:rPr>
              <a:t>[1] = inv[1] &amp; ~inv[0] &amp;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ena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assign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outv</a:t>
            </a:r>
            <a:r>
              <a:rPr lang="en-US" altLang="ko-KR" sz="1400" dirty="0" smtClean="0">
                <a:solidFill>
                  <a:srgbClr val="FF0000"/>
                </a:solidFill>
              </a:rPr>
              <a:t>[0] = inv[1] &amp; inv[0] &amp;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ena</a:t>
            </a:r>
            <a:r>
              <a:rPr lang="en-US" altLang="ko-KR" sz="1400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endmodule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Session 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숙제 제출 요령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레포트로</a:t>
            </a:r>
            <a:r>
              <a:rPr lang="ko-KR" altLang="en-US" dirty="0" smtClean="0"/>
              <a:t> 작성하여 수업시간 </a:t>
            </a:r>
            <a:r>
              <a:rPr lang="ko-KR" altLang="en-US" dirty="0" err="1" smtClean="0"/>
              <a:t>시작전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pPr lvl="2"/>
            <a:r>
              <a:rPr lang="en-US" altLang="ko-KR" smtClean="0"/>
              <a:t>1</a:t>
            </a:r>
            <a:r>
              <a:rPr lang="ko-KR" altLang="en-US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레포트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표지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 err="1" smtClean="0"/>
              <a:t>verilog</a:t>
            </a:r>
            <a:r>
              <a:rPr lang="en-US" altLang="ko-KR" dirty="0" smtClean="0"/>
              <a:t> program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waveform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식별 가능하게</a:t>
            </a:r>
            <a:r>
              <a:rPr lang="en-US" altLang="ko-KR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결과 </a:t>
            </a:r>
            <a:r>
              <a:rPr lang="en-US" altLang="ko-KR" dirty="0" smtClean="0"/>
              <a:t>waveform </a:t>
            </a:r>
            <a:r>
              <a:rPr lang="ko-KR" altLang="en-US" dirty="0" smtClean="0"/>
              <a:t>원인 분석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err="1" smtClean="0"/>
              <a:t>구현시</a:t>
            </a:r>
            <a:r>
              <a:rPr lang="ko-KR" altLang="en-US" dirty="0" smtClean="0"/>
              <a:t> 어려웠던 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20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module</a:t>
            </a:r>
            <a:r>
              <a:rPr lang="en-US" altLang="ko-KR" sz="1200" dirty="0" smtClean="0">
                <a:solidFill>
                  <a:schemeClr val="tx1"/>
                </a:solidFill>
              </a:rPr>
              <a:t>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endmodule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grpSp>
        <p:nvGrpSpPr>
          <p:cNvPr id="4" name="그룹 14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0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6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13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4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</a:t>
            </a:r>
            <a:r>
              <a:rPr lang="en-US" altLang="ko-KR" sz="1200" dirty="0" smtClean="0">
                <a:solidFill>
                  <a:srgbClr val="FF0000"/>
                </a:solidFill>
              </a:rPr>
              <a:t>mux2to1</a:t>
            </a:r>
            <a:r>
              <a:rPr lang="en-US" altLang="ko-KR" sz="1200" dirty="0" smtClean="0">
                <a:solidFill>
                  <a:schemeClr val="tx1"/>
                </a:solidFill>
              </a:rPr>
              <a:t>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17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8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2385683">
            <a:off x="4940673" y="2901703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2385683">
            <a:off x="4940673" y="390183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385683">
            <a:off x="4869235" y="461621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2385683">
            <a:off x="8747153" y="3473207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</a:t>
            </a:r>
            <a:r>
              <a:rPr lang="en-US" altLang="ko-KR" sz="1200" dirty="0" smtClean="0">
                <a:solidFill>
                  <a:srgbClr val="FF0000"/>
                </a:solidFill>
              </a:rPr>
              <a:t>A, X1, X0, X</a:t>
            </a:r>
            <a:r>
              <a:rPr lang="en-US" altLang="ko-KR" sz="1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11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18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0" name="아래쪽 화살표 19"/>
          <p:cNvSpPr/>
          <p:nvPr/>
        </p:nvSpPr>
        <p:spPr>
          <a:xfrm rot="2385683">
            <a:off x="4940673" y="2901703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2385683">
            <a:off x="4940673" y="390183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2385683">
            <a:off x="4869235" y="461621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2385683">
            <a:off x="8747153" y="3473207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input A;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11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18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0" name="아래쪽 화살표 19"/>
          <p:cNvSpPr/>
          <p:nvPr/>
        </p:nvSpPr>
        <p:spPr>
          <a:xfrm rot="2385683">
            <a:off x="4940673" y="2901703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2385683">
            <a:off x="4940673" y="390183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2385683">
            <a:off x="4869235" y="461621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2385683">
            <a:off x="8747153" y="3473207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wire A;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14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21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22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23" name="아래쪽 화살표 22"/>
          <p:cNvSpPr/>
          <p:nvPr/>
        </p:nvSpPr>
        <p:spPr>
          <a:xfrm rot="2385683">
            <a:off x="5512177" y="4752314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2385683">
            <a:off x="7441001" y="3109240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8076458">
            <a:off x="6302487" y="503530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8076458">
            <a:off x="7445494" y="4392365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2132" y="45720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50720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00958" y="30003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00958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wire t0;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 Level Modeling (cont’)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 2:1 </a:t>
            </a:r>
            <a:r>
              <a:rPr lang="en-US" altLang="ko-KR" dirty="0" err="1" smtClean="0"/>
              <a:t>Mutiplexer</a:t>
            </a:r>
            <a:endParaRPr lang="ko-KR" altLang="en-US" dirty="0"/>
          </a:p>
        </p:txBody>
      </p:sp>
      <p:grpSp>
        <p:nvGrpSpPr>
          <p:cNvPr id="4" name="그룹 27"/>
          <p:cNvGrpSpPr/>
          <p:nvPr/>
        </p:nvGrpSpPr>
        <p:grpSpPr>
          <a:xfrm>
            <a:off x="4643438" y="3143248"/>
            <a:ext cx="4286280" cy="2143124"/>
            <a:chOff x="4643438" y="3143248"/>
            <a:chExt cx="4286280" cy="2143124"/>
          </a:xfrm>
        </p:grpSpPr>
        <p:grpSp>
          <p:nvGrpSpPr>
            <p:cNvPr id="5" name="그룹 7"/>
            <p:cNvGrpSpPr/>
            <p:nvPr/>
          </p:nvGrpSpPr>
          <p:grpSpPr>
            <a:xfrm>
              <a:off x="5000628" y="3214686"/>
              <a:ext cx="3643338" cy="2071686"/>
              <a:chOff x="2500298" y="2285992"/>
              <a:chExt cx="4143404" cy="2500314"/>
            </a:xfrm>
          </p:grpSpPr>
          <p:pic>
            <p:nvPicPr>
              <p:cNvPr id="34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126" r="46507" b="30586"/>
              <a:stretch>
                <a:fillRect/>
              </a:stretch>
            </p:blipFill>
            <p:spPr bwMode="auto">
              <a:xfrm>
                <a:off x="2500298" y="2285992"/>
                <a:ext cx="4143404" cy="2500314"/>
              </a:xfrm>
              <a:prstGeom prst="rect">
                <a:avLst/>
              </a:prstGeom>
              <a:noFill/>
            </p:spPr>
          </p:pic>
          <p:pic>
            <p:nvPicPr>
              <p:cNvPr id="35" name="Picture 4" descr="C:\jobs\Marries\CH04\Tiff\AACFLPH0.t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2678" t="57515" r="81243" b="30586"/>
              <a:stretch>
                <a:fillRect/>
              </a:stretch>
            </p:blipFill>
            <p:spPr bwMode="auto">
              <a:xfrm>
                <a:off x="2500298" y="4357678"/>
                <a:ext cx="500066" cy="428612"/>
              </a:xfrm>
              <a:prstGeom prst="rect">
                <a:avLst/>
              </a:prstGeom>
              <a:noFill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643438" y="485776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3438" y="314324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X1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43438" y="413123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X0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72528" y="371475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sp>
        <p:nvSpPr>
          <p:cNvPr id="36" name="아래쪽 화살표 35"/>
          <p:cNvSpPr/>
          <p:nvPr/>
        </p:nvSpPr>
        <p:spPr>
          <a:xfrm rot="2385683">
            <a:off x="5154986" y="4680877"/>
            <a:ext cx="242520" cy="34699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429256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15074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72330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7233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t3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7158" y="2285992"/>
            <a:ext cx="4143404" cy="435771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module mux2to1 (A, X1, X0, X);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input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output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A;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t0;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t1;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t2;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wire t3;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not not00 (t0, A);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not not01 (t1, t0);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and00 (t2, t1, X1);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and and01 (t3, t0, X0);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or or00 (X, t2, t3);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endmodule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2294</Words>
  <Application>Microsoft Office PowerPoint</Application>
  <PresentationFormat>화면 슬라이드 쇼(4:3)</PresentationFormat>
  <Paragraphs>587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CNCE 250 Computer Architecture  Lab session</vt:lpstr>
      <vt:lpstr>Contents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Gate Level Modeling (cont’)</vt:lpstr>
      <vt:lpstr>Dataflow Level Modeling (cont’)</vt:lpstr>
      <vt:lpstr>Dataflow Level Modeling (cont’)</vt:lpstr>
      <vt:lpstr>Dataflow Level Modeling (cont’)</vt:lpstr>
      <vt:lpstr>Dataflow Level Modeling (cont’)</vt:lpstr>
      <vt:lpstr>Lab Session Syllabus</vt:lpstr>
    </vt:vector>
  </TitlesOfParts>
  <Company>KOREA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CNCE 250 컴퓨터 구조  Lab session</dc:title>
  <dc:creator>yjahn</dc:creator>
  <cp:lastModifiedBy>arch</cp:lastModifiedBy>
  <cp:revision>121</cp:revision>
  <dcterms:created xsi:type="dcterms:W3CDTF">2008-09-11T14:11:18Z</dcterms:created>
  <dcterms:modified xsi:type="dcterms:W3CDTF">2016-03-17T07:10:55Z</dcterms:modified>
</cp:coreProperties>
</file>