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2880F-2F6E-4670-A26E-058EE17C4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4A6670-89FB-4444-84B5-9DAED0362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D6EBD-0EAC-4E48-968C-DC10197AC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6B23-8D13-4D01-8001-8E322EEC93BC}" type="datetimeFigureOut">
              <a:rPr lang="en-US" smtClean="0"/>
              <a:t>04/11/2021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069F2-0C28-4DB3-B7D8-368C96295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BBE54-DAD5-4A2C-8822-9DEE26452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2240-4B17-4CC7-ABDF-860262048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12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7FEAF-ECBD-4C42-A1F4-1B1645247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01702C-B994-4553-AEC9-3816552C9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671B0-D195-4DD8-A38E-7F51B1548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6B23-8D13-4D01-8001-8E322EEC93BC}" type="datetimeFigureOut">
              <a:rPr lang="en-US" smtClean="0"/>
              <a:t>04/11/2021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ED0A4-6FC4-44AE-AEF6-07E39F143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A9281-5DBE-4675-B14C-C4A49F9D0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2240-4B17-4CC7-ABDF-860262048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64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8E5A51-5BC0-4E08-9CDC-9F452E2E37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8D5C81-C1B4-4289-9C00-CCDA76436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4A475-A390-4A99-ADC0-A441E86B1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6B23-8D13-4D01-8001-8E322EEC93BC}" type="datetimeFigureOut">
              <a:rPr lang="en-US" smtClean="0"/>
              <a:t>04/11/2021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B3F36-2919-4A6E-AB3D-D724F50C5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71FED-D0B1-415E-97CA-2C0145316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2240-4B17-4CC7-ABDF-860262048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69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ED026-DFDD-495D-946A-21BF51FC1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DF839-C914-4541-9287-72E840171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82F40-645C-43E2-B135-C7001C06F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6B23-8D13-4D01-8001-8E322EEC93BC}" type="datetimeFigureOut">
              <a:rPr lang="en-US" smtClean="0"/>
              <a:t>04/11/2021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62C34-C882-4E73-BB83-E6472ACAD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E37E2-EA10-4277-B40B-5E543CF49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2240-4B17-4CC7-ABDF-860262048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16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CF670-8825-4AF8-8534-F78D4F519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CBE8E-E9D6-44D0-94E8-1E444CCB4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E1F34-136C-4D6F-B50C-698659195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6B23-8D13-4D01-8001-8E322EEC93BC}" type="datetimeFigureOut">
              <a:rPr lang="en-US" smtClean="0"/>
              <a:t>04/11/2021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F435C-F2ED-4F60-AB98-231B4A289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8B4FB-E986-4EF5-9CCA-9E5A31D4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2240-4B17-4CC7-ABDF-860262048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75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1D748-F921-40F9-BCB8-9F60C667F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5493B-8AA4-44FC-99BB-650E2F3D1E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B8215-4E4A-4485-963B-CCF4E3B72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C01CF-8B33-4ECA-934B-41C3F6E32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6B23-8D13-4D01-8001-8E322EEC93BC}" type="datetimeFigureOut">
              <a:rPr lang="en-US" smtClean="0"/>
              <a:t>04/11/2021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A443E-BBBF-4651-AC88-927281FEF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7B71E-2DB5-4F31-9E52-1664B187A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2240-4B17-4CC7-ABDF-860262048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62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D6799-ACE3-43B3-951E-AD1DEF260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A6D1E-FB6F-4511-8E87-7138C82D3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61BA1-12EB-4B59-8F29-83A5266CD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40A43E-EFD6-46D8-926E-828035D70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8C7BED-0D56-46F5-8913-D5EC3A306A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BBDE5-1CC3-4FB2-9E6B-E2182FE08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6B23-8D13-4D01-8001-8E322EEC93BC}" type="datetimeFigureOut">
              <a:rPr lang="en-US" smtClean="0"/>
              <a:t>04/11/2021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65FE28-DBEE-4C09-8428-A28C01F71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6ED525-3F03-4CD4-BB61-078475022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2240-4B17-4CC7-ABDF-860262048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85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27278-8A12-4197-AE33-88E22F75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706915-6201-45B7-A9D3-C96A9A7DD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6B23-8D13-4D01-8001-8E322EEC93BC}" type="datetimeFigureOut">
              <a:rPr lang="en-US" smtClean="0"/>
              <a:t>04/11/2021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58F226-BD09-4CD6-8672-B3AC3C88B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BC08E9-3BC9-46AD-A457-122B249B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2240-4B17-4CC7-ABDF-860262048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95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26B233-35AB-4FF5-B456-DDB7CDB6F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6B23-8D13-4D01-8001-8E322EEC93BC}" type="datetimeFigureOut">
              <a:rPr lang="en-US" smtClean="0"/>
              <a:t>04/11/2021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0F4729-5B89-4A24-BBEA-E025FC00A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2A1E74-2F2E-4F2E-8FA5-D2DAF9352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2240-4B17-4CC7-ABDF-860262048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4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2B971-9B7B-4C81-A596-1226FD8A1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0A7B6-884D-4DD2-9300-6AF07A73E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D309C-367A-43A4-A8F5-FB9137EAA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73AA2-A421-44AA-B406-AD19C12FA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6B23-8D13-4D01-8001-8E322EEC93BC}" type="datetimeFigureOut">
              <a:rPr lang="en-US" smtClean="0"/>
              <a:t>04/11/2021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EC2EA6-03E9-4EAE-9948-C5DB7F293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28FD4-B8D4-4B4F-B96F-2B424E8AC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2240-4B17-4CC7-ABDF-860262048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14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5DDCE-549C-4D82-8106-C907EBFB5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B5621-D5F6-4905-9F88-989D851B0B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00AEB-4058-4CC9-AC78-A660D4C9D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9A289-FE51-44D2-BD4F-CA5DF0095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6B23-8D13-4D01-8001-8E322EEC93BC}" type="datetimeFigureOut">
              <a:rPr lang="en-US" smtClean="0"/>
              <a:t>04/11/2021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1558F-1B35-436C-A311-CC0EABD3E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B58C29-D810-41D4-80ED-836EEEAD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2240-4B17-4CC7-ABDF-860262048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8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256EE0-5C81-4771-8969-CEA3E71B7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D461F-8245-4FEB-8C94-FEB01C679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9466C-BA4C-442B-9EBB-DA9102AE82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D6B23-8D13-4D01-8001-8E322EEC93BC}" type="datetimeFigureOut">
              <a:rPr lang="en-US" smtClean="0"/>
              <a:t>04/11/2021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6DC2C-D1E3-4D9E-B495-CE45DE59E2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CEB71-A534-48DD-BE22-30997EE5E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52240-4B17-4CC7-ABDF-860262048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7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985F52-8D3A-4247-82E2-DBF808665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962246"/>
            <a:ext cx="6437700" cy="2611967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Adult Salary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137F01-F95B-46C0-8CB5-993180BB6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719618"/>
            <a:ext cx="4167376" cy="1155525"/>
          </a:xfrm>
        </p:spPr>
        <p:txBody>
          <a:bodyPr anchor="t">
            <a:normAutofit/>
          </a:bodyPr>
          <a:lstStyle/>
          <a:p>
            <a:pPr algn="l"/>
            <a:r>
              <a:rPr lang="en-US" sz="1900" b="0" i="0">
                <a:effectLst/>
                <a:latin typeface="-apple-system"/>
              </a:rPr>
              <a:t>Presented by:</a:t>
            </a:r>
          </a:p>
          <a:p>
            <a:pPr algn="l"/>
            <a:r>
              <a:rPr lang="en-US" sz="1900" b="0" i="0">
                <a:effectLst/>
                <a:latin typeface="-apple-system"/>
              </a:rPr>
              <a:t>Omran Fallatah</a:t>
            </a:r>
          </a:p>
          <a:p>
            <a:pPr algn="l"/>
            <a:r>
              <a:rPr lang="en-US" sz="1900" b="0" i="0">
                <a:effectLst/>
                <a:latin typeface="-apple-system"/>
              </a:rPr>
              <a:t>Ghanim Alghanim</a:t>
            </a: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162617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1">
            <a:extLst>
              <a:ext uri="{FF2B5EF4-FFF2-40B4-BE49-F238E27FC236}">
                <a16:creationId xmlns:a16="http://schemas.microsoft.com/office/drawing/2014/main" id="{FEB0B922-A6AE-4089-8B21-F3E1A7709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237586" cy="6858000"/>
          </a:xfrm>
          <a:custGeom>
            <a:avLst/>
            <a:gdLst>
              <a:gd name="connsiteX0" fmla="*/ 0 w 10237586"/>
              <a:gd name="connsiteY0" fmla="*/ 0 h 6858000"/>
              <a:gd name="connsiteX1" fmla="*/ 7061432 w 10237586"/>
              <a:gd name="connsiteY1" fmla="*/ 0 h 6858000"/>
              <a:gd name="connsiteX2" fmla="*/ 10237586 w 10237586"/>
              <a:gd name="connsiteY2" fmla="*/ 6858000 h 6858000"/>
              <a:gd name="connsiteX3" fmla="*/ 0 w 102375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37586" h="6858000">
                <a:moveTo>
                  <a:pt x="0" y="0"/>
                </a:moveTo>
                <a:lnTo>
                  <a:pt x="7061432" y="0"/>
                </a:lnTo>
                <a:lnTo>
                  <a:pt x="1023758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 20">
            <a:extLst>
              <a:ext uri="{FF2B5EF4-FFF2-40B4-BE49-F238E27FC236}">
                <a16:creationId xmlns:a16="http://schemas.microsoft.com/office/drawing/2014/main" id="{C5EB7378-ADA3-4D6E-8E3A-09FAD147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380336" cy="6858000"/>
          </a:xfrm>
          <a:custGeom>
            <a:avLst/>
            <a:gdLst>
              <a:gd name="connsiteX0" fmla="*/ 0 w 9380336"/>
              <a:gd name="connsiteY0" fmla="*/ 0 h 6858000"/>
              <a:gd name="connsiteX1" fmla="*/ 6204182 w 9380336"/>
              <a:gd name="connsiteY1" fmla="*/ 0 h 6858000"/>
              <a:gd name="connsiteX2" fmla="*/ 9380336 w 9380336"/>
              <a:gd name="connsiteY2" fmla="*/ 6858000 h 6858000"/>
              <a:gd name="connsiteX3" fmla="*/ 0 w 93803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0336" h="6858000">
                <a:moveTo>
                  <a:pt x="0" y="0"/>
                </a:moveTo>
                <a:lnTo>
                  <a:pt x="6204182" y="0"/>
                </a:lnTo>
                <a:lnTo>
                  <a:pt x="938033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D6BBA6-19F3-4496-9F22-21371693B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Cross Validation with 10 K folds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33274A6-D290-412F-A1CC-418348756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021249"/>
            <a:ext cx="5707565" cy="41557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Best Model is Random Forest </a:t>
            </a:r>
          </a:p>
          <a:p>
            <a:r>
              <a:rPr lang="en-US" sz="2000">
                <a:solidFill>
                  <a:srgbClr val="FFFFFF"/>
                </a:solidFill>
              </a:rPr>
              <a:t>with best R Squared Score 0.85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5610FE-0504-4114-9E6F-8DAB7A8C8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537" y="3525449"/>
            <a:ext cx="4361217" cy="296742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5C4A470-5511-4CF1-9C6D-ABCF3B2EF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537" y="1666112"/>
            <a:ext cx="4313663" cy="185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928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21">
            <a:extLst>
              <a:ext uri="{FF2B5EF4-FFF2-40B4-BE49-F238E27FC236}">
                <a16:creationId xmlns:a16="http://schemas.microsoft.com/office/drawing/2014/main" id="{FEB0B922-A6AE-4089-8B21-F3E1A7709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237586" cy="6858000"/>
          </a:xfrm>
          <a:custGeom>
            <a:avLst/>
            <a:gdLst>
              <a:gd name="connsiteX0" fmla="*/ 0 w 10237586"/>
              <a:gd name="connsiteY0" fmla="*/ 0 h 6858000"/>
              <a:gd name="connsiteX1" fmla="*/ 7061432 w 10237586"/>
              <a:gd name="connsiteY1" fmla="*/ 0 h 6858000"/>
              <a:gd name="connsiteX2" fmla="*/ 10237586 w 10237586"/>
              <a:gd name="connsiteY2" fmla="*/ 6858000 h 6858000"/>
              <a:gd name="connsiteX3" fmla="*/ 0 w 102375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37586" h="6858000">
                <a:moveTo>
                  <a:pt x="0" y="0"/>
                </a:moveTo>
                <a:lnTo>
                  <a:pt x="7061432" y="0"/>
                </a:lnTo>
                <a:lnTo>
                  <a:pt x="1023758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 20">
            <a:extLst>
              <a:ext uri="{FF2B5EF4-FFF2-40B4-BE49-F238E27FC236}">
                <a16:creationId xmlns:a16="http://schemas.microsoft.com/office/drawing/2014/main" id="{C5EB7378-ADA3-4D6E-8E3A-09FAD147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380336" cy="6858000"/>
          </a:xfrm>
          <a:custGeom>
            <a:avLst/>
            <a:gdLst>
              <a:gd name="connsiteX0" fmla="*/ 0 w 9380336"/>
              <a:gd name="connsiteY0" fmla="*/ 0 h 6858000"/>
              <a:gd name="connsiteX1" fmla="*/ 6204182 w 9380336"/>
              <a:gd name="connsiteY1" fmla="*/ 0 h 6858000"/>
              <a:gd name="connsiteX2" fmla="*/ 9380336 w 9380336"/>
              <a:gd name="connsiteY2" fmla="*/ 6858000 h 6858000"/>
              <a:gd name="connsiteX3" fmla="*/ 0 w 93803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0336" h="6858000">
                <a:moveTo>
                  <a:pt x="0" y="0"/>
                </a:moveTo>
                <a:lnTo>
                  <a:pt x="6204182" y="0"/>
                </a:lnTo>
                <a:lnTo>
                  <a:pt x="938033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9A2080-3939-453A-9D87-DB2F3709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Prediction example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B2DCE2A-DE9F-4954-AD4F-7D4278185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6295" y="1231558"/>
            <a:ext cx="2799832" cy="5333017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43F2280-C48B-4CCF-B018-6D2BBE38E4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78966" y="1690688"/>
            <a:ext cx="9022404" cy="192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4988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8320351-9FA2-4A26-885B-BB8F3E490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CD2EFB-78C2-4C6E-A6B9-4ED12FAD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Many question marks on black background">
            <a:extLst>
              <a:ext uri="{FF2B5EF4-FFF2-40B4-BE49-F238E27FC236}">
                <a16:creationId xmlns:a16="http://schemas.microsoft.com/office/drawing/2014/main" id="{87A62D4E-658B-498C-AC0D-DCB5F086D4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7787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2649FFA-17D1-4F3E-AA6F-FB09B3A1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00427"/>
            <a:ext cx="9875520" cy="3299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200">
                <a:solidFill>
                  <a:srgbClr val="FFFFFF"/>
                </a:solidFill>
              </a:rPr>
              <a:t>Thank you 	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67A3EF-03BC-476C-A61E-12E81E432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9536" y="4072045"/>
            <a:ext cx="9875520" cy="141435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2711561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C9AF35-27C8-48C0-90D5-26276E3E0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2246"/>
            <a:ext cx="6437700" cy="26119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Gathering</a:t>
            </a:r>
          </a:p>
        </p:txBody>
      </p:sp>
    </p:spTree>
    <p:extLst>
      <p:ext uri="{BB962C8B-B14F-4D97-AF65-F5344CB8AC3E}">
        <p14:creationId xmlns:p14="http://schemas.microsoft.com/office/powerpoint/2010/main" val="2961665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4261E-555F-44C1-883A-0A8A3B7B7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Gathering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9D3F6-A0BF-45C1-9C97-C8D1BE69E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The dataset was collected from UCI machine learning repository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FFFFFF"/>
                </a:solidFill>
                <a:effectLst/>
                <a:latin typeface="Inter"/>
              </a:rPr>
              <a:t>The dataset contains</a:t>
            </a:r>
            <a:r>
              <a:rPr lang="en-US" sz="2000" dirty="0">
                <a:solidFill>
                  <a:srgbClr val="FFFFFF"/>
                </a:solidFill>
                <a:latin typeface="Inter"/>
              </a:rPr>
              <a:t> ~50,000 observation and 16 features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FFFFFF"/>
                </a:solidFill>
                <a:effectLst/>
                <a:latin typeface="Inter"/>
              </a:rPr>
              <a:t>Target filed: Income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325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073980-6AC9-43C4-99A7-D6DEB7D35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2246"/>
            <a:ext cx="6437700" cy="26119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24180168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BDFBC-FC9C-4110-A001-9D566733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0"/>
              </a:spcAft>
            </a:pPr>
            <a:r>
              <a:rPr lang="en-US" sz="2800" b="0" i="0" u="none" strike="noStrike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 Data Cleaning &amp; Feature Engineering</a:t>
            </a:r>
            <a:br>
              <a:rPr lang="en-US" sz="2800" b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A1D9F5-930D-4E4D-A061-A9732B1505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1807"/>
            <a:ext cx="4936067" cy="398515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A lot of outliers</a:t>
            </a:r>
          </a:p>
          <a:p>
            <a:r>
              <a:rPr lang="en-US" sz="2000" dirty="0"/>
              <a:t>Convert categorical into maps and one hot encoding</a:t>
            </a:r>
          </a:p>
          <a:p>
            <a:r>
              <a:rPr lang="en-US" sz="2000" dirty="0"/>
              <a:t>Dropping missing data that can’t be filled due to lack of data.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3BD0D333-C4BF-4505-8B26-4E1D18C72D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7734" y="2271370"/>
            <a:ext cx="4935970" cy="382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287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B0CDBF-3DA7-42FE-936A-4EB087FD9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u="none" strike="noStrike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Pre-Model Fitting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2797D-2A2D-4D04-BE7E-733E53ED10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1807"/>
            <a:ext cx="4936067" cy="398515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Unbalanced data</a:t>
            </a:r>
          </a:p>
          <a:p>
            <a:r>
              <a:rPr lang="en-US" sz="2000" dirty="0"/>
              <a:t>Used SMOTE to fill the least filled target</a:t>
            </a:r>
          </a:p>
          <a:p>
            <a:r>
              <a:rPr lang="en-US" sz="2000" dirty="0"/>
              <a:t>Used </a:t>
            </a:r>
            <a:r>
              <a:rPr lang="en-US" sz="2000" dirty="0" err="1"/>
              <a:t>MinMaxScaler</a:t>
            </a:r>
            <a:r>
              <a:rPr lang="en-US" sz="2000" dirty="0"/>
              <a:t> to normalize the data</a:t>
            </a:r>
          </a:p>
          <a:p>
            <a:endParaRPr lang="en-US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B49CC6-6662-4B51-B9CC-3EBD00C8DD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65412" y="2191807"/>
            <a:ext cx="4240614" cy="398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090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4F0E58-219F-4D60-89B2-4696C876F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2246"/>
            <a:ext cx="6437700" cy="26119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2665581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25BE67D-37E3-49F3-8251-4AD1F41F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Logistic Regression</a:t>
            </a:r>
            <a:b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Decision Tree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1E5188CF-74F1-489E-AA40-36F6304570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32918" y="1773816"/>
            <a:ext cx="4431972" cy="5082366"/>
          </a:xfrm>
        </p:spPr>
      </p:pic>
      <p:pic>
        <p:nvPicPr>
          <p:cNvPr id="18" name="Content Placeholder 6">
            <a:extLst>
              <a:ext uri="{FF2B5EF4-FFF2-40B4-BE49-F238E27FC236}">
                <a16:creationId xmlns:a16="http://schemas.microsoft.com/office/drawing/2014/main" id="{87E1EB10-D33C-43AD-99C9-7397D5B9528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3292" y="1773816"/>
            <a:ext cx="5399626" cy="508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279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FA3D01-D18B-4AA1-8D39-289FDED32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Random Forest </a:t>
            </a:r>
            <a:b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</a:t>
            </a:r>
            <a:r>
              <a:rPr lang="en-US" dirty="0"/>
              <a:t>-Nearest Neighbors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9EE4480-C08E-46D1-801B-0F34CAA3DC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27124" y="1773816"/>
            <a:ext cx="6506571" cy="4635931"/>
          </a:xfrm>
          <a:prstGeom prst="rect">
            <a:avLst/>
          </a:prstGeom>
        </p:spPr>
      </p:pic>
      <p:pic>
        <p:nvPicPr>
          <p:cNvPr id="18" name="Content Placeholder 7">
            <a:extLst>
              <a:ext uri="{FF2B5EF4-FFF2-40B4-BE49-F238E27FC236}">
                <a16:creationId xmlns:a16="http://schemas.microsoft.com/office/drawing/2014/main" id="{67B516A3-2EA6-4D84-969E-16F4446F29B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3002" y="1773816"/>
            <a:ext cx="4793357" cy="505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6906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124</Words>
  <Application>Microsoft Office PowerPoint</Application>
  <PresentationFormat>Widescreen</PresentationFormat>
  <Paragraphs>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Inter</vt:lpstr>
      <vt:lpstr>Office Theme</vt:lpstr>
      <vt:lpstr>Adult Salary Prediction</vt:lpstr>
      <vt:lpstr>Data Gathering</vt:lpstr>
      <vt:lpstr>Data Gathering</vt:lpstr>
      <vt:lpstr>Data Cleaning</vt:lpstr>
      <vt:lpstr> Data Cleaning &amp; Feature Engineering  </vt:lpstr>
      <vt:lpstr>Pre-Model Fitting</vt:lpstr>
      <vt:lpstr>Models</vt:lpstr>
      <vt:lpstr>Logistic Regression Decision Tree</vt:lpstr>
      <vt:lpstr>Random Forest  K-Nearest Neighbors</vt:lpstr>
      <vt:lpstr>Cross Validation with 10 K folds</vt:lpstr>
      <vt:lpstr>Prediction example</vt:lpstr>
      <vt:lpstr>Thank you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Adult Salary Prediction</dc:title>
  <dc:creator>Shane Furukawa</dc:creator>
  <cp:lastModifiedBy>Shane Furukawa</cp:lastModifiedBy>
  <cp:revision>1</cp:revision>
  <dcterms:created xsi:type="dcterms:W3CDTF">2021-11-03T21:11:52Z</dcterms:created>
  <dcterms:modified xsi:type="dcterms:W3CDTF">2021-11-03T22:20:16Z</dcterms:modified>
</cp:coreProperties>
</file>