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9" r:id="rId7"/>
    <p:sldId id="260" r:id="rId8"/>
    <p:sldId id="261" r:id="rId9"/>
    <p:sldId id="270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2880F-2F6E-4670-A26E-058EE17C4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A6670-89FB-4444-84B5-9DAED0362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D6EBD-0EAC-4E48-968C-DC10197AC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B23-8D13-4D01-8001-8E322EEC93BC}" type="datetimeFigureOut">
              <a:rPr lang="en-US" smtClean="0"/>
              <a:t>04/11/2021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069F2-0C28-4DB3-B7D8-368C9629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BBE54-DAD5-4A2C-8822-9DEE2645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240-4B17-4CC7-ABDF-86026204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1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FEAF-ECBD-4C42-A1F4-1B164524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1702C-B994-4553-AEC9-3816552C9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671B0-D195-4DD8-A38E-7F51B154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B23-8D13-4D01-8001-8E322EEC93BC}" type="datetimeFigureOut">
              <a:rPr lang="en-US" smtClean="0"/>
              <a:t>04/11/2021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ED0A4-6FC4-44AE-AEF6-07E39F14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A9281-5DBE-4675-B14C-C4A49F9D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240-4B17-4CC7-ABDF-86026204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6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E5A51-5BC0-4E08-9CDC-9F452E2E3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D5C81-C1B4-4289-9C00-CCDA76436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4A475-A390-4A99-ADC0-A441E86B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B23-8D13-4D01-8001-8E322EEC93BC}" type="datetimeFigureOut">
              <a:rPr lang="en-US" smtClean="0"/>
              <a:t>04/11/2021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B3F36-2919-4A6E-AB3D-D724F50C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1FED-D0B1-415E-97CA-2C014531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240-4B17-4CC7-ABDF-86026204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6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D026-DFDD-495D-946A-21BF51FC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DF839-C914-4541-9287-72E840171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82F40-645C-43E2-B135-C7001C06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B23-8D13-4D01-8001-8E322EEC93BC}" type="datetimeFigureOut">
              <a:rPr lang="en-US" smtClean="0"/>
              <a:t>04/11/2021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2C34-C882-4E73-BB83-E6472ACA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E37E2-EA10-4277-B40B-5E543CF4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240-4B17-4CC7-ABDF-86026204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1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F670-8825-4AF8-8534-F78D4F51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CBE8E-E9D6-44D0-94E8-1E444CCB4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E1F34-136C-4D6F-B50C-69865919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B23-8D13-4D01-8001-8E322EEC93BC}" type="datetimeFigureOut">
              <a:rPr lang="en-US" smtClean="0"/>
              <a:t>04/11/2021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F435C-F2ED-4F60-AB98-231B4A28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8B4FB-E986-4EF5-9CCA-9E5A31D4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240-4B17-4CC7-ABDF-86026204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7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D748-F921-40F9-BCB8-9F60C667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5493B-8AA4-44FC-99BB-650E2F3D1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B8215-4E4A-4485-963B-CCF4E3B72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C01CF-8B33-4ECA-934B-41C3F6E3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B23-8D13-4D01-8001-8E322EEC93BC}" type="datetimeFigureOut">
              <a:rPr lang="en-US" smtClean="0"/>
              <a:t>04/11/2021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A443E-BBBF-4651-AC88-927281FE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7B71E-2DB5-4F31-9E52-1664B187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240-4B17-4CC7-ABDF-86026204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6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6799-ACE3-43B3-951E-AD1DEF26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A6D1E-FB6F-4511-8E87-7138C82D3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61BA1-12EB-4B59-8F29-83A5266CD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0A43E-EFD6-46D8-926E-828035D70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C7BED-0D56-46F5-8913-D5EC3A306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BBDE5-1CC3-4FB2-9E6B-E2182FE0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B23-8D13-4D01-8001-8E322EEC93BC}" type="datetimeFigureOut">
              <a:rPr lang="en-US" smtClean="0"/>
              <a:t>04/11/2021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5FE28-DBEE-4C09-8428-A28C01F7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ED525-3F03-4CD4-BB61-07847502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240-4B17-4CC7-ABDF-86026204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8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7278-8A12-4197-AE33-88E22F75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06915-6201-45B7-A9D3-C96A9A7D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B23-8D13-4D01-8001-8E322EEC93BC}" type="datetimeFigureOut">
              <a:rPr lang="en-US" smtClean="0"/>
              <a:t>04/11/2021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8F226-BD09-4CD6-8672-B3AC3C88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C08E9-3BC9-46AD-A457-122B249B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240-4B17-4CC7-ABDF-86026204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9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6B233-35AB-4FF5-B456-DDB7CDB6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B23-8D13-4D01-8001-8E322EEC93BC}" type="datetimeFigureOut">
              <a:rPr lang="en-US" smtClean="0"/>
              <a:t>04/11/2021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F4729-5B89-4A24-BBEA-E025FC00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A1E74-2F2E-4F2E-8FA5-D2DAF935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240-4B17-4CC7-ABDF-86026204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4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B971-9B7B-4C81-A596-1226FD8A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0A7B6-884D-4DD2-9300-6AF07A73E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D309C-367A-43A4-A8F5-FB9137EAA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73AA2-A421-44AA-B406-AD19C12F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B23-8D13-4D01-8001-8E322EEC93BC}" type="datetimeFigureOut">
              <a:rPr lang="en-US" smtClean="0"/>
              <a:t>04/11/2021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C2EA6-03E9-4EAE-9948-C5DB7F29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28FD4-B8D4-4B4F-B96F-2B424E8A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240-4B17-4CC7-ABDF-86026204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1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DDCE-549C-4D82-8106-C907EBFB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B5621-D5F6-4905-9F88-989D851B0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800AEB-4058-4CC9-AC78-A660D4C9D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9A289-FE51-44D2-BD4F-CA5DF009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D6B23-8D13-4D01-8001-8E322EEC93BC}" type="datetimeFigureOut">
              <a:rPr lang="en-US" smtClean="0"/>
              <a:t>04/11/2021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1558F-1B35-436C-A311-CC0EABD3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58C29-D810-41D4-80ED-836EEEAD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2240-4B17-4CC7-ABDF-86026204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8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56EE0-5C81-4771-8969-CEA3E71B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D461F-8245-4FEB-8C94-FEB01C679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9466C-BA4C-442B-9EBB-DA9102AE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D6B23-8D13-4D01-8001-8E322EEC93BC}" type="datetimeFigureOut">
              <a:rPr lang="en-US" smtClean="0"/>
              <a:t>04/11/2021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6DC2C-D1E3-4D9E-B495-CE45DE59E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CEB71-A534-48DD-BE22-30997EE5E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2240-4B17-4CC7-ABDF-86026204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ensus.gov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85F52-8D3A-4247-82E2-DBF808665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962246"/>
            <a:ext cx="6437700" cy="2611967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Adult Salary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37F01-F95B-46C0-8CB5-993180BB6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4167376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1900" b="0" i="0">
                <a:effectLst/>
                <a:latin typeface="-apple-system"/>
              </a:rPr>
              <a:t>Presented by:</a:t>
            </a:r>
          </a:p>
          <a:p>
            <a:pPr algn="l"/>
            <a:r>
              <a:rPr lang="en-US" sz="1900" b="0" i="0">
                <a:effectLst/>
                <a:latin typeface="-apple-system"/>
              </a:rPr>
              <a:t>Omran Fallatah</a:t>
            </a:r>
          </a:p>
          <a:p>
            <a:pPr algn="l"/>
            <a:r>
              <a:rPr lang="en-US" sz="1900" b="0" i="0">
                <a:effectLst/>
                <a:latin typeface="-apple-system"/>
              </a:rPr>
              <a:t>Ghanim Alghanim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62617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F0E58-219F-4D60-89B2-4696C876F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665581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25BE67D-37E3-49F3-8251-4AD1F41F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Logistic Regression</a:t>
            </a:r>
            <a:b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Tree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E5188CF-74F1-489E-AA40-36F6304570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2918" y="1773816"/>
            <a:ext cx="4431972" cy="5082366"/>
          </a:xfrm>
        </p:spPr>
      </p:pic>
      <p:pic>
        <p:nvPicPr>
          <p:cNvPr id="18" name="Content Placeholder 6">
            <a:extLst>
              <a:ext uri="{FF2B5EF4-FFF2-40B4-BE49-F238E27FC236}">
                <a16:creationId xmlns:a16="http://schemas.microsoft.com/office/drawing/2014/main" id="{87E1EB10-D33C-43AD-99C9-7397D5B952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3292" y="1773816"/>
            <a:ext cx="5399626" cy="508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79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A3D01-D18B-4AA1-8D39-289FDED3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Forest </a:t>
            </a:r>
            <a:b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</a:t>
            </a:r>
            <a:r>
              <a:rPr lang="en-US" dirty="0"/>
              <a:t>-Nearest Neighbors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EE4480-C08E-46D1-801B-0F34CAA3DC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7124" y="1773816"/>
            <a:ext cx="6506571" cy="4635931"/>
          </a:xfrm>
          <a:prstGeom prst="rect">
            <a:avLst/>
          </a:prstGeom>
        </p:spPr>
      </p:pic>
      <p:pic>
        <p:nvPicPr>
          <p:cNvPr id="18" name="Content Placeholder 7">
            <a:extLst>
              <a:ext uri="{FF2B5EF4-FFF2-40B4-BE49-F238E27FC236}">
                <a16:creationId xmlns:a16="http://schemas.microsoft.com/office/drawing/2014/main" id="{67B516A3-2EA6-4D84-969E-16F4446F29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3002" y="1773816"/>
            <a:ext cx="4793357" cy="50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90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1">
            <a:extLst>
              <a:ext uri="{FF2B5EF4-FFF2-40B4-BE49-F238E27FC236}">
                <a16:creationId xmlns:a16="http://schemas.microsoft.com/office/drawing/2014/main" id="{FEB0B922-A6AE-4089-8B21-F3E1A7709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0">
            <a:extLst>
              <a:ext uri="{FF2B5EF4-FFF2-40B4-BE49-F238E27FC236}">
                <a16:creationId xmlns:a16="http://schemas.microsoft.com/office/drawing/2014/main" id="{C5EB7378-ADA3-4D6E-8E3A-09FAD147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6BBA6-19F3-4496-9F22-21371693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Cross Validation with 10 K folds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33274A6-D290-412F-A1CC-418348756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021249"/>
            <a:ext cx="5707565" cy="41557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Best Model is Random Forest </a:t>
            </a:r>
          </a:p>
          <a:p>
            <a:r>
              <a:rPr lang="en-US" sz="2000">
                <a:solidFill>
                  <a:srgbClr val="FFFFFF"/>
                </a:solidFill>
              </a:rPr>
              <a:t>with best R Squared Score 0.85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5610FE-0504-4114-9E6F-8DAB7A8C8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537" y="3525449"/>
            <a:ext cx="4361217" cy="29674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C4A470-5511-4CF1-9C6D-ABCF3B2EF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37" y="1666112"/>
            <a:ext cx="4313663" cy="185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28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21">
            <a:extLst>
              <a:ext uri="{FF2B5EF4-FFF2-40B4-BE49-F238E27FC236}">
                <a16:creationId xmlns:a16="http://schemas.microsoft.com/office/drawing/2014/main" id="{FEB0B922-A6AE-4089-8B21-F3E1A7709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237586" cy="6858000"/>
          </a:xfrm>
          <a:custGeom>
            <a:avLst/>
            <a:gdLst>
              <a:gd name="connsiteX0" fmla="*/ 0 w 10237586"/>
              <a:gd name="connsiteY0" fmla="*/ 0 h 6858000"/>
              <a:gd name="connsiteX1" fmla="*/ 7061432 w 10237586"/>
              <a:gd name="connsiteY1" fmla="*/ 0 h 6858000"/>
              <a:gd name="connsiteX2" fmla="*/ 10237586 w 10237586"/>
              <a:gd name="connsiteY2" fmla="*/ 6858000 h 6858000"/>
              <a:gd name="connsiteX3" fmla="*/ 0 w 102375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37586" h="6858000">
                <a:moveTo>
                  <a:pt x="0" y="0"/>
                </a:moveTo>
                <a:lnTo>
                  <a:pt x="7061432" y="0"/>
                </a:lnTo>
                <a:lnTo>
                  <a:pt x="1023758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0">
            <a:extLst>
              <a:ext uri="{FF2B5EF4-FFF2-40B4-BE49-F238E27FC236}">
                <a16:creationId xmlns:a16="http://schemas.microsoft.com/office/drawing/2014/main" id="{C5EB7378-ADA3-4D6E-8E3A-09FAD147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A2080-3939-453A-9D87-DB2F3709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Prediction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2DCE2A-DE9F-4954-AD4F-7D4278185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295" y="1231558"/>
            <a:ext cx="2799832" cy="533301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3F2280-C48B-4CCF-B018-6D2BBE38E4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8966" y="1690688"/>
            <a:ext cx="9022404" cy="192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98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Many question marks on black background">
            <a:extLst>
              <a:ext uri="{FF2B5EF4-FFF2-40B4-BE49-F238E27FC236}">
                <a16:creationId xmlns:a16="http://schemas.microsoft.com/office/drawing/2014/main" id="{87A62D4E-658B-498C-AC0D-DCB5F086D4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78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2649FFA-17D1-4F3E-AA6F-FB09B3A1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7"/>
            <a:ext cx="9875520" cy="3299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200">
                <a:solidFill>
                  <a:srgbClr val="FFFFFF"/>
                </a:solidFill>
              </a:rPr>
              <a:t>Thank you 	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67A3EF-03BC-476C-A61E-12E81E432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536" y="4072045"/>
            <a:ext cx="9875520" cy="14143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71156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9AF35-27C8-48C0-90D5-26276E3E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961665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FA8BF5-9ABB-4739-AB67-69713228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Dataset Description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80BE3-C9F6-48E3-A588-596D2B4C6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FFFFFF"/>
                </a:solidFill>
                <a:effectLst/>
                <a:latin typeface="Helvetica Neue"/>
              </a:rPr>
              <a:t>The dataset is credited to Ronny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Helvetica Neue"/>
              </a:rPr>
              <a:t>Kohavi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Helvetica Neue"/>
              </a:rPr>
              <a:t> and Barry Becker and was drawn from the 1994 </a:t>
            </a:r>
            <a:r>
              <a:rPr lang="en-US" sz="2000" b="0" i="0" u="none" strike="noStrike" dirty="0">
                <a:solidFill>
                  <a:srgbClr val="FFFFFF"/>
                </a:solidFill>
                <a:effectLst/>
                <a:latin typeface="Helvetica Neue"/>
                <a:hlinkClick r:id="rId2"/>
              </a:rPr>
              <a:t>United States Census Bureau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Helvetica Neue"/>
              </a:rPr>
              <a:t> data and involves using personal details such as education level to predict whether an individual will earn more or less than $50,000 per year.</a:t>
            </a:r>
          </a:p>
          <a:p>
            <a:endParaRPr lang="en-US" sz="2000" dirty="0">
              <a:solidFill>
                <a:srgbClr val="FFFFFF"/>
              </a:solidFill>
              <a:latin typeface="Helvetica Neue"/>
            </a:endParaRPr>
          </a:p>
          <a:p>
            <a:r>
              <a:rPr lang="en-US" sz="2000" dirty="0">
                <a:solidFill>
                  <a:srgbClr val="FFFFFF"/>
                </a:solidFill>
                <a:latin typeface="Helvetica Neue"/>
              </a:rPr>
              <a:t>The task is to predict whether a given adult makes more than $50,000 a year-based attributes such as education, hours of work per week, etc.</a:t>
            </a:r>
          </a:p>
        </p:txBody>
      </p:sp>
    </p:spTree>
    <p:extLst>
      <p:ext uri="{BB962C8B-B14F-4D97-AF65-F5344CB8AC3E}">
        <p14:creationId xmlns:p14="http://schemas.microsoft.com/office/powerpoint/2010/main" val="3316692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4261E-555F-44C1-883A-0A8A3B7B7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D3F6-A0BF-45C1-9C97-C8D1BE69E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069" y="1263535"/>
            <a:ext cx="11712633" cy="53783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The dataset was collected from UCI machine learning repository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Inter"/>
              </a:rPr>
              <a:t>The dataset provides ~50,000 observations and 14 input variables that are a mixture of categorical, ordinal, and numerical data types. The complete list of variables is as follows:</a:t>
            </a:r>
          </a:p>
          <a:p>
            <a:r>
              <a:rPr lang="en-US" sz="2000" dirty="0">
                <a:solidFill>
                  <a:srgbClr val="FFFFFF"/>
                </a:solidFill>
                <a:latin typeface="Inter"/>
              </a:rPr>
              <a:t>Age.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Inter"/>
              </a:rPr>
              <a:t>Workclass.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Inter"/>
              </a:rPr>
              <a:t>Final Weight.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Inter"/>
              </a:rPr>
              <a:t>Education.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Inter"/>
              </a:rPr>
              <a:t>Education Number of Years.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Inter"/>
              </a:rPr>
              <a:t>Marital-status.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Inter"/>
              </a:rPr>
              <a:t>Occupation.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Inter"/>
              </a:rPr>
              <a:t>Relationship.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Inter"/>
              </a:rPr>
              <a:t>Race.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Inter"/>
              </a:rPr>
              <a:t>Sex.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Inter"/>
              </a:rPr>
              <a:t>Capital-gain.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Inter"/>
              </a:rPr>
              <a:t>Capital-loss.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Inter"/>
              </a:rPr>
              <a:t>Hours-per-week.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Inter"/>
              </a:rPr>
              <a:t>Native-country.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Inter"/>
              </a:rPr>
              <a:t>Target filed: Income</a:t>
            </a:r>
          </a:p>
        </p:txBody>
      </p:sp>
    </p:spTree>
    <p:extLst>
      <p:ext uri="{BB962C8B-B14F-4D97-AF65-F5344CB8AC3E}">
        <p14:creationId xmlns:p14="http://schemas.microsoft.com/office/powerpoint/2010/main" val="2408325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73980-6AC9-43C4-99A7-D6DEB7D3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2246"/>
            <a:ext cx="6437700" cy="26119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2418016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BC2F9E-ACB5-449A-9980-7B6113D6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Exploratory Data Analysis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4C3537-25A2-417B-9642-50C4FBAC3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pPr fontAlgn="base"/>
            <a:r>
              <a:rPr lang="en-US" sz="2000" b="0" dirty="0">
                <a:effectLst/>
              </a:rPr>
              <a:t>We can see many different distributions, some with Gaussian-like distributions, others with seemingly exponential or discrete distributions. We can also see that they all appear to have a very different scale.</a:t>
            </a:r>
          </a:p>
          <a:p>
            <a:pPr fontAlgn="base"/>
            <a:r>
              <a:rPr lang="en-US" sz="2000" b="0" dirty="0">
                <a:effectLst/>
              </a:rPr>
              <a:t>Depending on the choice of modeling algorithms, we would expect scaling the distributions to the same range to be useful, and perhaps the use of some power transforms</a:t>
            </a:r>
          </a:p>
          <a:p>
            <a:endParaRPr lang="en-US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1A80E6-5C06-419C-8808-6CEB9F60C7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32921" y="1850558"/>
            <a:ext cx="5653833" cy="37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79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BDFBC-FC9C-4110-A001-9D566733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0"/>
              </a:spcAft>
            </a:pPr>
            <a:r>
              <a:rPr lang="en-US" sz="2800" b="0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 Data Cleaning &amp; Feature Engineering</a:t>
            </a:r>
            <a:br>
              <a:rPr lang="en-US" sz="2800" b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A1D9F5-930D-4E4D-A061-A9732B150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A lot of outliers</a:t>
            </a:r>
          </a:p>
          <a:p>
            <a:r>
              <a:rPr lang="en-US" sz="2000" dirty="0"/>
              <a:t>Convert categorical into maps and one hot encoding</a:t>
            </a:r>
          </a:p>
          <a:p>
            <a:r>
              <a:rPr lang="en-US" sz="2000" dirty="0"/>
              <a:t>Dropping missing data that can’t be filled due to lack of data.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3BD0D333-C4BF-4505-8B26-4E1D18C72D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7734" y="2271370"/>
            <a:ext cx="4935970" cy="382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87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0CDBF-3DA7-42FE-936A-4EB087FD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Pre-Model Fitting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2797D-2A2D-4D04-BE7E-733E53ED1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Unbalanced data</a:t>
            </a:r>
          </a:p>
          <a:p>
            <a:r>
              <a:rPr lang="en-US" sz="2000" dirty="0"/>
              <a:t>Used SMOTE to fill the least filled target</a:t>
            </a:r>
          </a:p>
          <a:p>
            <a:r>
              <a:rPr lang="en-US" sz="2000" dirty="0"/>
              <a:t>Used </a:t>
            </a:r>
            <a:r>
              <a:rPr lang="en-US" sz="2000" dirty="0" err="1"/>
              <a:t>MinMaxScaler</a:t>
            </a:r>
            <a:r>
              <a:rPr lang="en-US" sz="2000" dirty="0"/>
              <a:t> to normalize the data</a:t>
            </a:r>
          </a:p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49CC6-6662-4B51-B9CC-3EBD00C8DD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5412" y="2191807"/>
            <a:ext cx="4240614" cy="39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90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498EF-9458-4D93-ADF2-257C576B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Pre-Model Fitting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319D0-D6F4-4813-A515-1C2EED30C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Our model now consists of ~69000 observation </a:t>
            </a:r>
          </a:p>
          <a:p>
            <a:r>
              <a:rPr lang="en-US" sz="2000" dirty="0"/>
              <a:t>split into 2 arrays one for training and testing : ration 80/20 % respectively </a:t>
            </a:r>
          </a:p>
          <a:p>
            <a:r>
              <a:rPr lang="en-US" sz="2000" dirty="0"/>
              <a:t>Scaled between 0-1 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CB62001-2CE4-482E-963B-C8172A1392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7734" y="2914933"/>
            <a:ext cx="4935970" cy="253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56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349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Helvetica Neue</vt:lpstr>
      <vt:lpstr>Inter</vt:lpstr>
      <vt:lpstr>Office Theme</vt:lpstr>
      <vt:lpstr>Adult Salary Prediction</vt:lpstr>
      <vt:lpstr>Dataset</vt:lpstr>
      <vt:lpstr>Dataset Description </vt:lpstr>
      <vt:lpstr>Dataset</vt:lpstr>
      <vt:lpstr>EDA</vt:lpstr>
      <vt:lpstr>Exploratory Data Analysis</vt:lpstr>
      <vt:lpstr> Data Cleaning &amp; Feature Engineering  </vt:lpstr>
      <vt:lpstr>Pre-Model Fitting</vt:lpstr>
      <vt:lpstr>Pre-Model Fitting</vt:lpstr>
      <vt:lpstr>Models</vt:lpstr>
      <vt:lpstr>Logistic Regression Decision Tree</vt:lpstr>
      <vt:lpstr>Random Forest  K-Nearest Neighbors</vt:lpstr>
      <vt:lpstr>Cross Validation with 10 K folds</vt:lpstr>
      <vt:lpstr>Prediction example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Adult Salary Prediction</dc:title>
  <dc:creator>Shane Furukawa</dc:creator>
  <cp:lastModifiedBy>Shane Furukawa</cp:lastModifiedBy>
  <cp:revision>2</cp:revision>
  <dcterms:created xsi:type="dcterms:W3CDTF">2021-11-03T21:11:52Z</dcterms:created>
  <dcterms:modified xsi:type="dcterms:W3CDTF">2021-11-04T07:03:13Z</dcterms:modified>
</cp:coreProperties>
</file>