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70" r:id="rId8"/>
    <p:sldId id="263" r:id="rId9"/>
    <p:sldId id="265" r:id="rId10"/>
    <p:sldId id="266" r:id="rId11"/>
    <p:sldId id="267" r:id="rId12"/>
    <p:sldId id="268" r:id="rId13"/>
    <p:sldId id="269" r:id="rId14"/>
    <p:sldId id="272" r:id="rId15"/>
    <p:sldId id="271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03154"/>
        </a:solidFill>
        <a:effectLst/>
        <a:uFillTx/>
        <a:latin typeface="Corbel"/>
        <a:ea typeface="Corbel"/>
        <a:cs typeface="Corbel"/>
        <a:sym typeface="Corbe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03154"/>
        </a:solidFill>
        <a:effectLst/>
        <a:uFillTx/>
        <a:latin typeface="Corbel"/>
        <a:ea typeface="Corbel"/>
        <a:cs typeface="Corbel"/>
        <a:sym typeface="Corbe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03154"/>
        </a:solidFill>
        <a:effectLst/>
        <a:uFillTx/>
        <a:latin typeface="Corbel"/>
        <a:ea typeface="Corbel"/>
        <a:cs typeface="Corbel"/>
        <a:sym typeface="Corbe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03154"/>
        </a:solidFill>
        <a:effectLst/>
        <a:uFillTx/>
        <a:latin typeface="Corbel"/>
        <a:ea typeface="Corbel"/>
        <a:cs typeface="Corbel"/>
        <a:sym typeface="Corbe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03154"/>
        </a:solidFill>
        <a:effectLst/>
        <a:uFillTx/>
        <a:latin typeface="Corbel"/>
        <a:ea typeface="Corbel"/>
        <a:cs typeface="Corbel"/>
        <a:sym typeface="Corbe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03154"/>
        </a:solidFill>
        <a:effectLst/>
        <a:uFillTx/>
        <a:latin typeface="Corbel"/>
        <a:ea typeface="Corbel"/>
        <a:cs typeface="Corbel"/>
        <a:sym typeface="Corbe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03154"/>
        </a:solidFill>
        <a:effectLst/>
        <a:uFillTx/>
        <a:latin typeface="Corbel"/>
        <a:ea typeface="Corbel"/>
        <a:cs typeface="Corbel"/>
        <a:sym typeface="Corbe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03154"/>
        </a:solidFill>
        <a:effectLst/>
        <a:uFillTx/>
        <a:latin typeface="Corbel"/>
        <a:ea typeface="Corbel"/>
        <a:cs typeface="Corbel"/>
        <a:sym typeface="Corbe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03154"/>
        </a:solidFill>
        <a:effectLst/>
        <a:uFillTx/>
        <a:latin typeface="Corbel"/>
        <a:ea typeface="Corbel"/>
        <a:cs typeface="Corbel"/>
        <a:sym typeface="Corbe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orbel"/>
          <a:ea typeface="Corbel"/>
          <a:cs typeface="Corbel"/>
        </a:font>
        <a:srgbClr val="10315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7CA"/>
          </a:solidFill>
        </a:fill>
      </a:tcStyle>
    </a:wholeTbl>
    <a:band2H>
      <a:tcTxStyle/>
      <a:tcStyle>
        <a:tcBdr/>
        <a:fill>
          <a:solidFill>
            <a:srgbClr val="FFECE6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orbel"/>
          <a:ea typeface="Corbel"/>
          <a:cs typeface="Corbel"/>
        </a:font>
        <a:srgbClr val="10315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F8D8"/>
          </a:solidFill>
        </a:fill>
      </a:tcStyle>
    </a:wholeTbl>
    <a:band2H>
      <a:tcTxStyle/>
      <a:tcStyle>
        <a:tcBdr/>
        <a:fill>
          <a:solidFill>
            <a:srgbClr val="FEFBED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orbel"/>
          <a:ea typeface="Corbel"/>
          <a:cs typeface="Corbel"/>
        </a:font>
        <a:srgbClr val="10315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CAEE"/>
          </a:solidFill>
        </a:fill>
      </a:tcStyle>
    </a:wholeTbl>
    <a:band2H>
      <a:tcTxStyle/>
      <a:tcStyle>
        <a:tcBdr/>
        <a:fill>
          <a:solidFill>
            <a:srgbClr val="EFE6F7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orbel"/>
          <a:ea typeface="Corbel"/>
          <a:cs typeface="Corbel"/>
        </a:font>
        <a:srgbClr val="1031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1031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03154"/>
              </a:solidFill>
              <a:prstDash val="solid"/>
              <a:round/>
            </a:ln>
          </a:top>
          <a:bottom>
            <a:ln w="25400" cap="flat">
              <a:solidFill>
                <a:srgbClr val="1031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03154"/>
              </a:solidFill>
              <a:prstDash val="solid"/>
              <a:round/>
            </a:ln>
          </a:top>
          <a:bottom>
            <a:ln w="25400" cap="flat">
              <a:solidFill>
                <a:srgbClr val="1031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orbel"/>
          <a:ea typeface="Corbel"/>
          <a:cs typeface="Corbel"/>
        </a:font>
        <a:srgbClr val="10315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F"/>
          </a:solidFill>
        </a:fill>
      </a:tcStyle>
    </a:wholeTbl>
    <a:band2H>
      <a:tcTxStyle/>
      <a:tcStyle>
        <a:tcBdr/>
        <a:fill>
          <a:solidFill>
            <a:srgbClr val="E6E7E9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03154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03154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03154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orbel"/>
          <a:ea typeface="Corbel"/>
          <a:cs typeface="Corbel"/>
        </a:font>
        <a:srgbClr val="103154"/>
      </a:tcTxStyle>
      <a:tcStyle>
        <a:tcBdr>
          <a:left>
            <a:ln w="12700" cap="flat">
              <a:solidFill>
                <a:srgbClr val="103154"/>
              </a:solidFill>
              <a:prstDash val="solid"/>
              <a:round/>
            </a:ln>
          </a:left>
          <a:right>
            <a:ln w="12700" cap="flat">
              <a:solidFill>
                <a:srgbClr val="103154"/>
              </a:solidFill>
              <a:prstDash val="solid"/>
              <a:round/>
            </a:ln>
          </a:right>
          <a:top>
            <a:ln w="12700" cap="flat">
              <a:solidFill>
                <a:srgbClr val="103154"/>
              </a:solidFill>
              <a:prstDash val="solid"/>
              <a:round/>
            </a:ln>
          </a:top>
          <a:bottom>
            <a:ln w="12700" cap="flat">
              <a:solidFill>
                <a:srgbClr val="103154"/>
              </a:solidFill>
              <a:prstDash val="solid"/>
              <a:round/>
            </a:ln>
          </a:bottom>
          <a:insideH>
            <a:ln w="12700" cap="flat">
              <a:solidFill>
                <a:srgbClr val="103154"/>
              </a:solidFill>
              <a:prstDash val="solid"/>
              <a:round/>
            </a:ln>
          </a:insideH>
          <a:insideV>
            <a:ln w="12700" cap="flat">
              <a:solidFill>
                <a:srgbClr val="103154"/>
              </a:solidFill>
              <a:prstDash val="solid"/>
              <a:round/>
            </a:ln>
          </a:insideV>
        </a:tcBdr>
        <a:fill>
          <a:solidFill>
            <a:srgbClr val="103154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103154"/>
      </a:tcTxStyle>
      <a:tcStyle>
        <a:tcBdr>
          <a:left>
            <a:ln w="12700" cap="flat">
              <a:solidFill>
                <a:srgbClr val="103154"/>
              </a:solidFill>
              <a:prstDash val="solid"/>
              <a:round/>
            </a:ln>
          </a:left>
          <a:right>
            <a:ln w="12700" cap="flat">
              <a:solidFill>
                <a:srgbClr val="103154"/>
              </a:solidFill>
              <a:prstDash val="solid"/>
              <a:round/>
            </a:ln>
          </a:right>
          <a:top>
            <a:ln w="12700" cap="flat">
              <a:solidFill>
                <a:srgbClr val="103154"/>
              </a:solidFill>
              <a:prstDash val="solid"/>
              <a:round/>
            </a:ln>
          </a:top>
          <a:bottom>
            <a:ln w="12700" cap="flat">
              <a:solidFill>
                <a:srgbClr val="103154"/>
              </a:solidFill>
              <a:prstDash val="solid"/>
              <a:round/>
            </a:ln>
          </a:bottom>
          <a:insideH>
            <a:ln w="12700" cap="flat">
              <a:solidFill>
                <a:srgbClr val="103154"/>
              </a:solidFill>
              <a:prstDash val="solid"/>
              <a:round/>
            </a:ln>
          </a:insideH>
          <a:insideV>
            <a:ln w="12700" cap="flat">
              <a:solidFill>
                <a:srgbClr val="103154"/>
              </a:solidFill>
              <a:prstDash val="solid"/>
              <a:round/>
            </a:ln>
          </a:insideV>
        </a:tcBdr>
        <a:fill>
          <a:solidFill>
            <a:srgbClr val="103154">
              <a:alpha val="20000"/>
            </a:srgbClr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103154"/>
      </a:tcTxStyle>
      <a:tcStyle>
        <a:tcBdr>
          <a:left>
            <a:ln w="12700" cap="flat">
              <a:solidFill>
                <a:srgbClr val="103154"/>
              </a:solidFill>
              <a:prstDash val="solid"/>
              <a:round/>
            </a:ln>
          </a:left>
          <a:right>
            <a:ln w="12700" cap="flat">
              <a:solidFill>
                <a:srgbClr val="103154"/>
              </a:solidFill>
              <a:prstDash val="solid"/>
              <a:round/>
            </a:ln>
          </a:right>
          <a:top>
            <a:ln w="50800" cap="flat">
              <a:solidFill>
                <a:srgbClr val="103154"/>
              </a:solidFill>
              <a:prstDash val="solid"/>
              <a:round/>
            </a:ln>
          </a:top>
          <a:bottom>
            <a:ln w="12700" cap="flat">
              <a:solidFill>
                <a:srgbClr val="103154"/>
              </a:solidFill>
              <a:prstDash val="solid"/>
              <a:round/>
            </a:ln>
          </a:bottom>
          <a:insideH>
            <a:ln w="12700" cap="flat">
              <a:solidFill>
                <a:srgbClr val="103154"/>
              </a:solidFill>
              <a:prstDash val="solid"/>
              <a:round/>
            </a:ln>
          </a:insideH>
          <a:insideV>
            <a:ln w="12700" cap="flat">
              <a:solidFill>
                <a:srgbClr val="10315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orbel"/>
          <a:ea typeface="Corbel"/>
          <a:cs typeface="Corbel"/>
        </a:font>
        <a:srgbClr val="103154"/>
      </a:tcTxStyle>
      <a:tcStyle>
        <a:tcBdr>
          <a:left>
            <a:ln w="12700" cap="flat">
              <a:solidFill>
                <a:srgbClr val="103154"/>
              </a:solidFill>
              <a:prstDash val="solid"/>
              <a:round/>
            </a:ln>
          </a:left>
          <a:right>
            <a:ln w="12700" cap="flat">
              <a:solidFill>
                <a:srgbClr val="103154"/>
              </a:solidFill>
              <a:prstDash val="solid"/>
              <a:round/>
            </a:ln>
          </a:right>
          <a:top>
            <a:ln w="12700" cap="flat">
              <a:solidFill>
                <a:srgbClr val="103154"/>
              </a:solidFill>
              <a:prstDash val="solid"/>
              <a:round/>
            </a:ln>
          </a:top>
          <a:bottom>
            <a:ln w="25400" cap="flat">
              <a:solidFill>
                <a:srgbClr val="103154"/>
              </a:solidFill>
              <a:prstDash val="solid"/>
              <a:round/>
            </a:ln>
          </a:bottom>
          <a:insideH>
            <a:ln w="12700" cap="flat">
              <a:solidFill>
                <a:srgbClr val="103154"/>
              </a:solidFill>
              <a:prstDash val="solid"/>
              <a:round/>
            </a:ln>
          </a:insideH>
          <a:insideV>
            <a:ln w="12700" cap="flat">
              <a:solidFill>
                <a:srgbClr val="103154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112" d="100"/>
          <a:sy n="112" d="100"/>
        </p:scale>
        <p:origin x="16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39608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0"/>
          <p:cNvGrpSpPr/>
          <p:nvPr/>
        </p:nvGrpSpPr>
        <p:grpSpPr>
          <a:xfrm>
            <a:off x="-2" y="3379693"/>
            <a:ext cx="7543803" cy="2604249"/>
            <a:chOff x="0" y="0"/>
            <a:chExt cx="7543801" cy="2604248"/>
          </a:xfrm>
        </p:grpSpPr>
        <p:grpSp>
          <p:nvGrpSpPr>
            <p:cNvPr id="15" name="Group 11"/>
            <p:cNvGrpSpPr/>
            <p:nvPr/>
          </p:nvGrpSpPr>
          <p:grpSpPr>
            <a:xfrm>
              <a:off x="-1" y="-1"/>
              <a:ext cx="7543803" cy="2604249"/>
              <a:chOff x="0" y="0"/>
              <a:chExt cx="7543801" cy="2604248"/>
            </a:xfrm>
          </p:grpSpPr>
          <p:sp>
            <p:nvSpPr>
              <p:cNvPr id="13" name="Snip Single Corner Rectangle 14"/>
              <p:cNvSpPr/>
              <p:nvPr/>
            </p:nvSpPr>
            <p:spPr>
              <a:xfrm rot="10800000" flipH="1">
                <a:off x="-1" y="13447"/>
                <a:ext cx="7543801" cy="2590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053" y="0"/>
                    </a:lnTo>
                    <a:lnTo>
                      <a:pt x="21600" y="1594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50800" dist="63500" dir="27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Straight Connector 15"/>
              <p:cNvSpPr/>
              <p:nvPr/>
            </p:nvSpPr>
            <p:spPr>
              <a:xfrm>
                <a:off x="0" y="-1"/>
                <a:ext cx="7543802" cy="2379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6" name="Teardrop 12"/>
            <p:cNvSpPr/>
            <p:nvPr/>
          </p:nvSpPr>
          <p:spPr>
            <a:xfrm>
              <a:off x="6817659" y="242046"/>
              <a:ext cx="394449" cy="39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1371600" y="3913280"/>
            <a:ext cx="5867400" cy="1470026"/>
          </a:xfrm>
          <a:prstGeom prst="rect">
            <a:avLst/>
          </a:prstGeom>
        </p:spPr>
        <p:txBody>
          <a:bodyPr/>
          <a:lstStyle>
            <a:lvl1pPr algn="r">
              <a:defRPr sz="4600"/>
            </a:lvl1pPr>
          </a:lstStyle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5396753"/>
            <a:ext cx="5867400" cy="57374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ClrTx/>
              <a:buSzTx/>
              <a:buNone/>
              <a:defRPr sz="1400"/>
            </a:lvl1pPr>
            <a:lvl2pPr marL="0" indent="457200" algn="r">
              <a:spcBef>
                <a:spcPts val="0"/>
              </a:spcBef>
              <a:buClrTx/>
              <a:buSzTx/>
              <a:buNone/>
              <a:defRPr sz="1400"/>
            </a:lvl2pPr>
            <a:lvl3pPr marL="0" indent="914400" algn="r">
              <a:spcBef>
                <a:spcPts val="0"/>
              </a:spcBef>
              <a:buClrTx/>
              <a:buSzTx/>
              <a:buNone/>
              <a:defRPr sz="1400"/>
            </a:lvl3pPr>
            <a:lvl4pPr marL="0" indent="1371600" algn="r">
              <a:spcBef>
                <a:spcPts val="0"/>
              </a:spcBef>
              <a:buClrTx/>
              <a:buSzTx/>
              <a:buNone/>
              <a:defRPr sz="1400"/>
            </a:lvl4pPr>
            <a:lvl5pPr marL="0" indent="1828800" algn="r">
              <a:spcBef>
                <a:spcPts val="0"/>
              </a:spcBef>
              <a:buClrTx/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0"/>
          <p:cNvGrpSpPr/>
          <p:nvPr/>
        </p:nvGrpSpPr>
        <p:grpSpPr>
          <a:xfrm>
            <a:off x="228599" y="228599"/>
            <a:ext cx="4251962" cy="6387354"/>
            <a:chOff x="0" y="0"/>
            <a:chExt cx="4251960" cy="6387352"/>
          </a:xfrm>
        </p:grpSpPr>
        <p:sp>
          <p:nvSpPr>
            <p:cNvPr id="114" name="Snip Diagonal Corner Rectangle 11"/>
            <p:cNvSpPr/>
            <p:nvPr/>
          </p:nvSpPr>
          <p:spPr>
            <a:xfrm rot="10800000" flipH="1">
              <a:off x="0" y="-1"/>
              <a:ext cx="4251960" cy="6387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780" y="0"/>
                  </a:lnTo>
                  <a:lnTo>
                    <a:pt x="21600" y="546"/>
                  </a:lnTo>
                  <a:lnTo>
                    <a:pt x="21600" y="21600"/>
                  </a:lnTo>
                  <a:lnTo>
                    <a:pt x="820" y="21600"/>
                  </a:lnTo>
                  <a:lnTo>
                    <a:pt x="0" y="2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50800" dist="63500" dir="2700000" rotWithShape="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5" name="Teardrop 12"/>
            <p:cNvSpPr/>
            <p:nvPr/>
          </p:nvSpPr>
          <p:spPr>
            <a:xfrm>
              <a:off x="3657598" y="203947"/>
              <a:ext cx="355003" cy="35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530351" y="2176272"/>
            <a:ext cx="3657601" cy="1161289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Picture Placeholder 2"/>
          <p:cNvSpPr>
            <a:spLocks noGrp="1"/>
          </p:cNvSpPr>
          <p:nvPr>
            <p:ph type="pic" idx="13"/>
          </p:nvPr>
        </p:nvSpPr>
        <p:spPr>
          <a:xfrm flipH="1">
            <a:off x="4654474" y="228600"/>
            <a:ext cx="4251961" cy="6391656"/>
          </a:xfrm>
          <a:prstGeom prst="rect">
            <a:avLst/>
          </a:prstGeom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30351" y="3342401"/>
            <a:ext cx="3657601" cy="25952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buClrTx/>
              <a:buSzTx/>
              <a:buNone/>
              <a:defRPr sz="1800"/>
            </a:lvl1pPr>
            <a:lvl2pPr marL="0" indent="457200">
              <a:lnSpc>
                <a:spcPct val="110000"/>
              </a:lnSpc>
              <a:spcBef>
                <a:spcPts val="600"/>
              </a:spcBef>
              <a:buClrTx/>
              <a:buSzTx/>
              <a:buNone/>
              <a:defRPr sz="1800"/>
            </a:lvl2pPr>
            <a:lvl3pPr marL="0" indent="914400">
              <a:lnSpc>
                <a:spcPct val="110000"/>
              </a:lnSpc>
              <a:spcBef>
                <a:spcPts val="600"/>
              </a:spcBef>
              <a:buClrTx/>
              <a:buSzTx/>
              <a:buNone/>
              <a:defRPr sz="1800"/>
            </a:lvl3pPr>
            <a:lvl4pPr marL="0" indent="1371600">
              <a:lnSpc>
                <a:spcPct val="110000"/>
              </a:lnSpc>
              <a:spcBef>
                <a:spcPts val="600"/>
              </a:spcBef>
              <a:buClrTx/>
              <a:buSzTx/>
              <a:buNone/>
              <a:defRPr sz="1800"/>
            </a:lvl4pPr>
            <a:lvl5pPr marL="0" indent="1828800">
              <a:lnSpc>
                <a:spcPct val="110000"/>
              </a:lnSpc>
              <a:spcBef>
                <a:spcPts val="600"/>
              </a:spcBef>
              <a:buClrTx/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01752" y="6354508"/>
            <a:ext cx="243841" cy="256541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nip Diagonal Corner Rectangle 8"/>
          <p:cNvSpPr/>
          <p:nvPr/>
        </p:nvSpPr>
        <p:spPr>
          <a:xfrm flipV="1">
            <a:off x="228600" y="4648200"/>
            <a:ext cx="8686800" cy="1963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142" y="0"/>
                </a:lnTo>
                <a:lnTo>
                  <a:pt x="21600" y="2025"/>
                </a:lnTo>
                <a:lnTo>
                  <a:pt x="21600" y="21600"/>
                </a:lnTo>
                <a:lnTo>
                  <a:pt x="458" y="21600"/>
                </a:lnTo>
                <a:lnTo>
                  <a:pt x="0" y="195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257798"/>
            <a:ext cx="8156448" cy="8202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1800"/>
            </a:lvl1pPr>
            <a:lvl2pPr marL="0" indent="45720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1800"/>
            </a:lvl2pPr>
            <a:lvl3pPr marL="0" indent="91440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1800"/>
            </a:lvl3pPr>
            <a:lvl4pPr marL="0" indent="137160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1800"/>
            </a:lvl4pPr>
            <a:lvl5pPr marL="0" indent="182880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Picture Placeholder 2"/>
          <p:cNvSpPr>
            <a:spLocks noGrp="1"/>
          </p:cNvSpPr>
          <p:nvPr>
            <p:ph type="pic" idx="13"/>
          </p:nvPr>
        </p:nvSpPr>
        <p:spPr>
          <a:xfrm flipH="1">
            <a:off x="228599" y="228600"/>
            <a:ext cx="8677836" cy="4267200"/>
          </a:xfrm>
          <a:prstGeom prst="rect">
            <a:avLst/>
          </a:prstGeom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6" name="Body Level One…"/>
          <p:cNvSpPr txBox="1">
            <a:spLocks noGrp="1"/>
          </p:cNvSpPr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nip Diagonal Corner Rectangle 7"/>
          <p:cNvSpPr/>
          <p:nvPr/>
        </p:nvSpPr>
        <p:spPr>
          <a:xfrm flipV="1">
            <a:off x="228600" y="228600"/>
            <a:ext cx="8686800" cy="6387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198" y="0"/>
                </a:lnTo>
                <a:lnTo>
                  <a:pt x="21600" y="546"/>
                </a:lnTo>
                <a:lnTo>
                  <a:pt x="21600" y="21600"/>
                </a:lnTo>
                <a:lnTo>
                  <a:pt x="402" y="21600"/>
                </a:lnTo>
                <a:lnTo>
                  <a:pt x="0" y="210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Title Text"/>
          <p:cNvSpPr txBox="1">
            <a:spLocks noGrp="1"/>
          </p:cNvSpPr>
          <p:nvPr>
            <p:ph type="title"/>
          </p:nvPr>
        </p:nvSpPr>
        <p:spPr>
          <a:xfrm>
            <a:off x="7467600" y="838200"/>
            <a:ext cx="1219200" cy="51054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6" name="Body Level One…"/>
          <p:cNvSpPr txBox="1">
            <a:spLocks noGrp="1"/>
          </p:cNvSpPr>
          <p:nvPr>
            <p:ph type="body" idx="1"/>
          </p:nvPr>
        </p:nvSpPr>
        <p:spPr>
          <a:xfrm>
            <a:off x="779462" y="838200"/>
            <a:ext cx="6307138" cy="51054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4"/>
          <p:cNvGrpSpPr/>
          <p:nvPr/>
        </p:nvGrpSpPr>
        <p:grpSpPr>
          <a:xfrm>
            <a:off x="-2" y="3379693"/>
            <a:ext cx="7543803" cy="2604249"/>
            <a:chOff x="0" y="0"/>
            <a:chExt cx="7543801" cy="2604248"/>
          </a:xfrm>
        </p:grpSpPr>
        <p:grpSp>
          <p:nvGrpSpPr>
            <p:cNvPr id="38" name="Group 11"/>
            <p:cNvGrpSpPr/>
            <p:nvPr/>
          </p:nvGrpSpPr>
          <p:grpSpPr>
            <a:xfrm>
              <a:off x="-1" y="-1"/>
              <a:ext cx="7543803" cy="2604249"/>
              <a:chOff x="0" y="0"/>
              <a:chExt cx="7543801" cy="2604248"/>
            </a:xfrm>
          </p:grpSpPr>
          <p:sp>
            <p:nvSpPr>
              <p:cNvPr id="36" name="Snip Single Corner Rectangle 16"/>
              <p:cNvSpPr/>
              <p:nvPr/>
            </p:nvSpPr>
            <p:spPr>
              <a:xfrm rot="10800000" flipH="1">
                <a:off x="-1" y="13447"/>
                <a:ext cx="7543801" cy="2590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053" y="0"/>
                    </a:lnTo>
                    <a:lnTo>
                      <a:pt x="21600" y="1594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50800" dist="63500" dir="27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Straight Connector 17"/>
              <p:cNvSpPr/>
              <p:nvPr/>
            </p:nvSpPr>
            <p:spPr>
              <a:xfrm>
                <a:off x="0" y="-1"/>
                <a:ext cx="7543802" cy="2379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9" name="Teardrop 15"/>
            <p:cNvSpPr/>
            <p:nvPr/>
          </p:nvSpPr>
          <p:spPr>
            <a:xfrm>
              <a:off x="6817659" y="242046"/>
              <a:ext cx="394449" cy="39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1371600" y="3913280"/>
            <a:ext cx="5867400" cy="1470026"/>
          </a:xfrm>
          <a:prstGeom prst="rect">
            <a:avLst/>
          </a:prstGeom>
        </p:spPr>
        <p:txBody>
          <a:bodyPr/>
          <a:lstStyle>
            <a:lvl1pPr algn="r">
              <a:defRPr sz="4600"/>
            </a:lvl1pPr>
          </a:lstStyle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5396753"/>
            <a:ext cx="5867400" cy="57374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ClrTx/>
              <a:buSzTx/>
              <a:buNone/>
              <a:defRPr sz="1400"/>
            </a:lvl1pPr>
            <a:lvl2pPr marL="0" indent="457200" algn="r">
              <a:spcBef>
                <a:spcPts val="0"/>
              </a:spcBef>
              <a:buClrTx/>
              <a:buSzTx/>
              <a:buNone/>
              <a:defRPr sz="1400"/>
            </a:lvl2pPr>
            <a:lvl3pPr marL="0" indent="914400" algn="r">
              <a:spcBef>
                <a:spcPts val="0"/>
              </a:spcBef>
              <a:buClrTx/>
              <a:buSzTx/>
              <a:buNone/>
              <a:defRPr sz="1400"/>
            </a:lvl3pPr>
            <a:lvl4pPr marL="0" indent="1371600" algn="r">
              <a:spcBef>
                <a:spcPts val="0"/>
              </a:spcBef>
              <a:buClrTx/>
              <a:buSzTx/>
              <a:buNone/>
              <a:defRPr sz="1400"/>
            </a:lvl4pPr>
            <a:lvl5pPr marL="0" indent="1828800" algn="r">
              <a:spcBef>
                <a:spcPts val="0"/>
              </a:spcBef>
              <a:buClrTx/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Picture Placeholder 11"/>
          <p:cNvSpPr>
            <a:spLocks noGrp="1"/>
          </p:cNvSpPr>
          <p:nvPr>
            <p:ph type="pic" sz="half" idx="13"/>
          </p:nvPr>
        </p:nvSpPr>
        <p:spPr>
          <a:xfrm>
            <a:off x="0" y="676834"/>
            <a:ext cx="7543800" cy="2587753"/>
          </a:xfrm>
          <a:prstGeom prst="rect">
            <a:avLst/>
          </a:prstGeom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6"/>
          <p:cNvGrpSpPr/>
          <p:nvPr/>
        </p:nvGrpSpPr>
        <p:grpSpPr>
          <a:xfrm>
            <a:off x="1600198" y="2126877"/>
            <a:ext cx="7543803" cy="2604248"/>
            <a:chOff x="0" y="0"/>
            <a:chExt cx="7543801" cy="2604247"/>
          </a:xfrm>
        </p:grpSpPr>
        <p:grpSp>
          <p:nvGrpSpPr>
            <p:cNvPr id="53" name="Group 11"/>
            <p:cNvGrpSpPr/>
            <p:nvPr/>
          </p:nvGrpSpPr>
          <p:grpSpPr>
            <a:xfrm>
              <a:off x="-1" y="0"/>
              <a:ext cx="7543803" cy="2604248"/>
              <a:chOff x="0" y="0"/>
              <a:chExt cx="7543801" cy="2604247"/>
            </a:xfrm>
          </p:grpSpPr>
          <p:sp>
            <p:nvSpPr>
              <p:cNvPr id="51" name="Snip Single Corner Rectangle 9"/>
              <p:cNvSpPr/>
              <p:nvPr/>
            </p:nvSpPr>
            <p:spPr>
              <a:xfrm rot="10800000">
                <a:off x="1" y="13447"/>
                <a:ext cx="7543801" cy="2590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053" y="0"/>
                    </a:lnTo>
                    <a:lnTo>
                      <a:pt x="21600" y="1594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50800" dist="63500" dir="27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2" name="Straight Connector 10"/>
              <p:cNvSpPr/>
              <p:nvPr/>
            </p:nvSpPr>
            <p:spPr>
              <a:xfrm flipH="1">
                <a:off x="-1" y="0"/>
                <a:ext cx="7543802" cy="2377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54" name="Teardrop 8"/>
            <p:cNvSpPr/>
            <p:nvPr/>
          </p:nvSpPr>
          <p:spPr>
            <a:xfrm>
              <a:off x="6920753" y="242046"/>
              <a:ext cx="394449" cy="39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736105" y="2653552"/>
            <a:ext cx="5870448" cy="147218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36105" y="4134880"/>
            <a:ext cx="5870448" cy="5760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400"/>
            </a:lvl1pPr>
            <a:lvl2pPr marL="0" indent="457200">
              <a:spcBef>
                <a:spcPts val="0"/>
              </a:spcBef>
              <a:buClrTx/>
              <a:buSzTx/>
              <a:buNone/>
              <a:defRPr sz="1400"/>
            </a:lvl2pPr>
            <a:lvl3pPr marL="0" indent="914400">
              <a:spcBef>
                <a:spcPts val="0"/>
              </a:spcBef>
              <a:buClrTx/>
              <a:buSzTx/>
              <a:buNone/>
              <a:defRPr sz="1400"/>
            </a:lvl3pPr>
            <a:lvl4pPr marL="0" indent="1371600">
              <a:spcBef>
                <a:spcPts val="0"/>
              </a:spcBef>
              <a:buClrTx/>
              <a:buSzTx/>
              <a:buNone/>
              <a:defRPr sz="1400"/>
            </a:lvl4pPr>
            <a:lvl5pPr marL="0" indent="1828800">
              <a:spcBef>
                <a:spcPts val="0"/>
              </a:spcBef>
              <a:buClrTx/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79460" y="1981200"/>
            <a:ext cx="3657601" cy="39751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9462" y="1852426"/>
            <a:ext cx="3657601" cy="86836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2600">
                <a:solidFill>
                  <a:schemeClr val="accent1"/>
                </a:solidFill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2600">
                <a:solidFill>
                  <a:schemeClr val="accent1"/>
                </a:solidFill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2600">
                <a:solidFill>
                  <a:schemeClr val="accent1"/>
                </a:solidFill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2600">
                <a:solidFill>
                  <a:schemeClr val="accent1"/>
                </a:solidFill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26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05351" y="1852426"/>
            <a:ext cx="3657601" cy="868363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spcBef>
                <a:spcPts val="0"/>
              </a:spcBef>
              <a:buClrTx/>
              <a:buSzTx/>
              <a:buNone/>
              <a:defRPr sz="2600"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nip Diagonal Corner Rectangle 5"/>
          <p:cNvSpPr/>
          <p:nvPr/>
        </p:nvSpPr>
        <p:spPr>
          <a:xfrm flipV="1">
            <a:off x="228600" y="228600"/>
            <a:ext cx="8686800" cy="6387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198" y="0"/>
                </a:lnTo>
                <a:lnTo>
                  <a:pt x="21600" y="546"/>
                </a:lnTo>
                <a:lnTo>
                  <a:pt x="21600" y="21600"/>
                </a:lnTo>
                <a:lnTo>
                  <a:pt x="402" y="21600"/>
                </a:lnTo>
                <a:lnTo>
                  <a:pt x="0" y="210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1"/>
          <p:cNvGrpSpPr/>
          <p:nvPr/>
        </p:nvGrpSpPr>
        <p:grpSpPr>
          <a:xfrm>
            <a:off x="228599" y="228599"/>
            <a:ext cx="4251962" cy="6387354"/>
            <a:chOff x="0" y="0"/>
            <a:chExt cx="4251960" cy="6387352"/>
          </a:xfrm>
        </p:grpSpPr>
        <p:sp>
          <p:nvSpPr>
            <p:cNvPr id="100" name="Snip Diagonal Corner Rectangle 12"/>
            <p:cNvSpPr/>
            <p:nvPr/>
          </p:nvSpPr>
          <p:spPr>
            <a:xfrm rot="10800000" flipH="1">
              <a:off x="0" y="-1"/>
              <a:ext cx="4251960" cy="6387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780" y="0"/>
                  </a:lnTo>
                  <a:lnTo>
                    <a:pt x="21600" y="546"/>
                  </a:lnTo>
                  <a:lnTo>
                    <a:pt x="21600" y="21600"/>
                  </a:lnTo>
                  <a:lnTo>
                    <a:pt x="820" y="21600"/>
                  </a:lnTo>
                  <a:lnTo>
                    <a:pt x="0" y="2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50800" dist="63500" dir="2700000" rotWithShape="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Teardrop 13"/>
            <p:cNvSpPr/>
            <p:nvPr/>
          </p:nvSpPr>
          <p:spPr>
            <a:xfrm>
              <a:off x="3657598" y="203947"/>
              <a:ext cx="355003" cy="35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3" name="Snip Diagonal Corner Rectangle 14"/>
          <p:cNvSpPr/>
          <p:nvPr/>
        </p:nvSpPr>
        <p:spPr>
          <a:xfrm flipV="1">
            <a:off x="4648200" y="228600"/>
            <a:ext cx="4251960" cy="6387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780" y="0"/>
                </a:lnTo>
                <a:lnTo>
                  <a:pt x="21600" y="546"/>
                </a:lnTo>
                <a:lnTo>
                  <a:pt x="21600" y="21600"/>
                </a:lnTo>
                <a:lnTo>
                  <a:pt x="820" y="21600"/>
                </a:lnTo>
                <a:lnTo>
                  <a:pt x="0" y="210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525780" y="2177302"/>
            <a:ext cx="3657601" cy="116205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945379" y="609600"/>
            <a:ext cx="3657601" cy="5334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25780" y="3352798"/>
            <a:ext cx="3657601" cy="25908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Tx/>
              <a:buSzTx/>
              <a:buNone/>
              <a:defRPr sz="1800"/>
            </a:pPr>
            <a:endParaRPr/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04800" y="6351998"/>
            <a:ext cx="243840" cy="256541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8"/>
          <p:cNvSpPr/>
          <p:nvPr/>
        </p:nvSpPr>
        <p:spPr>
          <a:xfrm flipV="1">
            <a:off x="228600" y="1707775"/>
            <a:ext cx="8686800" cy="4908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111" y="0"/>
                </a:lnTo>
                <a:lnTo>
                  <a:pt x="21600" y="865"/>
                </a:lnTo>
                <a:lnTo>
                  <a:pt x="21600" y="21600"/>
                </a:lnTo>
                <a:lnTo>
                  <a:pt x="489" y="21600"/>
                </a:lnTo>
                <a:lnTo>
                  <a:pt x="0" y="207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nip Diagonal Corner Rectangle 9"/>
          <p:cNvSpPr/>
          <p:nvPr/>
        </p:nvSpPr>
        <p:spPr>
          <a:xfrm flipV="1">
            <a:off x="228600" y="228596"/>
            <a:ext cx="8686800" cy="1277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229" y="0"/>
                </a:lnTo>
                <a:lnTo>
                  <a:pt x="21600" y="2522"/>
                </a:lnTo>
                <a:lnTo>
                  <a:pt x="21600" y="21600"/>
                </a:lnTo>
                <a:lnTo>
                  <a:pt x="371" y="21600"/>
                </a:lnTo>
                <a:lnTo>
                  <a:pt x="0" y="190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50079" y="6302692"/>
            <a:ext cx="243841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100"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solidFill>
            <a:srgbClr val="174576"/>
          </a:solidFill>
          <a:uFillTx/>
          <a:latin typeface="Corbel"/>
          <a:ea typeface="Corbel"/>
          <a:cs typeface="Corbel"/>
          <a:sym typeface="Corbe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solidFill>
            <a:srgbClr val="174576"/>
          </a:solidFill>
          <a:uFillTx/>
          <a:latin typeface="Corbel"/>
          <a:ea typeface="Corbel"/>
          <a:cs typeface="Corbel"/>
          <a:sym typeface="Corbe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solidFill>
            <a:srgbClr val="174576"/>
          </a:solidFill>
          <a:uFillTx/>
          <a:latin typeface="Corbel"/>
          <a:ea typeface="Corbel"/>
          <a:cs typeface="Corbel"/>
          <a:sym typeface="Corbe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solidFill>
            <a:srgbClr val="174576"/>
          </a:solidFill>
          <a:uFillTx/>
          <a:latin typeface="Corbel"/>
          <a:ea typeface="Corbel"/>
          <a:cs typeface="Corbel"/>
          <a:sym typeface="Corbe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solidFill>
            <a:srgbClr val="174576"/>
          </a:solidFill>
          <a:uFillTx/>
          <a:latin typeface="Corbel"/>
          <a:ea typeface="Corbel"/>
          <a:cs typeface="Corbel"/>
          <a:sym typeface="Corbe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solidFill>
            <a:srgbClr val="174576"/>
          </a:solidFill>
          <a:uFillTx/>
          <a:latin typeface="Corbel"/>
          <a:ea typeface="Corbel"/>
          <a:cs typeface="Corbel"/>
          <a:sym typeface="Corbe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solidFill>
            <a:srgbClr val="174576"/>
          </a:solidFill>
          <a:uFillTx/>
          <a:latin typeface="Corbel"/>
          <a:ea typeface="Corbel"/>
          <a:cs typeface="Corbel"/>
          <a:sym typeface="Corbe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solidFill>
            <a:srgbClr val="174576"/>
          </a:solidFill>
          <a:uFillTx/>
          <a:latin typeface="Corbel"/>
          <a:ea typeface="Corbel"/>
          <a:cs typeface="Corbel"/>
          <a:sym typeface="Corbe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solidFill>
            <a:srgbClr val="174576"/>
          </a:solidFill>
          <a:uFillTx/>
          <a:latin typeface="Corbel"/>
          <a:ea typeface="Corbel"/>
          <a:cs typeface="Corbel"/>
          <a:sym typeface="Corbe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Tx/>
        <a:buChar char=""/>
        <a:tabLst/>
        <a:defRPr sz="2200" b="0" i="0" u="none" strike="noStrike" cap="none" spc="0" baseline="0">
          <a:solidFill>
            <a:srgbClr val="174576"/>
          </a:solidFill>
          <a:uFillTx/>
          <a:latin typeface="Corbel"/>
          <a:ea typeface="Corbel"/>
          <a:cs typeface="Corbel"/>
          <a:sym typeface="Corbel"/>
        </a:defRPr>
      </a:lvl1pPr>
      <a:lvl2pPr marL="719455" marR="0" indent="-370205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Tx/>
        <a:buChar char=""/>
        <a:tabLst/>
        <a:defRPr sz="2200" b="0" i="0" u="none" strike="noStrike" cap="none" spc="0" baseline="0">
          <a:solidFill>
            <a:srgbClr val="174576"/>
          </a:solidFill>
          <a:uFillTx/>
          <a:latin typeface="Corbel"/>
          <a:ea typeface="Corbel"/>
          <a:cs typeface="Corbel"/>
          <a:sym typeface="Corbel"/>
        </a:defRPr>
      </a:lvl2pPr>
      <a:lvl3pPr marL="1112661" marR="0" indent="-426861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Tx/>
        <a:buChar char=""/>
        <a:tabLst/>
        <a:defRPr sz="2200" b="0" i="0" u="none" strike="noStrike" cap="none" spc="0" baseline="0">
          <a:solidFill>
            <a:srgbClr val="174576"/>
          </a:solidFill>
          <a:uFillTx/>
          <a:latin typeface="Corbel"/>
          <a:ea typeface="Corbel"/>
          <a:cs typeface="Corbel"/>
          <a:sym typeface="Corbel"/>
        </a:defRPr>
      </a:lvl3pPr>
      <a:lvl4pPr marL="1446388" marR="0" indent="-411338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Tx/>
        <a:buChar char=""/>
        <a:tabLst/>
        <a:defRPr sz="2200" b="0" i="0" u="none" strike="noStrike" cap="none" spc="0" baseline="0">
          <a:solidFill>
            <a:srgbClr val="174576"/>
          </a:solidFill>
          <a:uFillTx/>
          <a:latin typeface="Corbel"/>
          <a:ea typeface="Corbel"/>
          <a:cs typeface="Corbel"/>
          <a:sym typeface="Corbel"/>
        </a:defRPr>
      </a:lvl4pPr>
      <a:lvl5pPr marL="1798461" marR="0" indent="-426861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Tx/>
        <a:buChar char=""/>
        <a:tabLst/>
        <a:defRPr sz="2200" b="0" i="0" u="none" strike="noStrike" cap="none" spc="0" baseline="0">
          <a:solidFill>
            <a:srgbClr val="174576"/>
          </a:solidFill>
          <a:uFillTx/>
          <a:latin typeface="Corbel"/>
          <a:ea typeface="Corbel"/>
          <a:cs typeface="Corbel"/>
          <a:sym typeface="Corbel"/>
        </a:defRPr>
      </a:lvl5pPr>
      <a:lvl6pPr marL="2132365" marR="0" indent="-42104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Tx/>
        <a:buChar char=""/>
        <a:tabLst/>
        <a:defRPr sz="2200" b="0" i="0" u="none" strike="noStrike" cap="none" spc="0" baseline="0">
          <a:solidFill>
            <a:srgbClr val="174576"/>
          </a:solidFill>
          <a:uFillTx/>
          <a:latin typeface="Corbel"/>
          <a:ea typeface="Corbel"/>
          <a:cs typeface="Corbel"/>
          <a:sym typeface="Corbel"/>
        </a:defRPr>
      </a:lvl6pPr>
      <a:lvl7pPr marL="2475265" marR="0" indent="-42104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Tx/>
        <a:buChar char=""/>
        <a:tabLst/>
        <a:defRPr sz="2200" b="0" i="0" u="none" strike="noStrike" cap="none" spc="0" baseline="0">
          <a:solidFill>
            <a:srgbClr val="174576"/>
          </a:solidFill>
          <a:uFillTx/>
          <a:latin typeface="Corbel"/>
          <a:ea typeface="Corbel"/>
          <a:cs typeface="Corbel"/>
          <a:sym typeface="Corbel"/>
        </a:defRPr>
      </a:lvl7pPr>
      <a:lvl8pPr marL="2819752" marR="0" indent="-42104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Tx/>
        <a:buChar char=""/>
        <a:tabLst/>
        <a:defRPr sz="2200" b="0" i="0" u="none" strike="noStrike" cap="none" spc="0" baseline="0">
          <a:solidFill>
            <a:srgbClr val="174576"/>
          </a:solidFill>
          <a:uFillTx/>
          <a:latin typeface="Corbel"/>
          <a:ea typeface="Corbel"/>
          <a:cs typeface="Corbel"/>
          <a:sym typeface="Corbel"/>
        </a:defRPr>
      </a:lvl8pPr>
      <a:lvl9pPr marL="3164240" marR="0" indent="-42104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Tx/>
        <a:buChar char=""/>
        <a:tabLst/>
        <a:defRPr sz="2200" b="0" i="0" u="none" strike="noStrike" cap="none" spc="0" baseline="0">
          <a:solidFill>
            <a:srgbClr val="174576"/>
          </a:solidFill>
          <a:uFillTx/>
          <a:latin typeface="Corbel"/>
          <a:ea typeface="Corbel"/>
          <a:cs typeface="Corbel"/>
          <a:sym typeface="Corbe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ctrTitle"/>
          </p:nvPr>
        </p:nvSpPr>
        <p:spPr>
          <a:xfrm>
            <a:off x="0" y="3913280"/>
            <a:ext cx="7239000" cy="967330"/>
          </a:xfrm>
          <a:prstGeom prst="rect">
            <a:avLst/>
          </a:prstGeom>
        </p:spPr>
        <p:txBody>
          <a:bodyPr/>
          <a:lstStyle>
            <a:lvl1pPr algn="l" defTabSz="804672">
              <a:defRPr sz="3168"/>
            </a:lvl1pPr>
          </a:lstStyle>
          <a:p>
            <a:r>
              <a:rPr lang="en-GB" dirty="0"/>
              <a:t>WP1: Syllabus discussion</a:t>
            </a:r>
            <a:endParaRPr dirty="0"/>
          </a:p>
        </p:txBody>
      </p:sp>
      <p:sp>
        <p:nvSpPr>
          <p:cNvPr id="167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384828" y="5304143"/>
            <a:ext cx="5867400" cy="5737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Reina Camacho / </a:t>
            </a:r>
            <a:r>
              <a:rPr u="sng" dirty="0"/>
              <a:t>Carlos Sandoval</a:t>
            </a:r>
            <a:r>
              <a:rPr lang="en-GB" u="sng" dirty="0"/>
              <a:t> </a:t>
            </a:r>
            <a:endParaRPr lang="en-US" u="sng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xfrm>
            <a:off x="530351" y="546550"/>
            <a:ext cx="3657601" cy="74504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200"/>
            </a:lvl1pPr>
          </a:lstStyle>
          <a:p>
            <a:r>
              <a:rPr lang="en-GB" dirty="0"/>
              <a:t>Discussion - 1:  Schedule and structure </a:t>
            </a:r>
            <a:endParaRPr dirty="0"/>
          </a:p>
        </p:txBody>
      </p:sp>
      <p:sp>
        <p:nvSpPr>
          <p:cNvPr id="181" name="Text Placeholder 3"/>
          <p:cNvSpPr txBox="1">
            <a:spLocks noGrp="1"/>
          </p:cNvSpPr>
          <p:nvPr>
            <p:ph type="body" sz="half" idx="1"/>
          </p:nvPr>
        </p:nvSpPr>
        <p:spPr>
          <a:xfrm>
            <a:off x="312367" y="1611630"/>
            <a:ext cx="4122473" cy="52463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We have a lot of content that needs to fit into a packed schedule </a:t>
            </a:r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endParaRPr lang="en-GB" dirty="0"/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endParaRPr lang="en-GB" dirty="0"/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endParaRPr lang="en-GB" dirty="0"/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endParaRPr lang="en-GB" dirty="0"/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The current proposal is based on:</a:t>
            </a:r>
            <a:br>
              <a:rPr lang="en-GB" dirty="0"/>
            </a:br>
            <a:endParaRPr lang="en-GB" dirty="0"/>
          </a:p>
          <a:p>
            <a:pPr>
              <a:buClr>
                <a:schemeClr val="accent1"/>
              </a:buClr>
              <a:buSzPct val="90000"/>
              <a:defRPr sz="2100"/>
            </a:pPr>
            <a:r>
              <a:rPr lang="en-GB" dirty="0"/>
              <a:t>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72F0C5B-6EB7-5A4E-8351-8FF3A668CC3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17168" y="2928861"/>
          <a:ext cx="8892543" cy="1471690"/>
        </p:xfrm>
        <a:graphic>
          <a:graphicData uri="http://schemas.openxmlformats.org/drawingml/2006/table">
            <a:tbl>
              <a:tblPr/>
              <a:tblGrid>
                <a:gridCol w="684042">
                  <a:extLst>
                    <a:ext uri="{9D8B030D-6E8A-4147-A177-3AD203B41FA5}">
                      <a16:colId xmlns:a16="http://schemas.microsoft.com/office/drawing/2014/main" val="1490451958"/>
                    </a:ext>
                  </a:extLst>
                </a:gridCol>
                <a:gridCol w="684042">
                  <a:extLst>
                    <a:ext uri="{9D8B030D-6E8A-4147-A177-3AD203B41FA5}">
                      <a16:colId xmlns:a16="http://schemas.microsoft.com/office/drawing/2014/main" val="1503092701"/>
                    </a:ext>
                  </a:extLst>
                </a:gridCol>
                <a:gridCol w="684042">
                  <a:extLst>
                    <a:ext uri="{9D8B030D-6E8A-4147-A177-3AD203B41FA5}">
                      <a16:colId xmlns:a16="http://schemas.microsoft.com/office/drawing/2014/main" val="4153335119"/>
                    </a:ext>
                  </a:extLst>
                </a:gridCol>
                <a:gridCol w="684042">
                  <a:extLst>
                    <a:ext uri="{9D8B030D-6E8A-4147-A177-3AD203B41FA5}">
                      <a16:colId xmlns:a16="http://schemas.microsoft.com/office/drawing/2014/main" val="1057226044"/>
                    </a:ext>
                  </a:extLst>
                </a:gridCol>
                <a:gridCol w="542396">
                  <a:extLst>
                    <a:ext uri="{9D8B030D-6E8A-4147-A177-3AD203B41FA5}">
                      <a16:colId xmlns:a16="http://schemas.microsoft.com/office/drawing/2014/main" val="327579950"/>
                    </a:ext>
                  </a:extLst>
                </a:gridCol>
                <a:gridCol w="662449">
                  <a:extLst>
                    <a:ext uri="{9D8B030D-6E8A-4147-A177-3AD203B41FA5}">
                      <a16:colId xmlns:a16="http://schemas.microsoft.com/office/drawing/2014/main" val="1054546812"/>
                    </a:ext>
                  </a:extLst>
                </a:gridCol>
                <a:gridCol w="639993">
                  <a:extLst>
                    <a:ext uri="{9D8B030D-6E8A-4147-A177-3AD203B41FA5}">
                      <a16:colId xmlns:a16="http://schemas.microsoft.com/office/drawing/2014/main" val="315412955"/>
                    </a:ext>
                  </a:extLst>
                </a:gridCol>
                <a:gridCol w="639993">
                  <a:extLst>
                    <a:ext uri="{9D8B030D-6E8A-4147-A177-3AD203B41FA5}">
                      <a16:colId xmlns:a16="http://schemas.microsoft.com/office/drawing/2014/main" val="1240870080"/>
                    </a:ext>
                  </a:extLst>
                </a:gridCol>
                <a:gridCol w="696133">
                  <a:extLst>
                    <a:ext uri="{9D8B030D-6E8A-4147-A177-3AD203B41FA5}">
                      <a16:colId xmlns:a16="http://schemas.microsoft.com/office/drawing/2014/main" val="2407779421"/>
                    </a:ext>
                  </a:extLst>
                </a:gridCol>
                <a:gridCol w="797185">
                  <a:extLst>
                    <a:ext uri="{9D8B030D-6E8A-4147-A177-3AD203B41FA5}">
                      <a16:colId xmlns:a16="http://schemas.microsoft.com/office/drawing/2014/main" val="4226714287"/>
                    </a:ext>
                  </a:extLst>
                </a:gridCol>
                <a:gridCol w="673677">
                  <a:extLst>
                    <a:ext uri="{9D8B030D-6E8A-4147-A177-3AD203B41FA5}">
                      <a16:colId xmlns:a16="http://schemas.microsoft.com/office/drawing/2014/main" val="3609717504"/>
                    </a:ext>
                  </a:extLst>
                </a:gridCol>
                <a:gridCol w="738738">
                  <a:extLst>
                    <a:ext uri="{9D8B030D-6E8A-4147-A177-3AD203B41FA5}">
                      <a16:colId xmlns:a16="http://schemas.microsoft.com/office/drawing/2014/main" val="3562648905"/>
                    </a:ext>
                  </a:extLst>
                </a:gridCol>
                <a:gridCol w="765811">
                  <a:extLst>
                    <a:ext uri="{9D8B030D-6E8A-4147-A177-3AD203B41FA5}">
                      <a16:colId xmlns:a16="http://schemas.microsoft.com/office/drawing/2014/main" val="2236440156"/>
                    </a:ext>
                  </a:extLst>
                </a:gridCol>
              </a:tblGrid>
              <a:tr h="443542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Option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January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February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March 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April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May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June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July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August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September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October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November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December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061216"/>
                  </a:ext>
                </a:extLst>
              </a:tr>
              <a:tr h="257037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088208"/>
                  </a:ext>
                </a:extLst>
              </a:tr>
              <a:tr h="257037">
                <a:tc vMerge="1"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FF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DA-1,2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DA-2,3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5094"/>
                  </a:ext>
                </a:extLst>
              </a:tr>
              <a:tr h="257037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DA-2,3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37274"/>
                  </a:ext>
                </a:extLst>
              </a:tr>
              <a:tr h="257037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DA-2,3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36594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251AF6D-2EEE-1A43-884C-A191BD930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40" y="4951971"/>
            <a:ext cx="6472080" cy="1703579"/>
          </a:xfrm>
          <a:prstGeom prst="rect">
            <a:avLst/>
          </a:prstGeom>
        </p:spPr>
      </p:pic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1167C71-26CE-9F4B-BF6A-F0E13E50F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251394"/>
              </p:ext>
            </p:extLst>
          </p:nvPr>
        </p:nvGraphicFramePr>
        <p:xfrm>
          <a:off x="4629150" y="455280"/>
          <a:ext cx="4320539" cy="235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17182681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029857577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222036057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236778045"/>
                    </a:ext>
                  </a:extLst>
                </a:gridCol>
              </a:tblGrid>
              <a:tr h="354330">
                <a:tc gridSpan="2"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HEP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50953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Data Analysis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HEP related hands-on projects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Data Analysis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CS related hands-on</a:t>
                      </a:r>
                      <a:r>
                        <a:rPr lang="en-GB" sz="1000" baseline="0" noProof="0" dirty="0">
                          <a:solidFill>
                            <a:schemeClr val="accent1"/>
                          </a:solidFill>
                        </a:rPr>
                        <a:t> projects</a:t>
                      </a:r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79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HEP Theory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Common Theory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Common Theory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CS theory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53317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HEP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Common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Common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CS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665634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course(s)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course(s)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course(s)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course(s)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95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9415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xfrm>
            <a:off x="530351" y="546550"/>
            <a:ext cx="3657601" cy="74504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200"/>
            </a:lvl1pPr>
          </a:lstStyle>
          <a:p>
            <a:r>
              <a:rPr lang="en-GB" dirty="0"/>
              <a:t>Discussion - 1: Schedule and structure</a:t>
            </a:r>
            <a:endParaRPr dirty="0"/>
          </a:p>
        </p:txBody>
      </p:sp>
      <p:sp>
        <p:nvSpPr>
          <p:cNvPr id="181" name="Text Placeholder 3"/>
          <p:cNvSpPr txBox="1">
            <a:spLocks noGrp="1"/>
          </p:cNvSpPr>
          <p:nvPr>
            <p:ph type="body" sz="half" idx="1"/>
          </p:nvPr>
        </p:nvSpPr>
        <p:spPr>
          <a:xfrm>
            <a:off x="312367" y="1611630"/>
            <a:ext cx="4122473" cy="52463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We have a lot of content that needs to fit into a packed schedule </a:t>
            </a:r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endParaRPr lang="en-GB" dirty="0"/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endParaRPr lang="en-GB" dirty="0"/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endParaRPr lang="en-GB" dirty="0"/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endParaRPr lang="en-GB" dirty="0"/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Should we consider more compact 3-month courses? To allow for breaks, preparation for the internship and activities like the </a:t>
            </a:r>
            <a:r>
              <a:rPr lang="en-GB" dirty="0" err="1"/>
              <a:t>hackatons</a:t>
            </a:r>
            <a:r>
              <a:rPr lang="en-GB" dirty="0"/>
              <a:t> </a:t>
            </a:r>
          </a:p>
          <a:p>
            <a:pPr>
              <a:buClr>
                <a:schemeClr val="accent1"/>
              </a:buClr>
              <a:buSzPct val="90000"/>
              <a:defRPr sz="2100"/>
            </a:pPr>
            <a:r>
              <a:rPr lang="en-GB" dirty="0"/>
              <a:t>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72F0C5B-6EB7-5A4E-8351-8FF3A668CC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764867"/>
              </p:ext>
            </p:extLst>
          </p:nvPr>
        </p:nvGraphicFramePr>
        <p:xfrm>
          <a:off x="217168" y="2928861"/>
          <a:ext cx="8892543" cy="1471690"/>
        </p:xfrm>
        <a:graphic>
          <a:graphicData uri="http://schemas.openxmlformats.org/drawingml/2006/table">
            <a:tbl>
              <a:tblPr/>
              <a:tblGrid>
                <a:gridCol w="684042">
                  <a:extLst>
                    <a:ext uri="{9D8B030D-6E8A-4147-A177-3AD203B41FA5}">
                      <a16:colId xmlns:a16="http://schemas.microsoft.com/office/drawing/2014/main" val="1490451958"/>
                    </a:ext>
                  </a:extLst>
                </a:gridCol>
                <a:gridCol w="684042">
                  <a:extLst>
                    <a:ext uri="{9D8B030D-6E8A-4147-A177-3AD203B41FA5}">
                      <a16:colId xmlns:a16="http://schemas.microsoft.com/office/drawing/2014/main" val="1503092701"/>
                    </a:ext>
                  </a:extLst>
                </a:gridCol>
                <a:gridCol w="684042">
                  <a:extLst>
                    <a:ext uri="{9D8B030D-6E8A-4147-A177-3AD203B41FA5}">
                      <a16:colId xmlns:a16="http://schemas.microsoft.com/office/drawing/2014/main" val="4153335119"/>
                    </a:ext>
                  </a:extLst>
                </a:gridCol>
                <a:gridCol w="684042">
                  <a:extLst>
                    <a:ext uri="{9D8B030D-6E8A-4147-A177-3AD203B41FA5}">
                      <a16:colId xmlns:a16="http://schemas.microsoft.com/office/drawing/2014/main" val="1057226044"/>
                    </a:ext>
                  </a:extLst>
                </a:gridCol>
                <a:gridCol w="542396">
                  <a:extLst>
                    <a:ext uri="{9D8B030D-6E8A-4147-A177-3AD203B41FA5}">
                      <a16:colId xmlns:a16="http://schemas.microsoft.com/office/drawing/2014/main" val="327579950"/>
                    </a:ext>
                  </a:extLst>
                </a:gridCol>
                <a:gridCol w="662449">
                  <a:extLst>
                    <a:ext uri="{9D8B030D-6E8A-4147-A177-3AD203B41FA5}">
                      <a16:colId xmlns:a16="http://schemas.microsoft.com/office/drawing/2014/main" val="1054546812"/>
                    </a:ext>
                  </a:extLst>
                </a:gridCol>
                <a:gridCol w="639993">
                  <a:extLst>
                    <a:ext uri="{9D8B030D-6E8A-4147-A177-3AD203B41FA5}">
                      <a16:colId xmlns:a16="http://schemas.microsoft.com/office/drawing/2014/main" val="315412955"/>
                    </a:ext>
                  </a:extLst>
                </a:gridCol>
                <a:gridCol w="639993">
                  <a:extLst>
                    <a:ext uri="{9D8B030D-6E8A-4147-A177-3AD203B41FA5}">
                      <a16:colId xmlns:a16="http://schemas.microsoft.com/office/drawing/2014/main" val="1240870080"/>
                    </a:ext>
                  </a:extLst>
                </a:gridCol>
                <a:gridCol w="696133">
                  <a:extLst>
                    <a:ext uri="{9D8B030D-6E8A-4147-A177-3AD203B41FA5}">
                      <a16:colId xmlns:a16="http://schemas.microsoft.com/office/drawing/2014/main" val="2407779421"/>
                    </a:ext>
                  </a:extLst>
                </a:gridCol>
                <a:gridCol w="797185">
                  <a:extLst>
                    <a:ext uri="{9D8B030D-6E8A-4147-A177-3AD203B41FA5}">
                      <a16:colId xmlns:a16="http://schemas.microsoft.com/office/drawing/2014/main" val="4226714287"/>
                    </a:ext>
                  </a:extLst>
                </a:gridCol>
                <a:gridCol w="673677">
                  <a:extLst>
                    <a:ext uri="{9D8B030D-6E8A-4147-A177-3AD203B41FA5}">
                      <a16:colId xmlns:a16="http://schemas.microsoft.com/office/drawing/2014/main" val="3609717504"/>
                    </a:ext>
                  </a:extLst>
                </a:gridCol>
                <a:gridCol w="738738">
                  <a:extLst>
                    <a:ext uri="{9D8B030D-6E8A-4147-A177-3AD203B41FA5}">
                      <a16:colId xmlns:a16="http://schemas.microsoft.com/office/drawing/2014/main" val="3562648905"/>
                    </a:ext>
                  </a:extLst>
                </a:gridCol>
                <a:gridCol w="765811">
                  <a:extLst>
                    <a:ext uri="{9D8B030D-6E8A-4147-A177-3AD203B41FA5}">
                      <a16:colId xmlns:a16="http://schemas.microsoft.com/office/drawing/2014/main" val="2236440156"/>
                    </a:ext>
                  </a:extLst>
                </a:gridCol>
              </a:tblGrid>
              <a:tr h="443542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Month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3 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9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10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061216"/>
                  </a:ext>
                </a:extLst>
              </a:tr>
              <a:tr h="257037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Option 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IC-1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IC-2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IC-3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Break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TH-1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TH-2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TH-3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Break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i="0" dirty="0">
                        <a:solidFill>
                          <a:schemeClr val="tx1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088208"/>
                  </a:ext>
                </a:extLst>
              </a:tr>
              <a:tr h="257037">
                <a:tc vMerge="1"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FF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DA-1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DA-1,2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DA-2,3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Break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OP-1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OP-2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OP-3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Break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i="0" dirty="0">
                        <a:solidFill>
                          <a:schemeClr val="tx1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5094"/>
                  </a:ext>
                </a:extLst>
              </a:tr>
              <a:tr h="257037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Option 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IC-1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IC-3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DA-2,3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Break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TH-1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TH-3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OP-2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Break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i="0" dirty="0">
                        <a:solidFill>
                          <a:schemeClr val="tx1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37274"/>
                  </a:ext>
                </a:extLst>
              </a:tr>
              <a:tr h="257037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IC-2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DA-1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DA-3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Break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TH-2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OP-1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OP-3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Break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i="0" dirty="0">
                        <a:solidFill>
                          <a:schemeClr val="tx1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36594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1167C71-26CE-9F4B-BF6A-F0E13E50F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73283"/>
              </p:ext>
            </p:extLst>
          </p:nvPr>
        </p:nvGraphicFramePr>
        <p:xfrm>
          <a:off x="4629150" y="455280"/>
          <a:ext cx="4320539" cy="235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17182681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029857577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222036057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236778045"/>
                    </a:ext>
                  </a:extLst>
                </a:gridCol>
              </a:tblGrid>
              <a:tr h="354330">
                <a:tc gridSpan="2"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HEP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50953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Data Analysis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HEP related hands-on projects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Data Analysis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CS related hands-on</a:t>
                      </a:r>
                      <a:r>
                        <a:rPr lang="en-GB" sz="1000" baseline="0" noProof="0" dirty="0">
                          <a:solidFill>
                            <a:schemeClr val="accent1"/>
                          </a:solidFill>
                        </a:rPr>
                        <a:t> projects</a:t>
                      </a:r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79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HEP Theory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Common Theory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Common Theory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CS theory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53317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HEP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Common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Common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CS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665634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course(s)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course(s)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course(s)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course(s)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95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40630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xfrm>
            <a:off x="530351" y="546550"/>
            <a:ext cx="3657601" cy="74504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200"/>
            </a:lvl1pPr>
          </a:lstStyle>
          <a:p>
            <a:r>
              <a:rPr lang="en-GB" dirty="0"/>
              <a:t>Discussion - 2: </a:t>
            </a:r>
            <a:br>
              <a:rPr lang="en-GB" dirty="0"/>
            </a:br>
            <a:r>
              <a:rPr lang="en-GB" dirty="0"/>
              <a:t>Content</a:t>
            </a:r>
            <a:endParaRPr dirty="0"/>
          </a:p>
        </p:txBody>
      </p:sp>
      <p:sp>
        <p:nvSpPr>
          <p:cNvPr id="181" name="Text Placeholder 3"/>
          <p:cNvSpPr txBox="1">
            <a:spLocks noGrp="1"/>
          </p:cNvSpPr>
          <p:nvPr>
            <p:ph type="body" sz="half" idx="1"/>
          </p:nvPr>
        </p:nvSpPr>
        <p:spPr>
          <a:xfrm>
            <a:off x="312367" y="1611630"/>
            <a:ext cx="4122473" cy="52463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Some content could be trimmed</a:t>
            </a:r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Data Analysis and Instrumentation (HEP) courses already have a 3 module structure</a:t>
            </a:r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TH1 through TH4 (HEP) could be merged to form 3 modules</a:t>
            </a:r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Would require separate theory modules for CS branch?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 discussion on Content is not purely practical: </a:t>
            </a:r>
            <a:r>
              <a:rPr lang="en-GB" b="1" i="1" dirty="0"/>
              <a:t>What do we want our students to learn/know at the end of the programme?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DA82F2-D518-D14E-9BE1-3FE072BA6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60594"/>
              </p:ext>
            </p:extLst>
          </p:nvPr>
        </p:nvGraphicFramePr>
        <p:xfrm>
          <a:off x="4663440" y="919070"/>
          <a:ext cx="4320539" cy="2202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17182681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029857577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222036057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236778045"/>
                    </a:ext>
                  </a:extLst>
                </a:gridCol>
              </a:tblGrid>
              <a:tr h="354330">
                <a:tc gridSpan="2"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FF0000"/>
                          </a:solidFill>
                        </a:rPr>
                        <a:t>HEP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7030A0"/>
                          </a:solidFill>
                        </a:rPr>
                        <a:t>CS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50953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00B050"/>
                          </a:solidFill>
                        </a:rPr>
                        <a:t>Data Analysis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rgbClr val="00B050"/>
                          </a:solidFill>
                        </a:rPr>
                        <a:t>HEP related hands-on projects</a:t>
                      </a:r>
                    </a:p>
                    <a:p>
                      <a:endParaRPr lang="en-GB" sz="1000" noProof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rgbClr val="00B050"/>
                          </a:solidFill>
                        </a:rPr>
                        <a:t>Data Analysis</a:t>
                      </a:r>
                    </a:p>
                    <a:p>
                      <a:endParaRPr lang="en-GB" sz="1000" noProof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rgbClr val="00B050"/>
                          </a:solidFill>
                        </a:rPr>
                        <a:t>CS related hands-on projects</a:t>
                      </a:r>
                    </a:p>
                    <a:p>
                      <a:endParaRPr lang="en-GB" sz="1000" noProof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79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FF0000"/>
                          </a:solidFill>
                        </a:rPr>
                        <a:t>HEP Theory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FF0000"/>
                          </a:solidFill>
                        </a:rPr>
                        <a:t>HEP Theory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7030A0"/>
                          </a:solidFill>
                        </a:rPr>
                        <a:t>CS Theory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7030A0"/>
                          </a:solidFill>
                        </a:rPr>
                        <a:t>CS theory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53317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FF0000"/>
                          </a:solidFill>
                        </a:rPr>
                        <a:t>HEP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Common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Common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7030A0"/>
                          </a:solidFill>
                        </a:rPr>
                        <a:t>CS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665634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95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5468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xfrm>
            <a:off x="312367" y="386530"/>
            <a:ext cx="4236773" cy="106508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200"/>
            </a:lvl1pPr>
          </a:lstStyle>
          <a:p>
            <a:r>
              <a:rPr lang="en-GB" dirty="0"/>
              <a:t>Discussion - 3: </a:t>
            </a:r>
            <a:br>
              <a:rPr lang="en-GB" dirty="0"/>
            </a:br>
            <a:r>
              <a:rPr lang="en-GB" dirty="0"/>
              <a:t>LA-</a:t>
            </a:r>
            <a:r>
              <a:rPr lang="en-GB" dirty="0" err="1"/>
              <a:t>CoNGA</a:t>
            </a:r>
            <a:r>
              <a:rPr lang="en-GB" dirty="0"/>
              <a:t> student profile</a:t>
            </a:r>
            <a:endParaRPr dirty="0"/>
          </a:p>
        </p:txBody>
      </p:sp>
      <p:sp>
        <p:nvSpPr>
          <p:cNvPr id="181" name="Text Placeholder 3"/>
          <p:cNvSpPr txBox="1">
            <a:spLocks noGrp="1"/>
          </p:cNvSpPr>
          <p:nvPr>
            <p:ph type="body" sz="half" idx="1"/>
          </p:nvPr>
        </p:nvSpPr>
        <p:spPr>
          <a:xfrm>
            <a:off x="312367" y="1611630"/>
            <a:ext cx="4122473" cy="52463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We should define what our students/graduates should have learnt in the programme</a:t>
            </a:r>
          </a:p>
          <a:p>
            <a:pPr>
              <a:buClr>
                <a:schemeClr val="accent1"/>
              </a:buClr>
              <a:buSzPct val="90000"/>
              <a:defRPr sz="2100"/>
            </a:pPr>
            <a:r>
              <a:rPr lang="en-GB" dirty="0"/>
              <a:t>- What level of theory knowledge?  </a:t>
            </a:r>
            <a:br>
              <a:rPr lang="en-GB" dirty="0"/>
            </a:br>
            <a:r>
              <a:rPr lang="en-GB" dirty="0"/>
              <a:t>- Instrumentation skills</a:t>
            </a:r>
            <a:br>
              <a:rPr lang="en-GB" dirty="0"/>
            </a:br>
            <a:r>
              <a:rPr lang="en-GB" dirty="0"/>
              <a:t>- Computing skills</a:t>
            </a:r>
            <a:br>
              <a:rPr lang="en-GB" dirty="0"/>
            </a:br>
            <a:r>
              <a:rPr lang="en-GB" dirty="0"/>
              <a:t>- HEP or CS applicability of those skills </a:t>
            </a:r>
          </a:p>
          <a:p>
            <a:pPr>
              <a:buClr>
                <a:schemeClr val="accent1"/>
              </a:buClr>
              <a:buSzPct val="90000"/>
              <a:defRPr sz="2100"/>
            </a:pPr>
            <a:r>
              <a:rPr lang="en-GB" dirty="0"/>
              <a:t>- Contact with industry world</a:t>
            </a:r>
            <a:br>
              <a:rPr lang="en-GB" dirty="0"/>
            </a:br>
            <a:r>
              <a:rPr lang="en-GB" dirty="0"/>
              <a:t>- …</a:t>
            </a:r>
            <a:br>
              <a:rPr lang="en-GB" b="1" i="1" dirty="0"/>
            </a:br>
            <a:r>
              <a:rPr lang="en-GB" b="1" i="1" dirty="0"/>
              <a:t> 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4AEE6A-D02D-D84D-95CD-948B8B214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55723"/>
              </p:ext>
            </p:extLst>
          </p:nvPr>
        </p:nvGraphicFramePr>
        <p:xfrm>
          <a:off x="4663440" y="919070"/>
          <a:ext cx="4320539" cy="2202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17182681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029857577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222036057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236778045"/>
                    </a:ext>
                  </a:extLst>
                </a:gridCol>
              </a:tblGrid>
              <a:tr h="354330">
                <a:tc gridSpan="2"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FF0000"/>
                          </a:solidFill>
                        </a:rPr>
                        <a:t>HEP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7030A0"/>
                          </a:solidFill>
                        </a:rPr>
                        <a:t>CS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50953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00B050"/>
                          </a:solidFill>
                        </a:rPr>
                        <a:t>Data Analysis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rgbClr val="00B050"/>
                          </a:solidFill>
                        </a:rPr>
                        <a:t>HEP related hands-on projects</a:t>
                      </a:r>
                    </a:p>
                    <a:p>
                      <a:endParaRPr lang="en-GB" sz="1000" noProof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rgbClr val="00B050"/>
                          </a:solidFill>
                        </a:rPr>
                        <a:t>Data Analysis</a:t>
                      </a:r>
                    </a:p>
                    <a:p>
                      <a:endParaRPr lang="en-GB" sz="1000" noProof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rgbClr val="00B050"/>
                          </a:solidFill>
                        </a:rPr>
                        <a:t>CS related hands-on projects</a:t>
                      </a:r>
                    </a:p>
                    <a:p>
                      <a:endParaRPr lang="en-GB" sz="1000" noProof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79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FF0000"/>
                          </a:solidFill>
                        </a:rPr>
                        <a:t>HEP Theory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FF0000"/>
                          </a:solidFill>
                        </a:rPr>
                        <a:t>HEP Theory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7030A0"/>
                          </a:solidFill>
                        </a:rPr>
                        <a:t>CS Theory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7030A0"/>
                          </a:solidFill>
                        </a:rPr>
                        <a:t>CS theory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53317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FF0000"/>
                          </a:solidFill>
                        </a:rPr>
                        <a:t>HEP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Common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Common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7030A0"/>
                          </a:solidFill>
                        </a:rPr>
                        <a:t>CS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665634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95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2305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xfrm>
            <a:off x="312367" y="386530"/>
            <a:ext cx="4236773" cy="106508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200"/>
            </a:lvl1pPr>
          </a:lstStyle>
          <a:p>
            <a:r>
              <a:rPr lang="en-GB" dirty="0"/>
              <a:t>Discussion - 4: </a:t>
            </a:r>
            <a:br>
              <a:rPr lang="en-GB" dirty="0"/>
            </a:br>
            <a:r>
              <a:rPr lang="en-GB" dirty="0"/>
              <a:t>Optional course(s)</a:t>
            </a:r>
            <a:endParaRPr dirty="0"/>
          </a:p>
        </p:txBody>
      </p:sp>
      <p:sp>
        <p:nvSpPr>
          <p:cNvPr id="181" name="Text Placeholder 3"/>
          <p:cNvSpPr txBox="1">
            <a:spLocks noGrp="1"/>
          </p:cNvSpPr>
          <p:nvPr>
            <p:ph type="body" sz="half" idx="1"/>
          </p:nvPr>
        </p:nvSpPr>
        <p:spPr>
          <a:xfrm>
            <a:off x="312367" y="1611630"/>
            <a:ext cx="4122473" cy="52463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We have not started this discussion yet</a:t>
            </a:r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How many courses? Which kind of elective courses we want? </a:t>
            </a:r>
            <a:br>
              <a:rPr lang="en-GB" b="1" i="1" dirty="0"/>
            </a:br>
            <a:r>
              <a:rPr lang="en-GB" b="1" i="1" dirty="0"/>
              <a:t> 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9486BB-BD4D-E042-8DA0-138C657F7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55723"/>
              </p:ext>
            </p:extLst>
          </p:nvPr>
        </p:nvGraphicFramePr>
        <p:xfrm>
          <a:off x="4663440" y="919070"/>
          <a:ext cx="4320539" cy="2202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17182681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029857577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222036057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236778045"/>
                    </a:ext>
                  </a:extLst>
                </a:gridCol>
              </a:tblGrid>
              <a:tr h="354330">
                <a:tc gridSpan="2"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FF0000"/>
                          </a:solidFill>
                        </a:rPr>
                        <a:t>HEP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7030A0"/>
                          </a:solidFill>
                        </a:rPr>
                        <a:t>CS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50953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00B050"/>
                          </a:solidFill>
                        </a:rPr>
                        <a:t>Data Analysis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rgbClr val="00B050"/>
                          </a:solidFill>
                        </a:rPr>
                        <a:t>HEP related hands-on projects</a:t>
                      </a:r>
                    </a:p>
                    <a:p>
                      <a:endParaRPr lang="en-GB" sz="1000" noProof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rgbClr val="00B050"/>
                          </a:solidFill>
                        </a:rPr>
                        <a:t>Data Analysis</a:t>
                      </a:r>
                    </a:p>
                    <a:p>
                      <a:endParaRPr lang="en-GB" sz="1000" noProof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rgbClr val="00B050"/>
                          </a:solidFill>
                        </a:rPr>
                        <a:t>CS related hands-on projects</a:t>
                      </a:r>
                    </a:p>
                    <a:p>
                      <a:endParaRPr lang="en-GB" sz="1000" noProof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79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FF0000"/>
                          </a:solidFill>
                        </a:rPr>
                        <a:t>HEP Theory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FF0000"/>
                          </a:solidFill>
                        </a:rPr>
                        <a:t>HEP Theory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7030A0"/>
                          </a:solidFill>
                        </a:rPr>
                        <a:t>CS Theory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7030A0"/>
                          </a:solidFill>
                        </a:rPr>
                        <a:t>CS theory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53317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FF0000"/>
                          </a:solidFill>
                        </a:rPr>
                        <a:t>HEP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Common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Common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7030A0"/>
                          </a:solidFill>
                        </a:rPr>
                        <a:t>CS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665634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95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38901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xfrm>
            <a:off x="312367" y="386530"/>
            <a:ext cx="4236773" cy="1065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 dirty="0"/>
              <a:t>Next steps</a:t>
            </a:r>
            <a:endParaRPr dirty="0"/>
          </a:p>
        </p:txBody>
      </p:sp>
      <p:sp>
        <p:nvSpPr>
          <p:cNvPr id="181" name="Text Placeholder 3"/>
          <p:cNvSpPr txBox="1">
            <a:spLocks noGrp="1"/>
          </p:cNvSpPr>
          <p:nvPr>
            <p:ph type="body" sz="half" idx="1"/>
          </p:nvPr>
        </p:nvSpPr>
        <p:spPr>
          <a:xfrm>
            <a:off x="312367" y="1611630"/>
            <a:ext cx="4122473" cy="524637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A meeting next week to continue the syllabus work</a:t>
            </a:r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This will require an individual reflexion beforehand on the points raised here </a:t>
            </a:r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We need participation from both branches: HEP and CS</a:t>
            </a:r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Need to make sure all the updated information is on git and available to all the members of the consortium</a:t>
            </a:r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Timescale: before summer (?) Instructors need enough time to prepare the material by January + get familiar with the e-learning platform!</a:t>
            </a:r>
          </a:p>
          <a:p>
            <a:pPr>
              <a:buClr>
                <a:schemeClr val="accent1"/>
              </a:buClr>
              <a:buSzPct val="90000"/>
              <a:defRPr sz="2100"/>
            </a:pPr>
            <a:br>
              <a:rPr lang="en-GB" b="1" i="1" dirty="0"/>
            </a:br>
            <a:r>
              <a:rPr lang="en-GB" b="1" i="1" dirty="0"/>
              <a:t> 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5D0986-5D27-0D4D-AE3E-99EE53807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55723"/>
              </p:ext>
            </p:extLst>
          </p:nvPr>
        </p:nvGraphicFramePr>
        <p:xfrm>
          <a:off x="4663440" y="919070"/>
          <a:ext cx="4320539" cy="2202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17182681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029857577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222036057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236778045"/>
                    </a:ext>
                  </a:extLst>
                </a:gridCol>
              </a:tblGrid>
              <a:tr h="354330">
                <a:tc gridSpan="2"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FF0000"/>
                          </a:solidFill>
                        </a:rPr>
                        <a:t>HEP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7030A0"/>
                          </a:solidFill>
                        </a:rPr>
                        <a:t>CS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50953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00B050"/>
                          </a:solidFill>
                        </a:rPr>
                        <a:t>Data Analysis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rgbClr val="00B050"/>
                          </a:solidFill>
                        </a:rPr>
                        <a:t>HEP related hands-on projects</a:t>
                      </a:r>
                    </a:p>
                    <a:p>
                      <a:endParaRPr lang="en-GB" sz="1000" noProof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rgbClr val="00B050"/>
                          </a:solidFill>
                        </a:rPr>
                        <a:t>Data Analysis</a:t>
                      </a:r>
                    </a:p>
                    <a:p>
                      <a:endParaRPr lang="en-GB" sz="1000" noProof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rgbClr val="00B050"/>
                          </a:solidFill>
                        </a:rPr>
                        <a:t>CS related hands-on projects</a:t>
                      </a:r>
                    </a:p>
                    <a:p>
                      <a:endParaRPr lang="en-GB" sz="1000" noProof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79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FF0000"/>
                          </a:solidFill>
                        </a:rPr>
                        <a:t>HEP Theory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FF0000"/>
                          </a:solidFill>
                        </a:rPr>
                        <a:t>HEP Theory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7030A0"/>
                          </a:solidFill>
                        </a:rPr>
                        <a:t>CS Theory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7030A0"/>
                          </a:solidFill>
                        </a:rPr>
                        <a:t>CS theory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53317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FF0000"/>
                          </a:solidFill>
                        </a:rPr>
                        <a:t>HEP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Common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Common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rgbClr val="7030A0"/>
                          </a:solidFill>
                        </a:rPr>
                        <a:t>CS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665634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95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3119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xfrm>
            <a:off x="530351" y="546550"/>
            <a:ext cx="3657601" cy="74504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GB" dirty="0"/>
              <a:t>WP1 - Syllabus</a:t>
            </a:r>
            <a:endParaRPr dirty="0"/>
          </a:p>
        </p:txBody>
      </p:sp>
      <p:sp>
        <p:nvSpPr>
          <p:cNvPr id="181" name="Text Placeholder 3"/>
          <p:cNvSpPr txBox="1">
            <a:spLocks noGrp="1"/>
          </p:cNvSpPr>
          <p:nvPr>
            <p:ph type="body" sz="half" idx="1"/>
          </p:nvPr>
        </p:nvSpPr>
        <p:spPr>
          <a:xfrm>
            <a:off x="272683" y="1611630"/>
            <a:ext cx="4316783" cy="470916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We had a meeting last week (28/05/2020) to summarise all the individual efforts and define common elements for program branches (Minutes written by Teofilo)</a:t>
            </a:r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Two branches of the program: HEP and Complex Systems (CS). Both branches need to have three axes: theory, instrumentation, data analysis</a:t>
            </a:r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Results: we realised it is not so straightforward to define common elements. Additional individual and collective reflexions needed. We all recognise the importance of making progress with the syllabus definition!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167C71-26CE-9F4B-BF6A-F0E13E50F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70137"/>
              </p:ext>
            </p:extLst>
          </p:nvPr>
        </p:nvGraphicFramePr>
        <p:xfrm>
          <a:off x="4629150" y="1794510"/>
          <a:ext cx="4320539" cy="235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17182681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029857577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222036057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236778045"/>
                    </a:ext>
                  </a:extLst>
                </a:gridCol>
              </a:tblGrid>
              <a:tr h="354330">
                <a:tc gridSpan="2"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HEP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50953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Data Analysis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HEP related hands-on projects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Data Analysis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CS related hands-on</a:t>
                      </a:r>
                      <a:r>
                        <a:rPr lang="en-GB" sz="1000" baseline="0" noProof="0" dirty="0">
                          <a:solidFill>
                            <a:schemeClr val="accent1"/>
                          </a:solidFill>
                        </a:rPr>
                        <a:t> projects</a:t>
                      </a:r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79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HEP Theory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Common Theory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Common Theory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CS theory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53317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HEP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Common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Common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CS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665634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course(s)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course(s)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course(s)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course(s)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9546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xfrm>
            <a:off x="530351" y="546550"/>
            <a:ext cx="3657601" cy="74504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GB" dirty="0"/>
              <a:t>WP1 - HEP</a:t>
            </a:r>
            <a:endParaRPr dirty="0"/>
          </a:p>
        </p:txBody>
      </p:sp>
      <p:sp>
        <p:nvSpPr>
          <p:cNvPr id="181" name="Text Placeholder 3"/>
          <p:cNvSpPr txBox="1">
            <a:spLocks noGrp="1"/>
          </p:cNvSpPr>
          <p:nvPr>
            <p:ph type="body" sz="half" idx="1"/>
          </p:nvPr>
        </p:nvSpPr>
        <p:spPr>
          <a:xfrm>
            <a:off x="312367" y="1611630"/>
            <a:ext cx="4122473" cy="37194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We have 3 courses with syllabus and schedule</a:t>
            </a:r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Data Analysis: stats and research software engineering modules should be (in principle) common to both branches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AEC29-4BF8-E147-965D-407464EB9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863" y="310945"/>
            <a:ext cx="4425710" cy="19612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FAC960-4B34-7C4E-906C-815C5AA62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863" y="2414303"/>
            <a:ext cx="4425710" cy="1878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5D03D4-A177-E643-90D9-E61323F3C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616" y="4434808"/>
            <a:ext cx="4429957" cy="78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651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xfrm>
            <a:off x="530351" y="546550"/>
            <a:ext cx="3657601" cy="74504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GB" dirty="0"/>
              <a:t>WP1 - HEP</a:t>
            </a:r>
            <a:endParaRPr dirty="0"/>
          </a:p>
        </p:txBody>
      </p:sp>
      <p:sp>
        <p:nvSpPr>
          <p:cNvPr id="181" name="Text Placeholder 3"/>
          <p:cNvSpPr txBox="1">
            <a:spLocks noGrp="1"/>
          </p:cNvSpPr>
          <p:nvPr>
            <p:ph type="body" sz="half" idx="1"/>
          </p:nvPr>
        </p:nvSpPr>
        <p:spPr>
          <a:xfrm>
            <a:off x="312367" y="1611630"/>
            <a:ext cx="4122473" cy="37194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We have 3 courses with syllabus and schedule</a:t>
            </a:r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Data Analysis: stats and research software engineering modules should be (in principle) common to both branches</a:t>
            </a:r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Instrumentation course: 3 modules in place. They all have a strong HEP component for now</a:t>
            </a:r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7A1138-25C8-E747-AB3A-7CA77DACC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836" y="275548"/>
            <a:ext cx="4428724" cy="1692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C7F515-ADF0-D145-AA80-F8104228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36" y="2100204"/>
            <a:ext cx="4428724" cy="1696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D09BF-5101-8340-B5D4-169A4885F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836" y="3928874"/>
            <a:ext cx="4428724" cy="2104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52DD98-4B38-A44D-9A7C-268FDACB2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9472" y="6156234"/>
            <a:ext cx="3937452" cy="70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809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xfrm>
            <a:off x="530351" y="546550"/>
            <a:ext cx="3657601" cy="74504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GB" dirty="0"/>
              <a:t>WP1 - HEP</a:t>
            </a:r>
            <a:endParaRPr dirty="0"/>
          </a:p>
        </p:txBody>
      </p:sp>
      <p:sp>
        <p:nvSpPr>
          <p:cNvPr id="181" name="Text Placeholder 3"/>
          <p:cNvSpPr txBox="1">
            <a:spLocks noGrp="1"/>
          </p:cNvSpPr>
          <p:nvPr>
            <p:ph type="body" sz="half" idx="1"/>
          </p:nvPr>
        </p:nvSpPr>
        <p:spPr>
          <a:xfrm>
            <a:off x="312367" y="1611628"/>
            <a:ext cx="4122473" cy="492389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We have 3 courses with syllabus and schedule</a:t>
            </a:r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Data Analysis: stats and research software engineering modules should be (in principle) common to both branches</a:t>
            </a:r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Instrumentation course: 3 modules in place. They all have a strong HEP component for now</a:t>
            </a:r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Theory course: TH1 and TH2 would be common to both branches (modifications in the content probably needed). Particle physics (TH3, TH4) is tailored for the HEP branch</a:t>
            </a:r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D4CB2-7D11-2646-B1CF-F364A0D28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248" y="590601"/>
            <a:ext cx="4481578" cy="1401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26A02D-8C57-1A42-A8B5-9427B276B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177608"/>
            <a:ext cx="4483828" cy="149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635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xfrm>
            <a:off x="530351" y="546550"/>
            <a:ext cx="3657601" cy="74504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GB" dirty="0"/>
              <a:t>WP1 - CS</a:t>
            </a:r>
            <a:endParaRPr dirty="0"/>
          </a:p>
        </p:txBody>
      </p:sp>
      <p:sp>
        <p:nvSpPr>
          <p:cNvPr id="181" name="Text Placeholder 3"/>
          <p:cNvSpPr txBox="1">
            <a:spLocks noGrp="1"/>
          </p:cNvSpPr>
          <p:nvPr>
            <p:ph type="body" sz="half" idx="1"/>
          </p:nvPr>
        </p:nvSpPr>
        <p:spPr>
          <a:xfrm>
            <a:off x="312367" y="1611630"/>
            <a:ext cx="4122473" cy="37194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Data Analysis course: third module proposal (“hands-on”) is called “Monte Carlo and Molecular Dynamics”. MC could also be a common point with HEP  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573" y="1291590"/>
            <a:ext cx="4108360" cy="27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74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xfrm>
            <a:off x="530351" y="546550"/>
            <a:ext cx="3657601" cy="74504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GB" dirty="0"/>
              <a:t>WP1 - CS</a:t>
            </a:r>
            <a:endParaRPr dirty="0"/>
          </a:p>
        </p:txBody>
      </p:sp>
      <p:sp>
        <p:nvSpPr>
          <p:cNvPr id="181" name="Text Placeholder 3"/>
          <p:cNvSpPr txBox="1">
            <a:spLocks noGrp="1"/>
          </p:cNvSpPr>
          <p:nvPr>
            <p:ph type="body" sz="half" idx="1"/>
          </p:nvPr>
        </p:nvSpPr>
        <p:spPr>
          <a:xfrm>
            <a:off x="312367" y="1611630"/>
            <a:ext cx="4122473" cy="37194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Data Analysis course: third module proposal (“hands-on”) is called “Monte Carlo and Molecular Dynamics”. MC could also be a common point with HEP</a:t>
            </a:r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Instrumentation course: an experimental module “Systems-out-of-equilibrium” proposed. Common aspects with other modules not clear yet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707" y="898536"/>
            <a:ext cx="4670119" cy="443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47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xfrm>
            <a:off x="530351" y="546550"/>
            <a:ext cx="3657601" cy="74504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GB" dirty="0"/>
              <a:t>WP1 - CS</a:t>
            </a:r>
            <a:endParaRPr dirty="0"/>
          </a:p>
        </p:txBody>
      </p:sp>
      <p:sp>
        <p:nvSpPr>
          <p:cNvPr id="181" name="Text Placeholder 3"/>
          <p:cNvSpPr txBox="1">
            <a:spLocks noGrp="1"/>
          </p:cNvSpPr>
          <p:nvPr>
            <p:ph type="body" sz="half" idx="1"/>
          </p:nvPr>
        </p:nvSpPr>
        <p:spPr>
          <a:xfrm>
            <a:off x="312367" y="1611629"/>
            <a:ext cx="4122473" cy="457991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Data Analysis course: third module proposal (“hands-on”) is called “Monte Carlo and Molecular Dynamics”. MC could also be a common point with HEP</a:t>
            </a:r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Instrumentation course: an experimental module “Systems-out-of-equilibrium” proposed. Common aspects with other modules not clear yet</a:t>
            </a:r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Theory course: two modules proposed. TH3: Non-equilibrium statistical Mechanics and TH4:  Field Theory of Statistical Mechanics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BAA427-D3EA-8B41-9763-5F78B216C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860" y="457200"/>
            <a:ext cx="4246750" cy="45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293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xfrm>
            <a:off x="530351" y="546550"/>
            <a:ext cx="3657601" cy="74504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200"/>
            </a:lvl1pPr>
          </a:lstStyle>
          <a:p>
            <a:r>
              <a:rPr lang="en-GB" dirty="0"/>
              <a:t>Discussion - 1: Schedule and structure</a:t>
            </a:r>
            <a:endParaRPr dirty="0"/>
          </a:p>
        </p:txBody>
      </p:sp>
      <p:sp>
        <p:nvSpPr>
          <p:cNvPr id="181" name="Text Placeholder 3"/>
          <p:cNvSpPr txBox="1">
            <a:spLocks noGrp="1"/>
          </p:cNvSpPr>
          <p:nvPr>
            <p:ph type="body" sz="half" idx="1"/>
          </p:nvPr>
        </p:nvSpPr>
        <p:spPr>
          <a:xfrm>
            <a:off x="312367" y="1611630"/>
            <a:ext cx="4122473" cy="524637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We have a lot of content that needs to fit into a packed schedule </a:t>
            </a:r>
          </a:p>
          <a:p>
            <a:pPr>
              <a:buClr>
                <a:schemeClr val="accent1"/>
              </a:buClr>
              <a:buSzPct val="90000"/>
              <a:defRPr sz="2100"/>
            </a:pPr>
            <a:endParaRPr lang="en-GB" dirty="0"/>
          </a:p>
          <a:p>
            <a:pPr>
              <a:buClr>
                <a:schemeClr val="accent1"/>
              </a:buClr>
              <a:buSzPct val="90000"/>
              <a:defRPr sz="2100"/>
            </a:pPr>
            <a:endParaRPr lang="en-GB" dirty="0"/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endParaRPr lang="en-GB" dirty="0"/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endParaRPr lang="en-GB" dirty="0"/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endParaRPr lang="en-GB" dirty="0"/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 Re-think courses/module length and probably </a:t>
            </a:r>
            <a:r>
              <a:rPr lang="en-GB" i="1" dirty="0"/>
              <a:t>content</a:t>
            </a:r>
            <a:endParaRPr lang="en-GB" dirty="0"/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The output of some courses should be the inputs to others: need to make sure the current contents take this into account</a:t>
            </a:r>
          </a:p>
          <a:p>
            <a:pPr marL="285750" indent="-285750">
              <a:buClr>
                <a:schemeClr val="accent1"/>
              </a:buClr>
              <a:buSzPct val="90000"/>
              <a:buFont typeface="Arial"/>
              <a:buChar char="•"/>
              <a:defRPr sz="2100"/>
            </a:pPr>
            <a:r>
              <a:rPr lang="en-GB" dirty="0"/>
              <a:t>Is the syllabus based on the student profile we want out of this master?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72F0C5B-6EB7-5A4E-8351-8FF3A668CC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375204"/>
              </p:ext>
            </p:extLst>
          </p:nvPr>
        </p:nvGraphicFramePr>
        <p:xfrm>
          <a:off x="203940" y="2545191"/>
          <a:ext cx="8892543" cy="1471690"/>
        </p:xfrm>
        <a:graphic>
          <a:graphicData uri="http://schemas.openxmlformats.org/drawingml/2006/table">
            <a:tbl>
              <a:tblPr/>
              <a:tblGrid>
                <a:gridCol w="684042">
                  <a:extLst>
                    <a:ext uri="{9D8B030D-6E8A-4147-A177-3AD203B41FA5}">
                      <a16:colId xmlns:a16="http://schemas.microsoft.com/office/drawing/2014/main" val="1490451958"/>
                    </a:ext>
                  </a:extLst>
                </a:gridCol>
                <a:gridCol w="684042">
                  <a:extLst>
                    <a:ext uri="{9D8B030D-6E8A-4147-A177-3AD203B41FA5}">
                      <a16:colId xmlns:a16="http://schemas.microsoft.com/office/drawing/2014/main" val="1503092701"/>
                    </a:ext>
                  </a:extLst>
                </a:gridCol>
                <a:gridCol w="684042">
                  <a:extLst>
                    <a:ext uri="{9D8B030D-6E8A-4147-A177-3AD203B41FA5}">
                      <a16:colId xmlns:a16="http://schemas.microsoft.com/office/drawing/2014/main" val="4153335119"/>
                    </a:ext>
                  </a:extLst>
                </a:gridCol>
                <a:gridCol w="684042">
                  <a:extLst>
                    <a:ext uri="{9D8B030D-6E8A-4147-A177-3AD203B41FA5}">
                      <a16:colId xmlns:a16="http://schemas.microsoft.com/office/drawing/2014/main" val="1057226044"/>
                    </a:ext>
                  </a:extLst>
                </a:gridCol>
                <a:gridCol w="542396">
                  <a:extLst>
                    <a:ext uri="{9D8B030D-6E8A-4147-A177-3AD203B41FA5}">
                      <a16:colId xmlns:a16="http://schemas.microsoft.com/office/drawing/2014/main" val="327579950"/>
                    </a:ext>
                  </a:extLst>
                </a:gridCol>
                <a:gridCol w="662449">
                  <a:extLst>
                    <a:ext uri="{9D8B030D-6E8A-4147-A177-3AD203B41FA5}">
                      <a16:colId xmlns:a16="http://schemas.microsoft.com/office/drawing/2014/main" val="1054546812"/>
                    </a:ext>
                  </a:extLst>
                </a:gridCol>
                <a:gridCol w="639993">
                  <a:extLst>
                    <a:ext uri="{9D8B030D-6E8A-4147-A177-3AD203B41FA5}">
                      <a16:colId xmlns:a16="http://schemas.microsoft.com/office/drawing/2014/main" val="315412955"/>
                    </a:ext>
                  </a:extLst>
                </a:gridCol>
                <a:gridCol w="639993">
                  <a:extLst>
                    <a:ext uri="{9D8B030D-6E8A-4147-A177-3AD203B41FA5}">
                      <a16:colId xmlns:a16="http://schemas.microsoft.com/office/drawing/2014/main" val="1240870080"/>
                    </a:ext>
                  </a:extLst>
                </a:gridCol>
                <a:gridCol w="696133">
                  <a:extLst>
                    <a:ext uri="{9D8B030D-6E8A-4147-A177-3AD203B41FA5}">
                      <a16:colId xmlns:a16="http://schemas.microsoft.com/office/drawing/2014/main" val="2407779421"/>
                    </a:ext>
                  </a:extLst>
                </a:gridCol>
                <a:gridCol w="797185">
                  <a:extLst>
                    <a:ext uri="{9D8B030D-6E8A-4147-A177-3AD203B41FA5}">
                      <a16:colId xmlns:a16="http://schemas.microsoft.com/office/drawing/2014/main" val="4226714287"/>
                    </a:ext>
                  </a:extLst>
                </a:gridCol>
                <a:gridCol w="673677">
                  <a:extLst>
                    <a:ext uri="{9D8B030D-6E8A-4147-A177-3AD203B41FA5}">
                      <a16:colId xmlns:a16="http://schemas.microsoft.com/office/drawing/2014/main" val="3609717504"/>
                    </a:ext>
                  </a:extLst>
                </a:gridCol>
                <a:gridCol w="738738">
                  <a:extLst>
                    <a:ext uri="{9D8B030D-6E8A-4147-A177-3AD203B41FA5}">
                      <a16:colId xmlns:a16="http://schemas.microsoft.com/office/drawing/2014/main" val="3562648905"/>
                    </a:ext>
                  </a:extLst>
                </a:gridCol>
                <a:gridCol w="765811">
                  <a:extLst>
                    <a:ext uri="{9D8B030D-6E8A-4147-A177-3AD203B41FA5}">
                      <a16:colId xmlns:a16="http://schemas.microsoft.com/office/drawing/2014/main" val="2236440156"/>
                    </a:ext>
                  </a:extLst>
                </a:gridCol>
              </a:tblGrid>
              <a:tr h="443542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Option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January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February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March 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April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May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June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July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August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September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October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November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effectLst/>
                          <a:latin typeface="Helvetica Neue" panose="02000503000000020004" pitchFamily="2" charset="0"/>
                        </a:rPr>
                        <a:t>December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061216"/>
                  </a:ext>
                </a:extLst>
              </a:tr>
              <a:tr h="257037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088208"/>
                  </a:ext>
                </a:extLst>
              </a:tr>
              <a:tr h="257037">
                <a:tc vMerge="1"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FF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DA-1,2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DA-2,3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5094"/>
                  </a:ext>
                </a:extLst>
              </a:tr>
              <a:tr h="257037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DA-2,3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37274"/>
                  </a:ext>
                </a:extLst>
              </a:tr>
              <a:tr h="257037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DA-2,3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36594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1167C71-26CE-9F4B-BF6A-F0E13E50F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19829"/>
              </p:ext>
            </p:extLst>
          </p:nvPr>
        </p:nvGraphicFramePr>
        <p:xfrm>
          <a:off x="4629150" y="58380"/>
          <a:ext cx="4320539" cy="235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17182681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029857577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222036057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236778045"/>
                    </a:ext>
                  </a:extLst>
                </a:gridCol>
              </a:tblGrid>
              <a:tr h="354330">
                <a:tc gridSpan="2"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HEP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50953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Data Analysis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HEP related hands-on projects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Data Analysis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CS related hands-on</a:t>
                      </a:r>
                      <a:r>
                        <a:rPr lang="en-GB" sz="1000" baseline="0" noProof="0" dirty="0">
                          <a:solidFill>
                            <a:schemeClr val="accent1"/>
                          </a:solidFill>
                        </a:rPr>
                        <a:t> projects</a:t>
                      </a:r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798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HEP Theory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Common Theory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Common Theory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CS theory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53317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HEP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Common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Common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>
                          <a:solidFill>
                            <a:schemeClr val="accent1"/>
                          </a:solidFill>
                        </a:rPr>
                        <a:t>CS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665634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course(s)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course(s)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course(s)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accent1"/>
                          </a:solidFill>
                        </a:rPr>
                        <a:t>Optional course(s)</a:t>
                      </a:r>
                    </a:p>
                    <a:p>
                      <a:endParaRPr lang="en-GB" sz="1000" noProof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95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8803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544C44"/>
      </a:lt1>
      <a:dk2>
        <a:srgbClr val="A7A7A7"/>
      </a:dk2>
      <a:lt2>
        <a:srgbClr val="535353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0000FF"/>
      </a:hlink>
      <a:folHlink>
        <a:srgbClr val="FF00FF"/>
      </a:folHlink>
    </a:clrScheme>
    <a:fontScheme name="Pixe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ix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63500" dir="27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63500" dir="27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63500" dir="27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03154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03154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ixel">
  <a:themeElements>
    <a:clrScheme name="Pix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0000FF"/>
      </a:hlink>
      <a:folHlink>
        <a:srgbClr val="FF00FF"/>
      </a:folHlink>
    </a:clrScheme>
    <a:fontScheme name="Pixe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ix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63500" dir="27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63500" dir="27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63500" dir="27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03154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03154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10127</TotalTime>
  <Words>1333</Words>
  <Application>Microsoft Macintosh PowerPoint</Application>
  <PresentationFormat>On-screen Show (4:3)</PresentationFormat>
  <Paragraphs>401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Helvetica Neue</vt:lpstr>
      <vt:lpstr>Pixel</vt:lpstr>
      <vt:lpstr>WP1: Syllabus discussion</vt:lpstr>
      <vt:lpstr>WP1 - Syllabus</vt:lpstr>
      <vt:lpstr>WP1 - HEP</vt:lpstr>
      <vt:lpstr>WP1 - HEP</vt:lpstr>
      <vt:lpstr>WP1 - HEP</vt:lpstr>
      <vt:lpstr>WP1 - CS</vt:lpstr>
      <vt:lpstr>WP1 - CS</vt:lpstr>
      <vt:lpstr>WP1 - CS</vt:lpstr>
      <vt:lpstr>Discussion - 1: Schedule and structure</vt:lpstr>
      <vt:lpstr>Discussion - 1:  Schedule and structure </vt:lpstr>
      <vt:lpstr>Discussion - 1: Schedule and structure</vt:lpstr>
      <vt:lpstr>Discussion - 2:  Content</vt:lpstr>
      <vt:lpstr>Discussion - 3:  LA-CoNGA student profile</vt:lpstr>
      <vt:lpstr>Discussion - 4:  Optional course(s)</vt:lpstr>
      <vt:lpstr>Next steps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Colombia, Ecuador and Venezuela in HEP experiments</dc:title>
  <cp:lastModifiedBy>Microsoft Office User</cp:lastModifiedBy>
  <cp:revision>89</cp:revision>
  <dcterms:modified xsi:type="dcterms:W3CDTF">2020-06-05T14:34:37Z</dcterms:modified>
</cp:coreProperties>
</file>