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37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5B521-E1F7-8141-A834-2D46A8479788}" type="datetimeFigureOut">
              <a:rPr lang="es-ES_tradnl" smtClean="0"/>
              <a:t>4/6/20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0A3E2-2AA4-6345-A14F-86A66F36F0F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37351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0A3E2-2AA4-6345-A14F-86A66F36F0FB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818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7362-7FE7-7544-BEB5-CF91D5BCA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7AA2E-A9A9-674F-8D7A-639B0E35B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7327D-A55D-1441-AF36-52DC1C33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F9A2-FB41-9B4A-82AD-F195518A4966}" type="datetimeFigureOut">
              <a:rPr lang="es-ES_tradnl" smtClean="0"/>
              <a:t>4/6/20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90A6-7CDA-754C-8209-5CDFA091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C4903-9F0A-5C40-BB2D-26B1D7FE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F59A-D64E-8145-88D8-07A74EDB402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3860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97EA-46AD-0E44-BFC6-6118D2DA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E1510-8CF5-3246-A415-B6F1C4158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207B9-1B14-764C-AE4C-C0E36F73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F9A2-FB41-9B4A-82AD-F195518A4966}" type="datetimeFigureOut">
              <a:rPr lang="es-ES_tradnl" smtClean="0"/>
              <a:t>4/6/20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9D90A-A32A-464F-8BA7-F7488722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67760-E624-C845-ACDD-5823670E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F59A-D64E-8145-88D8-07A74EDB402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9706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D0164-7259-354B-874C-AA8FA6FE7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BEB6B-FF3F-D849-BC1D-BDF40C309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F032-91F6-654F-8805-3A800CB5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F9A2-FB41-9B4A-82AD-F195518A4966}" type="datetimeFigureOut">
              <a:rPr lang="es-ES_tradnl" smtClean="0"/>
              <a:t>4/6/20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CDB74-F171-1546-AFC1-28D7E316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3E5C3-1E0D-4044-9AA1-1C76E262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F59A-D64E-8145-88D8-07A74EDB402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369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6E539-672E-544D-8121-21598F07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51A6F-81E3-084E-AC3A-FB4CB9FBC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FB5A6-5902-E548-95B5-BC3AABB37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F9A2-FB41-9B4A-82AD-F195518A4966}" type="datetimeFigureOut">
              <a:rPr lang="es-ES_tradnl" smtClean="0"/>
              <a:t>4/6/20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5F8C5-CEC2-874F-81D6-2CC45489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07924-E2B8-6646-A247-321CC824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F59A-D64E-8145-88D8-07A74EDB402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6808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07C7-1E00-E14E-909E-8ECEB2D7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38FF1-7228-5B4C-9FA9-642CC3239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C12F8-37FF-1E41-A50A-C7DF8AD4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F9A2-FB41-9B4A-82AD-F195518A4966}" type="datetimeFigureOut">
              <a:rPr lang="es-ES_tradnl" smtClean="0"/>
              <a:t>4/6/20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9BCFF-9560-3742-B0A9-DA3EBA868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CC511-65B6-4F4D-80E2-498B9ECA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F59A-D64E-8145-88D8-07A74EDB402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405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7914-AD16-4041-B6DB-3541E395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C1E27-420C-1F47-B4C3-0F87D7CC8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5C088-0FC0-134D-ADC1-55C57DC10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CCE62-7029-3046-B34D-CB03082E0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F9A2-FB41-9B4A-82AD-F195518A4966}" type="datetimeFigureOut">
              <a:rPr lang="es-ES_tradnl" smtClean="0"/>
              <a:t>4/6/20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D94F4-0114-A041-95C8-937085A2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A78AE-F3BE-CB47-AC19-55E18649E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F59A-D64E-8145-88D8-07A74EDB402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3344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7B8A-BAFA-1D4D-8765-10354F0BC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215ED-BE38-2246-AD1B-EA5383D1A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F5090-80ED-5D40-98F8-0F04AB1E6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25D22-AA55-4A46-973E-5E1E6EB7C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5B9C90-F59D-5A42-8FC1-85CD03E9E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0F7C4A-730F-A140-8B60-F4DE78C4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F9A2-FB41-9B4A-82AD-F195518A4966}" type="datetimeFigureOut">
              <a:rPr lang="es-ES_tradnl" smtClean="0"/>
              <a:t>4/6/20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07E5E-7A48-9F4A-B00D-393D960F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346EDF-8F09-864B-8EF0-8C10760D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F59A-D64E-8145-88D8-07A74EDB402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6835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5E58-4911-AC49-9FEF-0FC2E4A0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C4142-3C98-F441-B093-2B2B1A3C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F9A2-FB41-9B4A-82AD-F195518A4966}" type="datetimeFigureOut">
              <a:rPr lang="es-ES_tradnl" smtClean="0"/>
              <a:t>4/6/20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CCC2B-CEB9-8A44-BA53-D6838C98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EBC7C-7FE1-564A-AC9D-9367E1A26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F59A-D64E-8145-88D8-07A74EDB402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144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E57605-FBC7-004B-84E4-CFE85C079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F9A2-FB41-9B4A-82AD-F195518A4966}" type="datetimeFigureOut">
              <a:rPr lang="es-ES_tradnl" smtClean="0"/>
              <a:t>4/6/20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9E243-9156-7342-B3F6-E09EFDA93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79127-CFC0-4A45-8F68-EC694E40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F59A-D64E-8145-88D8-07A74EDB402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3862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73BBF-0BE6-CB43-BC3C-9145C689E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E9429-2658-2E46-93E2-2D07392B1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C0B0D-3A5E-D245-90E7-B05BD3F24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85DC7-5BF0-174D-B377-3C41B58C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F9A2-FB41-9B4A-82AD-F195518A4966}" type="datetimeFigureOut">
              <a:rPr lang="es-ES_tradnl" smtClean="0"/>
              <a:t>4/6/20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5A07E-BDB3-A147-B8BC-6285605C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7FF19-B0B3-3E4D-BD0F-F323806F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F59A-D64E-8145-88D8-07A74EDB402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938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2C7D-C2EE-0E48-8FD8-F93964B4C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CFCA8-9B53-F84F-B652-1348EF5EA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5F518-08F8-2846-A729-87FF40B0E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22973-56A5-EB41-B627-CA8BA79A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F9A2-FB41-9B4A-82AD-F195518A4966}" type="datetimeFigureOut">
              <a:rPr lang="es-ES_tradnl" smtClean="0"/>
              <a:t>4/6/20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C4238-EB4D-EF47-B711-CA50D0C0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84ED3-016F-8B49-822F-6CE0ED53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F59A-D64E-8145-88D8-07A74EDB402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1979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23032D-8978-AA49-B93F-C3248C2B1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D2FE3-7B30-CE48-B62A-F8741F901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DC070-1BBB-1A47-9AA8-676045AB2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5F9A2-FB41-9B4A-82AD-F195518A4966}" type="datetimeFigureOut">
              <a:rPr lang="es-ES_tradnl" smtClean="0"/>
              <a:t>4/6/20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D0EA3-1919-9E4D-A58E-B221DFD2D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AED48-C281-D045-9122-7B2C93DFE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FF59A-D64E-8145-88D8-07A74EDB402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8102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8BC4-C489-5A4A-A97E-1375AEA6D0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WP1 – Calendar </a:t>
            </a:r>
            <a:r>
              <a:rPr lang="es-ES_tradnl" dirty="0" err="1"/>
              <a:t>Discussion</a:t>
            </a:r>
            <a:endParaRPr lang="es-ES_trad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EBD5A7-EB4A-6843-9B62-33DDBCAF00E1}"/>
              </a:ext>
            </a:extLst>
          </p:cNvPr>
          <p:cNvSpPr txBox="1"/>
          <p:nvPr/>
        </p:nvSpPr>
        <p:spPr>
          <a:xfrm>
            <a:off x="4629150" y="3680460"/>
            <a:ext cx="341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Carlos Sandoval - UAN</a:t>
            </a:r>
          </a:p>
        </p:txBody>
      </p:sp>
    </p:spTree>
    <p:extLst>
      <p:ext uri="{BB962C8B-B14F-4D97-AF65-F5344CB8AC3E}">
        <p14:creationId xmlns:p14="http://schemas.microsoft.com/office/powerpoint/2010/main" val="3221570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61EF-58C7-F640-950A-B49784EC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Calendar </a:t>
            </a:r>
            <a:r>
              <a:rPr lang="es-ES_tradnl" dirty="0" err="1"/>
              <a:t>Draft</a:t>
            </a:r>
            <a:r>
              <a:rPr lang="es-ES_tradnl" dirty="0"/>
              <a:t>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EA7A06-DC98-1E40-B11B-0D3EF3251C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992830"/>
              </p:ext>
            </p:extLst>
          </p:nvPr>
        </p:nvGraphicFramePr>
        <p:xfrm>
          <a:off x="838200" y="2582069"/>
          <a:ext cx="10515596" cy="895350"/>
        </p:xfrm>
        <a:graphic>
          <a:graphicData uri="http://schemas.openxmlformats.org/drawingml/2006/table">
            <a:tbl>
              <a:tblPr/>
              <a:tblGrid>
                <a:gridCol w="808892">
                  <a:extLst>
                    <a:ext uri="{9D8B030D-6E8A-4147-A177-3AD203B41FA5}">
                      <a16:colId xmlns:a16="http://schemas.microsoft.com/office/drawing/2014/main" val="1490451958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1503092701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4153335119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1057226044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27579950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1054546812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15412955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1240870080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407779421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4226714287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609717504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562648905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2364401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effectLst/>
                          <a:latin typeface="Helvetica Neue" panose="02000503000000020004" pitchFamily="2" charset="0"/>
                        </a:rPr>
                        <a:t>Option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effectLst/>
                          <a:latin typeface="Helvetica Neue" panose="02000503000000020004" pitchFamily="2" charset="0"/>
                        </a:rPr>
                        <a:t>January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effectLst/>
                          <a:latin typeface="Helvetica Neue" panose="02000503000000020004" pitchFamily="2" charset="0"/>
                        </a:rPr>
                        <a:t>February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effectLst/>
                          <a:latin typeface="Helvetica Neue" panose="02000503000000020004" pitchFamily="2" charset="0"/>
                        </a:rPr>
                        <a:t>March 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effectLst/>
                          <a:latin typeface="Helvetica Neue" panose="02000503000000020004" pitchFamily="2" charset="0"/>
                        </a:rPr>
                        <a:t>April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effectLst/>
                          <a:latin typeface="Helvetica Neue" panose="02000503000000020004" pitchFamily="2" charset="0"/>
                        </a:rPr>
                        <a:t>May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effectLst/>
                          <a:latin typeface="Helvetica Neue" panose="02000503000000020004" pitchFamily="2" charset="0"/>
                        </a:rPr>
                        <a:t>June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effectLst/>
                          <a:latin typeface="Helvetica Neue" panose="02000503000000020004" pitchFamily="2" charset="0"/>
                        </a:rPr>
                        <a:t>July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effectLst/>
                          <a:latin typeface="Helvetica Neue" panose="02000503000000020004" pitchFamily="2" charset="0"/>
                        </a:rPr>
                        <a:t>August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effectLst/>
                          <a:latin typeface="Helvetica Neue" panose="02000503000000020004" pitchFamily="2" charset="0"/>
                        </a:rPr>
                        <a:t>September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effectLst/>
                          <a:latin typeface="Helvetica Neue" panose="02000503000000020004" pitchFamily="2" charset="0"/>
                        </a:rPr>
                        <a:t>October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effectLst/>
                          <a:latin typeface="Helvetica Neue" panose="02000503000000020004" pitchFamily="2" charset="0"/>
                        </a:rPr>
                        <a:t>November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effectLst/>
                          <a:latin typeface="Helvetica Neue" panose="02000503000000020004" pitchFamily="2" charset="0"/>
                        </a:rPr>
                        <a:t>December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06121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rgbClr val="00B050"/>
                          </a:solidFill>
                          <a:effectLst/>
                          <a:latin typeface="Helvetica Neue" panose="02000503000000020004" pitchFamily="2" charset="0"/>
                        </a:rPr>
                        <a:t>IC-1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rgbClr val="00B050"/>
                          </a:solidFill>
                          <a:effectLst/>
                          <a:latin typeface="Helvetica Neue" panose="02000503000000020004" pitchFamily="2" charset="0"/>
                        </a:rPr>
                        <a:t>IC-2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rgbClr val="00B050"/>
                          </a:solidFill>
                          <a:effectLst/>
                          <a:latin typeface="Helvetica Neue" panose="02000503000000020004" pitchFamily="2" charset="0"/>
                        </a:rPr>
                        <a:t>IC-3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rgbClr val="00B050"/>
                          </a:solidFill>
                          <a:effectLst/>
                          <a:latin typeface="Helvetica Neue" panose="02000503000000020004" pitchFamily="2" charset="0"/>
                        </a:rPr>
                        <a:t>IC-3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rgbClr val="7030A0"/>
                          </a:solidFill>
                          <a:effectLst/>
                          <a:latin typeface="Helvetica Neue" panose="02000503000000020004" pitchFamily="2" charset="0"/>
                        </a:rPr>
                        <a:t>TH-1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rgbClr val="7030A0"/>
                          </a:solidFill>
                          <a:effectLst/>
                          <a:latin typeface="Helvetica Neue" panose="02000503000000020004" pitchFamily="2" charset="0"/>
                        </a:rPr>
                        <a:t>TH-2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rgbClr val="7030A0"/>
                          </a:solidFill>
                          <a:effectLst/>
                          <a:latin typeface="Helvetica Neue" panose="02000503000000020004" pitchFamily="2" charset="0"/>
                        </a:rPr>
                        <a:t>TH-3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rgbClr val="7030A0"/>
                          </a:solidFill>
                          <a:effectLst/>
                          <a:latin typeface="Helvetica Neue" panose="02000503000000020004" pitchFamily="2" charset="0"/>
                        </a:rPr>
                        <a:t>TH-4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0" dirty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0882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FF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DA-1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DA-1,2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DA-2,3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DA-3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OP-1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OP-2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OP-3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OP-4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0" dirty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0" dirty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0" dirty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0" dirty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6509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rgbClr val="00B050"/>
                          </a:solidFill>
                          <a:effectLst/>
                          <a:latin typeface="Helvetica Neue" panose="02000503000000020004" pitchFamily="2" charset="0"/>
                        </a:rPr>
                        <a:t>IC-1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rgbClr val="00B050"/>
                          </a:solidFill>
                          <a:effectLst/>
                          <a:latin typeface="Helvetica Neue" panose="02000503000000020004" pitchFamily="2" charset="0"/>
                        </a:rPr>
                        <a:t>IC-3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DA-1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DA-2,3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rgbClr val="7030A0"/>
                          </a:solidFill>
                          <a:effectLst/>
                          <a:latin typeface="Helvetica Neue" panose="02000503000000020004" pitchFamily="2" charset="0"/>
                        </a:rPr>
                        <a:t>TH-1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rgbClr val="7030A0"/>
                          </a:solidFill>
                          <a:effectLst/>
                          <a:latin typeface="Helvetica Neue" panose="02000503000000020004" pitchFamily="2" charset="0"/>
                        </a:rPr>
                        <a:t>TH-3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OP-1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OP-3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0" dirty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3372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00B05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rgbClr val="00B050"/>
                          </a:solidFill>
                          <a:effectLst/>
                          <a:latin typeface="Helvetica Neue" panose="02000503000000020004" pitchFamily="2" charset="0"/>
                        </a:rPr>
                        <a:t>IC-2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rgbClr val="00B050"/>
                          </a:solidFill>
                          <a:effectLst/>
                          <a:latin typeface="Helvetica Neue" panose="02000503000000020004" pitchFamily="2" charset="0"/>
                        </a:rPr>
                        <a:t>IC-3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DA-2,3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DA-3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rgbClr val="7030A0"/>
                          </a:solidFill>
                          <a:effectLst/>
                          <a:latin typeface="Helvetica Neue" panose="02000503000000020004" pitchFamily="2" charset="0"/>
                        </a:rPr>
                        <a:t>TH-2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rgbClr val="7030A0"/>
                          </a:solidFill>
                          <a:effectLst/>
                          <a:latin typeface="Helvetica Neue" panose="02000503000000020004" pitchFamily="2" charset="0"/>
                        </a:rPr>
                        <a:t>TH-4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OP-2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OP-4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0" dirty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0" dirty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0" dirty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0" dirty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365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7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F7A8-87ED-5442-9A78-D9AE29CC4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851B2-0E42-574F-B449-8E5DD7DA8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course is equivalent to a 4 credit course at the LA institutes</a:t>
            </a:r>
          </a:p>
          <a:p>
            <a:r>
              <a:rPr lang="en-GB" dirty="0"/>
              <a:t>That is 4 hours per week (lecture/classroom time)</a:t>
            </a:r>
          </a:p>
          <a:p>
            <a:r>
              <a:rPr lang="en-GB" dirty="0"/>
              <a:t>Between 8 and 12 hours per week = 2-3 courses per semester</a:t>
            </a:r>
          </a:p>
          <a:p>
            <a:r>
              <a:rPr lang="en-GB" dirty="0"/>
              <a:t>4 weeks = 1  module</a:t>
            </a:r>
          </a:p>
          <a:p>
            <a:r>
              <a:rPr lang="en-GB" dirty="0"/>
              <a:t>We should fit our 4 courses into 2 semesters</a:t>
            </a:r>
          </a:p>
        </p:txBody>
      </p:sp>
    </p:spTree>
    <p:extLst>
      <p:ext uri="{BB962C8B-B14F-4D97-AF65-F5344CB8AC3E}">
        <p14:creationId xmlns:p14="http://schemas.microsoft.com/office/powerpoint/2010/main" val="175419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1E1A-10B0-9449-9F2A-31CA9CB5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Instrumentation course – Module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D427D0-DBC9-B149-A8BF-C158DD848E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2141862"/>
              </p:ext>
            </p:extLst>
          </p:nvPr>
        </p:nvGraphicFramePr>
        <p:xfrm>
          <a:off x="838200" y="2463959"/>
          <a:ext cx="10874375" cy="2251710"/>
        </p:xfrm>
        <a:graphic>
          <a:graphicData uri="http://schemas.openxmlformats.org/drawingml/2006/table">
            <a:tbl>
              <a:tblPr/>
              <a:tblGrid>
                <a:gridCol w="2987675">
                  <a:extLst>
                    <a:ext uri="{9D8B030D-6E8A-4147-A177-3AD203B41FA5}">
                      <a16:colId xmlns:a16="http://schemas.microsoft.com/office/drawing/2014/main" val="40082826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4532751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6593185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053768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Helvetica Neue" panose="02000503000000020004" pitchFamily="2" charset="0"/>
                        </a:rPr>
                        <a:t>Week 1 (4 hours)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Helvetica Neue" panose="02000503000000020004" pitchFamily="2" charset="0"/>
                        </a:rPr>
                        <a:t>Week 2 (4 hours)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Helvetica Neue" panose="02000503000000020004" pitchFamily="2" charset="0"/>
                        </a:rPr>
                        <a:t>Week 3 (4 hours)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Helvetica Neue" panose="02000503000000020004" pitchFamily="2" charset="0"/>
                        </a:rPr>
                        <a:t>Week 4 (4 hours)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271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Helvetica Neue" panose="02000503000000020004" pitchFamily="2" charset="0"/>
                        </a:rPr>
                        <a:t>Particle detection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Helvetica Neue" panose="02000503000000020004" pitchFamily="2" charset="0"/>
                        </a:rPr>
                        <a:t>Solid state detector: ** Scintillators and photodetectors ** Semi-conductor based detectors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Helvetica Neue" panose="02000503000000020004" pitchFamily="2" charset="0"/>
                        </a:rPr>
                        <a:t>Calorimetry: electromagnetic and hadronic calorimetry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Helvetica Neue" panose="02000503000000020004" pitchFamily="2" charset="0"/>
                        </a:rPr>
                        <a:t>From detectors to data: trigger, simulation, reconstruction/calibration, a glance of data analysis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069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Helvetica Neue" panose="02000503000000020004" pitchFamily="2" charset="0"/>
                        </a:rPr>
                        <a:t>Particles-Matter interaction 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Helvetica Neue" panose="02000503000000020004" pitchFamily="2" charset="0"/>
                        </a:rPr>
                        <a:t>Gaseous detectors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Helvetica Neue" panose="02000503000000020004" pitchFamily="2" charset="0"/>
                        </a:rPr>
                        <a:t>Particle identification in nuclear and high energy physics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Helvetica Neue" panose="02000503000000020004" pitchFamily="2" charset="0"/>
                        </a:rPr>
                        <a:t>From detectors to data: trigger, simulation, reconstruction/calibration, a glance of data analysis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836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61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1E1A-10B0-9449-9F2A-31CA9CB5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Instrumentation course – Module 2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AF6D1B8-22CC-E24C-8E38-C4DEA86611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3949192"/>
              </p:ext>
            </p:extLst>
          </p:nvPr>
        </p:nvGraphicFramePr>
        <p:xfrm>
          <a:off x="838200" y="3149759"/>
          <a:ext cx="10515600" cy="127635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92257294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0925705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776902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343731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Helvetica Neue" panose="02000503000000020004" pitchFamily="2" charset="0"/>
                        </a:rPr>
                        <a:t>Week 1 (4 hours)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Helvetica Neue" panose="02000503000000020004" pitchFamily="2" charset="0"/>
                        </a:rPr>
                        <a:t>Week 2 (4 hours)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Helvetica Neue" panose="02000503000000020004" pitchFamily="2" charset="0"/>
                        </a:rPr>
                        <a:t>Week 3 (4 hours)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Helvetica Neue" panose="02000503000000020004" pitchFamily="2" charset="0"/>
                        </a:rPr>
                        <a:t>Week 4 (4 hours)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4713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Helvetica Neue" panose="02000503000000020004" pitchFamily="2" charset="0"/>
                        </a:rPr>
                        <a:t>Fundamentals of Data Acquisition systems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Helvetica Neue" panose="02000503000000020004" pitchFamily="2" charset="0"/>
                        </a:rPr>
                        <a:t>Characterization of analog circuits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Helvetica Neue" panose="02000503000000020004" pitchFamily="2" charset="0"/>
                        </a:rPr>
                        <a:t>Communication bus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Helvetica Neue" panose="02000503000000020004" pitchFamily="2" charset="0"/>
                        </a:rPr>
                        <a:t>Software for DAQ systems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826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Helvetica Neue" panose="02000503000000020004" pitchFamily="2" charset="0"/>
                        </a:rPr>
                        <a:t>Signal conditioning circuits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Helvetica Neue" panose="02000503000000020004" pitchFamily="2" charset="0"/>
                        </a:rPr>
                        <a:t>Digital to Analog &amp; Analog to Digital Converters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Helvetica Neue" panose="02000503000000020004" pitchFamily="2" charset="0"/>
                        </a:rPr>
                        <a:t>Software for DAQ systems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Helvetica Neue" panose="02000503000000020004" pitchFamily="2" charset="0"/>
                        </a:rPr>
                        <a:t>Characterization of a DAQ systems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827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23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1E1A-10B0-9449-9F2A-31CA9CB5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Instrumentation course – Module 3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AB854D0-3461-5F41-98C9-61DF773B93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0555233"/>
              </p:ext>
            </p:extLst>
          </p:nvPr>
        </p:nvGraphicFramePr>
        <p:xfrm>
          <a:off x="838200" y="3286919"/>
          <a:ext cx="10515600" cy="127635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9784609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3478076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499610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119559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Helvetica Neue" panose="02000503000000020004" pitchFamily="2" charset="0"/>
                        </a:rPr>
                        <a:t>Week 1 and 2 (8 hours)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Helvetica Neue" panose="02000503000000020004" pitchFamily="2" charset="0"/>
                        </a:rPr>
                        <a:t>Week 3 and 4 (8 hours)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Helvetica Neue" panose="02000503000000020004" pitchFamily="2" charset="0"/>
                        </a:rPr>
                        <a:t>Week 5 and 6 (8 hours)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Helvetica Neue" panose="02000503000000020004" pitchFamily="2" charset="0"/>
                        </a:rPr>
                        <a:t>Week 7 and 8 (8 hours)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242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l-GR" sz="1600" dirty="0">
                          <a:effectLst/>
                          <a:latin typeface="Helvetica Neue" panose="02000503000000020004" pitchFamily="2" charset="0"/>
                        </a:rPr>
                        <a:t>γ </a:t>
                      </a:r>
                      <a:r>
                        <a:rPr lang="en-US" sz="1600" dirty="0">
                          <a:effectLst/>
                          <a:latin typeface="Helvetica Neue" panose="02000503000000020004" pitchFamily="2" charset="0"/>
                        </a:rPr>
                        <a:t>Spectroscopy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600">
                          <a:effectLst/>
                          <a:latin typeface="Helvetica Neue" panose="02000503000000020004" pitchFamily="2" charset="0"/>
                        </a:rPr>
                        <a:t>β </a:t>
                      </a:r>
                      <a:r>
                        <a:rPr lang="en-US" sz="1600">
                          <a:effectLst/>
                          <a:latin typeface="Helvetica Neue" panose="02000503000000020004" pitchFamily="2" charset="0"/>
                        </a:rPr>
                        <a:t>Spectroscopy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Helvetica Neue" panose="02000503000000020004" pitchFamily="2" charset="0"/>
                        </a:rPr>
                        <a:t>Cosmic Rays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Helvetica Neue" panose="02000503000000020004" pitchFamily="2" charset="0"/>
                        </a:rPr>
                        <a:t>Particle detector characterization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149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l-GR" sz="1600" dirty="0">
                          <a:effectLst/>
                          <a:latin typeface="Helvetica Neue" panose="02000503000000020004" pitchFamily="2" charset="0"/>
                        </a:rPr>
                        <a:t>γ </a:t>
                      </a:r>
                      <a:r>
                        <a:rPr lang="en-US" sz="1600" dirty="0">
                          <a:effectLst/>
                          <a:latin typeface="Helvetica Neue" panose="02000503000000020004" pitchFamily="2" charset="0"/>
                        </a:rPr>
                        <a:t>Spectroscopy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600">
                          <a:effectLst/>
                          <a:latin typeface="Helvetica Neue" panose="02000503000000020004" pitchFamily="2" charset="0"/>
                        </a:rPr>
                        <a:t>β </a:t>
                      </a:r>
                      <a:r>
                        <a:rPr lang="en-US" sz="1600">
                          <a:effectLst/>
                          <a:latin typeface="Helvetica Neue" panose="02000503000000020004" pitchFamily="2" charset="0"/>
                        </a:rPr>
                        <a:t>Spectroscopy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Helvetica Neue" panose="02000503000000020004" pitchFamily="2" charset="0"/>
                        </a:rPr>
                        <a:t>Photons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Helvetica Neue" panose="02000503000000020004" pitchFamily="2" charset="0"/>
                        </a:rPr>
                        <a:t>Particle detector characterization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1673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807F17-11B1-C54E-B606-6F77FEF085A4}"/>
              </a:ext>
            </a:extLst>
          </p:cNvPr>
          <p:cNvSpPr txBox="1"/>
          <p:nvPr/>
        </p:nvSpPr>
        <p:spPr>
          <a:xfrm>
            <a:off x="2834640" y="5097780"/>
            <a:ext cx="577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 hours in total (the proposal in the repository is 48 hours)</a:t>
            </a:r>
          </a:p>
        </p:txBody>
      </p:sp>
    </p:spTree>
    <p:extLst>
      <p:ext uri="{BB962C8B-B14F-4D97-AF65-F5344CB8AC3E}">
        <p14:creationId xmlns:p14="http://schemas.microsoft.com/office/powerpoint/2010/main" val="58144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1E1A-10B0-9449-9F2A-31CA9CB5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Instrumentation course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AB854D0-3461-5F41-98C9-61DF773B93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230992"/>
              </p:ext>
            </p:extLst>
          </p:nvPr>
        </p:nvGraphicFramePr>
        <p:xfrm>
          <a:off x="838200" y="3286919"/>
          <a:ext cx="10515600" cy="58674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9784609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3478076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499610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119559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Helvetica Neue" panose="02000503000000020004" pitchFamily="2" charset="0"/>
                        </a:rPr>
                        <a:t>Month 1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Helvetica Neue" panose="02000503000000020004" pitchFamily="2" charset="0"/>
                        </a:rPr>
                        <a:t>Month 2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Helvetica Neue" panose="02000503000000020004" pitchFamily="2" charset="0"/>
                        </a:rPr>
                        <a:t>Month 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Helvetica Neue" panose="02000503000000020004" pitchFamily="2" charset="0"/>
                        </a:rPr>
                        <a:t>Month 4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242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Helvetica Neue" panose="02000503000000020004" pitchFamily="2" charset="0"/>
                        </a:rPr>
                        <a:t>Module 1</a:t>
                      </a:r>
                      <a:endParaRPr lang="en-US" dirty="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Helvetica Neue" panose="02000503000000020004" pitchFamily="2" charset="0"/>
                        </a:rPr>
                        <a:t>Module 2</a:t>
                      </a:r>
                      <a:endParaRPr lang="en-US" dirty="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Helvetica Neue" panose="02000503000000020004" pitchFamily="2" charset="0"/>
                        </a:rPr>
                        <a:t>Module 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Helvetica Neue" panose="02000503000000020004" pitchFamily="2" charset="0"/>
                        </a:rPr>
                        <a:t>Module 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14942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807F17-11B1-C54E-B606-6F77FEF085A4}"/>
              </a:ext>
            </a:extLst>
          </p:cNvPr>
          <p:cNvSpPr txBox="1"/>
          <p:nvPr/>
        </p:nvSpPr>
        <p:spPr>
          <a:xfrm>
            <a:off x="4434840" y="4709160"/>
            <a:ext cx="1807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 hours per week</a:t>
            </a:r>
          </a:p>
        </p:txBody>
      </p:sp>
    </p:spTree>
    <p:extLst>
      <p:ext uri="{BB962C8B-B14F-4D97-AF65-F5344CB8AC3E}">
        <p14:creationId xmlns:p14="http://schemas.microsoft.com/office/powerpoint/2010/main" val="1719238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90B3-12C3-BF41-8B1E-19203617F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 course – Module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3F2F03-AA86-AE4C-B80F-A6B49AC362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070496"/>
              </p:ext>
            </p:extLst>
          </p:nvPr>
        </p:nvGraphicFramePr>
        <p:xfrm>
          <a:off x="838200" y="2052479"/>
          <a:ext cx="10515600" cy="322707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36284942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2723708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2064184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9633047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9477472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835139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Helvetica Neue" panose="02000503000000020004" pitchFamily="2" charset="0"/>
                        </a:rPr>
                        <a:t>Week 1 (4 hours)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Helvetica Neue" panose="02000503000000020004" pitchFamily="2" charset="0"/>
                        </a:rPr>
                        <a:t>Week 2 (4 hours)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Helvetica Neue" panose="02000503000000020004" pitchFamily="2" charset="0"/>
                        </a:rPr>
                        <a:t>Week 3 (4 hours)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Helvetica Neue" panose="02000503000000020004" pitchFamily="2" charset="0"/>
                        </a:rPr>
                        <a:t>Week 4 (4 hours)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Helvetica Neue" panose="02000503000000020004" pitchFamily="2" charset="0"/>
                        </a:rPr>
                        <a:t>Week 5 (4 hours)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Helvetica Neue" panose="02000503000000020004" pitchFamily="2" charset="0"/>
                        </a:rPr>
                        <a:t>Week 6 (4 hours)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555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Helvetica Neue" panose="02000503000000020004" pitchFamily="2" charset="0"/>
                        </a:rPr>
                        <a:t>Basic concepts in probability and statistics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Helvetica Neue" panose="02000503000000020004" pitchFamily="2" charset="0"/>
                        </a:rPr>
                        <a:t>Parametric PDFs and parameter estimation</a:t>
                      </a:r>
                    </a:p>
                    <a:p>
                      <a:br>
                        <a:rPr lang="en-US" sz="1600">
                          <a:effectLst/>
                          <a:latin typeface="Helvetica" pitchFamily="2" charset="0"/>
                        </a:rPr>
                      </a:br>
                      <a:endParaRPr lang="en-US" sz="160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Helvetica Neue" panose="02000503000000020004" pitchFamily="2" charset="0"/>
                        </a:rPr>
                        <a:t>Parametric PDFs and parameter estimation</a:t>
                      </a:r>
                    </a:p>
                    <a:p>
                      <a:br>
                        <a:rPr lang="en-US" sz="1600">
                          <a:effectLst/>
                          <a:latin typeface="Helvetica" pitchFamily="2" charset="0"/>
                        </a:rPr>
                      </a:br>
                      <a:endParaRPr lang="en-US" sz="160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Helvetica Neue" panose="02000503000000020004" pitchFamily="2" charset="0"/>
                        </a:rPr>
                        <a:t>The maximum likelihood theorem and its applications</a:t>
                      </a:r>
                    </a:p>
                    <a:p>
                      <a:br>
                        <a:rPr lang="en-US" sz="1600">
                          <a:effectLst/>
                          <a:latin typeface="Helvetica" pitchFamily="2" charset="0"/>
                        </a:rPr>
                      </a:br>
                      <a:endParaRPr lang="en-US" sz="160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Helvetica Neue" panose="02000503000000020004" pitchFamily="2" charset="0"/>
                        </a:rPr>
                        <a:t>Statistical hypothesis testing</a:t>
                      </a:r>
                    </a:p>
                    <a:p>
                      <a:br>
                        <a:rPr lang="en-US" sz="1600">
                          <a:effectLst/>
                          <a:latin typeface="Helvetica" pitchFamily="2" charset="0"/>
                        </a:rPr>
                      </a:br>
                      <a:endParaRPr lang="en-US" sz="160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Helvetica Neue" panose="02000503000000020004" pitchFamily="2" charset="0"/>
                        </a:rPr>
                        <a:t>Basic concepts in Machine Learning</a:t>
                      </a:r>
                    </a:p>
                    <a:p>
                      <a:br>
                        <a:rPr lang="en-US" sz="1600">
                          <a:effectLst/>
                          <a:latin typeface="Helvetica" pitchFamily="2" charset="0"/>
                        </a:rPr>
                      </a:br>
                      <a:endParaRPr lang="en-US" sz="160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596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Helvetica Neue" panose="02000503000000020004" pitchFamily="2" charset="0"/>
                        </a:rPr>
                        <a:t>Basic concepts in probability and statistics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Helvetica Neue" panose="02000503000000020004" pitchFamily="2" charset="0"/>
                        </a:rPr>
                        <a:t>Parametric PDFs and parameter estimation</a:t>
                      </a:r>
                    </a:p>
                    <a:p>
                      <a:br>
                        <a:rPr lang="en-US" sz="1600">
                          <a:effectLst/>
                          <a:latin typeface="Helvetica" pitchFamily="2" charset="0"/>
                        </a:rPr>
                      </a:br>
                      <a:endParaRPr lang="en-US" sz="160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Helvetica Neue" panose="02000503000000020004" pitchFamily="2" charset="0"/>
                        </a:rPr>
                        <a:t>The maximum likelihood theorem and its applications</a:t>
                      </a:r>
                    </a:p>
                    <a:p>
                      <a:br>
                        <a:rPr lang="en-US" sz="1600" dirty="0">
                          <a:effectLst/>
                          <a:latin typeface="Helvetica" pitchFamily="2" charset="0"/>
                        </a:rPr>
                      </a:br>
                      <a:endParaRPr lang="en-US" sz="1600" dirty="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Helvetica Neue" panose="02000503000000020004" pitchFamily="2" charset="0"/>
                        </a:rPr>
                        <a:t>The maximum likelihood theorem and its applications</a:t>
                      </a:r>
                    </a:p>
                    <a:p>
                      <a:br>
                        <a:rPr lang="en-US" sz="1600">
                          <a:effectLst/>
                          <a:latin typeface="Helvetica" pitchFamily="2" charset="0"/>
                        </a:rPr>
                      </a:br>
                      <a:endParaRPr lang="en-US" sz="160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Helvetica Neue" panose="02000503000000020004" pitchFamily="2" charset="0"/>
                        </a:rPr>
                        <a:t>Statistical hypothesis testing</a:t>
                      </a:r>
                    </a:p>
                    <a:p>
                      <a:br>
                        <a:rPr lang="en-US" sz="1600">
                          <a:effectLst/>
                          <a:latin typeface="Helvetica" pitchFamily="2" charset="0"/>
                        </a:rPr>
                      </a:br>
                      <a:endParaRPr lang="en-US" sz="160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Helvetica Neue" panose="02000503000000020004" pitchFamily="2" charset="0"/>
                        </a:rPr>
                        <a:t>Basic concepts in Machine Learning</a:t>
                      </a:r>
                    </a:p>
                    <a:p>
                      <a:br>
                        <a:rPr lang="en-US" sz="1600" dirty="0">
                          <a:effectLst/>
                          <a:latin typeface="Helvetica Neue" panose="02000503000000020004" pitchFamily="2" charset="0"/>
                        </a:rPr>
                      </a:br>
                      <a:endParaRPr lang="en-US" sz="1600" dirty="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208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26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90B3-12C3-BF41-8B1E-19203617F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 course – Module 2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25E17D7-CB59-D24B-AB39-3831D6DF56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9003403"/>
              </p:ext>
            </p:extLst>
          </p:nvPr>
        </p:nvGraphicFramePr>
        <p:xfrm>
          <a:off x="838200" y="2463959"/>
          <a:ext cx="10515600" cy="249555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134555352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1719823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7735988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715525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597416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Helvetica Neue" panose="02000503000000020004" pitchFamily="2" charset="0"/>
                        </a:rPr>
                        <a:t>Week 1 (4 hours)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Helvetica Neue" panose="02000503000000020004" pitchFamily="2" charset="0"/>
                        </a:rPr>
                        <a:t>Week 2 (4 hours)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Helvetica Neue" panose="02000503000000020004" pitchFamily="2" charset="0"/>
                        </a:rPr>
                        <a:t>Week 3 (4 hours)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Helvetica Neue" panose="02000503000000020004" pitchFamily="2" charset="0"/>
                        </a:rPr>
                        <a:t>Week 4 (4 hours)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Helvetica Neue" panose="02000503000000020004" pitchFamily="2" charset="0"/>
                        </a:rPr>
                        <a:t>Week 5?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445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Helvetica Neue" panose="02000503000000020004" pitchFamily="2" charset="0"/>
                        </a:rPr>
                        <a:t>Introduction to software engineering for reproducible research</a:t>
                      </a:r>
                    </a:p>
                    <a:p>
                      <a:br>
                        <a:rPr lang="en-US" sz="1600" dirty="0">
                          <a:effectLst/>
                          <a:latin typeface="Helvetica" pitchFamily="2" charset="0"/>
                        </a:rPr>
                      </a:br>
                      <a:endParaRPr lang="en-US" sz="1600" dirty="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Helvetica Neue" panose="02000503000000020004" pitchFamily="2" charset="0"/>
                        </a:rPr>
                        <a:t>Version Control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Helvetica Neue" panose="02000503000000020004" pitchFamily="2" charset="0"/>
                        </a:rPr>
                        <a:t>Building software projects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Helvetica Neue" panose="02000503000000020004" pitchFamily="2" charset="0"/>
                        </a:rPr>
                        <a:t>Construction and design practices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Helvetica Neue" panose="02000503000000020004" pitchFamily="2" charset="0"/>
                        </a:rPr>
                        <a:t>Advanced Programming Techniques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334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Helvetica Neue" panose="02000503000000020004" pitchFamily="2" charset="0"/>
                        </a:rPr>
                        <a:t>Python basics and Research Data in Python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Helvetica Neue" panose="02000503000000020004" pitchFamily="2" charset="0"/>
                        </a:rPr>
                        <a:t>Testing your code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Helvetica Neue" panose="02000503000000020004" pitchFamily="2" charset="0"/>
                        </a:rPr>
                        <a:t>Reproducible environments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Helvetica Neue" panose="02000503000000020004" pitchFamily="2" charset="0"/>
                        </a:rPr>
                        <a:t>Speed and optimisation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1600" dirty="0">
                          <a:effectLst/>
                          <a:latin typeface="Helvetica Neue" panose="02000503000000020004" pitchFamily="2" charset="0"/>
                        </a:rPr>
                      </a:br>
                      <a:endParaRPr lang="en-US" sz="1600" dirty="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32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877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1E1A-10B0-9449-9F2A-31CA9CB5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 course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AB854D0-3461-5F41-98C9-61DF773B93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4145232"/>
              </p:ext>
            </p:extLst>
          </p:nvPr>
        </p:nvGraphicFramePr>
        <p:xfrm>
          <a:off x="838200" y="3286919"/>
          <a:ext cx="10515600" cy="58674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9784609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3478076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499610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119559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Helvetica Neue" panose="02000503000000020004" pitchFamily="2" charset="0"/>
                        </a:rPr>
                        <a:t>Month 1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Helvetica Neue" panose="02000503000000020004" pitchFamily="2" charset="0"/>
                        </a:rPr>
                        <a:t>Month 2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Helvetica Neue" panose="02000503000000020004" pitchFamily="2" charset="0"/>
                        </a:rPr>
                        <a:t>Month 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Helvetica Neue" panose="02000503000000020004" pitchFamily="2" charset="0"/>
                        </a:rPr>
                        <a:t>Month 4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242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Helvetica Neue" panose="02000503000000020004" pitchFamily="2" charset="0"/>
                        </a:rPr>
                        <a:t>Module 1</a:t>
                      </a:r>
                      <a:endParaRPr lang="en-US" dirty="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Helvetica Neue" panose="02000503000000020004" pitchFamily="2" charset="0"/>
                        </a:rPr>
                        <a:t>Module 1 and 2</a:t>
                      </a:r>
                      <a:endParaRPr lang="en-US" dirty="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Helvetica Neue" panose="02000503000000020004" pitchFamily="2" charset="0"/>
                        </a:rPr>
                        <a:t>Module 2 and 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Helvetica Neue" panose="02000503000000020004" pitchFamily="2" charset="0"/>
                        </a:rPr>
                        <a:t>Module 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14942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807F17-11B1-C54E-B606-6F77FEF085A4}"/>
              </a:ext>
            </a:extLst>
          </p:cNvPr>
          <p:cNvSpPr txBox="1"/>
          <p:nvPr/>
        </p:nvSpPr>
        <p:spPr>
          <a:xfrm>
            <a:off x="4434840" y="4709160"/>
            <a:ext cx="1807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 hours per week</a:t>
            </a:r>
          </a:p>
        </p:txBody>
      </p:sp>
    </p:spTree>
    <p:extLst>
      <p:ext uri="{BB962C8B-B14F-4D97-AF65-F5344CB8AC3E}">
        <p14:creationId xmlns:p14="http://schemas.microsoft.com/office/powerpoint/2010/main" val="162959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592</Words>
  <Application>Microsoft Macintosh PowerPoint</Application>
  <PresentationFormat>Widescreen</PresentationFormat>
  <Paragraphs>179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Helvetica Neue</vt:lpstr>
      <vt:lpstr>Office Theme</vt:lpstr>
      <vt:lpstr>WP1 – Calendar Discussion</vt:lpstr>
      <vt:lpstr>Assumptions</vt:lpstr>
      <vt:lpstr>Instrumentation course – Module 1</vt:lpstr>
      <vt:lpstr>Instrumentation course – Module 2</vt:lpstr>
      <vt:lpstr>Instrumentation course – Module 3</vt:lpstr>
      <vt:lpstr>Instrumentation course </vt:lpstr>
      <vt:lpstr>Data Analysis course – Module 1</vt:lpstr>
      <vt:lpstr>Data Analysis course – Module 2</vt:lpstr>
      <vt:lpstr>Data Analysis course </vt:lpstr>
      <vt:lpstr>Calendar Draft 1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2020-01-16T00:48:17Z</dcterms:created>
  <dcterms:modified xsi:type="dcterms:W3CDTF">2020-06-04T18:47:54Z</dcterms:modified>
</cp:coreProperties>
</file>