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A7362-7FE7-7544-BEB5-CF91D5BCA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87AA2E-A9A9-674F-8D7A-639B0E35B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67327D-A55D-1441-AF36-52DC1C33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6A90A6-7CDA-754C-8209-5CDFA091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FC4903-9F0A-5C40-BB2D-26B1D7F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86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997EA-46AD-0E44-BFC6-6118D2DA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1510-8CF5-3246-A415-B6F1C415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7207B9-1B14-764C-AE4C-C0E36F73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29D90A-A32A-464F-8BA7-F7488722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C67760-E624-C845-ACDD-5823670E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9706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81D0164-7259-354B-874C-AA8FA6FE7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3BEB6B-FF3F-D849-BC1D-BDF40C30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7DF032-91F6-654F-8805-3A800CB5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8CDB74-F171-1546-AFC1-28D7E31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C3E5C3-1E0D-4044-9AA1-1C76E262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69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26E539-672E-544D-8121-21598F07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51A6F-81E3-084E-AC3A-FB4CB9FB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7FB5A6-5902-E548-95B5-BC3AABB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55F8C5-CEC2-874F-81D6-2CC45489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807924-E2B8-6646-A247-321CC824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808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1D07C7-1E00-E14E-909E-8ECEB2D7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738FF1-7228-5B4C-9FA9-642CC323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8C12F8-37FF-1E41-A50A-C7DF8AD4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B9BCFF-9560-3742-B0A9-DA3EBA86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9CC511-65B6-4F4D-80E2-498B9ECA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0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EB7914-AD16-4041-B6DB-3541E395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C1E27-420C-1F47-B4C3-0F87D7CC8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25C088-0FC0-134D-ADC1-55C57DC1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BCCE62-7029-3046-B34D-CB03082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FD94F4-0114-A041-95C8-937085A2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0DA78AE-F3BE-CB47-AC19-55E18649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34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847B8A-BAFA-1D4D-8765-10354F0B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0215ED-BE38-2246-AD1B-EA5383D1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3F5090-80ED-5D40-98F8-0F04AB1E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E025D22-AA55-4A46-973E-5E1E6EB7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15B9C90-F59D-5A42-8FC1-85CD03E9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90F7C4A-730F-A140-8B60-F4DE78C4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6E07E5E-7A48-9F4A-B00D-393D960F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346EDF-8F09-864B-8EF0-8C10760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83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95E58-4911-AC49-9FEF-0FC2E4A0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2C4142-3C98-F441-B093-2B2B1A3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E2CCC2B-CEB9-8A44-BA53-D6838C9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EBC7C-7FE1-564A-AC9D-9367E1A2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14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3E57605-FBC7-004B-84E4-CFE85C07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49E243-9156-7342-B3F6-E09EFDA9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A79127-CFC0-4A45-8F68-EC694E4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862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673BBF-0BE6-CB43-BC3C-9145C689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1E9429-2658-2E46-93E2-2D07392B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AC0B0D-3A5E-D245-90E7-B05BD3F24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C85DC7-5BF0-174D-B377-3C41B58C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A5A07E-BDB3-A147-B8BC-6285605C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97FF19-B0B3-3E4D-BD0F-F323806F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F2C7D-C2EE-0E48-8FD8-F93964B4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CCFCA8-9B53-F84F-B652-1348EF5EA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55F518-08F8-2846-A729-87FF40B0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2A22973-56A5-EB41-B627-CA8BA79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8C4238-EB4D-EF47-B711-CA50D0C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684ED3-016F-8B49-822F-6CE0ED53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97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323032D-8978-AA49-B93F-C3248C2B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DD2FE3-7B30-CE48-B62A-F8741F90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1DC070-1BBB-1A47-9AA8-676045AB2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F9A2-FB41-9B4A-82AD-F195518A4966}" type="datetimeFigureOut">
              <a:rPr lang="es-ES_tradnl" smtClean="0"/>
              <a:t>21/05/2020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7D0EA3-1919-9E4D-A58E-B221DFD2D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2AED48-C281-D045-9122-7B2C93DF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F59A-D64E-8145-88D8-07A74EDB402D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0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AE8BC4-C489-5A4A-A97E-1375AEA6D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WP1 – </a:t>
            </a:r>
            <a:r>
              <a:rPr lang="es-ES_tradnl" dirty="0" err="1" smtClean="0"/>
              <a:t>Theory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EBD5A7-EB4A-6843-9B62-33DDBCAF00E1}"/>
              </a:ext>
            </a:extLst>
          </p:cNvPr>
          <p:cNvSpPr txBox="1"/>
          <p:nvPr/>
        </p:nvSpPr>
        <p:spPr>
          <a:xfrm>
            <a:off x="4121624" y="3680460"/>
            <a:ext cx="392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Teofilo</a:t>
            </a:r>
            <a:r>
              <a:rPr lang="es-ES_tradnl" dirty="0"/>
              <a:t> </a:t>
            </a:r>
            <a:r>
              <a:rPr lang="es-ES_tradnl" dirty="0" smtClean="0"/>
              <a:t>Vargas, Cristian Rivera </a:t>
            </a:r>
            <a:r>
              <a:rPr lang="es-ES_tradnl" dirty="0"/>
              <a:t>- </a:t>
            </a:r>
            <a:r>
              <a:rPr lang="es-ES_tradnl" dirty="0" smtClean="0"/>
              <a:t>UNMSM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157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3F7A8-87ED-5442-9A78-D9AE29CC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943" cy="1325563"/>
          </a:xfrm>
        </p:spPr>
        <p:txBody>
          <a:bodyPr/>
          <a:lstStyle/>
          <a:p>
            <a:r>
              <a:rPr lang="es-ES_tradnl" dirty="0" err="1" smtClean="0"/>
              <a:t>Summary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WP1-Theory meeting 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0851B2-0E42-574F-B449-8E5DD7DA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main</a:t>
            </a:r>
            <a:r>
              <a:rPr lang="es-ES_tradnl" dirty="0" smtClean="0"/>
              <a:t> modules </a:t>
            </a:r>
            <a:r>
              <a:rPr lang="es-ES_tradnl" dirty="0" err="1" smtClean="0"/>
              <a:t>for</a:t>
            </a:r>
            <a:r>
              <a:rPr lang="es-ES_tradnl" dirty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Theory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endParaRPr lang="es-ES_tradnl" dirty="0" smtClean="0"/>
          </a:p>
          <a:p>
            <a:r>
              <a:rPr lang="es-ES_tradnl" u="sng" dirty="0" err="1" smtClean="0"/>
              <a:t>Introduction</a:t>
            </a:r>
            <a:r>
              <a:rPr lang="es-ES_tradnl" u="sng" dirty="0" smtClean="0"/>
              <a:t> </a:t>
            </a:r>
            <a:r>
              <a:rPr lang="es-ES_tradnl" u="sng" dirty="0" err="1" smtClean="0"/>
              <a:t>to</a:t>
            </a:r>
            <a:r>
              <a:rPr lang="es-ES_tradnl" u="sng" dirty="0" smtClean="0"/>
              <a:t> QFT (TH1, TH2), </a:t>
            </a:r>
            <a:r>
              <a:rPr lang="es-ES_tradnl" dirty="0" smtClean="0"/>
              <a:t>2 </a:t>
            </a:r>
            <a:r>
              <a:rPr lang="es-ES_tradnl" dirty="0" err="1" smtClean="0"/>
              <a:t>months</a:t>
            </a:r>
            <a:endParaRPr lang="es-ES_tradnl" dirty="0" smtClean="0"/>
          </a:p>
          <a:p>
            <a:r>
              <a:rPr lang="es-ES_tradnl" u="sng" dirty="0" err="1" smtClean="0"/>
              <a:t>Particle</a:t>
            </a:r>
            <a:r>
              <a:rPr lang="es-ES_tradnl" u="sng" dirty="0" smtClean="0"/>
              <a:t> </a:t>
            </a:r>
            <a:r>
              <a:rPr lang="es-ES_tradnl" u="sng" dirty="0" err="1" smtClean="0"/>
              <a:t>Physics</a:t>
            </a:r>
            <a:r>
              <a:rPr lang="es-ES_tradnl" u="sng" dirty="0" smtClean="0"/>
              <a:t> (TH3, TH4), </a:t>
            </a:r>
            <a:r>
              <a:rPr lang="es-ES_tradnl" dirty="0" smtClean="0"/>
              <a:t>2 </a:t>
            </a:r>
            <a:r>
              <a:rPr lang="es-ES_tradnl" dirty="0" err="1" smtClean="0"/>
              <a:t>months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/>
              <a:t>course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equivalent</a:t>
            </a:r>
            <a:r>
              <a:rPr lang="es-ES_tradnl" dirty="0"/>
              <a:t> to a 4</a:t>
            </a:r>
            <a:r>
              <a:rPr lang="es-ES_tradnl" dirty="0" smtClean="0"/>
              <a:t> </a:t>
            </a:r>
            <a:r>
              <a:rPr lang="es-ES_tradnl" dirty="0" err="1"/>
              <a:t>credit</a:t>
            </a:r>
            <a:r>
              <a:rPr lang="es-ES_tradnl" dirty="0"/>
              <a:t> </a:t>
            </a:r>
            <a:r>
              <a:rPr lang="es-ES_tradnl" dirty="0" err="1"/>
              <a:t>course</a:t>
            </a:r>
            <a:r>
              <a:rPr lang="es-ES_tradnl" dirty="0"/>
              <a:t> at </a:t>
            </a:r>
            <a:r>
              <a:rPr lang="es-ES_tradnl" dirty="0" err="1"/>
              <a:t>the</a:t>
            </a:r>
            <a:r>
              <a:rPr lang="es-ES_tradnl" dirty="0"/>
              <a:t> LA </a:t>
            </a:r>
            <a:r>
              <a:rPr lang="es-ES_tradnl" dirty="0" err="1"/>
              <a:t>institutes</a:t>
            </a:r>
            <a:endParaRPr lang="es-ES_tradnl" dirty="0"/>
          </a:p>
          <a:p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4 </a:t>
            </a:r>
            <a:r>
              <a:rPr lang="es-ES_tradnl" dirty="0" err="1"/>
              <a:t>hours</a:t>
            </a:r>
            <a:r>
              <a:rPr lang="es-ES_tradnl" dirty="0"/>
              <a:t> per </a:t>
            </a:r>
            <a:r>
              <a:rPr lang="es-ES_tradnl" dirty="0" err="1"/>
              <a:t>week</a:t>
            </a:r>
            <a:r>
              <a:rPr lang="es-ES_tradnl" dirty="0"/>
              <a:t> (</a:t>
            </a:r>
            <a:r>
              <a:rPr lang="es-ES_tradnl" dirty="0" err="1"/>
              <a:t>lecture</a:t>
            </a:r>
            <a:r>
              <a:rPr lang="es-ES_tradnl" dirty="0"/>
              <a:t>/</a:t>
            </a:r>
            <a:r>
              <a:rPr lang="es-ES_tradnl" dirty="0" err="1"/>
              <a:t>classroom</a:t>
            </a:r>
            <a:r>
              <a:rPr lang="es-ES_tradnl" dirty="0"/>
              <a:t> time)</a:t>
            </a:r>
          </a:p>
          <a:p>
            <a:r>
              <a:rPr lang="es-ES_tradnl" dirty="0" smtClean="0"/>
              <a:t>4 </a:t>
            </a:r>
            <a:r>
              <a:rPr lang="es-ES_tradnl" dirty="0" err="1"/>
              <a:t>weeks</a:t>
            </a:r>
            <a:r>
              <a:rPr lang="es-ES_tradnl" dirty="0"/>
              <a:t> = 1 </a:t>
            </a:r>
            <a:r>
              <a:rPr lang="es-ES_tradnl" dirty="0" err="1" smtClean="0"/>
              <a:t>month</a:t>
            </a:r>
            <a:endParaRPr lang="es-ES_tradnl" dirty="0" smtClean="0"/>
          </a:p>
          <a:p>
            <a:r>
              <a:rPr lang="es-ES_tradnl" dirty="0" err="1" smtClean="0"/>
              <a:t>Beyond</a:t>
            </a:r>
            <a:r>
              <a:rPr lang="es-ES_tradnl" dirty="0" smtClean="0"/>
              <a:t> Standard </a:t>
            </a:r>
            <a:r>
              <a:rPr lang="es-ES_tradnl" dirty="0" err="1" smtClean="0"/>
              <a:t>Model</a:t>
            </a:r>
            <a:r>
              <a:rPr lang="es-ES_tradnl" dirty="0" smtClean="0"/>
              <a:t> Module (TH3), </a:t>
            </a:r>
            <a:r>
              <a:rPr lang="es-ES_tradnl" dirty="0" err="1" smtClean="0"/>
              <a:t>left</a:t>
            </a:r>
            <a:r>
              <a:rPr lang="es-ES_tradnl" dirty="0" smtClean="0"/>
              <a:t> as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Optative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41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Introduction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QFT </a:t>
            </a:r>
            <a:r>
              <a:rPr lang="es-ES_tradnl" dirty="0"/>
              <a:t>– </a:t>
            </a:r>
            <a:r>
              <a:rPr lang="es-ES_tradnl" dirty="0" smtClean="0"/>
              <a:t>(TH1, TH2)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AB854D0-3461-5F41-98C9-61DF773B9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55063"/>
              </p:ext>
            </p:extLst>
          </p:nvPr>
        </p:nvGraphicFramePr>
        <p:xfrm>
          <a:off x="838200" y="2313464"/>
          <a:ext cx="10515600" cy="161163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978460976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63478076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499610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711955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1 and 2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3 and 4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5 and 6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7 and 8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62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relativity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Dirac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equation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e+e--&gt;</a:t>
                      </a:r>
                      <a:r>
                        <a:rPr lang="es-P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mu+mu</a:t>
                      </a:r>
                      <a:r>
                        <a:rPr lang="es-P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s-P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</a:t>
                      </a:r>
                      <a:r>
                        <a:rPr lang="es-P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s-P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trace </a:t>
                      </a:r>
                      <a:r>
                        <a:rPr lang="es-PE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identities</a:t>
                      </a:r>
                      <a:r>
                        <a:rPr lang="es-PE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 smtClean="0">
                        <a:effectLst/>
                        <a:latin typeface="Helvetica Neue" panose="02000503000000020004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Vacuum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polarisation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514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spin 0,1/2,1 </a:t>
                      </a:r>
                      <a:r>
                        <a:rPr lang="es-PE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particles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QED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Electron-photon interaction</a:t>
                      </a:r>
                      <a:endParaRPr lang="en-US" sz="1600" b="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 integral and functional methods</a:t>
                      </a:r>
                      <a:endParaRPr lang="en-US" sz="1600" b="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5167319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E5807F17-11B1-C54E-B606-6F77FEF085A4}"/>
              </a:ext>
            </a:extLst>
          </p:cNvPr>
          <p:cNvSpPr txBox="1"/>
          <p:nvPr/>
        </p:nvSpPr>
        <p:spPr>
          <a:xfrm>
            <a:off x="1029267" y="4538223"/>
            <a:ext cx="973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up </a:t>
            </a:r>
            <a:r>
              <a:rPr lang="es-ES_tradnl" dirty="0" err="1" smtClean="0"/>
              <a:t>to</a:t>
            </a:r>
            <a:r>
              <a:rPr lang="es-ES_tradnl" dirty="0" smtClean="0"/>
              <a:t> date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several</a:t>
            </a:r>
            <a:r>
              <a:rPr lang="es-ES_tradnl" dirty="0" smtClean="0"/>
              <a:t> </a:t>
            </a:r>
            <a:r>
              <a:rPr lang="es-ES_tradnl" dirty="0" err="1" smtClean="0"/>
              <a:t>working</a:t>
            </a:r>
            <a:r>
              <a:rPr lang="es-ES_tradnl" dirty="0" smtClean="0"/>
              <a:t> </a:t>
            </a:r>
            <a:r>
              <a:rPr lang="es-ES_tradnl" dirty="0" err="1" smtClean="0"/>
              <a:t>problems</a:t>
            </a:r>
            <a:r>
              <a:rPr lang="es-ES_tradnl" dirty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A </a:t>
            </a:r>
            <a:r>
              <a:rPr lang="es-ES_tradnl" dirty="0" err="1" smtClean="0"/>
              <a:t>suggestion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“</a:t>
            </a:r>
            <a:r>
              <a:rPr lang="es-ES_tradnl" dirty="0" err="1" smtClean="0"/>
              <a:t>picomodules</a:t>
            </a:r>
            <a:r>
              <a:rPr lang="es-ES_tradnl" dirty="0" smtClean="0"/>
              <a:t>” (at </a:t>
            </a:r>
            <a:r>
              <a:rPr lang="es-ES_tradnl" dirty="0" err="1" smtClean="0"/>
              <a:t>least</a:t>
            </a:r>
            <a:r>
              <a:rPr lang="es-ES_tradnl" dirty="0" smtClean="0"/>
              <a:t>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in </a:t>
            </a:r>
            <a:r>
              <a:rPr lang="es-ES_tradnl" dirty="0" err="1" smtClean="0"/>
              <a:t>charge</a:t>
            </a:r>
            <a:r>
              <a:rPr lang="es-ES_tradnl" dirty="0" smtClean="0"/>
              <a:t> of </a:t>
            </a:r>
            <a:r>
              <a:rPr lang="es-ES_tradnl" dirty="0" err="1" smtClean="0"/>
              <a:t>both</a:t>
            </a:r>
            <a:r>
              <a:rPr lang="es-ES_tradnl" dirty="0" smtClean="0"/>
              <a:t> modules, </a:t>
            </a:r>
            <a:r>
              <a:rPr lang="es-ES_tradnl" dirty="0" err="1" smtClean="0"/>
              <a:t>maybe</a:t>
            </a:r>
            <a:r>
              <a:rPr lang="es-ES_tradnl" dirty="0" smtClean="0"/>
              <a:t> more </a:t>
            </a:r>
            <a:r>
              <a:rPr lang="es-ES_tradnl" dirty="0" err="1" smtClean="0"/>
              <a:t>than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36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91E1A-10B0-9449-9F2A-31CA9CB5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Particle</a:t>
            </a:r>
            <a:r>
              <a:rPr lang="es-ES_tradnl" dirty="0" smtClean="0"/>
              <a:t> </a:t>
            </a:r>
            <a:r>
              <a:rPr lang="es-ES_tradnl" dirty="0" err="1" smtClean="0"/>
              <a:t>Physics</a:t>
            </a:r>
            <a:r>
              <a:rPr lang="es-ES_tradnl" dirty="0" smtClean="0"/>
              <a:t>– (TH3, TH4)</a:t>
            </a:r>
            <a:endParaRPr lang="es-ES_tradn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AB854D0-3461-5F41-98C9-61DF773B9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239105"/>
              </p:ext>
            </p:extLst>
          </p:nvPr>
        </p:nvGraphicFramePr>
        <p:xfrm>
          <a:off x="838200" y="2035673"/>
          <a:ext cx="10515600" cy="197893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3978460976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63478076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4996106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711955997"/>
                    </a:ext>
                  </a:extLst>
                </a:gridCol>
              </a:tblGrid>
              <a:tr h="32539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1 and 2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3 and 4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5 and 6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Helvetica Neue" panose="02000503000000020004" pitchFamily="2" charset="0"/>
                        </a:rPr>
                        <a:t>Week 7 and 8 (8 hours)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62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Decay rates and cross section</a:t>
                      </a:r>
                      <a:endParaRPr lang="es-P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Electron–proton elastic scattering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Particles and symmetries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weak interaction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5149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Disintegrations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inelastic scattering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Chromodynamics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(QCD)</a:t>
                      </a:r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Electroweak unification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*The Higgs boson and standard model</a:t>
                      </a:r>
                      <a:endParaRPr lang="es-PE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51673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5807F17-11B1-C54E-B606-6F77FEF085A4}"/>
              </a:ext>
            </a:extLst>
          </p:cNvPr>
          <p:cNvSpPr txBox="1"/>
          <p:nvPr/>
        </p:nvSpPr>
        <p:spPr>
          <a:xfrm>
            <a:off x="838199" y="4260263"/>
            <a:ext cx="9738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Core</a:t>
            </a:r>
            <a:r>
              <a:rPr lang="es-ES_tradnl" dirty="0" smtClean="0"/>
              <a:t> </a:t>
            </a:r>
            <a:r>
              <a:rPr lang="es-ES_tradnl" dirty="0" err="1" smtClean="0"/>
              <a:t>Contents</a:t>
            </a:r>
            <a:r>
              <a:rPr lang="es-ES_tradnl" dirty="0" smtClean="0"/>
              <a:t>: QCD, EW </a:t>
            </a:r>
            <a:r>
              <a:rPr lang="es-ES_tradnl" dirty="0" err="1" smtClean="0"/>
              <a:t>Theory</a:t>
            </a:r>
            <a:r>
              <a:rPr lang="es-ES_tradnl" dirty="0" smtClean="0"/>
              <a:t>, </a:t>
            </a:r>
            <a:r>
              <a:rPr lang="es-ES_tradnl" dirty="0" err="1" smtClean="0"/>
              <a:t>Higgs</a:t>
            </a:r>
            <a:r>
              <a:rPr lang="es-ES_tradnl" dirty="0" smtClean="0"/>
              <a:t>, Standard </a:t>
            </a:r>
            <a:r>
              <a:rPr lang="es-ES_tradnl" dirty="0" err="1" smtClean="0"/>
              <a:t>Model</a:t>
            </a:r>
            <a:r>
              <a:rPr lang="es-ES_trad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up </a:t>
            </a:r>
            <a:r>
              <a:rPr lang="es-ES_tradnl" dirty="0" err="1" smtClean="0"/>
              <a:t>to</a:t>
            </a:r>
            <a:r>
              <a:rPr lang="es-ES_tradnl" dirty="0" smtClean="0"/>
              <a:t> date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/>
              <a:t>several</a:t>
            </a:r>
            <a:r>
              <a:rPr lang="es-ES_tradnl" dirty="0"/>
              <a:t> </a:t>
            </a:r>
            <a:r>
              <a:rPr lang="es-ES_tradnl" dirty="0" err="1"/>
              <a:t>working</a:t>
            </a:r>
            <a:r>
              <a:rPr lang="es-ES_tradnl" dirty="0"/>
              <a:t> </a:t>
            </a:r>
            <a:r>
              <a:rPr lang="es-ES_tradnl" dirty="0" err="1"/>
              <a:t>problems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students</a:t>
            </a:r>
            <a:r>
              <a:rPr lang="es-ES_tradnl" dirty="0"/>
              <a:t> </a:t>
            </a:r>
            <a:r>
              <a:rPr lang="es-ES_tradnl" dirty="0" smtClean="0"/>
              <a:t>and concrete </a:t>
            </a:r>
            <a:r>
              <a:rPr lang="es-ES_tradnl" dirty="0" err="1" smtClean="0"/>
              <a:t>examples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experiments</a:t>
            </a:r>
            <a:r>
              <a:rPr lang="es-ES_tradnl" dirty="0" smtClean="0"/>
              <a:t> in HEP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A </a:t>
            </a:r>
            <a:r>
              <a:rPr lang="es-ES_tradnl" dirty="0" err="1" smtClean="0"/>
              <a:t>suggestion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work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“</a:t>
            </a:r>
            <a:r>
              <a:rPr lang="es-ES_tradnl" dirty="0" err="1" smtClean="0"/>
              <a:t>picomodules</a:t>
            </a:r>
            <a:r>
              <a:rPr lang="es-ES_tradnl" dirty="0" smtClean="0"/>
              <a:t>” (at </a:t>
            </a:r>
            <a:r>
              <a:rPr lang="es-ES_tradnl" dirty="0" err="1" smtClean="0"/>
              <a:t>least</a:t>
            </a:r>
            <a:r>
              <a:rPr lang="es-ES_tradnl" dirty="0" smtClean="0"/>
              <a:t>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in </a:t>
            </a:r>
            <a:r>
              <a:rPr lang="es-ES_tradnl" dirty="0" err="1" smtClean="0"/>
              <a:t>charge</a:t>
            </a:r>
            <a:r>
              <a:rPr lang="es-ES_tradnl" dirty="0" smtClean="0"/>
              <a:t> of </a:t>
            </a:r>
            <a:r>
              <a:rPr lang="es-ES_tradnl" dirty="0" err="1" smtClean="0"/>
              <a:t>both</a:t>
            </a:r>
            <a:r>
              <a:rPr lang="es-ES_tradnl" dirty="0" smtClean="0"/>
              <a:t> modules, </a:t>
            </a:r>
            <a:r>
              <a:rPr lang="es-ES_tradnl" dirty="0" err="1" smtClean="0"/>
              <a:t>maybe</a:t>
            </a:r>
            <a:r>
              <a:rPr lang="es-ES_tradnl" dirty="0" smtClean="0"/>
              <a:t> more </a:t>
            </a:r>
            <a:r>
              <a:rPr lang="es-ES_tradnl" dirty="0" err="1" smtClean="0"/>
              <a:t>than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mandatory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optative</a:t>
            </a:r>
            <a:r>
              <a:rPr lang="es-ES_tradnl" dirty="0" smtClean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 smtClean="0"/>
              <a:t>Another</a:t>
            </a:r>
            <a:r>
              <a:rPr lang="es-ES_tradnl" dirty="0" smtClean="0"/>
              <a:t> </a:t>
            </a:r>
            <a:r>
              <a:rPr lang="es-ES_tradnl" dirty="0" err="1" smtClean="0"/>
              <a:t>option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build</a:t>
            </a:r>
            <a:r>
              <a:rPr lang="es-ES_tradnl" dirty="0" smtClean="0"/>
              <a:t> a new </a:t>
            </a:r>
            <a:r>
              <a:rPr lang="es-ES_tradnl" dirty="0" err="1" smtClean="0"/>
              <a:t>course</a:t>
            </a:r>
            <a:r>
              <a:rPr lang="es-ES_tradnl" dirty="0" smtClean="0"/>
              <a:t> </a:t>
            </a:r>
            <a:r>
              <a:rPr lang="es-ES_tradnl" dirty="0" err="1" smtClean="0"/>
              <a:t>highlighting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in </a:t>
            </a:r>
            <a:r>
              <a:rPr lang="es-ES_tradnl" dirty="0" err="1" smtClean="0"/>
              <a:t>common</a:t>
            </a:r>
            <a:r>
              <a:rPr lang="es-ES_tradnl" dirty="0" smtClean="0"/>
              <a:t> and </a:t>
            </a:r>
            <a:r>
              <a:rPr lang="es-ES_tradnl" dirty="0" err="1" smtClean="0"/>
              <a:t>methods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Particle</a:t>
            </a:r>
            <a:r>
              <a:rPr lang="es-ES_tradnl" dirty="0" smtClean="0"/>
              <a:t> </a:t>
            </a:r>
            <a:r>
              <a:rPr lang="es-ES_tradnl" dirty="0" err="1" smtClean="0"/>
              <a:t>Physics</a:t>
            </a:r>
            <a:r>
              <a:rPr lang="es-ES_tradnl" dirty="0" smtClean="0"/>
              <a:t> &amp; Condensed </a:t>
            </a:r>
            <a:r>
              <a:rPr lang="es-ES_tradnl" dirty="0" err="1" smtClean="0"/>
              <a:t>Matter</a:t>
            </a:r>
            <a:r>
              <a:rPr lang="es-ES_tradnl" dirty="0" smtClean="0"/>
              <a:t> </a:t>
            </a:r>
            <a:r>
              <a:rPr lang="es-ES_tradnl" dirty="0" err="1" smtClean="0"/>
              <a:t>Physics</a:t>
            </a:r>
            <a:r>
              <a:rPr lang="es-ES_tradnl" dirty="0" smtClean="0"/>
              <a:t> (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Complex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 ?)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144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F561EF-58C7-F640-950A-B49784EC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Calendar </a:t>
            </a:r>
            <a:r>
              <a:rPr lang="es-ES_tradnl" dirty="0" err="1"/>
              <a:t>Draft</a:t>
            </a:r>
            <a:r>
              <a:rPr lang="es-ES_tradnl" dirty="0"/>
              <a:t> </a:t>
            </a:r>
            <a:r>
              <a:rPr lang="es-ES_tradnl" dirty="0" smtClean="0"/>
              <a:t>2</a:t>
            </a:r>
            <a:endParaRPr lang="es-ES_trad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CFEA7A06-DC98-1E40-B11B-0D3EF3251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92830"/>
              </p:ext>
            </p:extLst>
          </p:nvPr>
        </p:nvGraphicFramePr>
        <p:xfrm>
          <a:off x="838200" y="2582069"/>
          <a:ext cx="10515596" cy="895350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="" xmlns:a16="http://schemas.microsoft.com/office/drawing/2014/main" val="1490451958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503092701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4153335119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057226044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27579950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054546812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15412955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240870080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407779421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4226714287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609717504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562648905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236440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Option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January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February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March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April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June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July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August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September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October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November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December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206121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80882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650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9337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136594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CFEA7A06-DC98-1E40-B11B-0D3EF3251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270602"/>
              </p:ext>
            </p:extLst>
          </p:nvPr>
        </p:nvGraphicFramePr>
        <p:xfrm>
          <a:off x="838200" y="3935472"/>
          <a:ext cx="10515596" cy="1535430"/>
        </p:xfrm>
        <a:graphic>
          <a:graphicData uri="http://schemas.openxmlformats.org/drawingml/2006/table">
            <a:tbl>
              <a:tblPr/>
              <a:tblGrid>
                <a:gridCol w="808892">
                  <a:extLst>
                    <a:ext uri="{9D8B030D-6E8A-4147-A177-3AD203B41FA5}">
                      <a16:colId xmlns="" xmlns:a16="http://schemas.microsoft.com/office/drawing/2014/main" val="1490451958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503092701"/>
                    </a:ext>
                  </a:extLst>
                </a:gridCol>
                <a:gridCol w="830852">
                  <a:extLst>
                    <a:ext uri="{9D8B030D-6E8A-4147-A177-3AD203B41FA5}">
                      <a16:colId xmlns="" xmlns:a16="http://schemas.microsoft.com/office/drawing/2014/main" val="4153335119"/>
                    </a:ext>
                  </a:extLst>
                </a:gridCol>
                <a:gridCol w="786932">
                  <a:extLst>
                    <a:ext uri="{9D8B030D-6E8A-4147-A177-3AD203B41FA5}">
                      <a16:colId xmlns="" xmlns:a16="http://schemas.microsoft.com/office/drawing/2014/main" val="1057226044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27579950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054546812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15412955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1240870080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407779421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4226714287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609717504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3562648905"/>
                    </a:ext>
                  </a:extLst>
                </a:gridCol>
                <a:gridCol w="808892">
                  <a:extLst>
                    <a:ext uri="{9D8B030D-6E8A-4147-A177-3AD203B41FA5}">
                      <a16:colId xmlns="" xmlns:a16="http://schemas.microsoft.com/office/drawing/2014/main" val="2236440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Option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January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February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March 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April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May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June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July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August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September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October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November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effectLst/>
                          <a:latin typeface="Helvetica Neue" panose="02000503000000020004" pitchFamily="2" charset="0"/>
                        </a:rPr>
                        <a:t>December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2061216"/>
                  </a:ext>
                </a:extLst>
              </a:tr>
              <a:tr h="184503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8088208"/>
                  </a:ext>
                </a:extLst>
              </a:tr>
              <a:tr h="63777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  <a:endParaRPr lang="en-US" sz="1050" i="0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  <a:p>
                      <a:pPr algn="ctr"/>
                      <a:endParaRPr lang="en-US" sz="1050" i="0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DA-1,2</a:t>
                      </a:r>
                    </a:p>
                    <a:p>
                      <a:pPr algn="ctr"/>
                      <a:endParaRPr lang="en-US" sz="1050" i="0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6509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DA-1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IC-1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  <a:p>
                      <a:pPr algn="ctr"/>
                      <a:endParaRPr lang="en-US" sz="1050" i="0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DA-2,3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IC-2</a:t>
                      </a:r>
                      <a:endParaRPr lang="en-US" sz="1050" i="0" dirty="0" smtClean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 smtClean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00B050"/>
                          </a:solidFill>
                          <a:effectLst/>
                          <a:latin typeface="Helvetica Neue" panose="02000503000000020004" pitchFamily="2" charset="0"/>
                        </a:rPr>
                        <a:t>IC-3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9337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TH-1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TH-2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00B05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TH-3</a:t>
                      </a:r>
                    </a:p>
                    <a:p>
                      <a:pPr algn="ctr"/>
                      <a:endParaRPr lang="en-US" sz="1050" i="0" dirty="0">
                        <a:solidFill>
                          <a:srgbClr val="FF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rgbClr val="7030A0"/>
                          </a:solidFill>
                          <a:effectLst/>
                          <a:latin typeface="Helvetica Neue" panose="02000503000000020004" pitchFamily="2" charset="0"/>
                        </a:rPr>
                        <a:t>TH-4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0" dirty="0" smtClean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DA-3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OP-1</a:t>
                      </a:r>
                    </a:p>
                    <a:p>
                      <a:pPr algn="ctr"/>
                      <a:endParaRPr lang="en-US" sz="1050" b="1" i="0" dirty="0">
                        <a:solidFill>
                          <a:srgbClr val="7030A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OP-2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OP-4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i="0" dirty="0">
                          <a:effectLst/>
                          <a:latin typeface="Helvetica Neue" panose="02000503000000020004" pitchFamily="2" charset="0"/>
                        </a:rPr>
                        <a:t>Internship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136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3F7A8-87ED-5442-9A78-D9AE29CC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4" y="679024"/>
            <a:ext cx="11089943" cy="1325563"/>
          </a:xfrm>
        </p:spPr>
        <p:txBody>
          <a:bodyPr/>
          <a:lstStyle/>
          <a:p>
            <a:r>
              <a:rPr lang="es-ES_tradnl" dirty="0" smtClean="0"/>
              <a:t>*</a:t>
            </a:r>
            <a:r>
              <a:rPr lang="es-ES_tradnl" dirty="0" err="1" smtClean="0"/>
              <a:t>Other</a:t>
            </a:r>
            <a:r>
              <a:rPr lang="es-ES_tradnl" dirty="0" smtClean="0"/>
              <a:t> </a:t>
            </a:r>
            <a:r>
              <a:rPr lang="es-ES_tradnl" dirty="0" err="1" smtClean="0"/>
              <a:t>important</a:t>
            </a:r>
            <a:r>
              <a:rPr lang="es-ES_tradnl" dirty="0" smtClean="0"/>
              <a:t> </a:t>
            </a:r>
            <a:r>
              <a:rPr lang="es-ES_tradnl" dirty="0" err="1" smtClean="0"/>
              <a:t>points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remark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meeting  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0851B2-0E42-574F-B449-8E5DD7DA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1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_tradnl" dirty="0" err="1" smtClean="0"/>
              <a:t>Should</a:t>
            </a: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include</a:t>
            </a:r>
            <a:r>
              <a:rPr lang="es-ES_tradnl" dirty="0" smtClean="0"/>
              <a:t> a </a:t>
            </a:r>
            <a:r>
              <a:rPr lang="es-ES_tradnl" dirty="0" err="1" smtClean="0"/>
              <a:t>Complex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 </a:t>
            </a:r>
            <a:r>
              <a:rPr lang="es-ES_tradnl" dirty="0" err="1" smtClean="0"/>
              <a:t>Course</a:t>
            </a:r>
            <a:r>
              <a:rPr lang="es-ES_tradnl" dirty="0" smtClean="0"/>
              <a:t> (</a:t>
            </a:r>
            <a:r>
              <a:rPr lang="es-ES_tradnl" dirty="0" err="1" smtClean="0"/>
              <a:t>Physics</a:t>
            </a:r>
            <a:r>
              <a:rPr lang="es-ES_tradnl" dirty="0" smtClean="0"/>
              <a:t> of </a:t>
            </a:r>
            <a:r>
              <a:rPr lang="es-ES_tradnl" dirty="0" err="1" smtClean="0"/>
              <a:t>Solids</a:t>
            </a:r>
            <a:r>
              <a:rPr lang="es-ES_tradnl" dirty="0" smtClean="0"/>
              <a:t>, Gases, </a:t>
            </a:r>
            <a:r>
              <a:rPr lang="es-ES_tradnl" dirty="0" err="1" smtClean="0"/>
              <a:t>etc</a:t>
            </a:r>
            <a:r>
              <a:rPr lang="es-ES_tradnl" dirty="0" smtClean="0"/>
              <a:t>)? </a:t>
            </a:r>
            <a:r>
              <a:rPr lang="es-ES_tradnl" dirty="0" err="1" smtClean="0"/>
              <a:t>Mandatory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optative</a:t>
            </a:r>
            <a:r>
              <a:rPr lang="es-ES_tradnl" dirty="0" smtClean="0"/>
              <a:t>?</a:t>
            </a:r>
          </a:p>
          <a:p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open </a:t>
            </a:r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offer</a:t>
            </a:r>
            <a:r>
              <a:rPr lang="es-ES_tradnl" dirty="0" smtClean="0"/>
              <a:t> of </a:t>
            </a:r>
            <a:r>
              <a:rPr lang="es-ES_tradnl" dirty="0" err="1" smtClean="0"/>
              <a:t>options</a:t>
            </a:r>
            <a:r>
              <a:rPr lang="es-ES_tradnl" dirty="0" smtClean="0"/>
              <a:t> (</a:t>
            </a:r>
            <a:r>
              <a:rPr lang="es-ES_tradnl" dirty="0" err="1" smtClean="0"/>
              <a:t>maybe</a:t>
            </a:r>
            <a:r>
              <a:rPr lang="es-ES_tradnl" dirty="0" smtClean="0"/>
              <a:t> </a:t>
            </a:r>
            <a:r>
              <a:rPr lang="es-ES_tradnl" dirty="0" err="1" smtClean="0"/>
              <a:t>also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include</a:t>
            </a:r>
            <a:r>
              <a:rPr lang="es-ES_tradnl" dirty="0" smtClean="0"/>
              <a:t> Medical </a:t>
            </a:r>
            <a:r>
              <a:rPr lang="es-ES_tradnl" dirty="0" err="1" smtClean="0"/>
              <a:t>Physics</a:t>
            </a:r>
            <a:r>
              <a:rPr lang="es-ES_tradnl" dirty="0" smtClean="0"/>
              <a:t>) </a:t>
            </a:r>
            <a:r>
              <a:rPr lang="es-ES_tradnl" dirty="0" err="1" smtClean="0"/>
              <a:t>to</a:t>
            </a:r>
            <a:r>
              <a:rPr lang="es-ES_tradnl" dirty="0" smtClean="0"/>
              <a:t> be </a:t>
            </a:r>
            <a:r>
              <a:rPr lang="es-ES_tradnl" dirty="0" err="1" smtClean="0"/>
              <a:t>consistent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proposal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LA-</a:t>
            </a:r>
            <a:r>
              <a:rPr lang="es-ES_tradnl" dirty="0" err="1" smtClean="0"/>
              <a:t>CoNGA</a:t>
            </a:r>
            <a:endParaRPr lang="es-ES_tradnl" dirty="0"/>
          </a:p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challenging</a:t>
            </a:r>
            <a:r>
              <a:rPr lang="es-ES_tradnl" dirty="0" smtClean="0"/>
              <a:t>. </a:t>
            </a:r>
            <a:r>
              <a:rPr lang="es-ES_tradnl" dirty="0" err="1"/>
              <a:t>W</a:t>
            </a:r>
            <a:r>
              <a:rPr lang="es-ES_tradnl" dirty="0" err="1" smtClean="0"/>
              <a:t>e</a:t>
            </a:r>
            <a:r>
              <a:rPr lang="es-ES_tradnl" dirty="0" smtClean="0"/>
              <a:t> </a:t>
            </a:r>
            <a:r>
              <a:rPr lang="es-ES_tradnl" dirty="0" err="1" smtClean="0"/>
              <a:t>need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recalibrate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things</a:t>
            </a:r>
            <a:r>
              <a:rPr lang="es-ES_tradnl" dirty="0" smtClean="0"/>
              <a:t> so </a:t>
            </a:r>
            <a:r>
              <a:rPr lang="es-ES_tradnl" dirty="0" err="1" smtClean="0"/>
              <a:t>far</a:t>
            </a:r>
            <a:r>
              <a:rPr lang="es-ES_tradnl" dirty="0" smtClean="0"/>
              <a:t> </a:t>
            </a:r>
            <a:r>
              <a:rPr lang="es-ES_tradnl" dirty="0" err="1" smtClean="0"/>
              <a:t>planned</a:t>
            </a:r>
            <a:r>
              <a:rPr lang="es-ES_tradnl" dirty="0" smtClean="0"/>
              <a:t> (</a:t>
            </a:r>
            <a:r>
              <a:rPr lang="es-ES_tradnl" dirty="0" err="1" smtClean="0"/>
              <a:t>contents</a:t>
            </a:r>
            <a:r>
              <a:rPr lang="es-ES_tradnl" dirty="0" smtClean="0"/>
              <a:t>, </a:t>
            </a:r>
            <a:r>
              <a:rPr lang="es-ES_tradnl" dirty="0" err="1" smtClean="0"/>
              <a:t>calendary</a:t>
            </a:r>
            <a:r>
              <a:rPr lang="es-ES_tradnl" dirty="0" smtClean="0"/>
              <a:t>, </a:t>
            </a:r>
            <a:r>
              <a:rPr lang="es-ES_tradnl" dirty="0" err="1" smtClean="0"/>
              <a:t>mandatory</a:t>
            </a:r>
            <a:r>
              <a:rPr lang="es-ES_tradnl" dirty="0" smtClean="0"/>
              <a:t>/</a:t>
            </a:r>
            <a:r>
              <a:rPr lang="es-ES_tradnl" dirty="0" err="1" smtClean="0"/>
              <a:t>optative</a:t>
            </a:r>
            <a:r>
              <a:rPr lang="es-ES_tradnl" dirty="0" smtClean="0"/>
              <a:t> </a:t>
            </a:r>
            <a:r>
              <a:rPr lang="es-ES_tradnl" dirty="0" err="1" smtClean="0"/>
              <a:t>courses</a:t>
            </a:r>
            <a:r>
              <a:rPr lang="es-ES_tradnl" dirty="0" smtClean="0"/>
              <a:t>, </a:t>
            </a:r>
            <a:r>
              <a:rPr lang="es-ES_tradnl" dirty="0" err="1" smtClean="0"/>
              <a:t>synergy</a:t>
            </a:r>
            <a:r>
              <a:rPr lang="es-ES_tradnl" dirty="0" smtClean="0"/>
              <a:t> )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maintain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equilibrium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options</a:t>
            </a:r>
            <a:r>
              <a:rPr lang="es-ES_tradnl" dirty="0" smtClean="0"/>
              <a:t> </a:t>
            </a:r>
            <a:r>
              <a:rPr lang="es-ES_tradnl" dirty="0" err="1" smtClean="0"/>
              <a:t>available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students</a:t>
            </a:r>
            <a:r>
              <a:rPr lang="es-ES_tradnl" dirty="0"/>
              <a:t>.</a:t>
            </a:r>
            <a:r>
              <a:rPr lang="es-ES_tradnl" dirty="0" smtClean="0"/>
              <a:t> </a:t>
            </a:r>
          </a:p>
          <a:p>
            <a:endParaRPr lang="es-ES_tradnl" dirty="0"/>
          </a:p>
          <a:p>
            <a:r>
              <a:rPr lang="es-ES_tradnl" dirty="0" smtClean="0"/>
              <a:t>… </a:t>
            </a:r>
            <a:r>
              <a:rPr lang="es-ES_tradnl" dirty="0" err="1" smtClean="0"/>
              <a:t>Let’s</a:t>
            </a:r>
            <a:r>
              <a:rPr lang="es-ES_tradnl" dirty="0" smtClean="0"/>
              <a:t> </a:t>
            </a:r>
            <a:r>
              <a:rPr lang="es-ES_tradnl" dirty="0" err="1" smtClean="0"/>
              <a:t>start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discussion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these</a:t>
            </a:r>
            <a:r>
              <a:rPr lang="es-ES_tradnl" dirty="0" smtClean="0"/>
              <a:t> ideas in </a:t>
            </a:r>
            <a:r>
              <a:rPr lang="es-ES_tradnl" dirty="0" err="1" smtClean="0"/>
              <a:t>mind</a:t>
            </a:r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28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585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WP1 – Theory</vt:lpstr>
      <vt:lpstr>Summary of the WP1-Theory meeting  </vt:lpstr>
      <vt:lpstr>Introduction to QFT – (TH1, TH2)</vt:lpstr>
      <vt:lpstr>Particle Physics– (TH3, TH4)</vt:lpstr>
      <vt:lpstr>Calendar Draft 2</vt:lpstr>
      <vt:lpstr>*Other important points to remark from the meeting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ASUS-PC</cp:lastModifiedBy>
  <cp:revision>17</cp:revision>
  <dcterms:created xsi:type="dcterms:W3CDTF">2020-01-16T00:48:17Z</dcterms:created>
  <dcterms:modified xsi:type="dcterms:W3CDTF">2020-05-22T04:33:48Z</dcterms:modified>
</cp:coreProperties>
</file>