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2" r:id="rId2"/>
  </p:sldMasterIdLst>
  <p:notesMasterIdLst>
    <p:notesMasterId r:id="rId8"/>
  </p:notesMasterIdLst>
  <p:sldIdLst>
    <p:sldId id="260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3"/>
    <p:restoredTop sz="94655"/>
  </p:normalViewPr>
  <p:slideViewPr>
    <p:cSldViewPr snapToGrid="0">
      <p:cViewPr>
        <p:scale>
          <a:sx n="101" d="100"/>
          <a:sy n="101" d="100"/>
        </p:scale>
        <p:origin x="-9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324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3E717-6E4D-1244-B781-22F11948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247043-CEB6-3549-95D6-C184923B0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9B4A44-C137-9E4D-9FB4-ED394DFA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C1D925-F2E5-3440-ABC2-F6970ECD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7630BD-68D3-314A-A582-A1B8B0C3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97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2CA54-B75E-F14C-AABB-7B682308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BB2B94-EEA4-7841-891D-F3244B0B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91A2DE-94D8-F541-BFF2-DDDDD93D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82019-A873-F743-9877-205D7123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8AF92A-DF2E-F143-A16C-8E7F249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248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31682C-8988-184F-A918-FB81E020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CF22A0-0F6E-DF41-BA09-A887EF7A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1ED739-D05F-364F-B855-0A95128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E57643-A9E5-1F4C-AEA7-E30D14E8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684E43-6CFD-BE40-9638-0A074AEB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909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8C5F3-0422-DE4B-AB69-2F3C2963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776B7D-2AEF-6148-A570-F225B9A9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3CA56D-EED7-654F-84A7-5F920710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6D1592-AAEC-704B-AEB8-0E6F9989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19537C-5A31-EC40-A3AC-215D31A1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2F715-FE23-6941-84ED-A3EF63B0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733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68C1D-DEF2-AD49-99EA-5E872A93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0B70A6-6795-034F-8675-E438D692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2BED9C-464F-B14D-84A8-2A3C3B08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D18815-46F1-7E4A-8DBA-E403416D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310B3C0-B5E6-ED47-B0AB-123AC7AB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CAD5CAD-D2DD-D34B-BB03-F5CCC495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B0591CB-3B60-544E-8DDF-AF4737B2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E607E8F-D91D-AD4D-85A1-BD7CFD04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980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8516D2-35C6-3047-9241-423F65C6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F26358-A540-7B43-9143-268C345A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B44E5A-FF2A-5145-A5AE-056D4DF8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6925EB-3030-5545-B4A8-927A72DB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3161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189912-1A8A-4F47-994E-A1D56E32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519177-AA61-7448-B2D9-4E30A5A1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835CC1-290A-BA40-8ECC-39A046B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5095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2333A-D103-4F4D-BCCA-E16AF788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EE4489-60DE-D246-9A07-70711781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50C7CB-3E03-444F-9771-47EAECBE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E8DE79-A0FC-574A-9DAA-D4A61AE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F0B8C5-DF4D-7D48-9063-661700C3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10E1CC-E5EC-ED44-8053-ABFC0785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5910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26AEE-0FC2-E04D-821D-1193A0C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5EA657-D112-324D-AA9E-28A732AA4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CC3AD5-1618-E240-BAE1-19D90629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0D5B0C-F4BE-5440-B358-76F6F4A8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5FA951-06B4-0146-A723-6A20844E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B0241E-EF02-9E49-9720-AFFC0D90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14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3D8AE-2628-7B42-A83C-136F623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1ACCCDE-F8B4-AD4D-9FBF-B398EA48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284F8F-BD52-F747-8C7C-A51A90B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3E0860-1878-1F42-8B8D-8190AA06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555154-5B80-1648-A0DD-72AA5349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87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C348E55-6ADE-2842-8A8A-0223C5CC9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221AFD-E539-644D-BFE4-19366B17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F08F9D-A270-FC4D-A386-5A8031DF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2355C-3390-2843-ACCC-25DF1BF5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E8F998-5036-BD45-950B-783D69B4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90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SzPts val="1400"/>
              <a:buChar char="○"/>
              <a:defRPr>
                <a:solidFill>
                  <a:schemeClr val="tx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SzPts val="1400"/>
              <a:buChar char="■"/>
              <a:defRPr>
                <a:solidFill>
                  <a:schemeClr val="tx1"/>
                </a:solidFill>
              </a:defRPr>
            </a:lvl3pPr>
            <a:lvl4pPr marL="1828800" lvl="3" indent="-317500">
              <a:spcBef>
                <a:spcPts val="200"/>
              </a:spcBef>
              <a:spcAft>
                <a:spcPts val="100"/>
              </a:spcAft>
              <a:buSzPts val="1400"/>
              <a:buChar char="●"/>
              <a:defRPr>
                <a:solidFill>
                  <a:schemeClr val="tx1"/>
                </a:solidFill>
              </a:defRPr>
            </a:lvl4pPr>
            <a:lvl5pPr marL="2286000" lvl="4" indent="-317500">
              <a:spcBef>
                <a:spcPts val="200"/>
              </a:spcBef>
              <a:spcAft>
                <a:spcPts val="100"/>
              </a:spcAft>
              <a:buSzPts val="1400"/>
              <a:buChar char="○"/>
              <a:defRPr>
                <a:solidFill>
                  <a:schemeClr val="tx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Xxx</a:t>
            </a:r>
          </a:p>
          <a:p>
            <a:pPr lvl="1"/>
            <a:r>
              <a:rPr lang="en-US" dirty="0"/>
              <a:t>XXX</a:t>
            </a:r>
          </a:p>
          <a:p>
            <a:pPr lvl="2"/>
            <a:r>
              <a:rPr lang="en-US" dirty="0"/>
              <a:t>YYY</a:t>
            </a:r>
          </a:p>
          <a:p>
            <a:pPr lvl="3"/>
            <a:r>
              <a:rPr lang="en-US" dirty="0"/>
              <a:t>XXXX</a:t>
            </a:r>
          </a:p>
          <a:p>
            <a:pPr lvl="4"/>
            <a:r>
              <a:rPr lang="en-US" dirty="0"/>
              <a:t>XXXX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7;p13">
            <a:extLst>
              <a:ext uri="{FF2B5EF4-FFF2-40B4-BE49-F238E27FC236}">
                <a16:creationId xmlns="" xmlns:a16="http://schemas.microsoft.com/office/drawing/2014/main" id="{4BA5C607-EB56-CE4E-945B-4B3ECB3ED31F}"/>
              </a:ext>
            </a:extLst>
          </p:cNvPr>
          <p:cNvPicPr preferRelativeResize="0"/>
          <p:nvPr userDrawn="1"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0" y="309329"/>
            <a:ext cx="9144000" cy="460171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 err="1"/>
              <a:t>Xxxx</a:t>
            </a:r>
            <a:endParaRPr lang="en-US" dirty="0"/>
          </a:p>
          <a:p>
            <a:pPr lvl="2"/>
            <a:r>
              <a:rPr lang="en-US" dirty="0" err="1"/>
              <a:t>Xxxx</a:t>
            </a:r>
            <a:endParaRPr lang="en-US" dirty="0"/>
          </a:p>
          <a:p>
            <a:pPr lvl="3"/>
            <a:r>
              <a:rPr lang="en-US" dirty="0" err="1"/>
              <a:t>Xxxxx</a:t>
            </a:r>
            <a:endParaRPr lang="en-US" dirty="0"/>
          </a:p>
          <a:p>
            <a:pPr lvl="3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6570" y="4907323"/>
            <a:ext cx="548700" cy="222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51;p13">
            <a:extLst>
              <a:ext uri="{FF2B5EF4-FFF2-40B4-BE49-F238E27FC236}">
                <a16:creationId xmlns="" xmlns:a16="http://schemas.microsoft.com/office/drawing/2014/main" id="{71C92188-ED11-424E-BC39-C7E7A780CF92}"/>
              </a:ext>
            </a:extLst>
          </p:cNvPr>
          <p:cNvSpPr txBox="1"/>
          <p:nvPr userDrawn="1"/>
        </p:nvSpPr>
        <p:spPr>
          <a:xfrm>
            <a:off x="1" y="0"/>
            <a:ext cx="9144000" cy="3237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1000" b="1" i="0" u="none" strike="noStrike" cap="none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0" name="Google Shape;55;p13">
            <a:extLst>
              <a:ext uri="{FF2B5EF4-FFF2-40B4-BE49-F238E27FC236}">
                <a16:creationId xmlns="" xmlns:a16="http://schemas.microsoft.com/office/drawing/2014/main" id="{CDE26A4E-77EA-4043-ABB9-98ACBE06989D}"/>
              </a:ext>
            </a:extLst>
          </p:cNvPr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95550" y="1825"/>
            <a:ext cx="1045464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4;p13">
            <a:extLst>
              <a:ext uri="{FF2B5EF4-FFF2-40B4-BE49-F238E27FC236}">
                <a16:creationId xmlns="" xmlns:a16="http://schemas.microsoft.com/office/drawing/2014/main" id="{88359812-00A2-CC4B-881B-7148DCDD888C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2" y="1824"/>
            <a:ext cx="565404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52;p13">
            <a:extLst>
              <a:ext uri="{FF2B5EF4-FFF2-40B4-BE49-F238E27FC236}">
                <a16:creationId xmlns="" xmlns:a16="http://schemas.microsoft.com/office/drawing/2014/main" id="{FFD8D5DA-1C0E-4948-B1BB-DDFA87E96199}"/>
              </a:ext>
            </a:extLst>
          </p:cNvPr>
          <p:cNvSpPr txBox="1"/>
          <p:nvPr userDrawn="1"/>
        </p:nvSpPr>
        <p:spPr>
          <a:xfrm>
            <a:off x="2" y="4980778"/>
            <a:ext cx="87090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April, 30th</a:t>
            </a:r>
            <a:r>
              <a:rPr lang="en" sz="1000" b="1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000" b="1" i="0" u="none" strike="noStrike" cap="none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20</a:t>
            </a:r>
            <a:r>
              <a:rPr lang="en" sz="1000" b="1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20</a:t>
            </a:r>
            <a:r>
              <a:rPr lang="en" sz="1000" b="1" i="0" u="none" strike="noStrike" cap="none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</a:t>
            </a:r>
            <a:r>
              <a:rPr lang="en" sz="1000" b="1" dirty="0">
                <a:latin typeface="Droid Sans Mono"/>
                <a:ea typeface="Droid Sans Mono"/>
                <a:cs typeface="Droid Sans Mono"/>
                <a:sym typeface="Droid Sans Mono"/>
              </a:rPr>
              <a:t>LA-</a:t>
            </a:r>
            <a:r>
              <a:rPr lang="en" sz="1000" b="1" dirty="0" err="1">
                <a:latin typeface="Droid Sans Mono"/>
                <a:ea typeface="Droid Sans Mono"/>
                <a:cs typeface="Droid Sans Mono"/>
                <a:sym typeface="Droid Sans Mono"/>
              </a:rPr>
              <a:t>CoNGA</a:t>
            </a:r>
            <a:r>
              <a:rPr lang="en" sz="1000" b="1" dirty="0">
                <a:latin typeface="Droid Sans Mono"/>
                <a:ea typeface="Droid Sans Mono"/>
                <a:cs typeface="Droid Sans Mono"/>
                <a:sym typeface="Droid Sans Mono"/>
              </a:rPr>
              <a:t>-Physics : General meeting                     </a:t>
            </a:r>
            <a:r>
              <a:rPr lang="en-US" sz="1000" b="1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</a:t>
            </a:r>
            <a:r>
              <a:rPr lang="en" sz="1000" b="1" dirty="0" err="1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ndrea</a:t>
            </a:r>
            <a:r>
              <a:rPr lang="en" sz="1000" b="1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Reina, Luis, José</a:t>
            </a:r>
            <a:r>
              <a:rPr lang="en" sz="1000" b="1" dirty="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000" b="1" i="0" u="none" strike="noStrike" cap="none" dirty="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  <a:r>
              <a:rPr lang="en" sz="1000" b="1" dirty="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1000" b="1" i="0" u="none" strike="noStrike" cap="none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200"/>
        </a:spcBef>
        <a:spcAft>
          <a:spcPts val="1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200"/>
        </a:spcBef>
        <a:spcAft>
          <a:spcPts val="1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200"/>
        </a:spcBef>
        <a:spcAft>
          <a:spcPts val="1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200"/>
        </a:spcBef>
        <a:spcAft>
          <a:spcPts val="1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7059B6D-2AF7-8949-A116-0F89DAAB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FF1C1A-726B-3449-B457-FCE39149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1AF399-2039-134F-BA56-EEB91CF26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EB97-BCD0-364B-8C26-9B4526CED41A}" type="datetimeFigureOut">
              <a:rPr lang="x-none" smtClean="0"/>
              <a:t>30/04/2020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7276B-2720-AB4B-9D79-D434013A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D4715-4354-0140-AF0A-52DFB24BB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7DE1-C972-DB40-ADA0-173483831E04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616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mLI1ZwuegwI9Er3lI9xcXuIQgcPW3_qqg5qhtSRmpks/ed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5D6831-001E-9048-B9CD-5B72ECD4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293215"/>
            <a:ext cx="8520600" cy="2052600"/>
          </a:xfrm>
        </p:spPr>
        <p:txBody>
          <a:bodyPr/>
          <a:lstStyle/>
          <a:p>
            <a:r>
              <a:rPr lang="x-none" b="1" dirty="0"/>
              <a:t>LA-CoNGA </a:t>
            </a:r>
            <a:br>
              <a:rPr lang="x-none" b="1" dirty="0"/>
            </a:br>
            <a:r>
              <a:rPr lang="x-none" b="1" dirty="0"/>
              <a:t>Encuentros Virtuales</a:t>
            </a:r>
          </a:p>
        </p:txBody>
      </p:sp>
    </p:spTree>
    <p:extLst>
      <p:ext uri="{BB962C8B-B14F-4D97-AF65-F5344CB8AC3E}">
        <p14:creationId xmlns:p14="http://schemas.microsoft.com/office/powerpoint/2010/main" val="23062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85660-C65C-864B-8AC1-C28DADB7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LA-CoNGA: Encuentros Virtuales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B4435-E52C-0D4A-9958-8A57FF6BC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200"/>
              </a:spcBef>
            </a:pPr>
            <a:r>
              <a:rPr lang="x-none" b="1" dirty="0"/>
              <a:t>Multiple Target Audience: </a:t>
            </a:r>
          </a:p>
          <a:p>
            <a:pPr lvl="1"/>
            <a:r>
              <a:rPr lang="x-none" b="1" dirty="0"/>
              <a:t>University Administrative </a:t>
            </a:r>
            <a:r>
              <a:rPr lang="en-US" b="1" dirty="0"/>
              <a:t>Personnel</a:t>
            </a:r>
            <a:r>
              <a:rPr lang="x-none" b="1" dirty="0"/>
              <a:t>:</a:t>
            </a:r>
            <a:r>
              <a:rPr lang="x-none" dirty="0"/>
              <a:t> </a:t>
            </a:r>
            <a:r>
              <a:rPr lang="x-none" i="1" dirty="0"/>
              <a:t>Physics School/Dept Heads and Public Relations &amp; International Officers </a:t>
            </a:r>
          </a:p>
          <a:p>
            <a:pPr lvl="1">
              <a:spcBef>
                <a:spcPts val="200"/>
              </a:spcBef>
            </a:pPr>
            <a:r>
              <a:rPr lang="x-none" b="1" dirty="0"/>
              <a:t>Potential Students </a:t>
            </a:r>
            <a:r>
              <a:rPr lang="x-none" b="1"/>
              <a:t>&amp; </a:t>
            </a:r>
            <a:r>
              <a:rPr lang="x-none" b="1" smtClean="0"/>
              <a:t>Faculties</a:t>
            </a:r>
            <a:r>
              <a:rPr lang="es-ES" b="1" dirty="0" smtClean="0"/>
              <a:t>  (</a:t>
            </a:r>
            <a:r>
              <a:rPr lang="es-ES" b="1" dirty="0" err="1" smtClean="0"/>
              <a:t>not</a:t>
            </a:r>
            <a:r>
              <a:rPr lang="es-ES" b="1" dirty="0" smtClean="0"/>
              <a:t> in </a:t>
            </a:r>
            <a:r>
              <a:rPr lang="es-ES" b="1" dirty="0" err="1" smtClean="0"/>
              <a:t>first</a:t>
            </a:r>
            <a:r>
              <a:rPr lang="es-ES" b="1" dirty="0" smtClean="0"/>
              <a:t> </a:t>
            </a:r>
            <a:r>
              <a:rPr lang="es-ES" b="1" dirty="0" err="1" smtClean="0"/>
              <a:t>seminar</a:t>
            </a:r>
            <a:r>
              <a:rPr lang="es-ES" b="1" dirty="0" smtClean="0"/>
              <a:t> )</a:t>
            </a:r>
            <a:endParaRPr lang="x-none" b="1" dirty="0"/>
          </a:p>
          <a:p>
            <a:pPr>
              <a:spcBef>
                <a:spcPts val="200"/>
              </a:spcBef>
            </a:pPr>
            <a:r>
              <a:rPr lang="x-none" b="1" dirty="0"/>
              <a:t>Six </a:t>
            </a:r>
            <a:r>
              <a:rPr lang="en-GB" b="1" dirty="0"/>
              <a:t>sessions with various objectives</a:t>
            </a:r>
          </a:p>
          <a:p>
            <a:pPr lvl="1">
              <a:spcBef>
                <a:spcPts val="200"/>
              </a:spcBef>
            </a:pPr>
            <a:r>
              <a:rPr lang="x-none" b="1" i="1" dirty="0"/>
              <a:t>Sessions:</a:t>
            </a:r>
            <a:r>
              <a:rPr lang="x-none" dirty="0"/>
              <a:t> The Project Goals and Objetives, High Energy Physics, Complex Systems, Data Science, Scientific Intrumentation, Professional development </a:t>
            </a:r>
            <a:r>
              <a:rPr lang="x-none"/>
              <a:t>and </a:t>
            </a:r>
            <a:r>
              <a:rPr lang="es-ES" dirty="0" err="1" smtClean="0"/>
              <a:t>work</a:t>
            </a:r>
            <a:r>
              <a:rPr lang="x-none" smtClean="0"/>
              <a:t> </a:t>
            </a:r>
            <a:r>
              <a:rPr lang="x-none" dirty="0"/>
              <a:t>opportunities</a:t>
            </a:r>
          </a:p>
          <a:p>
            <a:pPr lvl="1">
              <a:spcBef>
                <a:spcPts val="200"/>
              </a:spcBef>
            </a:pPr>
            <a:r>
              <a:rPr lang="x-none" b="1" i="1" dirty="0"/>
              <a:t>Speakers:</a:t>
            </a:r>
            <a:r>
              <a:rPr lang="x-none" dirty="0"/>
              <a:t> Two speakers per session with ~20m-25m talk, 10m-15m Q&amp;A</a:t>
            </a:r>
          </a:p>
          <a:p>
            <a:pPr lvl="1">
              <a:spcBef>
                <a:spcPts val="200"/>
              </a:spcBef>
            </a:pPr>
            <a:r>
              <a:rPr lang="x-none" b="1" i="1" dirty="0"/>
              <a:t>Talk structure:</a:t>
            </a:r>
            <a:r>
              <a:rPr lang="x-none" dirty="0"/>
              <a:t> thematic highlights ~15m-10m + our syllabus 10m-5m</a:t>
            </a:r>
          </a:p>
          <a:p>
            <a:pPr lvl="1">
              <a:spcBef>
                <a:spcPts val="200"/>
              </a:spcBef>
            </a:pPr>
            <a:r>
              <a:rPr lang="en-US" b="1" i="1" dirty="0"/>
              <a:t>Talk frequency</a:t>
            </a:r>
            <a:r>
              <a:rPr lang="en-US" b="1" dirty="0"/>
              <a:t>:</a:t>
            </a:r>
            <a:r>
              <a:rPr lang="en-US" dirty="0"/>
              <a:t> W</a:t>
            </a:r>
            <a:r>
              <a:rPr lang="x-none" dirty="0"/>
              <a:t>eekly, starting at the end of May</a:t>
            </a:r>
          </a:p>
          <a:p>
            <a:pPr lvl="1">
              <a:spcBef>
                <a:spcPts val="200"/>
              </a:spcBef>
            </a:pPr>
            <a:r>
              <a:rPr lang="x-none" dirty="0"/>
              <a:t>Certificate of attendance with more than 80% of participation </a:t>
            </a:r>
          </a:p>
        </p:txBody>
      </p:sp>
    </p:spTree>
    <p:extLst>
      <p:ext uri="{BB962C8B-B14F-4D97-AF65-F5344CB8AC3E}">
        <p14:creationId xmlns:p14="http://schemas.microsoft.com/office/powerpoint/2010/main" val="35987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C7837-5398-C44F-AA75-34742F26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9681"/>
            <a:ext cx="8520600" cy="432799"/>
          </a:xfrm>
        </p:spPr>
        <p:txBody>
          <a:bodyPr/>
          <a:lstStyle/>
          <a:p>
            <a:r>
              <a:rPr lang="en-GB" b="1" dirty="0"/>
              <a:t>Tentative dates.  Volunteers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0F296B-7E62-4645-97DD-BFE07FBD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56" y="792480"/>
            <a:ext cx="8520600" cy="1987313"/>
          </a:xfrm>
        </p:spPr>
        <p:txBody>
          <a:bodyPr/>
          <a:lstStyle/>
          <a:p>
            <a:r>
              <a:rPr lang="en-GB" dirty="0"/>
              <a:t>May 27</a:t>
            </a:r>
            <a:r>
              <a:rPr lang="en-GB" baseline="30000" dirty="0"/>
              <a:t>th</a:t>
            </a:r>
            <a:r>
              <a:rPr lang="en-GB" dirty="0"/>
              <a:t> Project General Info by José, Reina and Luis</a:t>
            </a:r>
          </a:p>
          <a:p>
            <a:r>
              <a:rPr lang="en-GB" dirty="0"/>
              <a:t>June 3</a:t>
            </a:r>
            <a:r>
              <a:rPr lang="en-GB" baseline="30000" dirty="0"/>
              <a:t>rd</a:t>
            </a:r>
            <a:r>
              <a:rPr lang="en-GB" dirty="0"/>
              <a:t> High Energy Module, Candidate 1 and Candidate 2 </a:t>
            </a:r>
          </a:p>
          <a:p>
            <a:r>
              <a:rPr lang="en-GB" dirty="0"/>
              <a:t>June 10</a:t>
            </a:r>
            <a:r>
              <a:rPr lang="en-GB" baseline="30000" dirty="0"/>
              <a:t>th</a:t>
            </a:r>
            <a:r>
              <a:rPr lang="en-GB" dirty="0"/>
              <a:t> Complex Systems, Candidate 1 and Candidate 2</a:t>
            </a:r>
          </a:p>
          <a:p>
            <a:r>
              <a:rPr lang="en-GB" dirty="0"/>
              <a:t>June 17</a:t>
            </a:r>
            <a:r>
              <a:rPr lang="en-GB" baseline="30000" dirty="0"/>
              <a:t>th</a:t>
            </a:r>
            <a:r>
              <a:rPr lang="en-GB" dirty="0"/>
              <a:t> Data Science, Candidate 1 and Candidate 2</a:t>
            </a:r>
          </a:p>
          <a:p>
            <a:r>
              <a:rPr lang="en-GB" dirty="0"/>
              <a:t>June 24</a:t>
            </a:r>
            <a:r>
              <a:rPr lang="en-GB" baseline="30000" dirty="0"/>
              <a:t>th</a:t>
            </a:r>
            <a:r>
              <a:rPr lang="en-GB" dirty="0"/>
              <a:t> Instrumentation, Candidate 1 and Candidate 2 </a:t>
            </a:r>
          </a:p>
          <a:p>
            <a:r>
              <a:rPr lang="en-GB" dirty="0"/>
              <a:t>July 1</a:t>
            </a:r>
            <a:r>
              <a:rPr lang="en-GB" baseline="30000" dirty="0"/>
              <a:t>st</a:t>
            </a:r>
            <a:r>
              <a:rPr lang="en-GB" dirty="0"/>
              <a:t> Round Table for professional development and labour opportunities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D4AC8F0-4EBF-7045-93A1-775E683EEAA4}"/>
              </a:ext>
            </a:extLst>
          </p:cNvPr>
          <p:cNvSpPr txBox="1">
            <a:spLocks/>
          </p:cNvSpPr>
          <p:nvPr/>
        </p:nvSpPr>
        <p:spPr>
          <a:xfrm>
            <a:off x="342180" y="2682257"/>
            <a:ext cx="8801820" cy="43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/>
              <a:t>May 27</a:t>
            </a:r>
            <a:r>
              <a:rPr lang="en-GB" b="1" baseline="30000" dirty="0"/>
              <a:t>th</a:t>
            </a:r>
            <a:r>
              <a:rPr lang="en-GB" b="1" dirty="0"/>
              <a:t> Session: The Project Goals &amp; description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393EAD2-5EAF-9042-A0E6-CE673B862010}"/>
              </a:ext>
            </a:extLst>
          </p:cNvPr>
          <p:cNvSpPr txBox="1">
            <a:spLocks/>
          </p:cNvSpPr>
          <p:nvPr/>
        </p:nvSpPr>
        <p:spPr>
          <a:xfrm>
            <a:off x="226356" y="3113523"/>
            <a:ext cx="9051756" cy="19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00"/>
              </a:spcBef>
              <a:spcAft>
                <a:spcPts val="1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00"/>
              </a:spcBef>
              <a:spcAft>
                <a:spcPts val="1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Primary target audience: University Administrative Personnel:</a:t>
            </a:r>
            <a:r>
              <a:rPr lang="x-none" dirty="0"/>
              <a:t/>
            </a:r>
            <a:br>
              <a:rPr lang="x-none" dirty="0"/>
            </a:br>
            <a:r>
              <a:rPr lang="x-none" dirty="0"/>
              <a:t>Physics School/Dept Heads and Public Relations &amp; International Officers</a:t>
            </a:r>
            <a:endParaRPr lang="en-GB" dirty="0"/>
          </a:p>
          <a:p>
            <a:r>
              <a:rPr lang="en-GB" b="1" dirty="0"/>
              <a:t>Focused on the Project Highlights and goals: </a:t>
            </a:r>
            <a:br>
              <a:rPr lang="en-GB" b="1" dirty="0"/>
            </a:br>
            <a:r>
              <a:rPr lang="en-GB" b="1" dirty="0"/>
              <a:t>M</a:t>
            </a:r>
            <a:r>
              <a:rPr lang="en-GB" dirty="0"/>
              <a:t>ultidisciplinary Syllabus, Laboratory infrastructures, Virtual </a:t>
            </a:r>
            <a:r>
              <a:rPr lang="en-GB"/>
              <a:t>learning interactive platform</a:t>
            </a:r>
            <a:r>
              <a:rPr lang="en-GB" dirty="0"/>
              <a:t>,  Bologna HE model, International internships in Labs &amp; industrial partners</a:t>
            </a:r>
          </a:p>
        </p:txBody>
      </p:sp>
    </p:spTree>
    <p:extLst>
      <p:ext uri="{BB962C8B-B14F-4D97-AF65-F5344CB8AC3E}">
        <p14:creationId xmlns:p14="http://schemas.microsoft.com/office/powerpoint/2010/main" val="72292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C7837-5398-C44F-AA75-34742F26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May 27</a:t>
            </a:r>
            <a:r>
              <a:rPr lang="en-GB" b="1" baseline="30000" dirty="0" smtClean="0"/>
              <a:t>th</a:t>
            </a:r>
            <a:r>
              <a:rPr lang="en-GB" b="1" dirty="0" smtClean="0"/>
              <a:t> First </a:t>
            </a:r>
            <a:r>
              <a:rPr lang="en-GB" b="1" dirty="0" smtClean="0"/>
              <a:t>session  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0F296B-7E62-4645-97DD-BFE07FBDC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Institutional importance of this seminars</a:t>
            </a:r>
          </a:p>
          <a:p>
            <a:r>
              <a:rPr lang="en-GB" dirty="0"/>
              <a:t> Highlight the importance of </a:t>
            </a:r>
            <a:r>
              <a:rPr lang="en-GB" dirty="0" smtClean="0"/>
              <a:t>internationalization</a:t>
            </a:r>
          </a:p>
          <a:p>
            <a:r>
              <a:rPr lang="en-GB" dirty="0"/>
              <a:t> </a:t>
            </a:r>
            <a:r>
              <a:rPr lang="en-GB" dirty="0" smtClean="0"/>
              <a:t>Encourage the development of educational network</a:t>
            </a:r>
          </a:p>
          <a:p>
            <a:r>
              <a:rPr lang="en-GB" dirty="0"/>
              <a:t> </a:t>
            </a:r>
            <a:r>
              <a:rPr lang="en-GB" dirty="0" smtClean="0"/>
              <a:t>This project adapts and responds to current contingencies</a:t>
            </a:r>
          </a:p>
          <a:p>
            <a:r>
              <a:rPr lang="en-GB" dirty="0"/>
              <a:t> </a:t>
            </a:r>
            <a:r>
              <a:rPr lang="en-GB" dirty="0" smtClean="0"/>
              <a:t>International professionalization</a:t>
            </a:r>
          </a:p>
          <a:p>
            <a:pPr marL="114300" indent="0">
              <a:buNone/>
            </a:pPr>
            <a:r>
              <a:rPr lang="en-GB" b="1" dirty="0" smtClean="0"/>
              <a:t>COMMUNICATION STRATEGY: how to spread organized information ?</a:t>
            </a:r>
          </a:p>
          <a:p>
            <a:r>
              <a:rPr lang="en-GB" dirty="0" smtClean="0"/>
              <a:t>Press release – contact RI / PR offices</a:t>
            </a:r>
          </a:p>
          <a:p>
            <a:r>
              <a:rPr lang="en-GB" dirty="0" smtClean="0"/>
              <a:t>Student network / contact ?</a:t>
            </a:r>
          </a:p>
          <a:p>
            <a:r>
              <a:rPr lang="en-GB" dirty="0" smtClean="0"/>
              <a:t>Develop an </a:t>
            </a:r>
            <a:r>
              <a:rPr lang="en-GB" dirty="0" err="1" smtClean="0"/>
              <a:t>indico</a:t>
            </a:r>
            <a:r>
              <a:rPr lang="en-GB" dirty="0" smtClean="0"/>
              <a:t> </a:t>
            </a:r>
            <a:r>
              <a:rPr lang="en-GB" dirty="0" smtClean="0"/>
              <a:t>page and link it to the webpage</a:t>
            </a:r>
            <a:endParaRPr lang="en-GB" dirty="0" smtClean="0"/>
          </a:p>
          <a:p>
            <a:r>
              <a:rPr lang="en-GB" dirty="0" smtClean="0"/>
              <a:t>Mail workflow</a:t>
            </a:r>
          </a:p>
          <a:p>
            <a:r>
              <a:rPr lang="en-GB" dirty="0" smtClean="0"/>
              <a:t>Promotional material (videos, flyers, social network…)</a:t>
            </a:r>
            <a:r>
              <a:rPr lang="en-GB" b="1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1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C7837-5398-C44F-AA75-34742F26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</a:t>
            </a:r>
            <a:r>
              <a:rPr lang="en-GB" b="1" dirty="0" smtClean="0"/>
              <a:t>ction items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0F296B-7E62-4645-97DD-BFE07FBDC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Calendar</a:t>
            </a:r>
          </a:p>
          <a:p>
            <a:r>
              <a:rPr lang="en-GB" dirty="0"/>
              <a:t> </a:t>
            </a:r>
            <a:r>
              <a:rPr lang="en-GB" dirty="0" smtClean="0"/>
              <a:t>Methodology / Material</a:t>
            </a:r>
          </a:p>
          <a:p>
            <a:r>
              <a:rPr lang="en-GB" dirty="0"/>
              <a:t> </a:t>
            </a:r>
            <a:r>
              <a:rPr lang="en-GB" dirty="0" smtClean="0"/>
              <a:t>Diversity diagnosis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Shared experiences in local universities ?</a:t>
            </a:r>
          </a:p>
          <a:p>
            <a:r>
              <a:rPr lang="en-GB" dirty="0"/>
              <a:t> </a:t>
            </a:r>
            <a:r>
              <a:rPr lang="en-GB" dirty="0" smtClean="0"/>
              <a:t>The European University Association (EUA) annual conference webinar example : </a:t>
            </a:r>
          </a:p>
          <a:p>
            <a:pPr marL="11430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docs.google.com/document/d/1mLI1ZwuegwI9Er3lI9xcXuIQgcPW3_qqg5qhtSRmpks/edit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7589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305</Words>
  <Application>Microsoft Office PowerPoint</Application>
  <PresentationFormat>Presentación en pantalla (16:9)</PresentationFormat>
  <Paragraphs>40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Simple Light</vt:lpstr>
      <vt:lpstr>Custom Design</vt:lpstr>
      <vt:lpstr>LA-CoNGA  Encuentros Virtuales</vt:lpstr>
      <vt:lpstr>LA-CoNGA: Encuentros Virtuales</vt:lpstr>
      <vt:lpstr>Tentative dates.  Volunteers needed</vt:lpstr>
      <vt:lpstr>May 27th First session  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USUARIO</cp:lastModifiedBy>
  <cp:revision>26</cp:revision>
  <dcterms:modified xsi:type="dcterms:W3CDTF">2020-04-30T11:26:50Z</dcterms:modified>
</cp:coreProperties>
</file>