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312" r:id="rId6"/>
    <p:sldId id="313" r:id="rId7"/>
    <p:sldId id="314" r:id="rId8"/>
    <p:sldId id="315" r:id="rId9"/>
    <p:sldId id="316" r:id="rId10"/>
  </p:sldIdLst>
  <p:sldSz cx="24387175" cy="13716000"/>
  <p:notesSz cx="13716000" cy="243871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DBA"/>
    <a:srgbClr val="9148C8"/>
    <a:srgbClr val="FF4D3E"/>
    <a:srgbClr val="222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26EA0-EC1C-B9CA-32E1-81A81C78AFDE}" v="2" dt="2024-05-27T05:22:47.297"/>
    <p1510:client id="{E932B548-79BB-8D41-605F-5C8BB96D99E5}" v="1" dt="2024-05-25T17:40:31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2" y="96"/>
      </p:cViewPr>
      <p:guideLst>
        <p:guide orient="horz" pos="4320"/>
        <p:guide pos="7681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40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81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5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08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3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2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Quadro de comunicações&#10;&#10;Descrição gerada automaticamente">
            <a:extLst>
              <a:ext uri="{FF2B5EF4-FFF2-40B4-BE49-F238E27FC236}">
                <a16:creationId xmlns:a16="http://schemas.microsoft.com/office/drawing/2014/main" id="{ED1B946C-D72B-7904-E899-8625D494D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Text 0"/>
          <p:cNvSpPr/>
          <p:nvPr/>
        </p:nvSpPr>
        <p:spPr>
          <a:xfrm>
            <a:off x="892719" y="5103404"/>
            <a:ext cx="12427637" cy="38356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00"/>
              </a:lnSpc>
            </a:pPr>
            <a:r>
              <a:rPr lang="en-US" sz="6600" dirty="0">
                <a:solidFill>
                  <a:srgbClr val="FF0000"/>
                </a:solidFill>
                <a:latin typeface="Spline Sans Medium"/>
                <a:ea typeface="Spline Sans Medium"/>
                <a:cs typeface="Spline Sans Medium" pitchFamily="34" charset="-120"/>
              </a:rPr>
              <a:t>Case</a:t>
            </a:r>
            <a:r>
              <a:rPr lang="en-US" sz="6600" dirty="0">
                <a:solidFill>
                  <a:srgbClr val="222028"/>
                </a:solidFill>
                <a:latin typeface="Spline Sans Medium"/>
                <a:ea typeface="Spline Sans Medium"/>
                <a:cs typeface="Spline Sans Medium" pitchFamily="34" charset="-120"/>
              </a:rPr>
              <a:t>- SQL</a:t>
            </a:r>
            <a:endParaRPr lang="en-US" sz="6600" dirty="0">
              <a:solidFill>
                <a:srgbClr val="FF4A38"/>
              </a:solidFill>
              <a:latin typeface="Spline Sans Medium"/>
              <a:ea typeface="Spline Sans Medium"/>
              <a:cs typeface="Calibri"/>
            </a:endParaRPr>
          </a:p>
        </p:txBody>
      </p:sp>
      <p:sp>
        <p:nvSpPr>
          <p:cNvPr id="21" name="Text 1"/>
          <p:cNvSpPr/>
          <p:nvPr/>
        </p:nvSpPr>
        <p:spPr>
          <a:xfrm>
            <a:off x="1219352" y="8612596"/>
            <a:ext cx="11774372" cy="218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080"/>
              </a:lnSpc>
              <a:buNone/>
            </a:pPr>
            <a:endParaRPr lang="en-US" sz="2400" dirty="0">
              <a:solidFill>
                <a:srgbClr val="222028"/>
              </a:solidFill>
            </a:endParaRPr>
          </a:p>
        </p:txBody>
      </p:sp>
      <p:pic>
        <p:nvPicPr>
          <p:cNvPr id="6" name="Imagem 5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D6973AA1-59AC-558A-377C-C0388ECF2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352" y="2302098"/>
            <a:ext cx="4639869" cy="101875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BBA06C-5F0D-FC89-86DE-16CF26CF2B9B}"/>
              </a:ext>
            </a:extLst>
          </p:cNvPr>
          <p:cNvSpPr txBox="1"/>
          <p:nvPr/>
        </p:nvSpPr>
        <p:spPr>
          <a:xfrm>
            <a:off x="1219352" y="9528048"/>
            <a:ext cx="657133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/>
              <a:t>Nome:</a:t>
            </a:r>
          </a:p>
          <a:p>
            <a:r>
              <a:rPr lang="pt-BR" sz="4000" dirty="0"/>
              <a:t>Turma: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91"/>
            <a:ext cx="24384000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Case - </a:t>
            </a:r>
            <a:r>
              <a:rPr lang="en-US" sz="7300" dirty="0" err="1">
                <a:solidFill>
                  <a:srgbClr val="FF0000"/>
                </a:solidFill>
                <a:latin typeface="Spline Sans Medium"/>
                <a:ea typeface="Spline Sans Medium"/>
              </a:rPr>
              <a:t>Introdução</a:t>
            </a: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.</a:t>
            </a:r>
            <a:endParaRPr lang="en-US" sz="7300" dirty="0">
              <a:solidFill>
                <a:srgbClr val="FF0000"/>
              </a:solidFill>
              <a:latin typeface="Spline Sans Medium"/>
              <a:ea typeface="Spline Sans Medium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D4390541-B4B6-804D-AC80-EAB25AC300DE}"/>
              </a:ext>
            </a:extLst>
          </p:cNvPr>
          <p:cNvSpPr txBox="1"/>
          <p:nvPr/>
        </p:nvSpPr>
        <p:spPr>
          <a:xfrm>
            <a:off x="1211099" y="2133508"/>
            <a:ext cx="20734501" cy="9138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500" dirty="0"/>
              <a:t>Seguem abaixo as bases que vocês irão ler para gerar as consultas que iremos passar no case.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500" dirty="0"/>
              <a:t>Essas bases estão em </a:t>
            </a:r>
            <a:r>
              <a:rPr lang="pt-BR" sz="3500" b="1" u="sng" dirty="0">
                <a:solidFill>
                  <a:schemeClr val="accent1">
                    <a:lumMod val="75000"/>
                  </a:schemeClr>
                </a:solidFill>
              </a:rPr>
              <a:t>ARQUIVOS na pasta CASE </a:t>
            </a:r>
            <a:r>
              <a:rPr lang="pt-BR" sz="3500" dirty="0"/>
              <a:t>: 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500" dirty="0"/>
              <a:t>Vocês precisarão importar esses dados para o MySQL. Podem usar essas bases como sua origem, e criar novas bases/</a:t>
            </a:r>
            <a:r>
              <a:rPr lang="pt-BR" sz="3500" dirty="0" err="1"/>
              <a:t>views</a:t>
            </a:r>
            <a:r>
              <a:rPr lang="pt-BR" sz="3500" dirty="0"/>
              <a:t> nos seus esquemas já tratadas, conforme acharem necessário:</a:t>
            </a:r>
          </a:p>
          <a:p>
            <a:pPr algn="just">
              <a:lnSpc>
                <a:spcPct val="170000"/>
              </a:lnSpc>
            </a:pPr>
            <a:r>
              <a:rPr lang="pt-BR" sz="3500" dirty="0"/>
              <a:t>- </a:t>
            </a:r>
            <a:r>
              <a:rPr lang="pt-BR" sz="3500" b="1" dirty="0" err="1"/>
              <a:t>CaseSQL_movies</a:t>
            </a:r>
            <a:r>
              <a:rPr lang="pt-BR" sz="3500" dirty="0"/>
              <a:t>: Inclui milhares de filmes com atributos como titulo, avaliação média, gênero, ano, etc.</a:t>
            </a:r>
          </a:p>
          <a:p>
            <a:pPr algn="just">
              <a:lnSpc>
                <a:spcPct val="170000"/>
              </a:lnSpc>
            </a:pPr>
            <a:r>
              <a:rPr lang="pt-BR" sz="3500" dirty="0"/>
              <a:t>- </a:t>
            </a:r>
            <a:r>
              <a:rPr lang="pt-BR" sz="3500" b="1" dirty="0" err="1"/>
              <a:t>CaseSQL_names</a:t>
            </a:r>
            <a:r>
              <a:rPr lang="pt-BR" sz="3500" dirty="0"/>
              <a:t>: Inclui nomes e características pessoais relacionadas a atores/atrizes/diretores, etc.</a:t>
            </a:r>
          </a:p>
          <a:p>
            <a:pPr algn="just">
              <a:lnSpc>
                <a:spcPct val="170000"/>
              </a:lnSpc>
            </a:pPr>
            <a:r>
              <a:rPr lang="pt-BR" sz="3500" dirty="0"/>
              <a:t>- </a:t>
            </a:r>
            <a:r>
              <a:rPr lang="pt-BR" sz="3500" b="1" dirty="0" err="1"/>
              <a:t>CaseSQL_ratings</a:t>
            </a:r>
            <a:r>
              <a:rPr lang="pt-BR" sz="3500" dirty="0"/>
              <a:t>: Inclui avaliações sobre os filmes, contendo categorizações como masculino/feminino, faixa etária, etc.</a:t>
            </a:r>
          </a:p>
          <a:p>
            <a:pPr algn="just">
              <a:lnSpc>
                <a:spcPct val="170000"/>
              </a:lnSpc>
            </a:pPr>
            <a:r>
              <a:rPr lang="pt-BR" sz="3500" dirty="0"/>
              <a:t>- </a:t>
            </a:r>
            <a:r>
              <a:rPr lang="pt-BR" sz="3500" b="1" dirty="0" err="1"/>
              <a:t>CaseSQL_title_principals</a:t>
            </a:r>
            <a:r>
              <a:rPr lang="pt-BR" sz="3500" dirty="0"/>
              <a:t>: Inclui os membros (atores/atrizes/diretores) que trabalharam nos filmes, assim como papéis, cargo, etc.</a:t>
            </a:r>
          </a:p>
        </p:txBody>
      </p:sp>
    </p:spTree>
    <p:extLst>
      <p:ext uri="{BB962C8B-B14F-4D97-AF65-F5344CB8AC3E}">
        <p14:creationId xmlns:p14="http://schemas.microsoft.com/office/powerpoint/2010/main" val="53580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Case - </a:t>
            </a:r>
            <a:r>
              <a:rPr lang="en-US" sz="7300" dirty="0" err="1">
                <a:solidFill>
                  <a:srgbClr val="FF0000"/>
                </a:solidFill>
                <a:latin typeface="Spline Sans Medium"/>
                <a:ea typeface="Spline Sans Medium"/>
              </a:rPr>
              <a:t>Tarefas</a:t>
            </a: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.</a:t>
            </a:r>
            <a:endParaRPr lang="en-US" sz="7300" dirty="0">
              <a:solidFill>
                <a:srgbClr val="FF0000"/>
              </a:solidFill>
              <a:latin typeface="Spline Sans Medium"/>
              <a:ea typeface="Spline Sans Medium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D4390541-B4B6-804D-AC80-EAB25AC300DE}"/>
              </a:ext>
            </a:extLst>
          </p:cNvPr>
          <p:cNvSpPr txBox="1"/>
          <p:nvPr/>
        </p:nvSpPr>
        <p:spPr>
          <a:xfrm>
            <a:off x="1211099" y="2133508"/>
            <a:ext cx="20734501" cy="8454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1 -</a:t>
            </a:r>
            <a:r>
              <a:rPr lang="pt-BR" sz="3600" dirty="0">
                <a:ea typeface="+mn-lt"/>
                <a:cs typeface="+mn-lt"/>
              </a:rPr>
              <a:t> Gerar um relatório contendo os 10 filmes mais lucrativos de todos os tempos, e identificar em qual faixa de idade/gênero eles foram mais bem avaliados.</a:t>
            </a:r>
            <a:endParaRPr lang="pt-BR" dirty="0">
              <a:cs typeface="Calibri"/>
            </a:endParaRP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2 - </a:t>
            </a:r>
            <a:r>
              <a:rPr lang="pt-BR" sz="3600" dirty="0">
                <a:solidFill>
                  <a:srgbClr val="201F1E"/>
                </a:solidFill>
              </a:rPr>
              <a:t>Quais os gêneros que mais aparecem entre os Top 10 filmes mais bem avaliados de cada ano, nos últimos 10 anos.</a:t>
            </a:r>
            <a:endParaRPr lang="pt-BR" sz="3600" dirty="0"/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3 - </a:t>
            </a:r>
            <a:r>
              <a:rPr lang="pt-BR" sz="3600" dirty="0">
                <a:solidFill>
                  <a:srgbClr val="201F1E"/>
                </a:solidFill>
              </a:rPr>
              <a:t>Quais os 50 filmes com menor lucratividade ou que deram prejuízo, nos últimos 30 anos. Considerar apenas valores em dólar ($).</a:t>
            </a:r>
            <a:endParaRPr lang="pt-BR" sz="3600" dirty="0"/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4 - </a:t>
            </a:r>
            <a:r>
              <a:rPr lang="pt-BR" sz="3600" dirty="0">
                <a:solidFill>
                  <a:srgbClr val="201F1E"/>
                </a:solidFill>
                <a:cs typeface="Calibri" panose="020F0502020204030204" pitchFamily="34" charset="0"/>
              </a:rPr>
              <a:t>Selecionar os top 10 filmes baseados nas avaliações dos usuários, para cada ano, nos últimos 20 anos</a:t>
            </a:r>
            <a:r>
              <a:rPr lang="pt-BR" sz="3600" dirty="0"/>
              <a:t>.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5 - </a:t>
            </a:r>
            <a:r>
              <a:rPr lang="pt-BR" sz="3600" dirty="0">
                <a:solidFill>
                  <a:srgbClr val="201F1E"/>
                </a:solidFill>
              </a:rPr>
              <a:t>Gerar um relatório com os top 10 filmes mais bem avaliados pela crítica e os top 10 pela avaliação de usuário, contendo também o budget dos filmes.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53787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Case - </a:t>
            </a:r>
            <a:r>
              <a:rPr lang="en-US" sz="7300" dirty="0" err="1">
                <a:solidFill>
                  <a:srgbClr val="FF0000"/>
                </a:solidFill>
                <a:latin typeface="Spline Sans Medium"/>
                <a:ea typeface="Spline Sans Medium"/>
              </a:rPr>
              <a:t>Tarefas</a:t>
            </a: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.</a:t>
            </a:r>
            <a:endParaRPr lang="en-US" sz="7300" dirty="0">
              <a:solidFill>
                <a:srgbClr val="FF0000"/>
              </a:solidFill>
              <a:latin typeface="Spline Sans Medium"/>
              <a:ea typeface="Spline Sans Medium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D4390541-B4B6-804D-AC80-EAB25AC300DE}"/>
              </a:ext>
            </a:extLst>
          </p:cNvPr>
          <p:cNvSpPr txBox="1"/>
          <p:nvPr/>
        </p:nvSpPr>
        <p:spPr>
          <a:xfrm>
            <a:off x="1211099" y="2133508"/>
            <a:ext cx="20734501" cy="751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6 - </a:t>
            </a:r>
            <a:r>
              <a:rPr lang="pt-BR" sz="3600" dirty="0">
                <a:solidFill>
                  <a:srgbClr val="201F1E"/>
                </a:solidFill>
              </a:rPr>
              <a:t>Gerar um relatório contendo a duração média de 5 gêneros a sua escolha.</a:t>
            </a:r>
            <a:endParaRPr lang="pt-BR" sz="3600" dirty="0"/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7 - </a:t>
            </a:r>
            <a:r>
              <a:rPr lang="pt-BR" sz="3600" dirty="0">
                <a:solidFill>
                  <a:srgbClr val="201F1E"/>
                </a:solidFill>
                <a:cs typeface="Calibri" panose="020F0502020204030204" pitchFamily="34" charset="0"/>
              </a:rPr>
              <a:t>Gerar um relatório sobre os 5 filmes mais lucrativos de um ator/atriz(que podemos filtrar), trazendo o nome, ano de exibição, e Lucro obtido. Considerar apenas valores em dólar($)</a:t>
            </a:r>
            <a:r>
              <a:rPr lang="pt-BR" sz="3600" dirty="0"/>
              <a:t>.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8 - Baseado em um filme que iremos selecionar, trazer um relatório contendo quais os atores/atrizes participantes, e pra cada ator trazer um campo com a média de avaliação da crítica dos últimos 5 filmes em que esse ator/atriz participou.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9 - Gerar mais duas análises a sua escolha, baseado nessas tabelas (em uma delas deve incluir a análise exploratória de dois campos, um quantitativo e um qualitativo, respectivamente).</a:t>
            </a:r>
          </a:p>
        </p:txBody>
      </p:sp>
    </p:spTree>
    <p:extLst>
      <p:ext uri="{BB962C8B-B14F-4D97-AF65-F5344CB8AC3E}">
        <p14:creationId xmlns:p14="http://schemas.microsoft.com/office/powerpoint/2010/main" val="149112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Case - </a:t>
            </a:r>
            <a:r>
              <a:rPr lang="en-US" sz="7300" dirty="0" err="1">
                <a:solidFill>
                  <a:srgbClr val="FF0000"/>
                </a:solidFill>
                <a:latin typeface="Spline Sans Medium"/>
                <a:ea typeface="Spline Sans Medium"/>
              </a:rPr>
              <a:t>Orientações</a:t>
            </a: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.</a:t>
            </a:r>
            <a:endParaRPr lang="en-US" sz="7300" dirty="0">
              <a:solidFill>
                <a:srgbClr val="FF0000"/>
              </a:solidFill>
              <a:latin typeface="Spline Sans Medium"/>
              <a:ea typeface="Spline Sans Medium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D4390541-B4B6-804D-AC80-EAB25AC300DE}"/>
              </a:ext>
            </a:extLst>
          </p:cNvPr>
          <p:cNvSpPr txBox="1"/>
          <p:nvPr/>
        </p:nvSpPr>
        <p:spPr>
          <a:xfrm>
            <a:off x="1211099" y="2133508"/>
            <a:ext cx="2073450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Não é necessário criar um 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Power Point para apresentar, mas fiquem à vontade para utilizá-lo, ou outra ferramenta, caso seja útil para apoiá-los na apresentação.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Vocês poderão criar tabelas e/ou </a:t>
            </a:r>
            <a:r>
              <a:rPr lang="pt-BR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views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 e/</a:t>
            </a:r>
            <a:r>
              <a:rPr lang="pt-BR" sz="3600">
                <a:latin typeface="Calibri" panose="020F0502020204030204" pitchFamily="34" charset="0"/>
                <a:ea typeface="Calibri" panose="020F0502020204030204" pitchFamily="34" charset="0"/>
              </a:rPr>
              <a:t>ou CTE para 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apoiá-los no tratamento para chegar nos relatórios finais.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Sugerimos validar a execução de cada relatório gerado, e gravar (seja via print ou exportar para um arquivo texto) ao menos um resultado gerado por cada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No dia da apresentação será necessário apresentar o script e explicar sobre a lógica utilizada desde a preparação dos dados até a geração dos relatórios.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Faz parte do case a análise e interpretação das tabelas, dados e dos enunciados. Caso tenham dúvidas, perguntem.</a:t>
            </a:r>
          </a:p>
        </p:txBody>
      </p:sp>
    </p:spTree>
    <p:extLst>
      <p:ext uri="{BB962C8B-B14F-4D97-AF65-F5344CB8AC3E}">
        <p14:creationId xmlns:p14="http://schemas.microsoft.com/office/powerpoint/2010/main" val="227141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FF0000"/>
                </a:solidFill>
                <a:latin typeface="Spline Sans Medium"/>
                <a:ea typeface="Spline Sans Medium"/>
              </a:rPr>
              <a:t>Case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614C850-94D4-AD2A-7D11-EE565D2FFBAF}"/>
              </a:ext>
            </a:extLst>
          </p:cNvPr>
          <p:cNvSpPr/>
          <p:nvPr/>
        </p:nvSpPr>
        <p:spPr>
          <a:xfrm>
            <a:off x="5795085" y="4750415"/>
            <a:ext cx="13674834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5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BONS ESTUDOS !</a:t>
            </a:r>
          </a:p>
        </p:txBody>
      </p:sp>
    </p:spTree>
    <p:extLst>
      <p:ext uri="{BB962C8B-B14F-4D97-AF65-F5344CB8AC3E}">
        <p14:creationId xmlns:p14="http://schemas.microsoft.com/office/powerpoint/2010/main" val="212231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e65b90-75f9-45b7-8d06-b4e791ef8878">
      <UserInfo>
        <DisplayName>[Jump Start] Luciana Laureano Jorge da Silva</DisplayName>
        <AccountId>47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2BF2560FD3AC4BACE8E9A55FF89E9E" ma:contentTypeVersion="6" ma:contentTypeDescription="Create a new document." ma:contentTypeScope="" ma:versionID="1e152c94e3f3bf19d195d27fae10f9c6">
  <xsd:schema xmlns:xsd="http://www.w3.org/2001/XMLSchema" xmlns:xs="http://www.w3.org/2001/XMLSchema" xmlns:p="http://schemas.microsoft.com/office/2006/metadata/properties" xmlns:ns2="84e65b90-75f9-45b7-8d06-b4e791ef8878" xmlns:ns3="ba1a830b-53b4-4d70-8d40-4f6d38d99642" targetNamespace="http://schemas.microsoft.com/office/2006/metadata/properties" ma:root="true" ma:fieldsID="e2be8e72781666f70663557a7379b217" ns2:_="" ns3:_="">
    <xsd:import namespace="84e65b90-75f9-45b7-8d06-b4e791ef8878"/>
    <xsd:import namespace="ba1a830b-53b4-4d70-8d40-4f6d38d996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65b90-75f9-45b7-8d06-b4e791ef887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a830b-53b4-4d70-8d40-4f6d38d99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ACF684-CB88-4EF1-B211-081BD35BF9FD}">
  <ds:schemaRefs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e18e6c8-8769-45a7-b1ce-8f31aaabc12a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84e65b90-75f9-45b7-8d06-b4e791ef8878"/>
  </ds:schemaRefs>
</ds:datastoreItem>
</file>

<file path=customXml/itemProps2.xml><?xml version="1.0" encoding="utf-8"?>
<ds:datastoreItem xmlns:ds="http://schemas.openxmlformats.org/officeDocument/2006/customXml" ds:itemID="{145DA322-9A8E-4061-8BF7-8EFE04DFC8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e65b90-75f9-45b7-8d06-b4e791ef8878"/>
    <ds:schemaRef ds:uri="ba1a830b-53b4-4d70-8d40-4f6d38d99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9EF138-80A1-4D92-9B61-DF75F5D8C7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589</Words>
  <Application>Microsoft Office PowerPoint</Application>
  <PresentationFormat>Personalizar</PresentationFormat>
  <Paragraphs>40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Eryck de Noronha</cp:lastModifiedBy>
  <cp:revision>396</cp:revision>
  <dcterms:created xsi:type="dcterms:W3CDTF">2024-02-09T12:40:56Z</dcterms:created>
  <dcterms:modified xsi:type="dcterms:W3CDTF">2024-05-28T18:42:10Z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b89e6c-40a4-45db-9402-5dedc454ba76_Enabled">
    <vt:lpwstr>true</vt:lpwstr>
  </property>
  <property fmtid="{D5CDD505-2E9C-101B-9397-08002B2CF9AE}" pid="3" name="MSIP_Label_50b89e6c-40a4-45db-9402-5dedc454ba76_SetDate">
    <vt:lpwstr>2024-02-26T18:07:16Z</vt:lpwstr>
  </property>
  <property fmtid="{D5CDD505-2E9C-101B-9397-08002B2CF9AE}" pid="4" name="MSIP_Label_50b89e6c-40a4-45db-9402-5dedc454ba76_Method">
    <vt:lpwstr>Standard</vt:lpwstr>
  </property>
  <property fmtid="{D5CDD505-2E9C-101B-9397-08002B2CF9AE}" pid="5" name="MSIP_Label_50b89e6c-40a4-45db-9402-5dedc454ba76_Name">
    <vt:lpwstr>defa4170-0d19-0005-0004-bc88714345d2</vt:lpwstr>
  </property>
  <property fmtid="{D5CDD505-2E9C-101B-9397-08002B2CF9AE}" pid="6" name="MSIP_Label_50b89e6c-40a4-45db-9402-5dedc454ba76_SiteId">
    <vt:lpwstr>7c93388d-f265-4c80-81b8-a1e141c5546f</vt:lpwstr>
  </property>
  <property fmtid="{D5CDD505-2E9C-101B-9397-08002B2CF9AE}" pid="7" name="MSIP_Label_50b89e6c-40a4-45db-9402-5dedc454ba76_ActionId">
    <vt:lpwstr>17615cb8-84a8-4da3-8273-8868e3be1824</vt:lpwstr>
  </property>
  <property fmtid="{D5CDD505-2E9C-101B-9397-08002B2CF9AE}" pid="8" name="MSIP_Label_50b89e6c-40a4-45db-9402-5dedc454ba76_ContentBits">
    <vt:lpwstr>0</vt:lpwstr>
  </property>
  <property fmtid="{D5CDD505-2E9C-101B-9397-08002B2CF9AE}" pid="9" name="ContentTypeId">
    <vt:lpwstr>0x0101006E2BF2560FD3AC4BACE8E9A55FF89E9E</vt:lpwstr>
  </property>
  <property fmtid="{D5CDD505-2E9C-101B-9397-08002B2CF9AE}" pid="10" name="Order">
    <vt:r8>43700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</Properties>
</file>