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7.xml" ContentType="application/vnd.openxmlformats-officedocument.presentationml.tags+xml"/>
  <Override PartName="/ppt/notesSlides/notesSlide24.xml" ContentType="application/vnd.openxmlformats-officedocument.presentationml.notesSlide+xml"/>
  <Override PartName="/ppt/tags/tag8.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56" r:id="rId2"/>
    <p:sldId id="572" r:id="rId3"/>
    <p:sldId id="416" r:id="rId4"/>
    <p:sldId id="573" r:id="rId5"/>
    <p:sldId id="577" r:id="rId6"/>
    <p:sldId id="576" r:id="rId7"/>
    <p:sldId id="575" r:id="rId8"/>
    <p:sldId id="417" r:id="rId9"/>
    <p:sldId id="440" r:id="rId10"/>
    <p:sldId id="418" r:id="rId11"/>
    <p:sldId id="419" r:id="rId12"/>
    <p:sldId id="505" r:id="rId13"/>
    <p:sldId id="506" r:id="rId14"/>
    <p:sldId id="566" r:id="rId15"/>
    <p:sldId id="569" r:id="rId16"/>
    <p:sldId id="567" r:id="rId17"/>
    <p:sldId id="568" r:id="rId18"/>
    <p:sldId id="562" r:id="rId19"/>
    <p:sldId id="578" r:id="rId20"/>
    <p:sldId id="579" r:id="rId21"/>
    <p:sldId id="581" r:id="rId22"/>
    <p:sldId id="580" r:id="rId23"/>
    <p:sldId id="583" r:id="rId24"/>
    <p:sldId id="582" r:id="rId25"/>
    <p:sldId id="584" r:id="rId26"/>
    <p:sldId id="585" r:id="rId27"/>
    <p:sldId id="587" r:id="rId28"/>
    <p:sldId id="591" r:id="rId29"/>
    <p:sldId id="596" r:id="rId30"/>
    <p:sldId id="594" r:id="rId31"/>
    <p:sldId id="595" r:id="rId32"/>
    <p:sldId id="597" r:id="rId33"/>
    <p:sldId id="600" r:id="rId34"/>
    <p:sldId id="601" r:id="rId35"/>
    <p:sldId id="602" r:id="rId36"/>
    <p:sldId id="603" r:id="rId37"/>
    <p:sldId id="604" r:id="rId38"/>
    <p:sldId id="608" r:id="rId39"/>
    <p:sldId id="554" r:id="rId40"/>
    <p:sldId id="342" r:id="rId41"/>
    <p:sldId id="520" r:id="rId42"/>
    <p:sldId id="574" r:id="rId43"/>
    <p:sldId id="521" r:id="rId44"/>
    <p:sldId id="609" r:id="rId45"/>
    <p:sldId id="614" r:id="rId46"/>
    <p:sldId id="615" r:id="rId47"/>
    <p:sldId id="612" r:id="rId48"/>
    <p:sldId id="613" r:id="rId49"/>
    <p:sldId id="610" r:id="rId50"/>
    <p:sldId id="611" r:id="rId51"/>
    <p:sldId id="415" r:id="rId52"/>
    <p:sldId id="616" r:id="rId53"/>
    <p:sldId id="617" r:id="rId54"/>
    <p:sldId id="618" r:id="rId55"/>
    <p:sldId id="619" r:id="rId56"/>
    <p:sldId id="620" r:id="rId57"/>
    <p:sldId id="621" r:id="rId58"/>
    <p:sldId id="622" r:id="rId59"/>
    <p:sldId id="623" r:id="rId60"/>
    <p:sldId id="624" r:id="rId61"/>
    <p:sldId id="625" r:id="rId62"/>
    <p:sldId id="522" r:id="rId63"/>
    <p:sldId id="563" r:id="rId64"/>
    <p:sldId id="564" r:id="rId65"/>
    <p:sldId id="565" r:id="rId66"/>
    <p:sldId id="548" r:id="rId67"/>
    <p:sldId id="549" r:id="rId68"/>
    <p:sldId id="550" r:id="rId69"/>
    <p:sldId id="551" r:id="rId70"/>
    <p:sldId id="552" r:id="rId71"/>
    <p:sldId id="553" r:id="rId72"/>
    <p:sldId id="523" r:id="rId73"/>
    <p:sldId id="524" r:id="rId74"/>
    <p:sldId id="525" r:id="rId75"/>
    <p:sldId id="526" r:id="rId76"/>
    <p:sldId id="527" r:id="rId77"/>
    <p:sldId id="528" r:id="rId78"/>
    <p:sldId id="411" r:id="rId79"/>
    <p:sldId id="586" r:id="rId80"/>
    <p:sldId id="588" r:id="rId81"/>
    <p:sldId id="589" r:id="rId82"/>
    <p:sldId id="590" r:id="rId83"/>
  </p:sldIdLst>
  <p:sldSz cx="9144000" cy="6858000" type="screen4x3"/>
  <p:notesSz cx="6934200" cy="92329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ris" initials="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2D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73" autoAdjust="0"/>
    <p:restoredTop sz="90084" autoAdjust="0"/>
  </p:normalViewPr>
  <p:slideViewPr>
    <p:cSldViewPr>
      <p:cViewPr varScale="1">
        <p:scale>
          <a:sx n="50" d="100"/>
          <a:sy n="50" d="100"/>
        </p:scale>
        <p:origin x="-1002" y="-90"/>
      </p:cViewPr>
      <p:guideLst>
        <p:guide orient="horz" pos="2160"/>
        <p:guide pos="2880"/>
      </p:guideLst>
    </p:cSldViewPr>
  </p:slideViewPr>
  <p:notesTextViewPr>
    <p:cViewPr>
      <p:scale>
        <a:sx n="1" d="1"/>
        <a:sy n="1" d="1"/>
      </p:scale>
      <p:origin x="0" y="0"/>
    </p:cViewPr>
  </p:notesTextViewPr>
  <p:sorterViewPr>
    <p:cViewPr>
      <p:scale>
        <a:sx n="100" d="100"/>
        <a:sy n="100" d="100"/>
      </p:scale>
      <p:origin x="0" y="9317"/>
    </p:cViewPr>
  </p:sorterViewPr>
  <p:notesViewPr>
    <p:cSldViewPr>
      <p:cViewPr varScale="1">
        <p:scale>
          <a:sx n="59" d="100"/>
          <a:sy n="59" d="100"/>
        </p:scale>
        <p:origin x="-2496" y="-72"/>
      </p:cViewPr>
      <p:guideLst>
        <p:guide orient="horz" pos="2908"/>
        <p:guide pos="218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645"/>
          </a:xfrm>
          <a:prstGeom prst="rect">
            <a:avLst/>
          </a:prstGeom>
        </p:spPr>
        <p:txBody>
          <a:bodyPr vert="horz" lIns="92382" tIns="46191" rIns="92382" bIns="46191" rtlCol="0"/>
          <a:lstStyle>
            <a:lvl1pPr algn="l">
              <a:defRPr sz="1200"/>
            </a:lvl1pPr>
          </a:lstStyle>
          <a:p>
            <a:endParaRPr lang="en-US"/>
          </a:p>
        </p:txBody>
      </p:sp>
      <p:sp>
        <p:nvSpPr>
          <p:cNvPr id="3" name="Date Placeholder 2"/>
          <p:cNvSpPr>
            <a:spLocks noGrp="1"/>
          </p:cNvSpPr>
          <p:nvPr>
            <p:ph type="dt" idx="1"/>
          </p:nvPr>
        </p:nvSpPr>
        <p:spPr>
          <a:xfrm>
            <a:off x="3927775" y="0"/>
            <a:ext cx="3004820" cy="461645"/>
          </a:xfrm>
          <a:prstGeom prst="rect">
            <a:avLst/>
          </a:prstGeom>
        </p:spPr>
        <p:txBody>
          <a:bodyPr vert="horz" lIns="92382" tIns="46191" rIns="92382" bIns="46191" rtlCol="0"/>
          <a:lstStyle>
            <a:lvl1pPr algn="r">
              <a:defRPr sz="1200"/>
            </a:lvl1pPr>
          </a:lstStyle>
          <a:p>
            <a:fld id="{5C22975E-00B8-453F-9139-2D39FF3B312D}" type="datetimeFigureOut">
              <a:rPr lang="en-US" smtClean="0"/>
              <a:t>8/12/2012</a:t>
            </a:fld>
            <a:endParaRPr lang="en-US"/>
          </a:p>
        </p:txBody>
      </p:sp>
      <p:sp>
        <p:nvSpPr>
          <p:cNvPr id="4" name="Slide Image Placeholder 3"/>
          <p:cNvSpPr>
            <a:spLocks noGrp="1" noRot="1" noChangeAspect="1"/>
          </p:cNvSpPr>
          <p:nvPr>
            <p:ph type="sldImg" idx="2"/>
          </p:nvPr>
        </p:nvSpPr>
        <p:spPr>
          <a:xfrm>
            <a:off x="1158875" y="692150"/>
            <a:ext cx="4616450" cy="3462338"/>
          </a:xfrm>
          <a:prstGeom prst="rect">
            <a:avLst/>
          </a:prstGeom>
          <a:noFill/>
          <a:ln w="12700">
            <a:solidFill>
              <a:prstClr val="black"/>
            </a:solidFill>
          </a:ln>
        </p:spPr>
        <p:txBody>
          <a:bodyPr vert="horz" lIns="92382" tIns="46191" rIns="92382" bIns="46191" rtlCol="0" anchor="ctr"/>
          <a:lstStyle/>
          <a:p>
            <a:endParaRPr lang="en-US"/>
          </a:p>
        </p:txBody>
      </p:sp>
      <p:sp>
        <p:nvSpPr>
          <p:cNvPr id="5" name="Notes Placeholder 4"/>
          <p:cNvSpPr>
            <a:spLocks noGrp="1"/>
          </p:cNvSpPr>
          <p:nvPr>
            <p:ph type="body" sz="quarter" idx="3"/>
          </p:nvPr>
        </p:nvSpPr>
        <p:spPr>
          <a:xfrm>
            <a:off x="693420" y="4385628"/>
            <a:ext cx="5547360" cy="4154805"/>
          </a:xfrm>
          <a:prstGeom prst="rect">
            <a:avLst/>
          </a:prstGeom>
        </p:spPr>
        <p:txBody>
          <a:bodyPr vert="horz" lIns="92382" tIns="46191" rIns="92382" bIns="4619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69653"/>
            <a:ext cx="3004820" cy="461645"/>
          </a:xfrm>
          <a:prstGeom prst="rect">
            <a:avLst/>
          </a:prstGeom>
        </p:spPr>
        <p:txBody>
          <a:bodyPr vert="horz" lIns="92382" tIns="46191" rIns="92382" bIns="46191" rtlCol="0" anchor="b"/>
          <a:lstStyle>
            <a:lvl1pPr algn="l">
              <a:defRPr sz="1200"/>
            </a:lvl1pPr>
          </a:lstStyle>
          <a:p>
            <a:endParaRPr lang="en-US"/>
          </a:p>
        </p:txBody>
      </p:sp>
      <p:sp>
        <p:nvSpPr>
          <p:cNvPr id="7" name="Slide Number Placeholder 6"/>
          <p:cNvSpPr>
            <a:spLocks noGrp="1"/>
          </p:cNvSpPr>
          <p:nvPr>
            <p:ph type="sldNum" sz="quarter" idx="5"/>
          </p:nvPr>
        </p:nvSpPr>
        <p:spPr>
          <a:xfrm>
            <a:off x="3927775" y="8769653"/>
            <a:ext cx="3004820" cy="461645"/>
          </a:xfrm>
          <a:prstGeom prst="rect">
            <a:avLst/>
          </a:prstGeom>
        </p:spPr>
        <p:txBody>
          <a:bodyPr vert="horz" lIns="92382" tIns="46191" rIns="92382" bIns="46191" rtlCol="0" anchor="b"/>
          <a:lstStyle>
            <a:lvl1pPr algn="r">
              <a:defRPr sz="1200"/>
            </a:lvl1pPr>
          </a:lstStyle>
          <a:p>
            <a:fld id="{FA030F37-2208-4041-B280-F1290477232C}" type="slidenum">
              <a:rPr lang="en-US" smtClean="0"/>
              <a:t>‹#›</a:t>
            </a:fld>
            <a:endParaRPr lang="en-US"/>
          </a:p>
        </p:txBody>
      </p:sp>
    </p:spTree>
    <p:extLst>
      <p:ext uri="{BB962C8B-B14F-4D97-AF65-F5344CB8AC3E}">
        <p14:creationId xmlns:p14="http://schemas.microsoft.com/office/powerpoint/2010/main" val="4173458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030F37-2208-4041-B280-F1290477232C}" type="slidenum">
              <a:rPr lang="en-US" smtClean="0"/>
              <a:t>1</a:t>
            </a:fld>
            <a:endParaRPr lang="en-US"/>
          </a:p>
        </p:txBody>
      </p:sp>
    </p:spTree>
    <p:extLst>
      <p:ext uri="{BB962C8B-B14F-4D97-AF65-F5344CB8AC3E}">
        <p14:creationId xmlns:p14="http://schemas.microsoft.com/office/powerpoint/2010/main" val="2337759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do we work on the Grid?</a:t>
            </a:r>
            <a:r>
              <a:rPr lang="en-US" baseline="0" dirty="0" smtClean="0"/>
              <a:t> Need it to be solvable in polynomial time to get the result as stated. We operate on a long &amp; skinny grid. More generally, you could do a very large stack of small bipartite expander graphs, but this will only change the constants. Grid is clearer. Also grid was original case in which it was studied.</a:t>
            </a:r>
            <a:endParaRPr lang="en-US" dirty="0" smtClean="0"/>
          </a:p>
          <a:p>
            <a:endParaRPr lang="en-US" dirty="0" smtClean="0"/>
          </a:p>
          <a:p>
            <a:r>
              <a:rPr lang="en-US" dirty="0" err="1" smtClean="0"/>
              <a:t>Urqhart</a:t>
            </a:r>
            <a:r>
              <a:rPr lang="en-US" dirty="0" smtClean="0"/>
              <a:t>:</a:t>
            </a:r>
            <a:r>
              <a:rPr lang="en-US" baseline="0" dirty="0" smtClean="0"/>
              <a:t> Hard Examples</a:t>
            </a:r>
            <a:endParaRPr lang="en-US" dirty="0" smtClean="0"/>
          </a:p>
          <a:p>
            <a:endParaRPr lang="en-US" dirty="0" smtClean="0"/>
          </a:p>
          <a:p>
            <a:endParaRPr lang="en-US" dirty="0" smtClean="0"/>
          </a:p>
          <a:p>
            <a:r>
              <a:rPr lang="en-US" dirty="0" smtClean="0"/>
              <a:t>Omega determined by degree,</a:t>
            </a:r>
            <a:r>
              <a:rPr lang="en-US" baseline="0" dirty="0" smtClean="0"/>
              <a:t> expansion parameter.</a:t>
            </a:r>
          </a:p>
          <a:p>
            <a:r>
              <a:rPr lang="en-US" baseline="0" dirty="0" smtClean="0"/>
              <a:t>First using </a:t>
            </a:r>
            <a:r>
              <a:rPr lang="en-US" baseline="0" dirty="0" err="1" smtClean="0"/>
              <a:t>prover</a:t>
            </a:r>
            <a:r>
              <a:rPr lang="en-US" baseline="0" dirty="0" smtClean="0"/>
              <a:t> – adversary game,</a:t>
            </a:r>
          </a:p>
          <a:p>
            <a:r>
              <a:rPr lang="en-US" baseline="0" dirty="0" smtClean="0"/>
              <a:t>Second using size-width tradeoffs.</a:t>
            </a:r>
          </a:p>
          <a:p>
            <a:endParaRPr lang="en-US" baseline="0" dirty="0" smtClean="0"/>
          </a:p>
          <a:p>
            <a:r>
              <a:rPr lang="en-US" baseline="0" dirty="0" smtClean="0"/>
              <a:t>Mention that, actually holds for a more general class of graphs – constants are slightly better working on stacked bipartite expanders instead of grid, but it doesn’t really make much difference.</a:t>
            </a:r>
          </a:p>
          <a:p>
            <a:endParaRPr lang="en-US" baseline="0" dirty="0" smtClean="0"/>
          </a:p>
          <a:p>
            <a:r>
              <a:rPr lang="en-US" baseline="0" dirty="0" smtClean="0"/>
              <a:t>Can mention that Grid was the original graph studied by </a:t>
            </a:r>
            <a:r>
              <a:rPr lang="en-US" baseline="0" dirty="0" err="1" smtClean="0"/>
              <a:t>Tseitin</a:t>
            </a:r>
            <a:r>
              <a:rPr lang="en-US" baseline="0" dirty="0" smtClean="0"/>
              <a:t> himself in 1968.</a:t>
            </a:r>
            <a:endParaRPr lang="en-US" dirty="0"/>
          </a:p>
        </p:txBody>
      </p:sp>
      <p:sp>
        <p:nvSpPr>
          <p:cNvPr id="4" name="Slide Number Placeholder 3"/>
          <p:cNvSpPr>
            <a:spLocks noGrp="1"/>
          </p:cNvSpPr>
          <p:nvPr>
            <p:ph type="sldNum" sz="quarter" idx="10"/>
          </p:nvPr>
        </p:nvSpPr>
        <p:spPr/>
        <p:txBody>
          <a:bodyPr/>
          <a:lstStyle/>
          <a:p>
            <a:fld id="{FA030F37-2208-4041-B280-F1290477232C}" type="slidenum">
              <a:rPr lang="en-US" smtClean="0"/>
              <a:t>13</a:t>
            </a:fld>
            <a:endParaRPr lang="en-US"/>
          </a:p>
        </p:txBody>
      </p:sp>
    </p:spTree>
    <p:extLst>
      <p:ext uri="{BB962C8B-B14F-4D97-AF65-F5344CB8AC3E}">
        <p14:creationId xmlns:p14="http://schemas.microsoft.com/office/powerpoint/2010/main" val="1279387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theme appears in all work on </a:t>
            </a:r>
            <a:r>
              <a:rPr lang="en-US" dirty="0" err="1" smtClean="0"/>
              <a:t>Tseitin</a:t>
            </a:r>
            <a:r>
              <a:rPr lang="en-US" dirty="0" smtClean="0"/>
              <a:t> tautologies</a:t>
            </a:r>
          </a:p>
          <a:p>
            <a:endParaRPr lang="en-US" dirty="0"/>
          </a:p>
        </p:txBody>
      </p:sp>
      <p:sp>
        <p:nvSpPr>
          <p:cNvPr id="4" name="Slide Number Placeholder 3"/>
          <p:cNvSpPr>
            <a:spLocks noGrp="1"/>
          </p:cNvSpPr>
          <p:nvPr>
            <p:ph type="sldNum" sz="quarter" idx="10"/>
          </p:nvPr>
        </p:nvSpPr>
        <p:spPr/>
        <p:txBody>
          <a:bodyPr/>
          <a:lstStyle/>
          <a:p>
            <a:fld id="{FA030F37-2208-4041-B280-F1290477232C}" type="slidenum">
              <a:rPr lang="en-US" smtClean="0"/>
              <a:t>23</a:t>
            </a:fld>
            <a:endParaRPr lang="en-US"/>
          </a:p>
        </p:txBody>
      </p:sp>
    </p:spTree>
    <p:extLst>
      <p:ext uri="{BB962C8B-B14F-4D97-AF65-F5344CB8AC3E}">
        <p14:creationId xmlns:p14="http://schemas.microsoft.com/office/powerpoint/2010/main" val="891120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030F37-2208-4041-B280-F1290477232C}" type="slidenum">
              <a:rPr lang="en-US" smtClean="0"/>
              <a:t>29</a:t>
            </a:fld>
            <a:endParaRPr lang="en-US"/>
          </a:p>
        </p:txBody>
      </p:sp>
    </p:spTree>
    <p:extLst>
      <p:ext uri="{BB962C8B-B14F-4D97-AF65-F5344CB8AC3E}">
        <p14:creationId xmlns:p14="http://schemas.microsoft.com/office/powerpoint/2010/main" val="239716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030F37-2208-4041-B280-F1290477232C}" type="slidenum">
              <a:rPr lang="en-US" smtClean="0"/>
              <a:t>30</a:t>
            </a:fld>
            <a:endParaRPr lang="en-US"/>
          </a:p>
        </p:txBody>
      </p:sp>
    </p:spTree>
    <p:extLst>
      <p:ext uri="{BB962C8B-B14F-4D97-AF65-F5344CB8AC3E}">
        <p14:creationId xmlns:p14="http://schemas.microsoft.com/office/powerpoint/2010/main" val="4191605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SUBADDITIVITY.</a:t>
            </a:r>
            <a:endParaRPr lang="en-US" dirty="0"/>
          </a:p>
        </p:txBody>
      </p:sp>
      <p:sp>
        <p:nvSpPr>
          <p:cNvPr id="4" name="Slide Number Placeholder 3"/>
          <p:cNvSpPr>
            <a:spLocks noGrp="1"/>
          </p:cNvSpPr>
          <p:nvPr>
            <p:ph type="sldNum" sz="quarter" idx="10"/>
          </p:nvPr>
        </p:nvSpPr>
        <p:spPr/>
        <p:txBody>
          <a:bodyPr/>
          <a:lstStyle/>
          <a:p>
            <a:fld id="{FA030F37-2208-4041-B280-F1290477232C}" type="slidenum">
              <a:rPr lang="en-US" smtClean="0"/>
              <a:t>31</a:t>
            </a:fld>
            <a:endParaRPr lang="en-US"/>
          </a:p>
        </p:txBody>
      </p:sp>
    </p:spTree>
    <p:extLst>
      <p:ext uri="{BB962C8B-B14F-4D97-AF65-F5344CB8AC3E}">
        <p14:creationId xmlns:p14="http://schemas.microsoft.com/office/powerpoint/2010/main" val="1073123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SUBADDITIVITY.</a:t>
            </a:r>
            <a:endParaRPr lang="en-US" dirty="0"/>
          </a:p>
        </p:txBody>
      </p:sp>
      <p:sp>
        <p:nvSpPr>
          <p:cNvPr id="4" name="Slide Number Placeholder 3"/>
          <p:cNvSpPr>
            <a:spLocks noGrp="1"/>
          </p:cNvSpPr>
          <p:nvPr>
            <p:ph type="sldNum" sz="quarter" idx="10"/>
          </p:nvPr>
        </p:nvSpPr>
        <p:spPr/>
        <p:txBody>
          <a:bodyPr/>
          <a:lstStyle/>
          <a:p>
            <a:fld id="{FA030F37-2208-4041-B280-F1290477232C}" type="slidenum">
              <a:rPr lang="en-US" smtClean="0"/>
              <a:t>37</a:t>
            </a:fld>
            <a:endParaRPr lang="en-US"/>
          </a:p>
        </p:txBody>
      </p:sp>
    </p:spTree>
    <p:extLst>
      <p:ext uri="{BB962C8B-B14F-4D97-AF65-F5344CB8AC3E}">
        <p14:creationId xmlns:p14="http://schemas.microsoft.com/office/powerpoint/2010/main" val="10731236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030F37-2208-4041-B280-F1290477232C}" type="slidenum">
              <a:rPr lang="en-US" smtClean="0"/>
              <a:t>39</a:t>
            </a:fld>
            <a:endParaRPr lang="en-US"/>
          </a:p>
        </p:txBody>
      </p:sp>
    </p:spTree>
    <p:extLst>
      <p:ext uri="{BB962C8B-B14F-4D97-AF65-F5344CB8AC3E}">
        <p14:creationId xmlns:p14="http://schemas.microsoft.com/office/powerpoint/2010/main" val="14111203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030F37-2208-4041-B280-F1290477232C}" type="slidenum">
              <a:rPr lang="en-US" smtClean="0"/>
              <a:t>40</a:t>
            </a:fld>
            <a:endParaRPr lang="en-US"/>
          </a:p>
        </p:txBody>
      </p:sp>
    </p:spTree>
    <p:extLst>
      <p:ext uri="{BB962C8B-B14F-4D97-AF65-F5344CB8AC3E}">
        <p14:creationId xmlns:p14="http://schemas.microsoft.com/office/powerpoint/2010/main" val="239551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030F37-2208-4041-B280-F1290477232C}" type="slidenum">
              <a:rPr lang="en-US" smtClean="0"/>
              <a:t>47</a:t>
            </a:fld>
            <a:endParaRPr lang="en-US"/>
          </a:p>
        </p:txBody>
      </p:sp>
    </p:spTree>
    <p:extLst>
      <p:ext uri="{BB962C8B-B14F-4D97-AF65-F5344CB8AC3E}">
        <p14:creationId xmlns:p14="http://schemas.microsoft.com/office/powerpoint/2010/main" val="1532671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030F37-2208-4041-B280-F1290477232C}" type="slidenum">
              <a:rPr lang="en-US" smtClean="0"/>
              <a:t>51</a:t>
            </a:fld>
            <a:endParaRPr lang="en-US"/>
          </a:p>
        </p:txBody>
      </p:sp>
    </p:spTree>
    <p:extLst>
      <p:ext uri="{BB962C8B-B14F-4D97-AF65-F5344CB8AC3E}">
        <p14:creationId xmlns:p14="http://schemas.microsoft.com/office/powerpoint/2010/main" val="1244611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a theoreticians eye, this looks like a case of Backtracking vs. Dynamic Programming. Can we show that there is a real tradeoff going on?</a:t>
            </a:r>
          </a:p>
          <a:p>
            <a:endParaRPr lang="en-US" baseline="0" dirty="0" smtClean="0"/>
          </a:p>
          <a:p>
            <a:r>
              <a:rPr lang="en-US" baseline="0" dirty="0" smtClean="0"/>
              <a:t>Can we prove formally that “Throwing memory” at SAT can help a lot?</a:t>
            </a:r>
            <a:endParaRPr lang="en-US" dirty="0"/>
          </a:p>
        </p:txBody>
      </p:sp>
      <p:sp>
        <p:nvSpPr>
          <p:cNvPr id="4" name="Slide Number Placeholder 3"/>
          <p:cNvSpPr>
            <a:spLocks noGrp="1"/>
          </p:cNvSpPr>
          <p:nvPr>
            <p:ph type="sldNum" sz="quarter" idx="10"/>
          </p:nvPr>
        </p:nvSpPr>
        <p:spPr/>
        <p:txBody>
          <a:bodyPr/>
          <a:lstStyle/>
          <a:p>
            <a:fld id="{FA030F37-2208-4041-B280-F1290477232C}" type="slidenum">
              <a:rPr lang="en-US" smtClean="0"/>
              <a:t>3</a:t>
            </a:fld>
            <a:endParaRPr lang="en-US"/>
          </a:p>
        </p:txBody>
      </p:sp>
    </p:spTree>
    <p:extLst>
      <p:ext uri="{BB962C8B-B14F-4D97-AF65-F5344CB8AC3E}">
        <p14:creationId xmlns:p14="http://schemas.microsoft.com/office/powerpoint/2010/main" val="524150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030F37-2208-4041-B280-F1290477232C}" type="slidenum">
              <a:rPr lang="en-US" smtClean="0"/>
              <a:t>68</a:t>
            </a:fld>
            <a:endParaRPr lang="en-US"/>
          </a:p>
        </p:txBody>
      </p:sp>
    </p:spTree>
    <p:extLst>
      <p:ext uri="{BB962C8B-B14F-4D97-AF65-F5344CB8AC3E}">
        <p14:creationId xmlns:p14="http://schemas.microsoft.com/office/powerpoint/2010/main" val="1532671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030F37-2208-4041-B280-F1290477232C}" type="slidenum">
              <a:rPr lang="en-US" smtClean="0"/>
              <a:t>69</a:t>
            </a:fld>
            <a:endParaRPr lang="en-US"/>
          </a:p>
        </p:txBody>
      </p:sp>
    </p:spTree>
    <p:extLst>
      <p:ext uri="{BB962C8B-B14F-4D97-AF65-F5344CB8AC3E}">
        <p14:creationId xmlns:p14="http://schemas.microsoft.com/office/powerpoint/2010/main" val="15326715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030F37-2208-4041-B280-F1290477232C}" type="slidenum">
              <a:rPr lang="en-US" smtClean="0"/>
              <a:t>70</a:t>
            </a:fld>
            <a:endParaRPr lang="en-US"/>
          </a:p>
        </p:txBody>
      </p:sp>
    </p:spTree>
    <p:extLst>
      <p:ext uri="{BB962C8B-B14F-4D97-AF65-F5344CB8AC3E}">
        <p14:creationId xmlns:p14="http://schemas.microsoft.com/office/powerpoint/2010/main" val="1532671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030F37-2208-4041-B280-F1290477232C}" type="slidenum">
              <a:rPr lang="en-US" smtClean="0"/>
              <a:t>72</a:t>
            </a:fld>
            <a:endParaRPr lang="en-US"/>
          </a:p>
        </p:txBody>
      </p:sp>
    </p:spTree>
    <p:extLst>
      <p:ext uri="{BB962C8B-B14F-4D97-AF65-F5344CB8AC3E}">
        <p14:creationId xmlns:p14="http://schemas.microsoft.com/office/powerpoint/2010/main" val="35504475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Commentary:</a:t>
            </a:r>
          </a:p>
          <a:p>
            <a:endParaRPr lang="en-US" dirty="0" smtClean="0"/>
          </a:p>
          <a:p>
            <a:r>
              <a:rPr lang="en-US" dirty="0" smtClean="0"/>
              <a:t>For somewhat unnatural</a:t>
            </a:r>
            <a:r>
              <a:rPr lang="en-US" baseline="0" dirty="0" smtClean="0"/>
              <a:t> formulas, exponential separations are known.</a:t>
            </a:r>
          </a:p>
          <a:p>
            <a:r>
              <a:rPr lang="en-US" baseline="0" dirty="0" smtClean="0"/>
              <a:t>For e.g. Pigeonhole Principle, </a:t>
            </a:r>
            <a:r>
              <a:rPr lang="en-US" baseline="0" dirty="0" err="1" smtClean="0"/>
              <a:t>Tseitin</a:t>
            </a:r>
            <a:r>
              <a:rPr lang="en-US" baseline="0" dirty="0" smtClean="0"/>
              <a:t>, conjectured in 2007 </a:t>
            </a:r>
            <a:r>
              <a:rPr lang="en-US" baseline="0" dirty="0" err="1" smtClean="0"/>
              <a:t>Pitassi</a:t>
            </a:r>
            <a:r>
              <a:rPr lang="en-US" baseline="0" dirty="0" smtClean="0"/>
              <a:t> </a:t>
            </a:r>
            <a:r>
              <a:rPr lang="en-US" baseline="0" dirty="0" err="1" smtClean="0"/>
              <a:t>Urqhart</a:t>
            </a:r>
            <a:r>
              <a:rPr lang="en-US" baseline="0" dirty="0" smtClean="0"/>
              <a:t> that the optimal size proofs are regular.</a:t>
            </a:r>
          </a:p>
          <a:p>
            <a:r>
              <a:rPr lang="en-US" baseline="0" dirty="0" err="1" smtClean="0"/>
              <a:t>Tseitin</a:t>
            </a:r>
            <a:r>
              <a:rPr lang="en-US" baseline="0" dirty="0" smtClean="0"/>
              <a:t> ‘68 suggested that Regular &amp; General could be equal, spent a long time trying to prove this.</a:t>
            </a:r>
            <a:endParaRPr lang="en-US" dirty="0"/>
          </a:p>
        </p:txBody>
      </p:sp>
      <p:sp>
        <p:nvSpPr>
          <p:cNvPr id="4" name="Slide Number Placeholder 3"/>
          <p:cNvSpPr>
            <a:spLocks noGrp="1"/>
          </p:cNvSpPr>
          <p:nvPr>
            <p:ph type="sldNum" sz="quarter" idx="10"/>
          </p:nvPr>
        </p:nvSpPr>
        <p:spPr/>
        <p:txBody>
          <a:bodyPr/>
          <a:lstStyle/>
          <a:p>
            <a:fld id="{FA030F37-2208-4041-B280-F1290477232C}" type="slidenum">
              <a:rPr lang="en-US" smtClean="0"/>
              <a:t>74</a:t>
            </a:fld>
            <a:endParaRPr lang="en-US"/>
          </a:p>
        </p:txBody>
      </p:sp>
    </p:spTree>
    <p:extLst>
      <p:ext uri="{BB962C8B-B14F-4D97-AF65-F5344CB8AC3E}">
        <p14:creationId xmlns:p14="http://schemas.microsoft.com/office/powerpoint/2010/main" val="18129840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Commentary:</a:t>
            </a:r>
          </a:p>
          <a:p>
            <a:endParaRPr lang="en-US" dirty="0" smtClean="0"/>
          </a:p>
          <a:p>
            <a:r>
              <a:rPr lang="en-US" dirty="0" smtClean="0"/>
              <a:t>For somewhat unnatural</a:t>
            </a:r>
            <a:r>
              <a:rPr lang="en-US" baseline="0" dirty="0" smtClean="0"/>
              <a:t> formulas, exponential separations are known.</a:t>
            </a:r>
          </a:p>
          <a:p>
            <a:r>
              <a:rPr lang="en-US" baseline="0" dirty="0" smtClean="0"/>
              <a:t>For e.g. Pigeonhole Principle, </a:t>
            </a:r>
            <a:r>
              <a:rPr lang="en-US" baseline="0" dirty="0" err="1" smtClean="0"/>
              <a:t>Tseitin</a:t>
            </a:r>
            <a:r>
              <a:rPr lang="en-US" baseline="0" dirty="0" smtClean="0"/>
              <a:t>, conjectured in 2007 </a:t>
            </a:r>
            <a:r>
              <a:rPr lang="en-US" baseline="0" dirty="0" err="1" smtClean="0"/>
              <a:t>Pitassi</a:t>
            </a:r>
            <a:r>
              <a:rPr lang="en-US" baseline="0" dirty="0" smtClean="0"/>
              <a:t> </a:t>
            </a:r>
            <a:r>
              <a:rPr lang="en-US" baseline="0" dirty="0" err="1" smtClean="0"/>
              <a:t>Urqhart</a:t>
            </a:r>
            <a:r>
              <a:rPr lang="en-US" baseline="0" dirty="0" smtClean="0"/>
              <a:t> that the optimal size proofs are regular.</a:t>
            </a:r>
          </a:p>
          <a:p>
            <a:r>
              <a:rPr lang="en-US" baseline="0" dirty="0" err="1" smtClean="0"/>
              <a:t>Tseitin</a:t>
            </a:r>
            <a:r>
              <a:rPr lang="en-US" baseline="0" dirty="0" smtClean="0"/>
              <a:t> ‘68 suggested that Regular &amp; General could be equal, spent a long time trying to prove this.</a:t>
            </a:r>
            <a:endParaRPr lang="en-US" dirty="0"/>
          </a:p>
        </p:txBody>
      </p:sp>
      <p:sp>
        <p:nvSpPr>
          <p:cNvPr id="4" name="Slide Number Placeholder 3"/>
          <p:cNvSpPr>
            <a:spLocks noGrp="1"/>
          </p:cNvSpPr>
          <p:nvPr>
            <p:ph type="sldNum" sz="quarter" idx="10"/>
          </p:nvPr>
        </p:nvSpPr>
        <p:spPr/>
        <p:txBody>
          <a:bodyPr/>
          <a:lstStyle/>
          <a:p>
            <a:fld id="{FA030F37-2208-4041-B280-F1290477232C}" type="slidenum">
              <a:rPr lang="en-US" smtClean="0"/>
              <a:t>75</a:t>
            </a:fld>
            <a:endParaRPr lang="en-US"/>
          </a:p>
        </p:txBody>
      </p:sp>
    </p:spTree>
    <p:extLst>
      <p:ext uri="{BB962C8B-B14F-4D97-AF65-F5344CB8AC3E}">
        <p14:creationId xmlns:p14="http://schemas.microsoft.com/office/powerpoint/2010/main" val="18129840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030F37-2208-4041-B280-F1290477232C}" type="slidenum">
              <a:rPr lang="en-US" smtClean="0"/>
              <a:t>76</a:t>
            </a:fld>
            <a:endParaRPr lang="en-US"/>
          </a:p>
        </p:txBody>
      </p:sp>
    </p:spTree>
    <p:extLst>
      <p:ext uri="{BB962C8B-B14F-4D97-AF65-F5344CB8AC3E}">
        <p14:creationId xmlns:p14="http://schemas.microsoft.com/office/powerpoint/2010/main" val="42724904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030F37-2208-4041-B280-F1290477232C}" type="slidenum">
              <a:rPr lang="en-US" smtClean="0"/>
              <a:t>77</a:t>
            </a:fld>
            <a:endParaRPr lang="en-US"/>
          </a:p>
        </p:txBody>
      </p:sp>
    </p:spTree>
    <p:extLst>
      <p:ext uri="{BB962C8B-B14F-4D97-AF65-F5344CB8AC3E}">
        <p14:creationId xmlns:p14="http://schemas.microsoft.com/office/powerpoint/2010/main" val="18036422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030F37-2208-4041-B280-F1290477232C}" type="slidenum">
              <a:rPr lang="en-US" smtClean="0"/>
              <a:t>78</a:t>
            </a:fld>
            <a:endParaRPr lang="en-US"/>
          </a:p>
        </p:txBody>
      </p:sp>
    </p:spTree>
    <p:extLst>
      <p:ext uri="{BB962C8B-B14F-4D97-AF65-F5344CB8AC3E}">
        <p14:creationId xmlns:p14="http://schemas.microsoft.com/office/powerpoint/2010/main" val="1863996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First thing I</a:t>
            </a:r>
            <a:r>
              <a:rPr lang="en-US" baseline="0" dirty="0" smtClean="0"/>
              <a:t> need to do is introduce the Resolution proof system.</a:t>
            </a:r>
            <a:endParaRPr lang="en-US" dirty="0" smtClean="0"/>
          </a:p>
          <a:p>
            <a:pPr marL="0" indent="0">
              <a:buFontTx/>
              <a:buNone/>
            </a:pPr>
            <a:r>
              <a:rPr lang="en-US" dirty="0" smtClean="0"/>
              <a:t>Easy</a:t>
            </a:r>
            <a:r>
              <a:rPr lang="en-US" baseline="0" dirty="0" smtClean="0"/>
              <a:t> to see step is sound.</a:t>
            </a:r>
          </a:p>
          <a:p>
            <a:pPr marL="0" indent="0">
              <a:buFontTx/>
              <a:buNone/>
            </a:pPr>
            <a:r>
              <a:rPr lang="en-US" baseline="0" dirty="0" smtClean="0"/>
              <a:t>System is in fact complete, which is the basis of using resolution to solve </a:t>
            </a:r>
            <a:r>
              <a:rPr lang="en-US" baseline="0" dirty="0" err="1" smtClean="0"/>
              <a:t>kSAT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A030F37-2208-4041-B280-F1290477232C}" type="slidenum">
              <a:rPr lang="en-US" smtClean="0"/>
              <a:t>5</a:t>
            </a:fld>
            <a:endParaRPr lang="en-US"/>
          </a:p>
        </p:txBody>
      </p:sp>
    </p:spTree>
    <p:extLst>
      <p:ext uri="{BB962C8B-B14F-4D97-AF65-F5344CB8AC3E}">
        <p14:creationId xmlns:p14="http://schemas.microsoft.com/office/powerpoint/2010/main" val="3528684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030F37-2208-4041-B280-F1290477232C}" type="slidenum">
              <a:rPr lang="en-US" smtClean="0"/>
              <a:t>6</a:t>
            </a:fld>
            <a:endParaRPr lang="en-US"/>
          </a:p>
        </p:txBody>
      </p:sp>
    </p:spTree>
    <p:extLst>
      <p:ext uri="{BB962C8B-B14F-4D97-AF65-F5344CB8AC3E}">
        <p14:creationId xmlns:p14="http://schemas.microsoft.com/office/powerpoint/2010/main" val="1812984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030F37-2208-4041-B280-F1290477232C}" type="slidenum">
              <a:rPr lang="en-US" smtClean="0"/>
              <a:t>8</a:t>
            </a:fld>
            <a:endParaRPr lang="en-US"/>
          </a:p>
        </p:txBody>
      </p:sp>
    </p:spTree>
    <p:extLst>
      <p:ext uri="{BB962C8B-B14F-4D97-AF65-F5344CB8AC3E}">
        <p14:creationId xmlns:p14="http://schemas.microsoft.com/office/powerpoint/2010/main" val="2019908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030F37-2208-4041-B280-F1290477232C}" type="slidenum">
              <a:rPr lang="en-US" smtClean="0"/>
              <a:t>9</a:t>
            </a:fld>
            <a:endParaRPr lang="en-US"/>
          </a:p>
        </p:txBody>
      </p:sp>
    </p:spTree>
    <p:extLst>
      <p:ext uri="{BB962C8B-B14F-4D97-AF65-F5344CB8AC3E}">
        <p14:creationId xmlns:p14="http://schemas.microsoft.com/office/powerpoint/2010/main" val="2688728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030F37-2208-4041-B280-F1290477232C}" type="slidenum">
              <a:rPr lang="en-US" smtClean="0"/>
              <a:t>10</a:t>
            </a:fld>
            <a:endParaRPr lang="en-US"/>
          </a:p>
        </p:txBody>
      </p:sp>
    </p:spTree>
    <p:extLst>
      <p:ext uri="{BB962C8B-B14F-4D97-AF65-F5344CB8AC3E}">
        <p14:creationId xmlns:p14="http://schemas.microsoft.com/office/powerpoint/2010/main" val="73683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fact k here can be any function at most </a:t>
            </a:r>
            <a:r>
              <a:rPr lang="en-US" baseline="0" dirty="0" err="1" smtClean="0"/>
              <a:t>n^epsilon</a:t>
            </a:r>
            <a:endParaRPr lang="en-US" dirty="0"/>
          </a:p>
        </p:txBody>
      </p:sp>
      <p:sp>
        <p:nvSpPr>
          <p:cNvPr id="4" name="Slide Number Placeholder 3"/>
          <p:cNvSpPr>
            <a:spLocks noGrp="1"/>
          </p:cNvSpPr>
          <p:nvPr>
            <p:ph type="sldNum" sz="quarter" idx="10"/>
          </p:nvPr>
        </p:nvSpPr>
        <p:spPr/>
        <p:txBody>
          <a:bodyPr/>
          <a:lstStyle/>
          <a:p>
            <a:fld id="{FA030F37-2208-4041-B280-F1290477232C}" type="slidenum">
              <a:rPr lang="en-US" smtClean="0"/>
              <a:t>11</a:t>
            </a:fld>
            <a:endParaRPr lang="en-US"/>
          </a:p>
        </p:txBody>
      </p:sp>
    </p:spTree>
    <p:extLst>
      <p:ext uri="{BB962C8B-B14F-4D97-AF65-F5344CB8AC3E}">
        <p14:creationId xmlns:p14="http://schemas.microsoft.com/office/powerpoint/2010/main" val="1949952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Very well studied class</a:t>
            </a:r>
            <a:r>
              <a:rPr lang="en-US" baseline="0" dirty="0" smtClean="0"/>
              <a:t> of formulas for lower bounds, which we will use for our result.</a:t>
            </a:r>
            <a:endParaRPr lang="en-US" dirty="0" smtClean="0"/>
          </a:p>
          <a:p>
            <a:endParaRPr lang="en-US" dirty="0"/>
          </a:p>
        </p:txBody>
      </p:sp>
      <p:sp>
        <p:nvSpPr>
          <p:cNvPr id="4" name="Slide Number Placeholder 3"/>
          <p:cNvSpPr>
            <a:spLocks noGrp="1"/>
          </p:cNvSpPr>
          <p:nvPr>
            <p:ph type="sldNum" sz="quarter" idx="10"/>
          </p:nvPr>
        </p:nvSpPr>
        <p:spPr/>
        <p:txBody>
          <a:bodyPr/>
          <a:lstStyle/>
          <a:p>
            <a:fld id="{FA030F37-2208-4041-B280-F1290477232C}" type="slidenum">
              <a:rPr lang="en-US" smtClean="0"/>
              <a:t>12</a:t>
            </a:fld>
            <a:endParaRPr lang="en-US"/>
          </a:p>
        </p:txBody>
      </p:sp>
    </p:spTree>
    <p:extLst>
      <p:ext uri="{BB962C8B-B14F-4D97-AF65-F5344CB8AC3E}">
        <p14:creationId xmlns:p14="http://schemas.microsoft.com/office/powerpoint/2010/main" val="2566267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2A954C-8412-4039-A38F-52D2E2AC016E}" type="datetimeFigureOut">
              <a:rPr lang="en-US" smtClean="0"/>
              <a:t>8/12/2012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C14BD-33BB-4368-9BD5-9D1DB2186DE0}" type="slidenum">
              <a:rPr lang="en-US" smtClean="0"/>
              <a:t>‹#›</a:t>
            </a:fld>
            <a:endParaRPr lang="en-US"/>
          </a:p>
        </p:txBody>
      </p:sp>
    </p:spTree>
    <p:extLst>
      <p:ext uri="{BB962C8B-B14F-4D97-AF65-F5344CB8AC3E}">
        <p14:creationId xmlns:p14="http://schemas.microsoft.com/office/powerpoint/2010/main" val="435446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2A954C-8412-4039-A38F-52D2E2AC016E}" type="datetimeFigureOut">
              <a:rPr lang="en-US" smtClean="0"/>
              <a:t>8/12/2012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C14BD-33BB-4368-9BD5-9D1DB2186DE0}" type="slidenum">
              <a:rPr lang="en-US" smtClean="0"/>
              <a:t>‹#›</a:t>
            </a:fld>
            <a:endParaRPr lang="en-US"/>
          </a:p>
        </p:txBody>
      </p:sp>
    </p:spTree>
    <p:extLst>
      <p:ext uri="{BB962C8B-B14F-4D97-AF65-F5344CB8AC3E}">
        <p14:creationId xmlns:p14="http://schemas.microsoft.com/office/powerpoint/2010/main" val="128159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2A954C-8412-4039-A38F-52D2E2AC016E}" type="datetimeFigureOut">
              <a:rPr lang="en-US" smtClean="0"/>
              <a:t>8/12/2012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C14BD-33BB-4368-9BD5-9D1DB2186DE0}" type="slidenum">
              <a:rPr lang="en-US" smtClean="0"/>
              <a:t>‹#›</a:t>
            </a:fld>
            <a:endParaRPr lang="en-US"/>
          </a:p>
        </p:txBody>
      </p:sp>
    </p:spTree>
    <p:extLst>
      <p:ext uri="{BB962C8B-B14F-4D97-AF65-F5344CB8AC3E}">
        <p14:creationId xmlns:p14="http://schemas.microsoft.com/office/powerpoint/2010/main" val="338954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2A954C-8412-4039-A38F-52D2E2AC016E}" type="datetimeFigureOut">
              <a:rPr lang="en-US" smtClean="0"/>
              <a:t>8/12/2012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C14BD-33BB-4368-9BD5-9D1DB2186DE0}" type="slidenum">
              <a:rPr lang="en-US" smtClean="0"/>
              <a:t>‹#›</a:t>
            </a:fld>
            <a:endParaRPr lang="en-US"/>
          </a:p>
        </p:txBody>
      </p:sp>
    </p:spTree>
    <p:extLst>
      <p:ext uri="{BB962C8B-B14F-4D97-AF65-F5344CB8AC3E}">
        <p14:creationId xmlns:p14="http://schemas.microsoft.com/office/powerpoint/2010/main" val="28452467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2A954C-8412-4039-A38F-52D2E2AC016E}" type="datetimeFigureOut">
              <a:rPr lang="en-US" smtClean="0"/>
              <a:t>8/12/2012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C14BD-33BB-4368-9BD5-9D1DB2186DE0}" type="slidenum">
              <a:rPr lang="en-US" smtClean="0"/>
              <a:t>‹#›</a:t>
            </a:fld>
            <a:endParaRPr lang="en-US"/>
          </a:p>
        </p:txBody>
      </p:sp>
    </p:spTree>
    <p:extLst>
      <p:ext uri="{BB962C8B-B14F-4D97-AF65-F5344CB8AC3E}">
        <p14:creationId xmlns:p14="http://schemas.microsoft.com/office/powerpoint/2010/main" val="3812989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2A954C-8412-4039-A38F-52D2E2AC016E}" type="datetimeFigureOut">
              <a:rPr lang="en-US" smtClean="0"/>
              <a:t>8/12/2012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C14BD-33BB-4368-9BD5-9D1DB2186DE0}" type="slidenum">
              <a:rPr lang="en-US" smtClean="0"/>
              <a:t>‹#›</a:t>
            </a:fld>
            <a:endParaRPr lang="en-US"/>
          </a:p>
        </p:txBody>
      </p:sp>
    </p:spTree>
    <p:extLst>
      <p:ext uri="{BB962C8B-B14F-4D97-AF65-F5344CB8AC3E}">
        <p14:creationId xmlns:p14="http://schemas.microsoft.com/office/powerpoint/2010/main" val="2985888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2A954C-8412-4039-A38F-52D2E2AC016E}" type="datetimeFigureOut">
              <a:rPr lang="en-US" smtClean="0"/>
              <a:t>8/12/2012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FC14BD-33BB-4368-9BD5-9D1DB2186DE0}" type="slidenum">
              <a:rPr lang="en-US" smtClean="0"/>
              <a:t>‹#›</a:t>
            </a:fld>
            <a:endParaRPr lang="en-US"/>
          </a:p>
        </p:txBody>
      </p:sp>
    </p:spTree>
    <p:extLst>
      <p:ext uri="{BB962C8B-B14F-4D97-AF65-F5344CB8AC3E}">
        <p14:creationId xmlns:p14="http://schemas.microsoft.com/office/powerpoint/2010/main" val="645398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2A954C-8412-4039-A38F-52D2E2AC016E}" type="datetimeFigureOut">
              <a:rPr lang="en-US" smtClean="0"/>
              <a:t>8/12/2012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C14BD-33BB-4368-9BD5-9D1DB2186DE0}" type="slidenum">
              <a:rPr lang="en-US" smtClean="0"/>
              <a:t>‹#›</a:t>
            </a:fld>
            <a:endParaRPr lang="en-US"/>
          </a:p>
        </p:txBody>
      </p:sp>
    </p:spTree>
    <p:extLst>
      <p:ext uri="{BB962C8B-B14F-4D97-AF65-F5344CB8AC3E}">
        <p14:creationId xmlns:p14="http://schemas.microsoft.com/office/powerpoint/2010/main" val="4124769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2A954C-8412-4039-A38F-52D2E2AC016E}" type="datetimeFigureOut">
              <a:rPr lang="en-US" smtClean="0"/>
              <a:t>8/12/2012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FC14BD-33BB-4368-9BD5-9D1DB2186DE0}" type="slidenum">
              <a:rPr lang="en-US" smtClean="0"/>
              <a:t>‹#›</a:t>
            </a:fld>
            <a:endParaRPr lang="en-US"/>
          </a:p>
        </p:txBody>
      </p:sp>
    </p:spTree>
    <p:extLst>
      <p:ext uri="{BB962C8B-B14F-4D97-AF65-F5344CB8AC3E}">
        <p14:creationId xmlns:p14="http://schemas.microsoft.com/office/powerpoint/2010/main" val="804289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2A954C-8412-4039-A38F-52D2E2AC016E}" type="datetimeFigureOut">
              <a:rPr lang="en-US" smtClean="0"/>
              <a:t>8/12/2012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C14BD-33BB-4368-9BD5-9D1DB2186DE0}" type="slidenum">
              <a:rPr lang="en-US" smtClean="0"/>
              <a:t>‹#›</a:t>
            </a:fld>
            <a:endParaRPr lang="en-US"/>
          </a:p>
        </p:txBody>
      </p:sp>
    </p:spTree>
    <p:extLst>
      <p:ext uri="{BB962C8B-B14F-4D97-AF65-F5344CB8AC3E}">
        <p14:creationId xmlns:p14="http://schemas.microsoft.com/office/powerpoint/2010/main" val="1406580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2A954C-8412-4039-A38F-52D2E2AC016E}" type="datetimeFigureOut">
              <a:rPr lang="en-US" smtClean="0"/>
              <a:t>8/12/2012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C14BD-33BB-4368-9BD5-9D1DB2186DE0}" type="slidenum">
              <a:rPr lang="en-US" smtClean="0"/>
              <a:t>‹#›</a:t>
            </a:fld>
            <a:endParaRPr lang="en-US"/>
          </a:p>
        </p:txBody>
      </p:sp>
    </p:spTree>
    <p:extLst>
      <p:ext uri="{BB962C8B-B14F-4D97-AF65-F5344CB8AC3E}">
        <p14:creationId xmlns:p14="http://schemas.microsoft.com/office/powerpoint/2010/main" val="2049383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2A954C-8412-4039-A38F-52D2E2AC016E}" type="datetimeFigureOut">
              <a:rPr lang="en-US" smtClean="0"/>
              <a:t>8/12/2012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C14BD-33BB-4368-9BD5-9D1DB2186DE0}" type="slidenum">
              <a:rPr lang="en-US" smtClean="0"/>
              <a:t>‹#›</a:t>
            </a:fld>
            <a:endParaRPr lang="en-US"/>
          </a:p>
        </p:txBody>
      </p:sp>
    </p:spTree>
    <p:extLst>
      <p:ext uri="{BB962C8B-B14F-4D97-AF65-F5344CB8AC3E}">
        <p14:creationId xmlns:p14="http://schemas.microsoft.com/office/powerpoint/2010/main" val="1772454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8.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7.png"/><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0.png"/><Relationship Id="rId1" Type="http://schemas.openxmlformats.org/officeDocument/2006/relationships/slideLayout" Target="../slideLayouts/slideLayout2.xml"/><Relationship Id="rId4" Type="http://schemas.openxmlformats.org/officeDocument/2006/relationships/image" Target="../media/image250.png"/></Relationships>
</file>

<file path=ppt/slides/_rels/slide46.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1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image" Target="../media/image27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8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9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0.png"/><Relationship Id="rId1" Type="http://schemas.openxmlformats.org/officeDocument/2006/relationships/slideLayout" Target="../slideLayouts/slideLayout2.xml"/><Relationship Id="rId4" Type="http://schemas.openxmlformats.org/officeDocument/2006/relationships/image" Target="../media/image25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90.png"/><Relationship Id="rId4" Type="http://schemas.openxmlformats.org/officeDocument/2006/relationships/image" Target="../media/image270.png"/></Relationships>
</file>

<file path=ppt/slides/_rels/slide69.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70.png"/></Relationships>
</file>

<file path=ppt/slides/_rels/slide7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2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9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5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50.png"/><Relationship Id="rId4" Type="http://schemas.openxmlformats.org/officeDocument/2006/relationships/image" Target="../media/image10.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914400"/>
            <a:ext cx="8610600" cy="2686051"/>
          </a:xfrm>
        </p:spPr>
        <p:txBody>
          <a:bodyPr>
            <a:normAutofit fontScale="90000"/>
          </a:bodyPr>
          <a:lstStyle/>
          <a:p>
            <a:r>
              <a:rPr lang="en-US" dirty="0" smtClean="0"/>
              <a:t>Time-Space Tradeoffs </a:t>
            </a:r>
            <a:br>
              <a:rPr lang="en-US" dirty="0" smtClean="0"/>
            </a:br>
            <a:r>
              <a:rPr lang="en-US" dirty="0" smtClean="0"/>
              <a:t>in Proof Complexity:</a:t>
            </a:r>
            <a:br>
              <a:rPr lang="en-US" dirty="0" smtClean="0"/>
            </a:br>
            <a:r>
              <a:rPr lang="en-US" dirty="0" err="1" smtClean="0"/>
              <a:t>Superpolynomial</a:t>
            </a:r>
            <a:r>
              <a:rPr lang="en-US" dirty="0" smtClean="0"/>
              <a:t> Lower Bounds for </a:t>
            </a:r>
            <a:r>
              <a:rPr lang="en-US" dirty="0" err="1" smtClean="0"/>
              <a:t>Superlinear</a:t>
            </a:r>
            <a:r>
              <a:rPr lang="en-US" dirty="0" smtClean="0"/>
              <a:t> Space</a:t>
            </a:r>
            <a:endParaRPr lang="en-US" dirty="0"/>
          </a:p>
        </p:txBody>
      </p:sp>
      <p:sp>
        <p:nvSpPr>
          <p:cNvPr id="3" name="Subtitle 2"/>
          <p:cNvSpPr>
            <a:spLocks noGrp="1"/>
          </p:cNvSpPr>
          <p:nvPr>
            <p:ph type="subTitle" idx="1"/>
          </p:nvPr>
        </p:nvSpPr>
        <p:spPr>
          <a:xfrm>
            <a:off x="1371600" y="3657600"/>
            <a:ext cx="6400800" cy="3124200"/>
          </a:xfrm>
        </p:spPr>
        <p:txBody>
          <a:bodyPr>
            <a:normAutofit/>
          </a:bodyPr>
          <a:lstStyle/>
          <a:p>
            <a:r>
              <a:rPr lang="en-US" dirty="0" smtClean="0">
                <a:solidFill>
                  <a:schemeClr val="tx1"/>
                </a:solidFill>
              </a:rPr>
              <a:t>Chris Beck</a:t>
            </a:r>
          </a:p>
          <a:p>
            <a:r>
              <a:rPr lang="en-US" dirty="0" smtClean="0">
                <a:solidFill>
                  <a:schemeClr val="tx1"/>
                </a:solidFill>
              </a:rPr>
              <a:t>Princeton University</a:t>
            </a:r>
          </a:p>
          <a:p>
            <a:endParaRPr lang="en-US" dirty="0">
              <a:solidFill>
                <a:schemeClr val="tx1"/>
              </a:solidFill>
            </a:endParaRPr>
          </a:p>
          <a:p>
            <a:r>
              <a:rPr lang="en-US" dirty="0" smtClean="0">
                <a:solidFill>
                  <a:schemeClr val="tx1"/>
                </a:solidFill>
              </a:rPr>
              <a:t>Joint work with </a:t>
            </a:r>
          </a:p>
          <a:p>
            <a:r>
              <a:rPr lang="en-US" dirty="0" smtClean="0">
                <a:solidFill>
                  <a:schemeClr val="tx1"/>
                </a:solidFill>
              </a:rPr>
              <a:t>Paul </a:t>
            </a:r>
            <a:r>
              <a:rPr lang="en-US" dirty="0" err="1" smtClean="0">
                <a:solidFill>
                  <a:schemeClr val="tx1"/>
                </a:solidFill>
              </a:rPr>
              <a:t>Beame</a:t>
            </a:r>
            <a:r>
              <a:rPr lang="en-US" dirty="0" smtClean="0">
                <a:solidFill>
                  <a:schemeClr val="tx1"/>
                </a:solidFill>
              </a:rPr>
              <a:t> &amp; Russell </a:t>
            </a:r>
            <a:r>
              <a:rPr lang="en-US" dirty="0" err="1" smtClean="0">
                <a:solidFill>
                  <a:schemeClr val="tx1"/>
                </a:solidFill>
              </a:rPr>
              <a:t>Impagliazzo</a:t>
            </a:r>
            <a:endParaRPr lang="en-US" dirty="0">
              <a:solidFill>
                <a:schemeClr val="tx1"/>
              </a:solidFill>
            </a:endParaRPr>
          </a:p>
        </p:txBody>
      </p:sp>
    </p:spTree>
    <p:extLst>
      <p:ext uri="{BB962C8B-B14F-4D97-AF65-F5344CB8AC3E}">
        <p14:creationId xmlns:p14="http://schemas.microsoft.com/office/powerpoint/2010/main" val="1691074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Lower Bounds on Space?</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r>
              <a:rPr lang="en-US" dirty="0" smtClean="0"/>
              <a:t>Generic Upper </a:t>
            </a:r>
            <a:r>
              <a:rPr lang="en-US" dirty="0"/>
              <a:t>Bound: </a:t>
            </a:r>
            <a:r>
              <a:rPr lang="en-US" dirty="0" smtClean="0"/>
              <a:t>All UNSAT </a:t>
            </a:r>
            <a:r>
              <a:rPr lang="en-US" dirty="0"/>
              <a:t>formulas on </a:t>
            </a:r>
            <a:r>
              <a:rPr lang="en-US" dirty="0">
                <a:latin typeface="Cambria Math" pitchFamily="18" charset="0"/>
                <a:ea typeface="Cambria Math" pitchFamily="18" charset="0"/>
              </a:rPr>
              <a:t>𝑛</a:t>
            </a:r>
            <a:r>
              <a:rPr lang="en-US" dirty="0"/>
              <a:t> </a:t>
            </a:r>
            <a:r>
              <a:rPr lang="en-US" dirty="0" err="1" smtClean="0"/>
              <a:t>vars</a:t>
            </a:r>
            <a:r>
              <a:rPr lang="en-US" dirty="0" smtClean="0"/>
              <a:t> </a:t>
            </a:r>
            <a:r>
              <a:rPr lang="en-US" dirty="0"/>
              <a:t>have </a:t>
            </a:r>
            <a:r>
              <a:rPr lang="en-US" dirty="0" smtClean="0">
                <a:solidFill>
                  <a:schemeClr val="accent2">
                    <a:lumMod val="50000"/>
                  </a:schemeClr>
                </a:solidFill>
              </a:rPr>
              <a:t>DPLL</a:t>
            </a:r>
            <a:r>
              <a:rPr lang="en-US" dirty="0" smtClean="0"/>
              <a:t> </a:t>
            </a:r>
            <a:r>
              <a:rPr lang="en-US" dirty="0"/>
              <a:t>refutation </a:t>
            </a:r>
            <a:r>
              <a:rPr lang="en-US" dirty="0" smtClean="0"/>
              <a:t>in </a:t>
            </a:r>
            <a:r>
              <a:rPr lang="en-US" dirty="0">
                <a:solidFill>
                  <a:schemeClr val="accent3">
                    <a:lumMod val="50000"/>
                  </a:schemeClr>
                </a:solidFill>
              </a:rPr>
              <a:t>space </a:t>
            </a:r>
            <a:r>
              <a:rPr lang="en-US" dirty="0">
                <a:solidFill>
                  <a:schemeClr val="accent3">
                    <a:lumMod val="50000"/>
                  </a:schemeClr>
                </a:solidFill>
                <a:latin typeface="Cambria Math" pitchFamily="18" charset="0"/>
                <a:ea typeface="Cambria Math" pitchFamily="18" charset="0"/>
              </a:rPr>
              <a:t>≤ </a:t>
            </a:r>
            <a:r>
              <a:rPr lang="en-US" dirty="0" smtClean="0">
                <a:solidFill>
                  <a:schemeClr val="accent3">
                    <a:lumMod val="50000"/>
                  </a:schemeClr>
                </a:solidFill>
                <a:latin typeface="Cambria Math" pitchFamily="18" charset="0"/>
                <a:ea typeface="Cambria Math" pitchFamily="18" charset="0"/>
              </a:rPr>
              <a:t>𝑛.</a:t>
            </a:r>
          </a:p>
          <a:p>
            <a:pPr lvl="1"/>
            <a:r>
              <a:rPr lang="en-US" dirty="0" smtClean="0"/>
              <a:t>Sharp lower bounds are known for </a:t>
            </a:r>
            <a:r>
              <a:rPr lang="en-US" dirty="0"/>
              <a:t>explicit </a:t>
            </a:r>
            <a:r>
              <a:rPr lang="en-US" dirty="0" smtClean="0"/>
              <a:t>tautologies. [</a:t>
            </a:r>
            <a:r>
              <a:rPr lang="en-US" dirty="0"/>
              <a:t>ET’99, ABRW’00, T’01, AD’03] </a:t>
            </a:r>
            <a:endParaRPr lang="en-US" dirty="0"/>
          </a:p>
          <a:p>
            <a:r>
              <a:rPr lang="en-US" dirty="0" smtClean="0"/>
              <a:t>So although we can get tight results for </a:t>
            </a:r>
            <a:r>
              <a:rPr lang="en-US" dirty="0" smtClean="0">
                <a:solidFill>
                  <a:schemeClr val="accent3">
                    <a:lumMod val="50000"/>
                  </a:schemeClr>
                </a:solidFill>
              </a:rPr>
              <a:t>space</a:t>
            </a:r>
            <a:r>
              <a:rPr lang="en-US" dirty="0" smtClean="0"/>
              <a:t>, we can’t show </a:t>
            </a:r>
            <a:r>
              <a:rPr lang="en-US" dirty="0" err="1" smtClean="0"/>
              <a:t>superpolynomial</a:t>
            </a:r>
            <a:r>
              <a:rPr lang="en-US" dirty="0" smtClean="0"/>
              <a:t> </a:t>
            </a:r>
            <a:r>
              <a:rPr lang="en-US" dirty="0" smtClean="0">
                <a:solidFill>
                  <a:schemeClr val="accent3">
                    <a:lumMod val="50000"/>
                  </a:schemeClr>
                </a:solidFill>
              </a:rPr>
              <a:t>space</a:t>
            </a:r>
            <a:r>
              <a:rPr lang="en-US" dirty="0" smtClean="0"/>
              <a:t> is needed this way –</a:t>
            </a:r>
            <a:r>
              <a:rPr lang="en-US" dirty="0" smtClean="0"/>
              <a:t> need to think about </a:t>
            </a:r>
            <a:r>
              <a:rPr lang="en-US" dirty="0" smtClean="0">
                <a:solidFill>
                  <a:schemeClr val="tx2">
                    <a:lumMod val="50000"/>
                  </a:schemeClr>
                </a:solidFill>
              </a:rPr>
              <a:t>size</a:t>
            </a:r>
            <a:r>
              <a:rPr lang="en-US" dirty="0" smtClean="0"/>
              <a:t>-</a:t>
            </a:r>
            <a:r>
              <a:rPr lang="en-US" dirty="0" smtClean="0">
                <a:solidFill>
                  <a:schemeClr val="accent3">
                    <a:lumMod val="50000"/>
                  </a:schemeClr>
                </a:solidFill>
              </a:rPr>
              <a:t>space</a:t>
            </a:r>
            <a:r>
              <a:rPr lang="en-US" dirty="0"/>
              <a:t> </a:t>
            </a:r>
            <a:r>
              <a:rPr lang="en-US" dirty="0" smtClean="0"/>
              <a:t>tradeoffs.</a:t>
            </a:r>
            <a:endParaRPr lang="en-US" dirty="0" smtClean="0"/>
          </a:p>
          <a:p>
            <a:r>
              <a:rPr lang="en-US" dirty="0" smtClean="0"/>
              <a:t>In this direction: </a:t>
            </a:r>
            <a:r>
              <a:rPr lang="en-US" dirty="0"/>
              <a:t>[Ben-</a:t>
            </a:r>
            <a:r>
              <a:rPr lang="en-US" dirty="0" err="1"/>
              <a:t>Sasson</a:t>
            </a:r>
            <a:r>
              <a:rPr lang="en-US" dirty="0"/>
              <a:t>, </a:t>
            </a:r>
            <a:r>
              <a:rPr lang="en-US" dirty="0" err="1"/>
              <a:t>Nordström</a:t>
            </a:r>
            <a:r>
              <a:rPr lang="en-US" dirty="0"/>
              <a:t> ‘10] Pebbling formulas </a:t>
            </a:r>
            <a:r>
              <a:rPr lang="en-US" dirty="0" smtClean="0"/>
              <a:t>with proofs </a:t>
            </a:r>
            <a:r>
              <a:rPr lang="en-US" dirty="0"/>
              <a:t>in </a:t>
            </a:r>
            <a:r>
              <a:rPr lang="en-US" dirty="0">
                <a:solidFill>
                  <a:schemeClr val="tx2"/>
                </a:solidFill>
              </a:rPr>
              <a:t>Size</a:t>
            </a:r>
            <a:r>
              <a:rPr lang="en-US" dirty="0"/>
              <a:t> </a:t>
            </a:r>
            <a:r>
              <a:rPr lang="en-US" b="1" dirty="0">
                <a:solidFill>
                  <a:srgbClr val="C00000"/>
                </a:solidFill>
              </a:rPr>
              <a:t>O</a:t>
            </a:r>
            <a:r>
              <a:rPr lang="en-US" dirty="0">
                <a:solidFill>
                  <a:srgbClr val="C00000"/>
                </a:solidFill>
                <a:latin typeface="Cambria Math" pitchFamily="18" charset="0"/>
                <a:ea typeface="Cambria Math" pitchFamily="18" charset="0"/>
              </a:rPr>
              <a:t>(</a:t>
            </a:r>
            <a:r>
              <a:rPr lang="en-US" b="1" dirty="0">
                <a:solidFill>
                  <a:srgbClr val="C00000"/>
                </a:solidFill>
                <a:latin typeface="Cambria Math" pitchFamily="18" charset="0"/>
                <a:ea typeface="Cambria Math" pitchFamily="18" charset="0"/>
              </a:rPr>
              <a:t>n</a:t>
            </a:r>
            <a:r>
              <a:rPr lang="en-US" dirty="0">
                <a:solidFill>
                  <a:srgbClr val="C00000"/>
                </a:solidFill>
                <a:latin typeface="Cambria Math" pitchFamily="18" charset="0"/>
                <a:ea typeface="Cambria Math" pitchFamily="18" charset="0"/>
              </a:rPr>
              <a:t>)</a:t>
            </a:r>
            <a:r>
              <a:rPr lang="en-US" dirty="0"/>
              <a:t>, </a:t>
            </a:r>
            <a:r>
              <a:rPr lang="en-US" dirty="0">
                <a:solidFill>
                  <a:schemeClr val="accent3">
                    <a:lumMod val="50000"/>
                  </a:schemeClr>
                </a:solidFill>
              </a:rPr>
              <a:t>Space</a:t>
            </a:r>
            <a:r>
              <a:rPr lang="en-US" dirty="0"/>
              <a:t> </a:t>
            </a:r>
            <a:r>
              <a:rPr lang="en-US" b="1" dirty="0">
                <a:solidFill>
                  <a:srgbClr val="C00000"/>
                </a:solidFill>
              </a:rPr>
              <a:t>O</a:t>
            </a:r>
            <a:r>
              <a:rPr lang="en-US" dirty="0">
                <a:solidFill>
                  <a:srgbClr val="C00000"/>
                </a:solidFill>
                <a:latin typeface="Cambria Math" pitchFamily="18" charset="0"/>
                <a:ea typeface="Cambria Math" pitchFamily="18" charset="0"/>
              </a:rPr>
              <a:t>(</a:t>
            </a:r>
            <a:r>
              <a:rPr lang="en-US" b="1" dirty="0">
                <a:solidFill>
                  <a:srgbClr val="C00000"/>
                </a:solidFill>
                <a:latin typeface="Cambria Math" pitchFamily="18" charset="0"/>
                <a:ea typeface="Cambria Math" pitchFamily="18" charset="0"/>
              </a:rPr>
              <a:t>n</a:t>
            </a:r>
            <a:r>
              <a:rPr lang="en-US" dirty="0">
                <a:solidFill>
                  <a:srgbClr val="C00000"/>
                </a:solidFill>
                <a:latin typeface="Cambria Math" pitchFamily="18" charset="0"/>
                <a:ea typeface="Cambria Math" pitchFamily="18" charset="0"/>
              </a:rPr>
              <a:t>)</a:t>
            </a:r>
            <a:r>
              <a:rPr lang="en-US" dirty="0"/>
              <a:t>,  </a:t>
            </a:r>
            <a:r>
              <a:rPr lang="en-US" dirty="0" smtClean="0"/>
              <a:t>but </a:t>
            </a:r>
            <a:r>
              <a:rPr lang="en-US" dirty="0">
                <a:solidFill>
                  <a:schemeClr val="accent3">
                    <a:lumMod val="50000"/>
                  </a:schemeClr>
                </a:solidFill>
              </a:rPr>
              <a:t>Space</a:t>
            </a:r>
            <a:r>
              <a:rPr lang="en-US" dirty="0"/>
              <a:t> </a:t>
            </a:r>
            <a:r>
              <a:rPr lang="en-US" b="1" dirty="0">
                <a:solidFill>
                  <a:srgbClr val="C00000"/>
                </a:solidFill>
              </a:rPr>
              <a:t>O</a:t>
            </a:r>
            <a:r>
              <a:rPr lang="en-US" dirty="0">
                <a:solidFill>
                  <a:srgbClr val="C00000"/>
                </a:solidFill>
                <a:latin typeface="Cambria Math" pitchFamily="18" charset="0"/>
                <a:ea typeface="Cambria Math" pitchFamily="18" charset="0"/>
              </a:rPr>
              <a:t>(</a:t>
            </a:r>
            <a:r>
              <a:rPr lang="en-US" b="1" dirty="0">
                <a:solidFill>
                  <a:srgbClr val="C00000"/>
                </a:solidFill>
                <a:latin typeface="Cambria Math" pitchFamily="18" charset="0"/>
                <a:ea typeface="Cambria Math" pitchFamily="18" charset="0"/>
              </a:rPr>
              <a:t>n/log n</a:t>
            </a:r>
            <a:r>
              <a:rPr lang="en-US" dirty="0">
                <a:solidFill>
                  <a:srgbClr val="C00000"/>
                </a:solidFill>
                <a:latin typeface="Cambria Math" pitchFamily="18" charset="0"/>
                <a:ea typeface="Cambria Math" pitchFamily="18" charset="0"/>
              </a:rPr>
              <a:t>)</a:t>
            </a:r>
            <a:r>
              <a:rPr lang="en-US" b="1" dirty="0">
                <a:solidFill>
                  <a:srgbClr val="C00000"/>
                </a:solidFill>
              </a:rPr>
              <a:t> </a:t>
            </a:r>
            <a:r>
              <a:rPr lang="en-US" dirty="0">
                <a:sym typeface="Symbol"/>
              </a:rPr>
              <a:t> </a:t>
            </a:r>
            <a:r>
              <a:rPr lang="en-US" dirty="0">
                <a:solidFill>
                  <a:schemeClr val="tx2"/>
                </a:solidFill>
              </a:rPr>
              <a:t>Size </a:t>
            </a:r>
            <a:r>
              <a:rPr lang="en-US" b="1" dirty="0" err="1">
                <a:solidFill>
                  <a:srgbClr val="C00000"/>
                </a:solidFill>
                <a:latin typeface="Cambria Math" pitchFamily="18" charset="0"/>
                <a:ea typeface="Cambria Math" pitchFamily="18" charset="0"/>
              </a:rPr>
              <a:t>exp</a:t>
            </a:r>
            <a:r>
              <a:rPr lang="en-US" dirty="0">
                <a:solidFill>
                  <a:srgbClr val="C00000"/>
                </a:solidFill>
                <a:latin typeface="Cambria Math" pitchFamily="18" charset="0"/>
                <a:ea typeface="Cambria Math" pitchFamily="18" charset="0"/>
              </a:rPr>
              <a:t>(</a:t>
            </a:r>
            <a:r>
              <a:rPr lang="en-US" b="1" dirty="0">
                <a:solidFill>
                  <a:srgbClr val="C00000"/>
                </a:solidFill>
                <a:latin typeface="Cambria Math" pitchFamily="18" charset="0"/>
                <a:ea typeface="Cambria Math" pitchFamily="18" charset="0"/>
              </a:rPr>
              <a:t>n</a:t>
            </a:r>
            <a:r>
              <a:rPr lang="en-US" b="1" baseline="30000" dirty="0">
                <a:solidFill>
                  <a:srgbClr val="C00000"/>
                </a:solidFill>
                <a:latin typeface="Cambria Math" pitchFamily="18" charset="0"/>
                <a:ea typeface="Cambria Math" pitchFamily="18" charset="0"/>
                <a:sym typeface="Symbol"/>
              </a:rPr>
              <a:t></a:t>
            </a:r>
            <a:r>
              <a:rPr lang="en-US" baseline="30000" dirty="0">
                <a:solidFill>
                  <a:srgbClr val="C00000"/>
                </a:solidFill>
                <a:latin typeface="Cambria Math" pitchFamily="18" charset="0"/>
                <a:ea typeface="Cambria Math" pitchFamily="18" charset="0"/>
              </a:rPr>
              <a:t>(</a:t>
            </a:r>
            <a:r>
              <a:rPr lang="en-US" b="1" baseline="30000" dirty="0">
                <a:solidFill>
                  <a:srgbClr val="C00000"/>
                </a:solidFill>
                <a:latin typeface="Cambria Math" pitchFamily="18" charset="0"/>
                <a:ea typeface="Cambria Math" pitchFamily="18" charset="0"/>
              </a:rPr>
              <a:t>1</a:t>
            </a:r>
            <a:r>
              <a:rPr lang="en-US" baseline="30000" dirty="0">
                <a:solidFill>
                  <a:srgbClr val="C00000"/>
                </a:solidFill>
                <a:latin typeface="Cambria Math" pitchFamily="18" charset="0"/>
                <a:ea typeface="Cambria Math" pitchFamily="18" charset="0"/>
              </a:rPr>
              <a:t>)</a:t>
            </a:r>
            <a:r>
              <a:rPr lang="en-US" dirty="0">
                <a:solidFill>
                  <a:srgbClr val="C00000"/>
                </a:solidFill>
                <a:latin typeface="Cambria Math" pitchFamily="18" charset="0"/>
                <a:ea typeface="Cambria Math" pitchFamily="18" charset="0"/>
              </a:rPr>
              <a:t>)</a:t>
            </a:r>
            <a:r>
              <a:rPr lang="en-US" dirty="0"/>
              <a:t>. </a:t>
            </a:r>
            <a:endParaRPr lang="en-US" dirty="0" smtClean="0"/>
          </a:p>
          <a:p>
            <a:r>
              <a:rPr lang="en-US" b="1" dirty="0" smtClean="0"/>
              <a:t>But,</a:t>
            </a:r>
            <a:r>
              <a:rPr lang="en-US" dirty="0" smtClean="0"/>
              <a:t> this is still only for </a:t>
            </a:r>
            <a:r>
              <a:rPr lang="en-US" dirty="0" err="1" smtClean="0"/>
              <a:t>sublinear</a:t>
            </a:r>
            <a:r>
              <a:rPr lang="en-US" dirty="0" smtClean="0"/>
              <a:t> space.</a:t>
            </a:r>
            <a:endParaRPr lang="en-US" sz="2300" dirty="0"/>
          </a:p>
        </p:txBody>
      </p:sp>
    </p:spTree>
    <p:extLst>
      <p:ext uri="{BB962C8B-B14F-4D97-AF65-F5344CB8AC3E}">
        <p14:creationId xmlns:p14="http://schemas.microsoft.com/office/powerpoint/2010/main" val="40938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Size-Space Tradeoffs</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endParaRPr lang="en-US" b="1" dirty="0" smtClean="0"/>
          </a:p>
          <a:p>
            <a:endParaRPr lang="en-US" b="1" dirty="0"/>
          </a:p>
          <a:p>
            <a:endParaRPr lang="en-US" b="1" dirty="0" smtClean="0"/>
          </a:p>
          <a:p>
            <a:endParaRPr lang="en-US" b="1" dirty="0" smtClean="0"/>
          </a:p>
          <a:p>
            <a:pPr marL="0" indent="0">
              <a:buNone/>
            </a:pPr>
            <a:r>
              <a:rPr lang="en-US" sz="2000" b="1" dirty="0" smtClean="0"/>
              <a:t> </a:t>
            </a:r>
            <a:br>
              <a:rPr lang="en-US" sz="2000" b="1" dirty="0" smtClean="0"/>
            </a:br>
            <a:endParaRPr lang="en-US" sz="2000" b="1" dirty="0"/>
          </a:p>
          <a:p>
            <a:r>
              <a:rPr lang="en-US" dirty="0" smtClean="0"/>
              <a:t>Eli Ben-</a:t>
            </a:r>
            <a:r>
              <a:rPr lang="en-US" dirty="0" err="1" smtClean="0"/>
              <a:t>Sasson</a:t>
            </a:r>
            <a:r>
              <a:rPr lang="en-US" dirty="0" smtClean="0"/>
              <a:t> asks formally</a:t>
            </a:r>
            <a:r>
              <a:rPr lang="en-US" b="1" dirty="0" smtClean="0"/>
              <a:t>: </a:t>
            </a:r>
            <a:r>
              <a:rPr lang="en-US" dirty="0" smtClean="0"/>
              <a:t>“</a:t>
            </a:r>
            <a:r>
              <a:rPr lang="en-US" dirty="0"/>
              <a:t>Does there </a:t>
            </a:r>
            <a:r>
              <a:rPr lang="en-US" dirty="0" smtClean="0"/>
              <a:t>exist </a:t>
            </a:r>
            <a:r>
              <a:rPr lang="en-US" b="1" dirty="0">
                <a:solidFill>
                  <a:srgbClr val="FF0000"/>
                </a:solidFill>
              </a:rPr>
              <a:t>𝑐</a:t>
            </a:r>
            <a:r>
              <a:rPr lang="en-US" dirty="0"/>
              <a:t> such that any CNF with a refutation of </a:t>
            </a:r>
            <a:r>
              <a:rPr lang="en-US" dirty="0">
                <a:solidFill>
                  <a:schemeClr val="tx2"/>
                </a:solidFill>
              </a:rPr>
              <a:t>size</a:t>
            </a:r>
            <a:r>
              <a:rPr lang="en-US" dirty="0"/>
              <a:t> </a:t>
            </a:r>
            <a:r>
              <a:rPr lang="en-US" b="1" dirty="0">
                <a:solidFill>
                  <a:srgbClr val="FF0000"/>
                </a:solidFill>
                <a:latin typeface="Cambria Math" pitchFamily="18" charset="0"/>
                <a:ea typeface="Cambria Math" pitchFamily="18" charset="0"/>
              </a:rPr>
              <a:t>T</a:t>
            </a:r>
            <a:r>
              <a:rPr lang="en-US" dirty="0"/>
              <a:t> also has a refutation of </a:t>
            </a:r>
            <a:r>
              <a:rPr lang="en-US" dirty="0">
                <a:solidFill>
                  <a:schemeClr val="tx2"/>
                </a:solidFill>
              </a:rPr>
              <a:t>size</a:t>
            </a:r>
            <a:r>
              <a:rPr lang="en-US" dirty="0"/>
              <a:t> </a:t>
            </a:r>
            <a:r>
              <a:rPr lang="en-US" b="1" dirty="0">
                <a:solidFill>
                  <a:srgbClr val="FF0000"/>
                </a:solidFill>
                <a:latin typeface="Cambria Math" pitchFamily="18" charset="0"/>
                <a:ea typeface="Cambria Math" pitchFamily="18" charset="0"/>
              </a:rPr>
              <a:t>T</a:t>
            </a:r>
            <a:r>
              <a:rPr lang="en-US" sz="3500" b="1" baseline="38000" dirty="0">
                <a:solidFill>
                  <a:srgbClr val="FF0000"/>
                </a:solidFill>
                <a:latin typeface="Cambria Math" pitchFamily="18" charset="0"/>
                <a:ea typeface="Cambria Math" pitchFamily="18" charset="0"/>
              </a:rPr>
              <a:t>𝑐</a:t>
            </a:r>
            <a:r>
              <a:rPr lang="en-US" dirty="0"/>
              <a:t> in </a:t>
            </a:r>
            <a:r>
              <a:rPr lang="en-US" dirty="0">
                <a:solidFill>
                  <a:schemeClr val="accent3">
                    <a:lumMod val="50000"/>
                  </a:schemeClr>
                </a:solidFill>
              </a:rPr>
              <a:t>space</a:t>
            </a:r>
            <a:r>
              <a:rPr lang="en-US" dirty="0"/>
              <a:t> </a:t>
            </a:r>
            <a:r>
              <a:rPr lang="en-US" b="1" dirty="0">
                <a:solidFill>
                  <a:srgbClr val="C00000"/>
                </a:solidFill>
              </a:rPr>
              <a:t>O(𝑛)</a:t>
            </a:r>
            <a:r>
              <a:rPr lang="en-US" dirty="0"/>
              <a:t>?”</a:t>
            </a:r>
          </a:p>
        </p:txBody>
      </p:sp>
      <mc:AlternateContent xmlns:mc="http://schemas.openxmlformats.org/markup-compatibility/2006">
        <mc:Choice xmlns:a14="http://schemas.microsoft.com/office/drawing/2010/main" Requires="a14">
          <p:sp>
            <p:nvSpPr>
              <p:cNvPr id="4" name="TextBox 3"/>
              <p:cNvSpPr txBox="1"/>
              <p:nvPr/>
            </p:nvSpPr>
            <p:spPr>
              <a:xfrm>
                <a:off x="533400" y="1371600"/>
                <a:ext cx="8001000" cy="3057119"/>
              </a:xfrm>
              <a:prstGeom prst="rect">
                <a:avLst/>
              </a:prstGeom>
              <a:noFill/>
              <a:ln>
                <a:solidFill>
                  <a:schemeClr val="tx1"/>
                </a:solidFill>
              </a:ln>
            </p:spPr>
            <p:txBody>
              <a:bodyPr wrap="square" rtlCol="0">
                <a:spAutoFit/>
              </a:bodyPr>
              <a:lstStyle/>
              <a:p>
                <a:r>
                  <a:rPr lang="en-US" sz="3200" b="1" dirty="0" smtClean="0"/>
                  <a:t>Theorem: </a:t>
                </a:r>
                <a:r>
                  <a:rPr lang="en-US" sz="3200" dirty="0" smtClean="0"/>
                  <a:t>[</a:t>
                </a:r>
                <a:r>
                  <a:rPr lang="en-US" sz="3200" dirty="0" err="1" smtClean="0"/>
                  <a:t>Beame</a:t>
                </a:r>
                <a:r>
                  <a:rPr lang="en-US" sz="3200" dirty="0" smtClean="0"/>
                  <a:t>, B., Impagliazzo’12]</a:t>
                </a:r>
              </a:p>
              <a:p>
                <a:r>
                  <a:rPr lang="en-US" sz="3200" dirty="0" smtClean="0"/>
                  <a:t>For any </a:t>
                </a:r>
                <a14:m>
                  <m:oMath xmlns:m="http://schemas.openxmlformats.org/officeDocument/2006/math">
                    <m:r>
                      <a:rPr lang="en-US" sz="3200" i="1" dirty="0" smtClean="0">
                        <a:solidFill>
                          <a:srgbClr val="FF0000"/>
                        </a:solidFill>
                        <a:latin typeface="Cambria Math"/>
                      </a:rPr>
                      <m:t>𝑘</m:t>
                    </m:r>
                    <m:r>
                      <a:rPr lang="en-US" sz="3200" i="1" dirty="0" smtClean="0">
                        <a:latin typeface="Cambria Math"/>
                      </a:rPr>
                      <m:t> &gt; 0</m:t>
                    </m:r>
                  </m:oMath>
                </a14:m>
                <a:r>
                  <a:rPr lang="en-US" sz="3200" dirty="0" smtClean="0"/>
                  <a:t>, there are formulas of size </a:t>
                </a:r>
                <a14:m>
                  <m:oMath xmlns:m="http://schemas.openxmlformats.org/officeDocument/2006/math">
                    <m:r>
                      <a:rPr lang="en-US" sz="3200" b="1" i="1" dirty="0" smtClean="0">
                        <a:solidFill>
                          <a:srgbClr val="FF0000"/>
                        </a:solidFill>
                        <a:latin typeface="Cambria Math"/>
                      </a:rPr>
                      <m:t>𝒏</m:t>
                    </m:r>
                  </m:oMath>
                </a14:m>
                <a:r>
                  <a:rPr lang="en-US" sz="3200" dirty="0" smtClean="0"/>
                  <a:t> </a:t>
                </a:r>
                <a:r>
                  <a:rPr lang="en-US" sz="3200" dirty="0" err="1" smtClean="0"/>
                  <a:t>s.t.</a:t>
                </a:r>
                <a:endParaRPr lang="en-US" sz="3200" dirty="0" smtClean="0"/>
              </a:p>
              <a:p>
                <a:pPr marL="457200" indent="-457200">
                  <a:buFont typeface="Arial" pitchFamily="34" charset="0"/>
                  <a:buChar char="•"/>
                </a:pPr>
                <a:r>
                  <a:rPr lang="en-US" sz="3200" dirty="0" smtClean="0"/>
                  <a:t>There is a proof in </a:t>
                </a:r>
                <a14:m>
                  <m:oMath xmlns:m="http://schemas.openxmlformats.org/officeDocument/2006/math">
                    <m:r>
                      <a:rPr lang="en-US" sz="3200" b="1" i="1" dirty="0" smtClean="0">
                        <a:solidFill>
                          <a:schemeClr val="tx2"/>
                        </a:solidFill>
                        <a:latin typeface="Cambria Math"/>
                      </a:rPr>
                      <m:t>𝑺𝒊𝒛𝒆</m:t>
                    </m:r>
                    <m:r>
                      <a:rPr lang="en-US" sz="3200" i="1" dirty="0" smtClean="0">
                        <a:latin typeface="Cambria Math"/>
                      </a:rPr>
                      <m:t>, </m:t>
                    </m:r>
                    <m:r>
                      <a:rPr lang="en-US" sz="3200" b="1" i="1" dirty="0" smtClean="0">
                        <a:solidFill>
                          <a:schemeClr val="accent3">
                            <a:lumMod val="50000"/>
                          </a:schemeClr>
                        </a:solidFill>
                        <a:latin typeface="Cambria Math"/>
                      </a:rPr>
                      <m:t>𝑺𝒑𝒂𝒄𝒆</m:t>
                    </m:r>
                    <m:r>
                      <a:rPr lang="en-US" sz="3200" i="1" dirty="0" smtClean="0">
                        <a:latin typeface="Cambria Math"/>
                      </a:rPr>
                      <m:t> </m:t>
                    </m:r>
                    <m:r>
                      <a:rPr lang="en-US" sz="3200" i="1" smtClean="0">
                        <a:solidFill>
                          <a:srgbClr val="FF0000"/>
                        </a:solidFill>
                        <a:latin typeface="Cambria Math"/>
                        <a:ea typeface="Cambria Math"/>
                      </a:rPr>
                      <m:t>≈</m:t>
                    </m:r>
                    <m:sSup>
                      <m:sSupPr>
                        <m:ctrlPr>
                          <a:rPr lang="en-US" sz="3200" b="1" i="1" smtClean="0">
                            <a:solidFill>
                              <a:srgbClr val="FF0000"/>
                            </a:solidFill>
                            <a:latin typeface="Cambria Math"/>
                            <a:ea typeface="Cambria Math"/>
                          </a:rPr>
                        </m:ctrlPr>
                      </m:sSupPr>
                      <m:e>
                        <m:r>
                          <a:rPr lang="en-US" sz="3200" b="1" i="1" smtClean="0">
                            <a:solidFill>
                              <a:srgbClr val="FF0000"/>
                            </a:solidFill>
                            <a:latin typeface="Cambria Math"/>
                            <a:ea typeface="Cambria Math"/>
                          </a:rPr>
                          <m:t>𝒏</m:t>
                        </m:r>
                      </m:e>
                      <m:sup>
                        <m:r>
                          <a:rPr lang="en-US" sz="3200" b="1" i="1" smtClean="0">
                            <a:solidFill>
                              <a:srgbClr val="FF0000"/>
                            </a:solidFill>
                            <a:latin typeface="Cambria Math"/>
                            <a:ea typeface="Cambria Math"/>
                          </a:rPr>
                          <m:t>𝒌</m:t>
                        </m:r>
                      </m:sup>
                    </m:sSup>
                  </m:oMath>
                </a14:m>
                <a:endParaRPr lang="en-US" sz="3200" b="1" dirty="0" smtClean="0"/>
              </a:p>
              <a:p>
                <a:pPr marL="457200" indent="-457200">
                  <a:buFont typeface="Arial" pitchFamily="34" charset="0"/>
                  <a:buChar char="•"/>
                </a:pPr>
                <a:r>
                  <a:rPr lang="en-US" sz="3200" dirty="0" smtClean="0"/>
                  <a:t>For any proof,</a:t>
                </a:r>
                <a:br>
                  <a:rPr lang="en-US" sz="3200" dirty="0" smtClean="0"/>
                </a:br>
                <a14:m>
                  <m:oMath xmlns:m="http://schemas.openxmlformats.org/officeDocument/2006/math">
                    <m:r>
                      <a:rPr lang="en-US" sz="3600" b="1" i="1" dirty="0">
                        <a:solidFill>
                          <a:schemeClr val="tx2"/>
                        </a:solidFill>
                        <a:latin typeface="Cambria Math"/>
                      </a:rPr>
                      <m:t>𝑺𝒊𝒛𝒆</m:t>
                    </m:r>
                    <m:r>
                      <a:rPr lang="en-US" sz="3600" b="0" i="1" dirty="0" smtClean="0">
                        <a:latin typeface="Cambria Math"/>
                      </a:rPr>
                      <m:t>≥</m:t>
                    </m:r>
                    <m:r>
                      <a:rPr lang="en-US" sz="3600" i="1" dirty="0">
                        <a:latin typeface="Cambria Math"/>
                      </a:rPr>
                      <m:t> </m:t>
                    </m:r>
                    <m:sSup>
                      <m:sSupPr>
                        <m:ctrlPr>
                          <a:rPr lang="en-US" sz="3600" i="1" dirty="0" smtClean="0">
                            <a:latin typeface="Cambria Math"/>
                          </a:rPr>
                        </m:ctrlPr>
                      </m:sSupPr>
                      <m:e>
                        <m:d>
                          <m:dPr>
                            <m:ctrlPr>
                              <a:rPr lang="en-US" sz="3600" i="1" dirty="0" smtClean="0">
                                <a:latin typeface="Cambria Math"/>
                              </a:rPr>
                            </m:ctrlPr>
                          </m:dPr>
                          <m:e>
                            <m:box>
                              <m:boxPr>
                                <m:ctrlPr>
                                  <a:rPr lang="en-US" sz="3600" i="1" dirty="0" smtClean="0">
                                    <a:latin typeface="Cambria Math"/>
                                  </a:rPr>
                                </m:ctrlPr>
                              </m:boxPr>
                              <m:e>
                                <m:argPr>
                                  <m:argSz m:val="-1"/>
                                </m:argPr>
                                <m:f>
                                  <m:fPr>
                                    <m:ctrlPr>
                                      <a:rPr lang="en-US" sz="3600" i="1" dirty="0" smtClean="0">
                                        <a:latin typeface="Cambria Math"/>
                                      </a:rPr>
                                    </m:ctrlPr>
                                  </m:fPr>
                                  <m:num>
                                    <m:sSup>
                                      <m:sSupPr>
                                        <m:ctrlPr>
                                          <a:rPr lang="en-US" sz="3600" b="1" i="1" dirty="0" smtClean="0">
                                            <a:solidFill>
                                              <a:srgbClr val="FF0000"/>
                                            </a:solidFill>
                                            <a:latin typeface="Cambria Math"/>
                                          </a:rPr>
                                        </m:ctrlPr>
                                      </m:sSupPr>
                                      <m:e>
                                        <m:r>
                                          <a:rPr lang="en-US" sz="3600" b="1" i="1" dirty="0" smtClean="0">
                                            <a:solidFill>
                                              <a:srgbClr val="FF0000"/>
                                            </a:solidFill>
                                            <a:latin typeface="Cambria Math"/>
                                          </a:rPr>
                                          <m:t>𝒏</m:t>
                                        </m:r>
                                      </m:e>
                                      <m:sup>
                                        <m:r>
                                          <a:rPr lang="en-US" sz="3600" b="1" i="1" dirty="0" smtClean="0">
                                            <a:solidFill>
                                              <a:srgbClr val="FF0000"/>
                                            </a:solidFill>
                                            <a:latin typeface="Cambria Math"/>
                                          </a:rPr>
                                          <m:t>.</m:t>
                                        </m:r>
                                        <m:r>
                                          <a:rPr lang="en-US" sz="3600" b="1" i="1" dirty="0" smtClean="0">
                                            <a:solidFill>
                                              <a:srgbClr val="FF0000"/>
                                            </a:solidFill>
                                            <a:latin typeface="Cambria Math"/>
                                          </a:rPr>
                                          <m:t>𝟓𝟕</m:t>
                                        </m:r>
                                        <m:r>
                                          <a:rPr lang="en-US" sz="3600" b="1" i="1" dirty="0" smtClean="0">
                                            <a:solidFill>
                                              <a:srgbClr val="FF0000"/>
                                            </a:solidFill>
                                            <a:latin typeface="Cambria Math"/>
                                          </a:rPr>
                                          <m:t>𝒌</m:t>
                                        </m:r>
                                      </m:sup>
                                    </m:sSup>
                                  </m:num>
                                  <m:den>
                                    <m:r>
                                      <a:rPr lang="en-US" sz="3600" b="1" i="1" dirty="0">
                                        <a:solidFill>
                                          <a:schemeClr val="accent3">
                                            <a:lumMod val="50000"/>
                                          </a:schemeClr>
                                        </a:solidFill>
                                        <a:latin typeface="Cambria Math"/>
                                      </a:rPr>
                                      <m:t>𝑺𝒑𝒂𝒄𝒆</m:t>
                                    </m:r>
                                  </m:den>
                                </m:f>
                              </m:e>
                            </m:box>
                          </m:e>
                        </m:d>
                      </m:e>
                      <m:sup>
                        <m:f>
                          <m:fPr>
                            <m:type m:val="lin"/>
                            <m:ctrlPr>
                              <a:rPr lang="en-US" sz="3600" b="1" i="1" dirty="0" smtClean="0">
                                <a:solidFill>
                                  <a:srgbClr val="FF0000"/>
                                </a:solidFill>
                                <a:latin typeface="Cambria Math"/>
                              </a:rPr>
                            </m:ctrlPr>
                          </m:fPr>
                          <m:num>
                            <m:func>
                              <m:funcPr>
                                <m:ctrlPr>
                                  <a:rPr lang="en-US" sz="3600" b="1" i="1" dirty="0" smtClean="0">
                                    <a:solidFill>
                                      <a:srgbClr val="FF0000"/>
                                    </a:solidFill>
                                    <a:latin typeface="Cambria Math"/>
                                  </a:rPr>
                                </m:ctrlPr>
                              </m:funcPr>
                              <m:fName>
                                <m:r>
                                  <a:rPr lang="en-US" sz="3600" b="1" i="0" dirty="0" smtClean="0">
                                    <a:solidFill>
                                      <a:srgbClr val="FF0000"/>
                                    </a:solidFill>
                                    <a:latin typeface="Cambria Math"/>
                                  </a:rPr>
                                  <m:t>𝐥𝐨𝐠</m:t>
                                </m:r>
                              </m:fName>
                              <m:e>
                                <m:func>
                                  <m:funcPr>
                                    <m:ctrlPr>
                                      <a:rPr lang="en-US" sz="3600" b="1" i="1" dirty="0" smtClean="0">
                                        <a:solidFill>
                                          <a:srgbClr val="FF0000"/>
                                        </a:solidFill>
                                        <a:latin typeface="Cambria Math"/>
                                      </a:rPr>
                                    </m:ctrlPr>
                                  </m:funcPr>
                                  <m:fName>
                                    <m:r>
                                      <a:rPr lang="en-US" sz="3600" b="1" i="0" dirty="0" smtClean="0">
                                        <a:solidFill>
                                          <a:srgbClr val="FF0000"/>
                                        </a:solidFill>
                                        <a:latin typeface="Cambria Math"/>
                                      </a:rPr>
                                      <m:t>𝐥𝐨𝐠</m:t>
                                    </m:r>
                                  </m:fName>
                                  <m:e>
                                    <m:r>
                                      <a:rPr lang="en-US" sz="3600" b="1" i="1" dirty="0" smtClean="0">
                                        <a:solidFill>
                                          <a:srgbClr val="FF0000"/>
                                        </a:solidFill>
                                        <a:latin typeface="Cambria Math"/>
                                      </a:rPr>
                                      <m:t>𝒏</m:t>
                                    </m:r>
                                  </m:e>
                                </m:func>
                              </m:e>
                            </m:func>
                          </m:num>
                          <m:den>
                            <m:func>
                              <m:funcPr>
                                <m:ctrlPr>
                                  <a:rPr lang="en-US" sz="3600" b="1" i="1" dirty="0" smtClean="0">
                                    <a:solidFill>
                                      <a:srgbClr val="FF0000"/>
                                    </a:solidFill>
                                    <a:latin typeface="Cambria Math"/>
                                  </a:rPr>
                                </m:ctrlPr>
                              </m:funcPr>
                              <m:fName>
                                <m:r>
                                  <a:rPr lang="en-US" sz="3600" b="1" i="0" dirty="0" smtClean="0">
                                    <a:solidFill>
                                      <a:srgbClr val="FF0000"/>
                                    </a:solidFill>
                                    <a:latin typeface="Cambria Math"/>
                                  </a:rPr>
                                  <m:t>𝐥𝐨𝐠</m:t>
                                </m:r>
                              </m:fName>
                              <m:e>
                                <m:func>
                                  <m:funcPr>
                                    <m:ctrlPr>
                                      <a:rPr lang="en-US" sz="3600" b="1" i="1" dirty="0" smtClean="0">
                                        <a:solidFill>
                                          <a:srgbClr val="FF0000"/>
                                        </a:solidFill>
                                        <a:latin typeface="Cambria Math"/>
                                      </a:rPr>
                                    </m:ctrlPr>
                                  </m:funcPr>
                                  <m:fName>
                                    <m:r>
                                      <a:rPr lang="en-US" sz="3600" b="1" i="0" dirty="0" smtClean="0">
                                        <a:solidFill>
                                          <a:srgbClr val="FF0000"/>
                                        </a:solidFill>
                                        <a:latin typeface="Cambria Math"/>
                                      </a:rPr>
                                      <m:t>𝐥𝐨𝐠</m:t>
                                    </m:r>
                                  </m:fName>
                                  <m:e>
                                    <m:func>
                                      <m:funcPr>
                                        <m:ctrlPr>
                                          <a:rPr lang="en-US" sz="3600" b="1" i="1" dirty="0" smtClean="0">
                                            <a:solidFill>
                                              <a:srgbClr val="FF0000"/>
                                            </a:solidFill>
                                            <a:latin typeface="Cambria Math"/>
                                          </a:rPr>
                                        </m:ctrlPr>
                                      </m:funcPr>
                                      <m:fName>
                                        <m:r>
                                          <a:rPr lang="en-US" sz="3600" b="1" i="0" dirty="0" smtClean="0">
                                            <a:solidFill>
                                              <a:srgbClr val="FF0000"/>
                                            </a:solidFill>
                                            <a:latin typeface="Cambria Math"/>
                                          </a:rPr>
                                          <m:t>𝐥𝐨𝐠</m:t>
                                        </m:r>
                                      </m:fName>
                                      <m:e>
                                        <m:r>
                                          <a:rPr lang="en-US" sz="3600" b="1" i="1" dirty="0" smtClean="0">
                                            <a:solidFill>
                                              <a:srgbClr val="FF0000"/>
                                            </a:solidFill>
                                            <a:latin typeface="Cambria Math"/>
                                          </a:rPr>
                                          <m:t>𝒏</m:t>
                                        </m:r>
                                      </m:e>
                                    </m:func>
                                  </m:e>
                                </m:func>
                              </m:e>
                            </m:func>
                          </m:den>
                        </m:f>
                      </m:sup>
                    </m:sSup>
                  </m:oMath>
                </a14:m>
                <a:endParaRPr lang="en-US" sz="3600" dirty="0"/>
              </a:p>
            </p:txBody>
          </p:sp>
        </mc:Choice>
        <mc:Fallback>
          <p:sp>
            <p:nvSpPr>
              <p:cNvPr id="4" name="TextBox 3"/>
              <p:cNvSpPr txBox="1">
                <a:spLocks noRot="1" noChangeAspect="1" noMove="1" noResize="1" noEditPoints="1" noAdjustHandles="1" noChangeArrowheads="1" noChangeShapeType="1" noTextEdit="1"/>
              </p:cNvSpPr>
              <p:nvPr/>
            </p:nvSpPr>
            <p:spPr>
              <a:xfrm>
                <a:off x="533400" y="1371600"/>
                <a:ext cx="8001000" cy="3057119"/>
              </a:xfrm>
              <a:prstGeom prst="rect">
                <a:avLst/>
              </a:prstGeom>
              <a:blipFill rotWithShape="1">
                <a:blip r:embed="rId3"/>
                <a:stretch>
                  <a:fillRect l="-1903" t="-2386" r="-1674"/>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190755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Tseitin</a:t>
            </a:r>
            <a:r>
              <a:rPr lang="en-US" dirty="0" smtClean="0"/>
              <a:t> Tautologies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8229600" cy="4724400"/>
              </a:xfrm>
            </p:spPr>
            <p:txBody>
              <a:bodyPr>
                <a:noAutofit/>
              </a:bodyPr>
              <a:lstStyle/>
              <a:p>
                <a:pPr marL="0" indent="0">
                  <a:buNone/>
                </a:pPr>
                <a:r>
                  <a:rPr lang="en-US" dirty="0" smtClean="0"/>
                  <a:t>Given an undirected graph </a:t>
                </a:r>
                <a:br>
                  <a:rPr lang="en-US" dirty="0" smtClean="0"/>
                </a:br>
                <a:r>
                  <a:rPr lang="en-US" dirty="0" smtClean="0"/>
                  <a:t>   </a:t>
                </a:r>
                <a14:m>
                  <m:oMath xmlns:m="http://schemas.openxmlformats.org/officeDocument/2006/math">
                    <m:r>
                      <a:rPr lang="en-US" i="1" dirty="0" smtClean="0">
                        <a:latin typeface="Cambria Math"/>
                      </a:rPr>
                      <m:t>𝐺</m:t>
                    </m:r>
                    <m:r>
                      <a:rPr lang="en-US" i="1" dirty="0" smtClean="0">
                        <a:latin typeface="Cambria Math"/>
                      </a:rPr>
                      <m:t>=(</m:t>
                    </m:r>
                    <m:r>
                      <a:rPr lang="en-US" i="1" dirty="0" smtClean="0">
                        <a:latin typeface="Cambria Math"/>
                      </a:rPr>
                      <m:t>𝑉</m:t>
                    </m:r>
                    <m:r>
                      <a:rPr lang="en-US" i="1" dirty="0" smtClean="0">
                        <a:latin typeface="Cambria Math"/>
                      </a:rPr>
                      <m:t>,</m:t>
                    </m:r>
                    <m:r>
                      <a:rPr lang="en-US" i="1" dirty="0" smtClean="0">
                        <a:latin typeface="Cambria Math"/>
                      </a:rPr>
                      <m:t>𝐸</m:t>
                    </m:r>
                    <m:r>
                      <a:rPr lang="en-US" i="1" dirty="0" smtClean="0">
                        <a:latin typeface="Cambria Math"/>
                      </a:rPr>
                      <m:t>)</m:t>
                    </m:r>
                  </m:oMath>
                </a14:m>
                <a:r>
                  <a:rPr lang="en-US" dirty="0" smtClean="0"/>
                  <a:t>, and a function</a:t>
                </a:r>
                <a:endParaRPr lang="en-US" dirty="0" smtClean="0"/>
              </a:p>
              <a:p>
                <a:pPr marL="0" indent="0">
                  <a:buNone/>
                </a:pPr>
                <a:r>
                  <a:rPr lang="en-US" dirty="0" smtClean="0">
                    <a:latin typeface="Cambria Math"/>
                    <a:ea typeface="Cambria Math"/>
                  </a:rPr>
                  <a:t>      :</a:t>
                </a:r>
                <a:r>
                  <a:rPr lang="en-US" dirty="0">
                    <a:latin typeface="Cambria Math"/>
                    <a:ea typeface="Cambria Math"/>
                  </a:rPr>
                  <a:t>𝑉→𝔽</a:t>
                </a:r>
                <a:r>
                  <a:rPr lang="en-US" baseline="-25000" dirty="0">
                    <a:latin typeface="Cambria Math" pitchFamily="18" charset="0"/>
                    <a:ea typeface="Cambria Math" pitchFamily="18" charset="0"/>
                  </a:rPr>
                  <a:t>2</a:t>
                </a:r>
                <a:r>
                  <a:rPr lang="en-US" dirty="0" smtClean="0"/>
                  <a:t> , define a </a:t>
                </a:r>
                <a:r>
                  <a:rPr lang="en-US" dirty="0" smtClean="0">
                    <a:solidFill>
                      <a:schemeClr val="tx2"/>
                    </a:solidFill>
                  </a:rPr>
                  <a:t>CSP</a:t>
                </a:r>
                <a:r>
                  <a:rPr lang="en-US" dirty="0" smtClean="0"/>
                  <a:t>: </a:t>
                </a:r>
                <a:br>
                  <a:rPr lang="en-US" dirty="0" smtClean="0"/>
                </a:br>
                <a:endParaRPr lang="en-US" dirty="0" smtClean="0"/>
              </a:p>
              <a:p>
                <a:pPr marL="0" indent="0">
                  <a:buNone/>
                </a:pPr>
                <a:r>
                  <a:rPr lang="en-US" dirty="0" smtClean="0"/>
                  <a:t>Boolean </a:t>
                </a:r>
                <a:r>
                  <a:rPr lang="en-US" dirty="0" smtClean="0">
                    <a:solidFill>
                      <a:schemeClr val="tx2"/>
                    </a:solidFill>
                  </a:rPr>
                  <a:t>variables</a:t>
                </a:r>
                <a:r>
                  <a:rPr lang="en-US" dirty="0" smtClean="0"/>
                  <a:t>:</a:t>
                </a:r>
                <a:r>
                  <a:rPr lang="en-US" dirty="0"/>
                  <a:t> </a:t>
                </a:r>
                <a:r>
                  <a:rPr lang="en-US" dirty="0" smtClean="0"/>
                  <a:t> </a:t>
                </a:r>
                <a14:m>
                  <m:oMath xmlns:m="http://schemas.openxmlformats.org/officeDocument/2006/math">
                    <m:r>
                      <a:rPr lang="en-US" i="1">
                        <a:latin typeface="Cambria Math"/>
                        <a:ea typeface="Cambria Math"/>
                      </a:rPr>
                      <m:t>∀</m:t>
                    </m:r>
                    <m:r>
                      <a:rPr lang="en-US" i="1">
                        <a:latin typeface="Cambria Math"/>
                        <a:ea typeface="Cambria Math"/>
                      </a:rPr>
                      <m:t>𝑒</m:t>
                    </m:r>
                    <m:r>
                      <a:rPr lang="en-US" i="1">
                        <a:latin typeface="Cambria Math"/>
                        <a:ea typeface="Cambria Math"/>
                      </a:rPr>
                      <m:t>∈</m:t>
                    </m:r>
                    <m:r>
                      <a:rPr lang="en-US" i="1">
                        <a:latin typeface="Cambria Math"/>
                        <a:ea typeface="Cambria Math"/>
                      </a:rPr>
                      <m:t>𝐸</m:t>
                    </m:r>
                  </m:oMath>
                </a14:m>
                <a:r>
                  <a:rPr lang="en-US" dirty="0"/>
                  <a:t>		 </a:t>
                </a:r>
                <a:r>
                  <a:rPr lang="en-US" dirty="0" smtClean="0"/>
                  <a:t>       </a:t>
                </a:r>
                <a14:m>
                  <m:oMath xmlns:m="http://schemas.openxmlformats.org/officeDocument/2006/math">
                    <m:sSub>
                      <m:sSubPr>
                        <m:ctrlPr>
                          <a:rPr lang="en-US" i="1">
                            <a:latin typeface="Cambria Math"/>
                          </a:rPr>
                        </m:ctrlPr>
                      </m:sSubPr>
                      <m:e>
                        <m:r>
                          <a:rPr lang="en-US" i="1">
                            <a:latin typeface="Cambria Math"/>
                          </a:rPr>
                          <m:t>𝑥</m:t>
                        </m:r>
                      </m:e>
                      <m:sub>
                        <m:r>
                          <a:rPr lang="en-US" i="1">
                            <a:latin typeface="Cambria Math"/>
                          </a:rPr>
                          <m:t>𝑒</m:t>
                        </m:r>
                      </m:sub>
                    </m:sSub>
                  </m:oMath>
                </a14:m>
                <a:endParaRPr lang="en-US" dirty="0" smtClean="0"/>
              </a:p>
              <a:p>
                <a:pPr marL="0" indent="0">
                  <a:buNone/>
                </a:pPr>
                <a:r>
                  <a:rPr lang="en-US" dirty="0" smtClean="0"/>
                  <a:t>Parity </a:t>
                </a:r>
                <a:r>
                  <a:rPr lang="en-US" dirty="0" smtClean="0">
                    <a:solidFill>
                      <a:schemeClr val="tx2"/>
                    </a:solidFill>
                  </a:rPr>
                  <a:t>constraints</a:t>
                </a:r>
                <a:r>
                  <a:rPr lang="en-US" dirty="0" smtClean="0"/>
                  <a:t>:   </a:t>
                </a:r>
                <a14:m>
                  <m:oMath xmlns:m="http://schemas.openxmlformats.org/officeDocument/2006/math">
                    <m:r>
                      <a:rPr lang="en-US" i="1" smtClean="0">
                        <a:latin typeface="Cambria Math"/>
                        <a:ea typeface="Cambria Math"/>
                      </a:rPr>
                      <m:t>∀</m:t>
                    </m:r>
                    <m:r>
                      <a:rPr lang="en-US" b="0" i="1" smtClean="0">
                        <a:latin typeface="Cambria Math"/>
                        <a:ea typeface="Cambria Math"/>
                      </a:rPr>
                      <m:t>𝑣</m:t>
                    </m:r>
                    <m:r>
                      <a:rPr lang="en-US" b="0" i="1" smtClean="0">
                        <a:latin typeface="Cambria Math"/>
                        <a:ea typeface="Cambria Math"/>
                      </a:rPr>
                      <m:t>∈</m:t>
                    </m:r>
                    <m:r>
                      <a:rPr lang="en-US" b="0" i="1" smtClean="0">
                        <a:latin typeface="Cambria Math"/>
                        <a:ea typeface="Cambria Math"/>
                      </a:rPr>
                      <m:t>𝑉</m:t>
                    </m:r>
                  </m:oMath>
                </a14:m>
                <a:r>
                  <a:rPr lang="en-US" dirty="0" smtClean="0"/>
                  <a:t>	        </a:t>
                </a:r>
                <a14:m>
                  <m:oMath xmlns:m="http://schemas.openxmlformats.org/officeDocument/2006/math">
                    <m:nary>
                      <m:naryPr>
                        <m:chr m:val="∑"/>
                        <m:supHide m:val="on"/>
                        <m:ctrlPr>
                          <a:rPr lang="en-US" i="1" smtClean="0">
                            <a:latin typeface="Cambria Math"/>
                          </a:rPr>
                        </m:ctrlPr>
                      </m:naryPr>
                      <m:sub>
                        <m:r>
                          <m:rPr>
                            <m:brk m:alnAt="7"/>
                          </m:rPr>
                          <a:rPr lang="en-US" b="0" i="1" smtClean="0">
                            <a:latin typeface="Cambria Math"/>
                          </a:rPr>
                          <m:t>𝑒</m:t>
                        </m:r>
                        <m:r>
                          <a:rPr lang="en-US" b="0" i="1" smtClean="0">
                            <a:latin typeface="Cambria Math"/>
                            <a:ea typeface="Cambria Math"/>
                          </a:rPr>
                          <m:t>∋</m:t>
                        </m:r>
                        <m:r>
                          <a:rPr lang="en-US" b="0" i="1" smtClean="0">
                            <a:latin typeface="Cambria Math"/>
                            <a:ea typeface="Cambria Math"/>
                          </a:rPr>
                          <m:t>𝑣</m:t>
                        </m:r>
                      </m:sub>
                      <m:sup/>
                      <m:e>
                        <m:sSub>
                          <m:sSubPr>
                            <m:ctrlPr>
                              <a:rPr lang="en-US" i="1" smtClean="0">
                                <a:latin typeface="Cambria Math"/>
                              </a:rPr>
                            </m:ctrlPr>
                          </m:sSubPr>
                          <m:e>
                            <m:r>
                              <a:rPr lang="en-US" b="0" i="1" smtClean="0">
                                <a:latin typeface="Cambria Math"/>
                              </a:rPr>
                              <m:t>𝑥</m:t>
                            </m:r>
                          </m:e>
                          <m:sub>
                            <m:r>
                              <a:rPr lang="en-US" b="0" i="1" smtClean="0">
                                <a:latin typeface="Cambria Math"/>
                              </a:rPr>
                              <m:t>𝑒</m:t>
                            </m:r>
                          </m:sub>
                        </m:sSub>
                      </m:e>
                    </m:nary>
                    <m:r>
                      <a:rPr lang="en-US" i="1" smtClean="0">
                        <a:latin typeface="Cambria Math"/>
                        <a:ea typeface="Cambria Math"/>
                      </a:rPr>
                      <m:t>≡</m:t>
                    </m:r>
                    <m:r>
                      <a:rPr lang="en-US" b="0" i="1" smtClean="0">
                        <a:latin typeface="Cambria Math"/>
                        <a:ea typeface="Cambria Math"/>
                      </a:rPr>
                      <m:t>   (</m:t>
                    </m:r>
                    <m:r>
                      <a:rPr lang="en-US" b="0" i="1" smtClean="0">
                        <a:latin typeface="Cambria Math"/>
                        <a:ea typeface="Cambria Math"/>
                      </a:rPr>
                      <m:t>𝑣</m:t>
                    </m:r>
                    <m:r>
                      <a:rPr lang="en-US" b="0" i="1" smtClean="0">
                        <a:latin typeface="Cambria Math"/>
                        <a:ea typeface="Cambria Math"/>
                      </a:rPr>
                      <m:t>)</m:t>
                    </m:r>
                  </m:oMath>
                </a14:m>
                <a:r>
                  <a:rPr lang="en-US" dirty="0" smtClean="0"/>
                  <a:t/>
                </a:r>
                <a:br>
                  <a:rPr lang="en-US" dirty="0" smtClean="0"/>
                </a:br>
                <a:r>
                  <a:rPr lang="en-US" dirty="0" smtClean="0"/>
                  <a:t>(linear equations)</a:t>
                </a:r>
                <a:br>
                  <a:rPr lang="en-US" dirty="0" smtClean="0"/>
                </a:br>
                <a:endParaRPr lang="en-US" dirty="0" smtClean="0"/>
              </a:p>
              <a:p>
                <a:pPr marL="0" indent="0">
                  <a:buNone/>
                </a:pPr>
                <a:r>
                  <a:rPr lang="en-US" dirty="0" smtClean="0"/>
                  <a:t>When       has </a:t>
                </a:r>
                <a:r>
                  <a:rPr lang="en-US" b="1" dirty="0" smtClean="0">
                    <a:solidFill>
                      <a:srgbClr val="C00000"/>
                    </a:solidFill>
                  </a:rPr>
                  <a:t>odd</a:t>
                </a:r>
                <a:r>
                  <a:rPr lang="en-US" dirty="0" smtClean="0">
                    <a:solidFill>
                      <a:srgbClr val="C00000"/>
                    </a:solidFill>
                  </a:rPr>
                  <a:t> total parity</a:t>
                </a:r>
                <a:r>
                  <a:rPr lang="en-US" dirty="0" smtClean="0"/>
                  <a:t>, </a:t>
                </a:r>
                <a:r>
                  <a:rPr lang="en-US" dirty="0" smtClean="0">
                    <a:solidFill>
                      <a:schemeClr val="tx2"/>
                    </a:solidFill>
                  </a:rPr>
                  <a:t>CSP</a:t>
                </a:r>
                <a:r>
                  <a:rPr lang="en-US" dirty="0" smtClean="0"/>
                  <a:t> is UNSAT.</a:t>
                </a:r>
                <a:r>
                  <a:rPr lang="en-US" dirty="0"/>
                  <a:t/>
                </a:r>
                <a:br>
                  <a:rPr lang="en-US" dirty="0"/>
                </a:br>
                <a:endParaRPr lang="en-US" sz="360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24400"/>
              </a:xfrm>
              <a:blipFill rotWithShape="1">
                <a:blip r:embed="rId6"/>
                <a:stretch>
                  <a:fillRect l="-1852" t="-1677" b="-7226"/>
                </a:stretch>
              </a:blipFill>
            </p:spPr>
            <p:txBody>
              <a:bodyPr/>
              <a:lstStyle/>
              <a:p>
                <a:r>
                  <a:rPr lang="en-US">
                    <a:noFill/>
                  </a:rPr>
                  <a:t> </a:t>
                </a:r>
              </a:p>
            </p:txBody>
          </p:sp>
        </mc:Fallback>
      </mc:AlternateContent>
      <p:pic>
        <p:nvPicPr>
          <p:cNvPr id="12" name="Picture 11"/>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752600" y="6062218"/>
            <a:ext cx="228822" cy="262382"/>
          </a:xfrm>
          <a:prstGeom prst="rect">
            <a:avLst/>
          </a:prstGeom>
        </p:spPr>
      </p:pic>
      <p:pic>
        <p:nvPicPr>
          <p:cNvPr id="14" name="Picture 1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838200" y="2819400"/>
            <a:ext cx="228822" cy="262382"/>
          </a:xfrm>
          <a:prstGeom prst="rect">
            <a:avLst/>
          </a:prstGeom>
        </p:spPr>
      </p:pic>
      <p:pic>
        <p:nvPicPr>
          <p:cNvPr id="15" name="Picture 14"/>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7695978" y="4538218"/>
            <a:ext cx="228822" cy="262382"/>
          </a:xfrm>
          <a:prstGeom prst="rect">
            <a:avLst/>
          </a:prstGeom>
        </p:spPr>
      </p:pic>
      <p:grpSp>
        <p:nvGrpSpPr>
          <p:cNvPr id="27" name="Group 26"/>
          <p:cNvGrpSpPr/>
          <p:nvPr/>
        </p:nvGrpSpPr>
        <p:grpSpPr>
          <a:xfrm>
            <a:off x="6136842" y="1595735"/>
            <a:ext cx="1711758" cy="1833265"/>
            <a:chOff x="6136842" y="1143000"/>
            <a:chExt cx="1711758" cy="1833265"/>
          </a:xfrm>
        </p:grpSpPr>
        <p:sp>
          <p:nvSpPr>
            <p:cNvPr id="4" name="Oval 3"/>
            <p:cNvSpPr/>
            <p:nvPr/>
          </p:nvSpPr>
          <p:spPr>
            <a:xfrm>
              <a:off x="6858000" y="1600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400800" y="2438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315200" y="2438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4" idx="3"/>
              <a:endCxn id="16" idx="7"/>
            </p:cNvCxnSpPr>
            <p:nvPr/>
          </p:nvCxnSpPr>
          <p:spPr>
            <a:xfrm flipH="1">
              <a:off x="6595922" y="1795322"/>
              <a:ext cx="295556" cy="676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 idx="5"/>
              <a:endCxn id="17" idx="1"/>
            </p:cNvCxnSpPr>
            <p:nvPr/>
          </p:nvCxnSpPr>
          <p:spPr>
            <a:xfrm>
              <a:off x="7053122" y="1795322"/>
              <a:ext cx="295556" cy="676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6" idx="6"/>
              <a:endCxn id="17" idx="2"/>
            </p:cNvCxnSpPr>
            <p:nvPr/>
          </p:nvCxnSpPr>
          <p:spPr>
            <a:xfrm>
              <a:off x="6629400" y="2552700"/>
              <a:ext cx="68580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136842" y="2514600"/>
              <a:ext cx="340158" cy="461665"/>
            </a:xfrm>
            <a:prstGeom prst="rect">
              <a:avLst/>
            </a:prstGeom>
            <a:noFill/>
          </p:spPr>
          <p:txBody>
            <a:bodyPr wrap="none" rtlCol="0">
              <a:spAutoFit/>
            </a:bodyPr>
            <a:lstStyle/>
            <a:p>
              <a:r>
                <a:rPr lang="en-US" sz="2400" b="1" dirty="0" smtClean="0"/>
                <a:t>1</a:t>
              </a:r>
              <a:endParaRPr lang="en-US" sz="2400" b="1" dirty="0"/>
            </a:p>
          </p:txBody>
        </p:sp>
        <p:sp>
          <p:nvSpPr>
            <p:cNvPr id="25" name="TextBox 24"/>
            <p:cNvSpPr txBox="1"/>
            <p:nvPr/>
          </p:nvSpPr>
          <p:spPr>
            <a:xfrm>
              <a:off x="7508442" y="2514600"/>
              <a:ext cx="340158" cy="461665"/>
            </a:xfrm>
            <a:prstGeom prst="rect">
              <a:avLst/>
            </a:prstGeom>
            <a:noFill/>
          </p:spPr>
          <p:txBody>
            <a:bodyPr wrap="none" rtlCol="0">
              <a:spAutoFit/>
            </a:bodyPr>
            <a:lstStyle/>
            <a:p>
              <a:r>
                <a:rPr lang="en-US" sz="2400" b="1" dirty="0"/>
                <a:t>0</a:t>
              </a:r>
              <a:endParaRPr lang="en-US" sz="2400" b="1" dirty="0"/>
            </a:p>
          </p:txBody>
        </p:sp>
        <p:sp>
          <p:nvSpPr>
            <p:cNvPr id="26" name="TextBox 25"/>
            <p:cNvSpPr txBox="1"/>
            <p:nvPr/>
          </p:nvSpPr>
          <p:spPr>
            <a:xfrm>
              <a:off x="6822642" y="1143000"/>
              <a:ext cx="340158" cy="461665"/>
            </a:xfrm>
            <a:prstGeom prst="rect">
              <a:avLst/>
            </a:prstGeom>
            <a:noFill/>
          </p:spPr>
          <p:txBody>
            <a:bodyPr wrap="none" rtlCol="0">
              <a:spAutoFit/>
            </a:bodyPr>
            <a:lstStyle/>
            <a:p>
              <a:r>
                <a:rPr lang="en-US" sz="2400" b="1" dirty="0"/>
                <a:t>0</a:t>
              </a:r>
              <a:endParaRPr lang="en-US" sz="2400" b="1" dirty="0"/>
            </a:p>
          </p:txBody>
        </p:sp>
      </p:grpSp>
    </p:spTree>
    <p:extLst>
      <p:ext uri="{BB962C8B-B14F-4D97-AF65-F5344CB8AC3E}">
        <p14:creationId xmlns:p14="http://schemas.microsoft.com/office/powerpoint/2010/main" val="550642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Tseitin</a:t>
            </a:r>
            <a:r>
              <a:rPr lang="en-US" dirty="0" smtClean="0"/>
              <a:t> Tautologies</a:t>
            </a:r>
            <a:endParaRPr lang="en-US" dirty="0"/>
          </a:p>
        </p:txBody>
      </p:sp>
      <p:sp>
        <p:nvSpPr>
          <p:cNvPr id="3" name="Content Placeholder 2"/>
          <p:cNvSpPr>
            <a:spLocks noGrp="1"/>
          </p:cNvSpPr>
          <p:nvPr>
            <p:ph idx="1"/>
          </p:nvPr>
        </p:nvSpPr>
        <p:spPr>
          <a:xfrm>
            <a:off x="457200" y="1524000"/>
            <a:ext cx="8229600" cy="4876800"/>
          </a:xfrm>
        </p:spPr>
        <p:txBody>
          <a:bodyPr>
            <a:normAutofit fontScale="92500" lnSpcReduction="20000"/>
          </a:bodyPr>
          <a:lstStyle/>
          <a:p>
            <a:r>
              <a:rPr lang="en-US" dirty="0" smtClean="0"/>
              <a:t>When </a:t>
            </a:r>
            <a:r>
              <a:rPr lang="en-US" b="1" dirty="0">
                <a:sym typeface="Symbol"/>
              </a:rPr>
              <a:t></a:t>
            </a:r>
            <a:r>
              <a:rPr lang="en-US" dirty="0" smtClean="0"/>
              <a:t> odd, G connected, corresponding </a:t>
            </a:r>
            <a:r>
              <a:rPr lang="en-US" dirty="0" smtClean="0">
                <a:solidFill>
                  <a:schemeClr val="tx2"/>
                </a:solidFill>
              </a:rPr>
              <a:t>CNF</a:t>
            </a:r>
            <a:r>
              <a:rPr lang="en-US" dirty="0" smtClean="0"/>
              <a:t> is called a </a:t>
            </a:r>
            <a:r>
              <a:rPr lang="en-US" dirty="0" err="1" smtClean="0"/>
              <a:t>Tseitin</a:t>
            </a:r>
            <a:r>
              <a:rPr lang="en-US" dirty="0" smtClean="0"/>
              <a:t> tautology. [</a:t>
            </a:r>
            <a:r>
              <a:rPr lang="en-US" dirty="0" err="1" smtClean="0"/>
              <a:t>Tseitin</a:t>
            </a:r>
            <a:r>
              <a:rPr lang="en-US" dirty="0" smtClean="0"/>
              <a:t> ‘68]</a:t>
            </a:r>
          </a:p>
          <a:p>
            <a:pPr lvl="8"/>
            <a:endParaRPr lang="en-US" dirty="0" smtClean="0"/>
          </a:p>
          <a:p>
            <a:r>
              <a:rPr lang="en-US" dirty="0" smtClean="0"/>
              <a:t>Specifics of </a:t>
            </a:r>
            <a:r>
              <a:rPr lang="en-US" b="1" dirty="0">
                <a:sym typeface="Symbol"/>
              </a:rPr>
              <a:t> </a:t>
            </a:r>
            <a:r>
              <a:rPr lang="en-US" dirty="0" smtClean="0">
                <a:sym typeface="Symbol"/>
              </a:rPr>
              <a:t>don’t matter, only </a:t>
            </a:r>
            <a:r>
              <a:rPr lang="en-US" dirty="0" smtClean="0">
                <a:solidFill>
                  <a:srgbClr val="C00000"/>
                </a:solidFill>
              </a:rPr>
              <a:t>total parity</a:t>
            </a:r>
            <a:r>
              <a:rPr lang="en-US" dirty="0" smtClean="0"/>
              <a:t>. </a:t>
            </a:r>
            <a:br>
              <a:rPr lang="en-US" dirty="0" smtClean="0"/>
            </a:br>
            <a:r>
              <a:rPr lang="en-US" dirty="0" smtClean="0"/>
              <a:t>The graph is what determines the hardness.</a:t>
            </a:r>
          </a:p>
          <a:p>
            <a:pPr lvl="8"/>
            <a:endParaRPr lang="en-US" dirty="0" smtClean="0"/>
          </a:p>
          <a:p>
            <a:r>
              <a:rPr lang="en-US" dirty="0" smtClean="0"/>
              <a:t>Known to be hard with respect to Size and Space when </a:t>
            </a:r>
            <a:r>
              <a:rPr lang="en-US" dirty="0" smtClean="0">
                <a:solidFill>
                  <a:schemeClr val="accent3">
                    <a:lumMod val="50000"/>
                  </a:schemeClr>
                </a:solidFill>
              </a:rPr>
              <a:t>G is a constant degree expander</a:t>
            </a:r>
            <a:r>
              <a:rPr lang="en-US" dirty="0"/>
              <a:t>.</a:t>
            </a:r>
            <a:r>
              <a:rPr lang="en-US" dirty="0" smtClean="0"/>
              <a:t/>
            </a:r>
            <a:br>
              <a:rPr lang="en-US" dirty="0" smtClean="0"/>
            </a:br>
            <a:r>
              <a:rPr lang="en-US" dirty="0" smtClean="0"/>
              <a:t>[</a:t>
            </a:r>
            <a:r>
              <a:rPr lang="en-US" dirty="0" smtClean="0"/>
              <a:t>Urquhart </a:t>
            </a:r>
            <a:r>
              <a:rPr lang="en-US" dirty="0" smtClean="0"/>
              <a:t>‘87, </a:t>
            </a:r>
            <a:r>
              <a:rPr lang="en-US" dirty="0" err="1" smtClean="0">
                <a:sym typeface="Symbol"/>
              </a:rPr>
              <a:t>Tor</a:t>
            </a:r>
            <a:r>
              <a:rPr lang="en-US" dirty="0" err="1" smtClean="0"/>
              <a:t>á</a:t>
            </a:r>
            <a:r>
              <a:rPr lang="en-US" dirty="0" err="1" smtClean="0">
                <a:sym typeface="Symbol"/>
              </a:rPr>
              <a:t>n</a:t>
            </a:r>
            <a:r>
              <a:rPr lang="en-US" dirty="0" smtClean="0">
                <a:sym typeface="Symbol"/>
              </a:rPr>
              <a:t> ‘99]</a:t>
            </a:r>
            <a:endParaRPr lang="en-US" b="0" dirty="0" smtClean="0">
              <a:sym typeface="Symbol"/>
            </a:endParaRPr>
          </a:p>
          <a:p>
            <a:pPr lvl="8"/>
            <a:endParaRPr lang="en-US" baseline="30000" dirty="0" smtClean="0"/>
          </a:p>
          <a:p>
            <a:r>
              <a:rPr lang="en-US" b="1" dirty="0" smtClean="0">
                <a:solidFill>
                  <a:schemeClr val="accent5">
                    <a:lumMod val="50000"/>
                  </a:schemeClr>
                </a:solidFill>
              </a:rPr>
              <a:t>This work: </a:t>
            </a:r>
            <a:r>
              <a:rPr lang="en-US" dirty="0" smtClean="0"/>
              <a:t>Tradeoffs on </a:t>
            </a:r>
            <a:r>
              <a:rPr lang="en-US" b="1" dirty="0" smtClean="0">
                <a:solidFill>
                  <a:schemeClr val="accent3">
                    <a:lumMod val="50000"/>
                  </a:schemeClr>
                </a:solidFill>
                <a:latin typeface="Cambria Math" pitchFamily="18" charset="0"/>
                <a:ea typeface="Cambria Math" pitchFamily="18" charset="0"/>
              </a:rPr>
              <a:t>𝒏 × 𝒍</a:t>
            </a:r>
            <a:r>
              <a:rPr lang="en-US" dirty="0" smtClean="0">
                <a:solidFill>
                  <a:schemeClr val="accent3"/>
                </a:solidFill>
                <a:latin typeface="Cambria Math" pitchFamily="18" charset="0"/>
                <a:ea typeface="Cambria Math" pitchFamily="18" charset="0"/>
              </a:rPr>
              <a:t>  </a:t>
            </a:r>
            <a:r>
              <a:rPr lang="en-US" b="1" dirty="0" smtClean="0">
                <a:solidFill>
                  <a:schemeClr val="accent3">
                    <a:lumMod val="50000"/>
                  </a:schemeClr>
                </a:solidFill>
              </a:rPr>
              <a:t>grid</a:t>
            </a:r>
            <a:r>
              <a:rPr lang="en-US" dirty="0" smtClean="0"/>
              <a:t>, </a:t>
            </a:r>
            <a:r>
              <a:rPr lang="en-US" dirty="0" smtClean="0">
                <a:solidFill>
                  <a:schemeClr val="accent3">
                    <a:lumMod val="50000"/>
                  </a:schemeClr>
                </a:solidFill>
                <a:latin typeface="Cambria Math" pitchFamily="18" charset="0"/>
                <a:ea typeface="Cambria Math" pitchFamily="18" charset="0"/>
              </a:rPr>
              <a:t>𝒍 ≫ 𝒏</a:t>
            </a:r>
            <a:r>
              <a:rPr lang="en-US" dirty="0"/>
              <a:t>, </a:t>
            </a:r>
            <a:r>
              <a:rPr lang="en-US" dirty="0" smtClean="0"/>
              <a:t>and similar graphs, using </a:t>
            </a:r>
            <a:r>
              <a:rPr lang="en-US" dirty="0" err="1" smtClean="0">
                <a:solidFill>
                  <a:srgbClr val="002060"/>
                </a:solidFill>
              </a:rPr>
              <a:t>isoperimetry</a:t>
            </a:r>
            <a:r>
              <a:rPr lang="en-US" dirty="0" smtClean="0"/>
              <a:t>.</a:t>
            </a:r>
            <a:endParaRPr lang="en-US" dirty="0"/>
          </a:p>
        </p:txBody>
      </p:sp>
    </p:spTree>
    <p:extLst>
      <p:ext uri="{BB962C8B-B14F-4D97-AF65-F5344CB8AC3E}">
        <p14:creationId xmlns:p14="http://schemas.microsoft.com/office/powerpoint/2010/main" val="40652243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Tseitin</a:t>
            </a:r>
            <a:r>
              <a:rPr lang="en-US" dirty="0" smtClean="0"/>
              <a:t> formula on Grid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Consider </a:t>
                </a:r>
                <a:r>
                  <a:rPr lang="en-US" dirty="0" err="1" smtClean="0"/>
                  <a:t>Tseitin</a:t>
                </a:r>
                <a:r>
                  <a:rPr lang="en-US" dirty="0" smtClean="0"/>
                  <a:t> formula on </a:t>
                </a:r>
                <a:r>
                  <a:rPr lang="en-US" b="1" dirty="0">
                    <a:solidFill>
                      <a:schemeClr val="accent3">
                        <a:lumMod val="50000"/>
                      </a:schemeClr>
                    </a:solidFill>
                    <a:latin typeface="Cambria Math" pitchFamily="18" charset="0"/>
                    <a:ea typeface="Cambria Math" pitchFamily="18" charset="0"/>
                  </a:rPr>
                  <a:t>𝒏 × 𝒍</a:t>
                </a:r>
                <a:r>
                  <a:rPr lang="en-US" dirty="0">
                    <a:solidFill>
                      <a:schemeClr val="accent3"/>
                    </a:solidFill>
                    <a:latin typeface="Cambria Math" pitchFamily="18" charset="0"/>
                    <a:ea typeface="Cambria Math" pitchFamily="18" charset="0"/>
                  </a:rPr>
                  <a:t>  </a:t>
                </a:r>
                <a:r>
                  <a:rPr lang="en-US" b="1" dirty="0">
                    <a:solidFill>
                      <a:schemeClr val="accent3">
                        <a:lumMod val="50000"/>
                      </a:schemeClr>
                    </a:solidFill>
                  </a:rPr>
                  <a:t>grid</a:t>
                </a:r>
                <a:r>
                  <a:rPr lang="en-US" dirty="0"/>
                  <a:t>, </a:t>
                </a:r>
                <a:r>
                  <a:rPr lang="en-US" dirty="0" smtClean="0">
                    <a:solidFill>
                      <a:schemeClr val="accent3">
                        <a:lumMod val="50000"/>
                      </a:schemeClr>
                    </a:solidFill>
                    <a:latin typeface="Cambria Math" pitchFamily="18" charset="0"/>
                    <a:ea typeface="Cambria Math" pitchFamily="18" charset="0"/>
                  </a:rPr>
                  <a:t>𝒍</a:t>
                </a:r>
                <a:r>
                  <a:rPr lang="en-US" b="1" dirty="0" smtClean="0">
                    <a:solidFill>
                      <a:schemeClr val="accent3">
                        <a:lumMod val="50000"/>
                      </a:schemeClr>
                    </a:solidFill>
                    <a:latin typeface="Cambria Math" pitchFamily="18" charset="0"/>
                    <a:ea typeface="Cambria Math" pitchFamily="18" charset="0"/>
                  </a:rPr>
                  <a:t>=4</a:t>
                </a:r>
                <a14:m>
                  <m:oMath xmlns:m="http://schemas.openxmlformats.org/officeDocument/2006/math">
                    <m:sSup>
                      <m:sSupPr>
                        <m:ctrlPr>
                          <a:rPr lang="en-US" b="1" i="1" dirty="0" smtClean="0">
                            <a:solidFill>
                              <a:schemeClr val="accent3">
                                <a:lumMod val="50000"/>
                              </a:schemeClr>
                            </a:solidFill>
                            <a:latin typeface="Cambria Math"/>
                            <a:ea typeface="Cambria Math" pitchFamily="18" charset="0"/>
                          </a:rPr>
                        </m:ctrlPr>
                      </m:sSupPr>
                      <m:e>
                        <m:r>
                          <a:rPr lang="en-US" b="1" i="1" dirty="0" smtClean="0">
                            <a:solidFill>
                              <a:schemeClr val="accent3">
                                <a:lumMod val="50000"/>
                              </a:schemeClr>
                            </a:solidFill>
                            <a:latin typeface="Cambria Math"/>
                            <a:ea typeface="Cambria Math" pitchFamily="18" charset="0"/>
                          </a:rPr>
                          <m:t>𝒏</m:t>
                        </m:r>
                      </m:e>
                      <m:sup>
                        <m:r>
                          <a:rPr lang="en-US" b="1" i="1" dirty="0" smtClean="0">
                            <a:solidFill>
                              <a:schemeClr val="accent3">
                                <a:lumMod val="50000"/>
                              </a:schemeClr>
                            </a:solidFill>
                            <a:latin typeface="Cambria Math"/>
                            <a:ea typeface="Cambria Math" pitchFamily="18" charset="0"/>
                          </a:rPr>
                          <m:t>𝟐</m:t>
                        </m:r>
                      </m:sup>
                    </m:sSup>
                  </m:oMath>
                </a14:m>
                <a:r>
                  <a:rPr lang="en-US" dirty="0" smtClean="0"/>
                  <a:t> </a:t>
                </a:r>
                <a:endParaRPr lang="en-US" dirty="0"/>
              </a:p>
              <a:p>
                <a:endParaRPr lang="en-US" dirty="0" smtClean="0"/>
              </a:p>
              <a:p>
                <a:endParaRPr lang="en-US" dirty="0"/>
              </a:p>
              <a:p>
                <a:endParaRPr lang="en-US" dirty="0" smtClean="0"/>
              </a:p>
              <a:p>
                <a:endParaRPr lang="en-US" dirty="0" smtClean="0"/>
              </a:p>
              <a:p>
                <a:r>
                  <a:rPr lang="en-US" dirty="0" smtClean="0"/>
                  <a:t>How can we build a resolution refutation?</a:t>
                </a:r>
                <a:endParaRPr lang="en-US" dirty="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
        <p:nvSpPr>
          <p:cNvPr id="4" name="Oval 3"/>
          <p:cNvSpPr/>
          <p:nvPr/>
        </p:nvSpPr>
        <p:spPr>
          <a:xfrm>
            <a:off x="15240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5240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5240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5240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16764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6764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6764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6764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20574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0574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0574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0574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22098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2098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2098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2098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25908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5908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5908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25908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nvCxnSpPr>
        <p:spPr>
          <a:xfrm>
            <a:off x="27432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7432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7432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7432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31242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31242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31242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31242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a:off x="32766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2766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32766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32766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36576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36576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36576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36576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p:cNvCxnSpPr/>
          <p:nvPr/>
        </p:nvCxnSpPr>
        <p:spPr>
          <a:xfrm>
            <a:off x="38100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38100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38100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8100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41910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41910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41910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41910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p:cNvCxnSpPr/>
          <p:nvPr/>
        </p:nvCxnSpPr>
        <p:spPr>
          <a:xfrm>
            <a:off x="43434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43434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43434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43434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24" name="Oval 123"/>
          <p:cNvSpPr/>
          <p:nvPr/>
        </p:nvSpPr>
        <p:spPr>
          <a:xfrm>
            <a:off x="47244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47244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47244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47244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Connector 127"/>
          <p:cNvCxnSpPr/>
          <p:nvPr/>
        </p:nvCxnSpPr>
        <p:spPr>
          <a:xfrm>
            <a:off x="48768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48768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48768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48768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44" name="Oval 143"/>
          <p:cNvSpPr/>
          <p:nvPr/>
        </p:nvSpPr>
        <p:spPr>
          <a:xfrm>
            <a:off x="52578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52578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52578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52578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8" name="Straight Connector 147"/>
          <p:cNvCxnSpPr/>
          <p:nvPr/>
        </p:nvCxnSpPr>
        <p:spPr>
          <a:xfrm>
            <a:off x="54102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54102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54102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54102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64" name="Oval 163"/>
          <p:cNvSpPr/>
          <p:nvPr/>
        </p:nvSpPr>
        <p:spPr>
          <a:xfrm>
            <a:off x="57912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p:nvPr/>
        </p:nvSpPr>
        <p:spPr>
          <a:xfrm>
            <a:off x="57912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57912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p:nvSpPr>
        <p:spPr>
          <a:xfrm>
            <a:off x="57912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8" name="Straight Connector 167"/>
          <p:cNvCxnSpPr/>
          <p:nvPr/>
        </p:nvCxnSpPr>
        <p:spPr>
          <a:xfrm>
            <a:off x="59436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59436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59436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59436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4" name="Oval 183"/>
          <p:cNvSpPr/>
          <p:nvPr/>
        </p:nvSpPr>
        <p:spPr>
          <a:xfrm>
            <a:off x="63246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p:nvPr/>
        </p:nvSpPr>
        <p:spPr>
          <a:xfrm>
            <a:off x="63246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p:nvSpPr>
        <p:spPr>
          <a:xfrm>
            <a:off x="63246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63246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8" name="Straight Connector 187"/>
          <p:cNvCxnSpPr/>
          <p:nvPr/>
        </p:nvCxnSpPr>
        <p:spPr>
          <a:xfrm>
            <a:off x="64770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64770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64770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64770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204" name="Oval 203"/>
          <p:cNvSpPr/>
          <p:nvPr/>
        </p:nvSpPr>
        <p:spPr>
          <a:xfrm>
            <a:off x="68580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p:cNvSpPr/>
          <p:nvPr/>
        </p:nvSpPr>
        <p:spPr>
          <a:xfrm>
            <a:off x="68580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p:cNvSpPr/>
          <p:nvPr/>
        </p:nvSpPr>
        <p:spPr>
          <a:xfrm>
            <a:off x="68580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p:cNvSpPr/>
          <p:nvPr/>
        </p:nvSpPr>
        <p:spPr>
          <a:xfrm>
            <a:off x="68580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8" name="Straight Connector 207"/>
          <p:cNvCxnSpPr/>
          <p:nvPr/>
        </p:nvCxnSpPr>
        <p:spPr>
          <a:xfrm>
            <a:off x="70104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70104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70104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70104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224" name="Oval 223"/>
          <p:cNvSpPr/>
          <p:nvPr/>
        </p:nvSpPr>
        <p:spPr>
          <a:xfrm>
            <a:off x="73914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p:nvPr/>
        </p:nvSpPr>
        <p:spPr>
          <a:xfrm>
            <a:off x="73914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p:cNvSpPr/>
          <p:nvPr/>
        </p:nvSpPr>
        <p:spPr>
          <a:xfrm>
            <a:off x="73914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p:nvPr/>
        </p:nvSpPr>
        <p:spPr>
          <a:xfrm>
            <a:off x="73914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TextBox 227"/>
          <p:cNvSpPr txBox="1"/>
          <p:nvPr/>
        </p:nvSpPr>
        <p:spPr>
          <a:xfrm>
            <a:off x="4343400" y="4038600"/>
            <a:ext cx="247184" cy="369332"/>
          </a:xfrm>
          <a:prstGeom prst="rect">
            <a:avLst/>
          </a:prstGeom>
          <a:noFill/>
        </p:spPr>
        <p:txBody>
          <a:bodyPr wrap="none" rtlCol="0">
            <a:spAutoFit/>
          </a:bodyPr>
          <a:lstStyle/>
          <a:p>
            <a:r>
              <a:rPr lang="en-US" dirty="0" smtClean="0">
                <a:latin typeface="Cambria Math" pitchFamily="18" charset="0"/>
                <a:ea typeface="Cambria Math" pitchFamily="18" charset="0"/>
              </a:rPr>
              <a:t>l</a:t>
            </a:r>
            <a:endParaRPr lang="en-US" dirty="0">
              <a:latin typeface="Cambria Math" pitchFamily="18" charset="0"/>
              <a:ea typeface="Cambria Math" pitchFamily="18" charset="0"/>
            </a:endParaRPr>
          </a:p>
        </p:txBody>
      </p:sp>
      <p:sp>
        <p:nvSpPr>
          <p:cNvPr id="229" name="TextBox 228"/>
          <p:cNvSpPr txBox="1"/>
          <p:nvPr/>
        </p:nvSpPr>
        <p:spPr>
          <a:xfrm>
            <a:off x="1066800" y="3200400"/>
            <a:ext cx="312906" cy="369332"/>
          </a:xfrm>
          <a:prstGeom prst="rect">
            <a:avLst/>
          </a:prstGeom>
          <a:noFill/>
        </p:spPr>
        <p:txBody>
          <a:bodyPr wrap="none" rtlCol="0">
            <a:spAutoFit/>
          </a:bodyPr>
          <a:lstStyle/>
          <a:p>
            <a:r>
              <a:rPr lang="en-US" dirty="0" smtClean="0">
                <a:latin typeface="Cambria Math" pitchFamily="18" charset="0"/>
                <a:ea typeface="Cambria Math" pitchFamily="18" charset="0"/>
              </a:rPr>
              <a:t>n</a:t>
            </a:r>
            <a:endParaRPr lang="en-US" dirty="0">
              <a:latin typeface="Cambria Math" pitchFamily="18" charset="0"/>
              <a:ea typeface="Cambria Math" pitchFamily="18" charset="0"/>
            </a:endParaRPr>
          </a:p>
        </p:txBody>
      </p:sp>
      <p:cxnSp>
        <p:nvCxnSpPr>
          <p:cNvPr id="231" name="Straight Connector 230"/>
          <p:cNvCxnSpPr>
            <a:stCxn id="4" idx="4"/>
            <a:endCxn id="5" idx="0"/>
          </p:cNvCxnSpPr>
          <p:nvPr/>
        </p:nvCxnSpPr>
        <p:spPr>
          <a:xfrm>
            <a:off x="16002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Straight Connector 232"/>
          <p:cNvCxnSpPr>
            <a:stCxn id="5" idx="4"/>
            <a:endCxn id="6" idx="0"/>
          </p:cNvCxnSpPr>
          <p:nvPr/>
        </p:nvCxnSpPr>
        <p:spPr>
          <a:xfrm>
            <a:off x="16002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5" name="Straight Connector 234"/>
          <p:cNvCxnSpPr>
            <a:stCxn id="6" idx="4"/>
            <a:endCxn id="7" idx="0"/>
          </p:cNvCxnSpPr>
          <p:nvPr/>
        </p:nvCxnSpPr>
        <p:spPr>
          <a:xfrm>
            <a:off x="16002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21336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21336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21336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a:off x="26670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26670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26670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32004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32004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32004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37338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37338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37338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a:off x="42672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42672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42672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48006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a:off x="48006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48006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53340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53340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53340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58674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a:off x="58674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a:off x="58674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a:off x="64008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a:off x="64008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64008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a:off x="69342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69342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69342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74676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a:off x="74676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74676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2457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Tseitin</a:t>
            </a:r>
            <a:r>
              <a:rPr lang="en-US" dirty="0" smtClean="0"/>
              <a:t> formula on Grid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8229600" cy="4953000"/>
              </a:xfrm>
            </p:spPr>
            <p:txBody>
              <a:bodyPr>
                <a:normAutofit lnSpcReduction="10000"/>
              </a:bodyPr>
              <a:lstStyle/>
              <a:p>
                <a:r>
                  <a:rPr lang="en-US" dirty="0" smtClean="0"/>
                  <a:t>One idea</a:t>
                </a:r>
                <a:r>
                  <a:rPr lang="en-US" dirty="0" smtClean="0"/>
                  <a:t>: Divide and conquer         </a:t>
                </a:r>
              </a:p>
              <a:p>
                <a:r>
                  <a:rPr lang="en-US" dirty="0" smtClean="0"/>
                  <a:t>Think of DPLL, </a:t>
                </a:r>
                <a:r>
                  <a:rPr lang="en-US" dirty="0" smtClean="0"/>
                  <a:t>repeatedly </a:t>
                </a:r>
                <a:r>
                  <a:rPr lang="en-US" dirty="0" smtClean="0"/>
                  <a:t>bisecting </a:t>
                </a:r>
                <a:r>
                  <a:rPr lang="en-US" dirty="0" smtClean="0"/>
                  <a:t>the graph</a:t>
                </a:r>
              </a:p>
              <a:p>
                <a:endParaRPr lang="en-US" dirty="0"/>
              </a:p>
              <a:p>
                <a:endParaRPr lang="en-US" dirty="0" smtClean="0"/>
              </a:p>
              <a:p>
                <a:endParaRPr lang="en-US" dirty="0" smtClean="0"/>
              </a:p>
              <a:p>
                <a:r>
                  <a:rPr lang="en-US" dirty="0" smtClean="0"/>
                  <a:t>Each time we cut, one </a:t>
                </a:r>
                <a:r>
                  <a:rPr lang="en-US" dirty="0" smtClean="0"/>
                  <a:t>component </a:t>
                </a:r>
                <a:r>
                  <a:rPr lang="en-US" dirty="0" smtClean="0"/>
                  <a:t>is </a:t>
                </a:r>
                <a:r>
                  <a:rPr lang="en-US" dirty="0" err="1" smtClean="0"/>
                  <a:t>unsat</a:t>
                </a:r>
                <a:r>
                  <a:rPr lang="en-US" dirty="0" smtClean="0"/>
                  <a:t>. </a:t>
                </a:r>
                <a:r>
                  <a:rPr lang="en-US" dirty="0" smtClean="0"/>
                  <a:t>So after branching </a:t>
                </a:r>
                <a14:m>
                  <m:oMath xmlns:m="http://schemas.openxmlformats.org/officeDocument/2006/math">
                    <m:r>
                      <a:rPr lang="en-US" b="1" i="1" smtClean="0">
                        <a:solidFill>
                          <a:schemeClr val="accent2"/>
                        </a:solidFill>
                        <a:latin typeface="Cambria Math"/>
                      </a:rPr>
                      <m:t>𝒏</m:t>
                    </m:r>
                    <m:r>
                      <a:rPr lang="en-US" b="1">
                        <a:solidFill>
                          <a:schemeClr val="accent2"/>
                        </a:solidFill>
                        <a:latin typeface="Cambria Math"/>
                      </a:rPr>
                      <m:t> </m:t>
                    </m:r>
                    <m:r>
                      <a:rPr lang="en-US" b="1">
                        <a:solidFill>
                          <a:schemeClr val="accent2"/>
                        </a:solidFill>
                        <a:latin typeface="Cambria Math"/>
                      </a:rPr>
                      <m:t>𝐥𝐨𝐠</m:t>
                    </m:r>
                    <m:r>
                      <a:rPr lang="en-US" b="1">
                        <a:solidFill>
                          <a:schemeClr val="accent2"/>
                        </a:solidFill>
                        <a:latin typeface="Cambria Math"/>
                      </a:rPr>
                      <m:t> |</m:t>
                    </m:r>
                    <m:r>
                      <a:rPr lang="en-US" b="1">
                        <a:solidFill>
                          <a:schemeClr val="accent2"/>
                        </a:solidFill>
                        <a:latin typeface="Cambria Math"/>
                      </a:rPr>
                      <m:t>𝐕</m:t>
                    </m:r>
                    <m:r>
                      <a:rPr lang="en-US" b="1">
                        <a:solidFill>
                          <a:schemeClr val="accent2"/>
                        </a:solidFill>
                        <a:latin typeface="Cambria Math"/>
                      </a:rPr>
                      <m:t>|</m:t>
                    </m:r>
                  </m:oMath>
                </a14:m>
                <a:r>
                  <a:rPr lang="en-US" b="1" dirty="0">
                    <a:solidFill>
                      <a:srgbClr val="C0504D"/>
                    </a:solidFill>
                    <a:latin typeface="Cambria Math" pitchFamily="18" charset="0"/>
                    <a:ea typeface="Cambria Math" pitchFamily="18" charset="0"/>
                  </a:rPr>
                  <a:t> </a:t>
                </a:r>
                <a:r>
                  <a:rPr lang="en-US" dirty="0" smtClean="0"/>
                  <a:t>times, get a violated clause. Idea leads to a tree-shaped proof </a:t>
                </a:r>
                <a:r>
                  <a:rPr lang="en-US" dirty="0"/>
                  <a:t>with </a:t>
                </a:r>
                <a:r>
                  <a:rPr lang="en-US" dirty="0">
                    <a:solidFill>
                      <a:schemeClr val="accent3">
                        <a:lumMod val="50000"/>
                      </a:schemeClr>
                    </a:solidFill>
                  </a:rPr>
                  <a:t>Space</a:t>
                </a:r>
                <a:r>
                  <a:rPr lang="en-US" dirty="0"/>
                  <a:t> </a:t>
                </a:r>
                <a14:m>
                  <m:oMath xmlns:m="http://schemas.openxmlformats.org/officeDocument/2006/math">
                    <m:r>
                      <a:rPr lang="en-US" b="1" i="1">
                        <a:solidFill>
                          <a:schemeClr val="accent2"/>
                        </a:solidFill>
                        <a:latin typeface="Cambria Math"/>
                        <a:ea typeface="Cambria Math"/>
                      </a:rPr>
                      <m:t>≈</m:t>
                    </m:r>
                    <m:r>
                      <a:rPr lang="en-US" b="1" i="1" smtClean="0">
                        <a:solidFill>
                          <a:schemeClr val="accent2"/>
                        </a:solidFill>
                        <a:latin typeface="Cambria Math"/>
                        <a:ea typeface="Cambria Math"/>
                      </a:rPr>
                      <m:t>𝒏</m:t>
                    </m:r>
                    <m:r>
                      <a:rPr lang="en-US" b="1" i="1" smtClean="0">
                        <a:solidFill>
                          <a:schemeClr val="accent2"/>
                        </a:solidFill>
                        <a:latin typeface="Cambria Math"/>
                        <a:ea typeface="Cambria Math"/>
                      </a:rPr>
                      <m:t> </m:t>
                    </m:r>
                    <m:r>
                      <a:rPr lang="en-US" b="1">
                        <a:solidFill>
                          <a:schemeClr val="accent2"/>
                        </a:solidFill>
                        <a:latin typeface="Cambria Math"/>
                      </a:rPr>
                      <m:t>𝐥𝐨𝐠</m:t>
                    </m:r>
                    <m:r>
                      <a:rPr lang="en-US" b="1">
                        <a:solidFill>
                          <a:schemeClr val="accent2"/>
                        </a:solidFill>
                        <a:latin typeface="Cambria Math"/>
                      </a:rPr>
                      <m:t> </m:t>
                    </m:r>
                    <m:r>
                      <a:rPr lang="en-US" b="1">
                        <a:solidFill>
                          <a:schemeClr val="accent2"/>
                        </a:solidFill>
                        <a:latin typeface="Cambria Math"/>
                      </a:rPr>
                      <m:t>𝐥</m:t>
                    </m:r>
                  </m:oMath>
                </a14:m>
                <a:r>
                  <a:rPr lang="en-US" b="1" dirty="0">
                    <a:solidFill>
                      <a:schemeClr val="accent2"/>
                    </a:solidFill>
                    <a:latin typeface="Cambria Math" pitchFamily="18" charset="0"/>
                    <a:ea typeface="Cambria Math" pitchFamily="18" charset="0"/>
                  </a:rPr>
                  <a:t>, </a:t>
                </a:r>
                <a:r>
                  <a:rPr lang="en-US" dirty="0"/>
                  <a:t> </a:t>
                </a:r>
                <a:r>
                  <a:rPr lang="en-US" dirty="0">
                    <a:solidFill>
                      <a:schemeClr val="tx2"/>
                    </a:solidFill>
                  </a:rPr>
                  <a:t>Size </a:t>
                </a:r>
                <a14:m>
                  <m:oMath xmlns:m="http://schemas.openxmlformats.org/officeDocument/2006/math">
                    <m:sSup>
                      <m:sSupPr>
                        <m:ctrlPr>
                          <a:rPr lang="en-US" b="1" i="1">
                            <a:solidFill>
                              <a:schemeClr val="accent2"/>
                            </a:solidFill>
                            <a:latin typeface="Cambria Math"/>
                          </a:rPr>
                        </m:ctrlPr>
                      </m:sSupPr>
                      <m:e>
                        <m:r>
                          <a:rPr lang="en-US" b="1" i="1" smtClean="0">
                            <a:solidFill>
                              <a:schemeClr val="accent2"/>
                            </a:solidFill>
                            <a:latin typeface="Cambria Math"/>
                          </a:rPr>
                          <m:t>𝒍</m:t>
                        </m:r>
                      </m:e>
                      <m:sup>
                        <m:r>
                          <a:rPr lang="en-US" b="1" i="1" smtClean="0">
                            <a:solidFill>
                              <a:schemeClr val="accent2"/>
                            </a:solidFill>
                            <a:latin typeface="Cambria Math"/>
                          </a:rPr>
                          <m:t>𝒏</m:t>
                        </m:r>
                      </m:sup>
                    </m:sSup>
                  </m:oMath>
                </a14:m>
                <a:r>
                  <a:rPr lang="en-US" dirty="0" smtClean="0"/>
                  <a:t>. </a:t>
                </a: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953000"/>
              </a:xfrm>
              <a:blipFill rotWithShape="1">
                <a:blip r:embed="rId2"/>
                <a:stretch>
                  <a:fillRect l="-1630" t="-2586" r="-1630"/>
                </a:stretch>
              </a:blipFill>
            </p:spPr>
            <p:txBody>
              <a:bodyPr/>
              <a:lstStyle/>
              <a:p>
                <a:r>
                  <a:rPr lang="en-US">
                    <a:noFill/>
                  </a:rPr>
                  <a:t> </a:t>
                </a:r>
              </a:p>
            </p:txBody>
          </p:sp>
        </mc:Fallback>
      </mc:AlternateContent>
      <p:sp>
        <p:nvSpPr>
          <p:cNvPr id="4" name="Oval 3"/>
          <p:cNvSpPr/>
          <p:nvPr/>
        </p:nvSpPr>
        <p:spPr>
          <a:xfrm>
            <a:off x="15240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5240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5240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5240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16764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6764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6764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6764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20574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0574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0574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0574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22098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2098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2098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2098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25908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5908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5908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25908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nvCxnSpPr>
        <p:spPr>
          <a:xfrm>
            <a:off x="27432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7432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7432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7432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31242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31242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31242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31242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a:off x="32766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2766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32766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32766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36576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36576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36576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36576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p:cNvCxnSpPr/>
          <p:nvPr/>
        </p:nvCxnSpPr>
        <p:spPr>
          <a:xfrm>
            <a:off x="38100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38100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38100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8100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41910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41910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41910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41910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p:cNvCxnSpPr/>
          <p:nvPr/>
        </p:nvCxnSpPr>
        <p:spPr>
          <a:xfrm>
            <a:off x="43434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43434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43434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43434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24" name="Oval 123"/>
          <p:cNvSpPr/>
          <p:nvPr/>
        </p:nvSpPr>
        <p:spPr>
          <a:xfrm>
            <a:off x="47244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47244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47244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47244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Connector 127"/>
          <p:cNvCxnSpPr/>
          <p:nvPr/>
        </p:nvCxnSpPr>
        <p:spPr>
          <a:xfrm>
            <a:off x="48768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48768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48768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48768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44" name="Oval 143"/>
          <p:cNvSpPr/>
          <p:nvPr/>
        </p:nvSpPr>
        <p:spPr>
          <a:xfrm>
            <a:off x="52578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52578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52578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52578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8" name="Straight Connector 147"/>
          <p:cNvCxnSpPr/>
          <p:nvPr/>
        </p:nvCxnSpPr>
        <p:spPr>
          <a:xfrm>
            <a:off x="54102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54102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54102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54102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64" name="Oval 163"/>
          <p:cNvSpPr/>
          <p:nvPr/>
        </p:nvSpPr>
        <p:spPr>
          <a:xfrm>
            <a:off x="57912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p:nvPr/>
        </p:nvSpPr>
        <p:spPr>
          <a:xfrm>
            <a:off x="57912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57912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p:nvSpPr>
        <p:spPr>
          <a:xfrm>
            <a:off x="57912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8" name="Straight Connector 167"/>
          <p:cNvCxnSpPr/>
          <p:nvPr/>
        </p:nvCxnSpPr>
        <p:spPr>
          <a:xfrm>
            <a:off x="59436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59436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59436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59436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4" name="Oval 183"/>
          <p:cNvSpPr/>
          <p:nvPr/>
        </p:nvSpPr>
        <p:spPr>
          <a:xfrm>
            <a:off x="63246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p:nvPr/>
        </p:nvSpPr>
        <p:spPr>
          <a:xfrm>
            <a:off x="63246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p:nvSpPr>
        <p:spPr>
          <a:xfrm>
            <a:off x="63246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63246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8" name="Straight Connector 187"/>
          <p:cNvCxnSpPr/>
          <p:nvPr/>
        </p:nvCxnSpPr>
        <p:spPr>
          <a:xfrm>
            <a:off x="64770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64770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64770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64770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204" name="Oval 203"/>
          <p:cNvSpPr/>
          <p:nvPr/>
        </p:nvSpPr>
        <p:spPr>
          <a:xfrm>
            <a:off x="68580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p:cNvSpPr/>
          <p:nvPr/>
        </p:nvSpPr>
        <p:spPr>
          <a:xfrm>
            <a:off x="68580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p:cNvSpPr/>
          <p:nvPr/>
        </p:nvSpPr>
        <p:spPr>
          <a:xfrm>
            <a:off x="68580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p:cNvSpPr/>
          <p:nvPr/>
        </p:nvSpPr>
        <p:spPr>
          <a:xfrm>
            <a:off x="68580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8" name="Straight Connector 207"/>
          <p:cNvCxnSpPr/>
          <p:nvPr/>
        </p:nvCxnSpPr>
        <p:spPr>
          <a:xfrm>
            <a:off x="70104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70104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70104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70104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224" name="Oval 223"/>
          <p:cNvSpPr/>
          <p:nvPr/>
        </p:nvSpPr>
        <p:spPr>
          <a:xfrm>
            <a:off x="73914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p:nvPr/>
        </p:nvSpPr>
        <p:spPr>
          <a:xfrm>
            <a:off x="73914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p:cNvSpPr/>
          <p:nvPr/>
        </p:nvSpPr>
        <p:spPr>
          <a:xfrm>
            <a:off x="73914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p:nvPr/>
        </p:nvSpPr>
        <p:spPr>
          <a:xfrm>
            <a:off x="73914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TextBox 227"/>
          <p:cNvSpPr txBox="1"/>
          <p:nvPr/>
        </p:nvSpPr>
        <p:spPr>
          <a:xfrm>
            <a:off x="4343400" y="4038600"/>
            <a:ext cx="247184" cy="369332"/>
          </a:xfrm>
          <a:prstGeom prst="rect">
            <a:avLst/>
          </a:prstGeom>
          <a:noFill/>
        </p:spPr>
        <p:txBody>
          <a:bodyPr wrap="none" rtlCol="0">
            <a:spAutoFit/>
          </a:bodyPr>
          <a:lstStyle/>
          <a:p>
            <a:r>
              <a:rPr lang="en-US" dirty="0" smtClean="0">
                <a:latin typeface="Cambria Math" pitchFamily="18" charset="0"/>
                <a:ea typeface="Cambria Math" pitchFamily="18" charset="0"/>
              </a:rPr>
              <a:t>l</a:t>
            </a:r>
            <a:endParaRPr lang="en-US" dirty="0">
              <a:latin typeface="Cambria Math" pitchFamily="18" charset="0"/>
              <a:ea typeface="Cambria Math" pitchFamily="18" charset="0"/>
            </a:endParaRPr>
          </a:p>
        </p:txBody>
      </p:sp>
      <p:sp>
        <p:nvSpPr>
          <p:cNvPr id="229" name="TextBox 228"/>
          <p:cNvSpPr txBox="1"/>
          <p:nvPr/>
        </p:nvSpPr>
        <p:spPr>
          <a:xfrm>
            <a:off x="1066800" y="3200400"/>
            <a:ext cx="312906" cy="369332"/>
          </a:xfrm>
          <a:prstGeom prst="rect">
            <a:avLst/>
          </a:prstGeom>
          <a:noFill/>
        </p:spPr>
        <p:txBody>
          <a:bodyPr wrap="none" rtlCol="0">
            <a:spAutoFit/>
          </a:bodyPr>
          <a:lstStyle/>
          <a:p>
            <a:r>
              <a:rPr lang="en-US" dirty="0" smtClean="0">
                <a:latin typeface="Cambria Math" pitchFamily="18" charset="0"/>
                <a:ea typeface="Cambria Math" pitchFamily="18" charset="0"/>
              </a:rPr>
              <a:t>n</a:t>
            </a:r>
            <a:endParaRPr lang="en-US" dirty="0">
              <a:latin typeface="Cambria Math" pitchFamily="18" charset="0"/>
              <a:ea typeface="Cambria Math" pitchFamily="18" charset="0"/>
            </a:endParaRPr>
          </a:p>
        </p:txBody>
      </p:sp>
      <p:cxnSp>
        <p:nvCxnSpPr>
          <p:cNvPr id="231" name="Straight Connector 230"/>
          <p:cNvCxnSpPr>
            <a:stCxn id="4" idx="4"/>
            <a:endCxn id="5" idx="0"/>
          </p:cNvCxnSpPr>
          <p:nvPr/>
        </p:nvCxnSpPr>
        <p:spPr>
          <a:xfrm>
            <a:off x="16002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Straight Connector 232"/>
          <p:cNvCxnSpPr>
            <a:stCxn id="5" idx="4"/>
            <a:endCxn id="6" idx="0"/>
          </p:cNvCxnSpPr>
          <p:nvPr/>
        </p:nvCxnSpPr>
        <p:spPr>
          <a:xfrm>
            <a:off x="16002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5" name="Straight Connector 234"/>
          <p:cNvCxnSpPr>
            <a:stCxn id="6" idx="4"/>
            <a:endCxn id="7" idx="0"/>
          </p:cNvCxnSpPr>
          <p:nvPr/>
        </p:nvCxnSpPr>
        <p:spPr>
          <a:xfrm>
            <a:off x="16002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21336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21336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21336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a:off x="26670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26670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26670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32004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32004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32004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37338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37338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37338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a:off x="42672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42672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42672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48006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a:off x="48006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48006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53340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53340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53340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58674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a:off x="58674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a:off x="58674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a:off x="64008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a:off x="64008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64008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a:off x="69342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69342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69342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74676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a:off x="74676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74676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0825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8"/>
                                        </p:tgtEl>
                                      </p:cBhvr>
                                    </p:animEffect>
                                    <p:set>
                                      <p:cBhvr>
                                        <p:cTn id="7" dur="1" fill="hold">
                                          <p:stCondLst>
                                            <p:cond delay="499"/>
                                          </p:stCondLst>
                                        </p:cTn>
                                        <p:tgtEl>
                                          <p:spTgt spid="108"/>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16"/>
                                        </p:tgtEl>
                                      </p:cBhvr>
                                    </p:animEffect>
                                    <p:set>
                                      <p:cBhvr>
                                        <p:cTn id="10" dur="1" fill="hold">
                                          <p:stCondLst>
                                            <p:cond delay="499"/>
                                          </p:stCondLst>
                                        </p:cTn>
                                        <p:tgtEl>
                                          <p:spTgt spid="116"/>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17"/>
                                        </p:tgtEl>
                                      </p:cBhvr>
                                    </p:animEffect>
                                    <p:set>
                                      <p:cBhvr>
                                        <p:cTn id="13" dur="1" fill="hold">
                                          <p:stCondLst>
                                            <p:cond delay="499"/>
                                          </p:stCondLst>
                                        </p:cTn>
                                        <p:tgtEl>
                                          <p:spTgt spid="117"/>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18"/>
                                        </p:tgtEl>
                                      </p:cBhvr>
                                    </p:animEffect>
                                    <p:set>
                                      <p:cBhvr>
                                        <p:cTn id="16" dur="1" fill="hold">
                                          <p:stCondLst>
                                            <p:cond delay="499"/>
                                          </p:stCondLst>
                                        </p:cTn>
                                        <p:tgtEl>
                                          <p:spTgt spid="11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48"/>
                                        </p:tgtEl>
                                      </p:cBhvr>
                                    </p:animEffect>
                                    <p:set>
                                      <p:cBhvr>
                                        <p:cTn id="21" dur="1" fill="hold">
                                          <p:stCondLst>
                                            <p:cond delay="499"/>
                                          </p:stCondLst>
                                        </p:cTn>
                                        <p:tgtEl>
                                          <p:spTgt spid="48"/>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56"/>
                                        </p:tgtEl>
                                      </p:cBhvr>
                                    </p:animEffect>
                                    <p:set>
                                      <p:cBhvr>
                                        <p:cTn id="24" dur="1" fill="hold">
                                          <p:stCondLst>
                                            <p:cond delay="499"/>
                                          </p:stCondLst>
                                        </p:cTn>
                                        <p:tgtEl>
                                          <p:spTgt spid="56"/>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57"/>
                                        </p:tgtEl>
                                      </p:cBhvr>
                                    </p:animEffect>
                                    <p:set>
                                      <p:cBhvr>
                                        <p:cTn id="27" dur="1" fill="hold">
                                          <p:stCondLst>
                                            <p:cond delay="499"/>
                                          </p:stCondLst>
                                        </p:cTn>
                                        <p:tgtEl>
                                          <p:spTgt spid="57"/>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58"/>
                                        </p:tgtEl>
                                      </p:cBhvr>
                                    </p:animEffect>
                                    <p:set>
                                      <p:cBhvr>
                                        <p:cTn id="30" dur="1" fill="hold">
                                          <p:stCondLst>
                                            <p:cond delay="499"/>
                                          </p:stCondLst>
                                        </p:cTn>
                                        <p:tgtEl>
                                          <p:spTgt spid="58"/>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168"/>
                                        </p:tgtEl>
                                      </p:cBhvr>
                                    </p:animEffect>
                                    <p:set>
                                      <p:cBhvr>
                                        <p:cTn id="33" dur="1" fill="hold">
                                          <p:stCondLst>
                                            <p:cond delay="499"/>
                                          </p:stCondLst>
                                        </p:cTn>
                                        <p:tgtEl>
                                          <p:spTgt spid="168"/>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176"/>
                                        </p:tgtEl>
                                      </p:cBhvr>
                                    </p:animEffect>
                                    <p:set>
                                      <p:cBhvr>
                                        <p:cTn id="36" dur="1" fill="hold">
                                          <p:stCondLst>
                                            <p:cond delay="499"/>
                                          </p:stCondLst>
                                        </p:cTn>
                                        <p:tgtEl>
                                          <p:spTgt spid="176"/>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177"/>
                                        </p:tgtEl>
                                      </p:cBhvr>
                                    </p:animEffect>
                                    <p:set>
                                      <p:cBhvr>
                                        <p:cTn id="39" dur="1" fill="hold">
                                          <p:stCondLst>
                                            <p:cond delay="499"/>
                                          </p:stCondLst>
                                        </p:cTn>
                                        <p:tgtEl>
                                          <p:spTgt spid="177"/>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178"/>
                                        </p:tgtEl>
                                      </p:cBhvr>
                                    </p:animEffect>
                                    <p:set>
                                      <p:cBhvr>
                                        <p:cTn id="42" dur="1" fill="hold">
                                          <p:stCondLst>
                                            <p:cond delay="499"/>
                                          </p:stCondLst>
                                        </p:cTn>
                                        <p:tgtEl>
                                          <p:spTgt spid="17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8"/>
                                        </p:tgtEl>
                                      </p:cBhvr>
                                    </p:animEffect>
                                    <p:set>
                                      <p:cBhvr>
                                        <p:cTn id="47" dur="1" fill="hold">
                                          <p:stCondLst>
                                            <p:cond delay="499"/>
                                          </p:stCondLst>
                                        </p:cTn>
                                        <p:tgtEl>
                                          <p:spTgt spid="8"/>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16"/>
                                        </p:tgtEl>
                                      </p:cBhvr>
                                    </p:animEffect>
                                    <p:set>
                                      <p:cBhvr>
                                        <p:cTn id="50" dur="1" fill="hold">
                                          <p:stCondLst>
                                            <p:cond delay="499"/>
                                          </p:stCondLst>
                                        </p:cTn>
                                        <p:tgtEl>
                                          <p:spTgt spid="16"/>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17"/>
                                        </p:tgtEl>
                                      </p:cBhvr>
                                    </p:animEffect>
                                    <p:set>
                                      <p:cBhvr>
                                        <p:cTn id="53" dur="1" fill="hold">
                                          <p:stCondLst>
                                            <p:cond delay="499"/>
                                          </p:stCondLst>
                                        </p:cTn>
                                        <p:tgtEl>
                                          <p:spTgt spid="17"/>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18"/>
                                        </p:tgtEl>
                                      </p:cBhvr>
                                    </p:animEffect>
                                    <p:set>
                                      <p:cBhvr>
                                        <p:cTn id="56" dur="1" fill="hold">
                                          <p:stCondLst>
                                            <p:cond delay="499"/>
                                          </p:stCondLst>
                                        </p:cTn>
                                        <p:tgtEl>
                                          <p:spTgt spid="18"/>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38"/>
                                        </p:tgtEl>
                                      </p:cBhvr>
                                    </p:animEffect>
                                    <p:set>
                                      <p:cBhvr>
                                        <p:cTn id="59" dur="1" fill="hold">
                                          <p:stCondLst>
                                            <p:cond delay="499"/>
                                          </p:stCondLst>
                                        </p:cTn>
                                        <p:tgtEl>
                                          <p:spTgt spid="38"/>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37"/>
                                        </p:tgtEl>
                                      </p:cBhvr>
                                    </p:animEffect>
                                    <p:set>
                                      <p:cBhvr>
                                        <p:cTn id="62" dur="1" fill="hold">
                                          <p:stCondLst>
                                            <p:cond delay="499"/>
                                          </p:stCondLst>
                                        </p:cTn>
                                        <p:tgtEl>
                                          <p:spTgt spid="37"/>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36"/>
                                        </p:tgtEl>
                                      </p:cBhvr>
                                    </p:animEffect>
                                    <p:set>
                                      <p:cBhvr>
                                        <p:cTn id="65" dur="1" fill="hold">
                                          <p:stCondLst>
                                            <p:cond delay="499"/>
                                          </p:stCondLst>
                                        </p:cTn>
                                        <p:tgtEl>
                                          <p:spTgt spid="36"/>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28"/>
                                        </p:tgtEl>
                                      </p:cBhvr>
                                    </p:animEffect>
                                    <p:set>
                                      <p:cBhvr>
                                        <p:cTn id="68" dur="1" fill="hold">
                                          <p:stCondLst>
                                            <p:cond delay="499"/>
                                          </p:stCondLst>
                                        </p:cTn>
                                        <p:tgtEl>
                                          <p:spTgt spid="28"/>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68"/>
                                        </p:tgtEl>
                                      </p:cBhvr>
                                    </p:animEffect>
                                    <p:set>
                                      <p:cBhvr>
                                        <p:cTn id="71" dur="1" fill="hold">
                                          <p:stCondLst>
                                            <p:cond delay="499"/>
                                          </p:stCondLst>
                                        </p:cTn>
                                        <p:tgtEl>
                                          <p:spTgt spid="68"/>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76"/>
                                        </p:tgtEl>
                                      </p:cBhvr>
                                    </p:animEffect>
                                    <p:set>
                                      <p:cBhvr>
                                        <p:cTn id="74" dur="1" fill="hold">
                                          <p:stCondLst>
                                            <p:cond delay="499"/>
                                          </p:stCondLst>
                                        </p:cTn>
                                        <p:tgtEl>
                                          <p:spTgt spid="76"/>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77"/>
                                        </p:tgtEl>
                                      </p:cBhvr>
                                    </p:animEffect>
                                    <p:set>
                                      <p:cBhvr>
                                        <p:cTn id="77" dur="1" fill="hold">
                                          <p:stCondLst>
                                            <p:cond delay="499"/>
                                          </p:stCondLst>
                                        </p:cTn>
                                        <p:tgtEl>
                                          <p:spTgt spid="77"/>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78"/>
                                        </p:tgtEl>
                                      </p:cBhvr>
                                    </p:animEffect>
                                    <p:set>
                                      <p:cBhvr>
                                        <p:cTn id="80" dur="1" fill="hold">
                                          <p:stCondLst>
                                            <p:cond delay="499"/>
                                          </p:stCondLst>
                                        </p:cTn>
                                        <p:tgtEl>
                                          <p:spTgt spid="78"/>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98"/>
                                        </p:tgtEl>
                                      </p:cBhvr>
                                    </p:animEffect>
                                    <p:set>
                                      <p:cBhvr>
                                        <p:cTn id="83" dur="1" fill="hold">
                                          <p:stCondLst>
                                            <p:cond delay="499"/>
                                          </p:stCondLst>
                                        </p:cTn>
                                        <p:tgtEl>
                                          <p:spTgt spid="98"/>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97"/>
                                        </p:tgtEl>
                                      </p:cBhvr>
                                    </p:animEffect>
                                    <p:set>
                                      <p:cBhvr>
                                        <p:cTn id="86" dur="1" fill="hold">
                                          <p:stCondLst>
                                            <p:cond delay="499"/>
                                          </p:stCondLst>
                                        </p:cTn>
                                        <p:tgtEl>
                                          <p:spTgt spid="97"/>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96"/>
                                        </p:tgtEl>
                                      </p:cBhvr>
                                    </p:animEffect>
                                    <p:set>
                                      <p:cBhvr>
                                        <p:cTn id="89" dur="1" fill="hold">
                                          <p:stCondLst>
                                            <p:cond delay="499"/>
                                          </p:stCondLst>
                                        </p:cTn>
                                        <p:tgtEl>
                                          <p:spTgt spid="96"/>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88"/>
                                        </p:tgtEl>
                                      </p:cBhvr>
                                    </p:animEffect>
                                    <p:set>
                                      <p:cBhvr>
                                        <p:cTn id="92" dur="1" fill="hold">
                                          <p:stCondLst>
                                            <p:cond delay="499"/>
                                          </p:stCondLst>
                                        </p:cTn>
                                        <p:tgtEl>
                                          <p:spTgt spid="88"/>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128"/>
                                        </p:tgtEl>
                                      </p:cBhvr>
                                    </p:animEffect>
                                    <p:set>
                                      <p:cBhvr>
                                        <p:cTn id="95" dur="1" fill="hold">
                                          <p:stCondLst>
                                            <p:cond delay="499"/>
                                          </p:stCondLst>
                                        </p:cTn>
                                        <p:tgtEl>
                                          <p:spTgt spid="128"/>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136"/>
                                        </p:tgtEl>
                                      </p:cBhvr>
                                    </p:animEffect>
                                    <p:set>
                                      <p:cBhvr>
                                        <p:cTn id="98" dur="1" fill="hold">
                                          <p:stCondLst>
                                            <p:cond delay="499"/>
                                          </p:stCondLst>
                                        </p:cTn>
                                        <p:tgtEl>
                                          <p:spTgt spid="136"/>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137"/>
                                        </p:tgtEl>
                                      </p:cBhvr>
                                    </p:animEffect>
                                    <p:set>
                                      <p:cBhvr>
                                        <p:cTn id="101" dur="1" fill="hold">
                                          <p:stCondLst>
                                            <p:cond delay="499"/>
                                          </p:stCondLst>
                                        </p:cTn>
                                        <p:tgtEl>
                                          <p:spTgt spid="137"/>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138"/>
                                        </p:tgtEl>
                                      </p:cBhvr>
                                    </p:animEffect>
                                    <p:set>
                                      <p:cBhvr>
                                        <p:cTn id="104" dur="1" fill="hold">
                                          <p:stCondLst>
                                            <p:cond delay="499"/>
                                          </p:stCondLst>
                                        </p:cTn>
                                        <p:tgtEl>
                                          <p:spTgt spid="138"/>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158"/>
                                        </p:tgtEl>
                                      </p:cBhvr>
                                    </p:animEffect>
                                    <p:set>
                                      <p:cBhvr>
                                        <p:cTn id="107" dur="1" fill="hold">
                                          <p:stCondLst>
                                            <p:cond delay="499"/>
                                          </p:stCondLst>
                                        </p:cTn>
                                        <p:tgtEl>
                                          <p:spTgt spid="158"/>
                                        </p:tgtEl>
                                        <p:attrNameLst>
                                          <p:attrName>style.visibility</p:attrName>
                                        </p:attrNameLst>
                                      </p:cBhvr>
                                      <p:to>
                                        <p:strVal val="hidden"/>
                                      </p:to>
                                    </p:set>
                                  </p:childTnLst>
                                </p:cTn>
                              </p:par>
                              <p:par>
                                <p:cTn id="108" presetID="10" presetClass="exit" presetSubtype="0" fill="hold" nodeType="withEffect">
                                  <p:stCondLst>
                                    <p:cond delay="0"/>
                                  </p:stCondLst>
                                  <p:childTnLst>
                                    <p:animEffect transition="out" filter="fade">
                                      <p:cBhvr>
                                        <p:cTn id="109" dur="500"/>
                                        <p:tgtEl>
                                          <p:spTgt spid="157"/>
                                        </p:tgtEl>
                                      </p:cBhvr>
                                    </p:animEffect>
                                    <p:set>
                                      <p:cBhvr>
                                        <p:cTn id="110" dur="1" fill="hold">
                                          <p:stCondLst>
                                            <p:cond delay="499"/>
                                          </p:stCondLst>
                                        </p:cTn>
                                        <p:tgtEl>
                                          <p:spTgt spid="157"/>
                                        </p:tgtEl>
                                        <p:attrNameLst>
                                          <p:attrName>style.visibility</p:attrName>
                                        </p:attrNameLst>
                                      </p:cBhvr>
                                      <p:to>
                                        <p:strVal val="hidden"/>
                                      </p:to>
                                    </p:set>
                                  </p:childTnLst>
                                </p:cTn>
                              </p:par>
                              <p:par>
                                <p:cTn id="111" presetID="10" presetClass="exit" presetSubtype="0" fill="hold" nodeType="withEffect">
                                  <p:stCondLst>
                                    <p:cond delay="0"/>
                                  </p:stCondLst>
                                  <p:childTnLst>
                                    <p:animEffect transition="out" filter="fade">
                                      <p:cBhvr>
                                        <p:cTn id="112" dur="500"/>
                                        <p:tgtEl>
                                          <p:spTgt spid="156"/>
                                        </p:tgtEl>
                                      </p:cBhvr>
                                    </p:animEffect>
                                    <p:set>
                                      <p:cBhvr>
                                        <p:cTn id="113" dur="1" fill="hold">
                                          <p:stCondLst>
                                            <p:cond delay="499"/>
                                          </p:stCondLst>
                                        </p:cTn>
                                        <p:tgtEl>
                                          <p:spTgt spid="156"/>
                                        </p:tgtEl>
                                        <p:attrNameLst>
                                          <p:attrName>style.visibility</p:attrName>
                                        </p:attrNameLst>
                                      </p:cBhvr>
                                      <p:to>
                                        <p:strVal val="hidden"/>
                                      </p:to>
                                    </p:set>
                                  </p:childTnLst>
                                </p:cTn>
                              </p:par>
                              <p:par>
                                <p:cTn id="114" presetID="10" presetClass="exit" presetSubtype="0" fill="hold" nodeType="withEffect">
                                  <p:stCondLst>
                                    <p:cond delay="0"/>
                                  </p:stCondLst>
                                  <p:childTnLst>
                                    <p:animEffect transition="out" filter="fade">
                                      <p:cBhvr>
                                        <p:cTn id="115" dur="500"/>
                                        <p:tgtEl>
                                          <p:spTgt spid="148"/>
                                        </p:tgtEl>
                                      </p:cBhvr>
                                    </p:animEffect>
                                    <p:set>
                                      <p:cBhvr>
                                        <p:cTn id="116" dur="1" fill="hold">
                                          <p:stCondLst>
                                            <p:cond delay="499"/>
                                          </p:stCondLst>
                                        </p:cTn>
                                        <p:tgtEl>
                                          <p:spTgt spid="148"/>
                                        </p:tgtEl>
                                        <p:attrNameLst>
                                          <p:attrName>style.visibility</p:attrName>
                                        </p:attrNameLst>
                                      </p:cBhvr>
                                      <p:to>
                                        <p:strVal val="hidden"/>
                                      </p:to>
                                    </p:set>
                                  </p:childTnLst>
                                </p:cTn>
                              </p:par>
                              <p:par>
                                <p:cTn id="117" presetID="10" presetClass="exit" presetSubtype="0" fill="hold" nodeType="withEffect">
                                  <p:stCondLst>
                                    <p:cond delay="0"/>
                                  </p:stCondLst>
                                  <p:childTnLst>
                                    <p:animEffect transition="out" filter="fade">
                                      <p:cBhvr>
                                        <p:cTn id="118" dur="500"/>
                                        <p:tgtEl>
                                          <p:spTgt spid="188"/>
                                        </p:tgtEl>
                                      </p:cBhvr>
                                    </p:animEffect>
                                    <p:set>
                                      <p:cBhvr>
                                        <p:cTn id="119" dur="1" fill="hold">
                                          <p:stCondLst>
                                            <p:cond delay="499"/>
                                          </p:stCondLst>
                                        </p:cTn>
                                        <p:tgtEl>
                                          <p:spTgt spid="188"/>
                                        </p:tgtEl>
                                        <p:attrNameLst>
                                          <p:attrName>style.visibility</p:attrName>
                                        </p:attrNameLst>
                                      </p:cBhvr>
                                      <p:to>
                                        <p:strVal val="hidden"/>
                                      </p:to>
                                    </p:set>
                                  </p:childTnLst>
                                </p:cTn>
                              </p:par>
                              <p:par>
                                <p:cTn id="120" presetID="10" presetClass="exit" presetSubtype="0" fill="hold" nodeType="withEffect">
                                  <p:stCondLst>
                                    <p:cond delay="0"/>
                                  </p:stCondLst>
                                  <p:childTnLst>
                                    <p:animEffect transition="out" filter="fade">
                                      <p:cBhvr>
                                        <p:cTn id="121" dur="500"/>
                                        <p:tgtEl>
                                          <p:spTgt spid="196"/>
                                        </p:tgtEl>
                                      </p:cBhvr>
                                    </p:animEffect>
                                    <p:set>
                                      <p:cBhvr>
                                        <p:cTn id="122" dur="1" fill="hold">
                                          <p:stCondLst>
                                            <p:cond delay="499"/>
                                          </p:stCondLst>
                                        </p:cTn>
                                        <p:tgtEl>
                                          <p:spTgt spid="196"/>
                                        </p:tgtEl>
                                        <p:attrNameLst>
                                          <p:attrName>style.visibility</p:attrName>
                                        </p:attrNameLst>
                                      </p:cBhvr>
                                      <p:to>
                                        <p:strVal val="hidden"/>
                                      </p:to>
                                    </p:set>
                                  </p:childTnLst>
                                </p:cTn>
                              </p:par>
                              <p:par>
                                <p:cTn id="123" presetID="10" presetClass="exit" presetSubtype="0" fill="hold" nodeType="withEffect">
                                  <p:stCondLst>
                                    <p:cond delay="0"/>
                                  </p:stCondLst>
                                  <p:childTnLst>
                                    <p:animEffect transition="out" filter="fade">
                                      <p:cBhvr>
                                        <p:cTn id="124" dur="500"/>
                                        <p:tgtEl>
                                          <p:spTgt spid="197"/>
                                        </p:tgtEl>
                                      </p:cBhvr>
                                    </p:animEffect>
                                    <p:set>
                                      <p:cBhvr>
                                        <p:cTn id="125" dur="1" fill="hold">
                                          <p:stCondLst>
                                            <p:cond delay="499"/>
                                          </p:stCondLst>
                                        </p:cTn>
                                        <p:tgtEl>
                                          <p:spTgt spid="197"/>
                                        </p:tgtEl>
                                        <p:attrNameLst>
                                          <p:attrName>style.visibility</p:attrName>
                                        </p:attrNameLst>
                                      </p:cBhvr>
                                      <p:to>
                                        <p:strVal val="hidden"/>
                                      </p:to>
                                    </p:set>
                                  </p:childTnLst>
                                </p:cTn>
                              </p:par>
                              <p:par>
                                <p:cTn id="126" presetID="10" presetClass="exit" presetSubtype="0" fill="hold" nodeType="withEffect">
                                  <p:stCondLst>
                                    <p:cond delay="0"/>
                                  </p:stCondLst>
                                  <p:childTnLst>
                                    <p:animEffect transition="out" filter="fade">
                                      <p:cBhvr>
                                        <p:cTn id="127" dur="500"/>
                                        <p:tgtEl>
                                          <p:spTgt spid="198"/>
                                        </p:tgtEl>
                                      </p:cBhvr>
                                    </p:animEffect>
                                    <p:set>
                                      <p:cBhvr>
                                        <p:cTn id="128" dur="1" fill="hold">
                                          <p:stCondLst>
                                            <p:cond delay="499"/>
                                          </p:stCondLst>
                                        </p:cTn>
                                        <p:tgtEl>
                                          <p:spTgt spid="198"/>
                                        </p:tgtEl>
                                        <p:attrNameLst>
                                          <p:attrName>style.visibility</p:attrName>
                                        </p:attrNameLst>
                                      </p:cBhvr>
                                      <p:to>
                                        <p:strVal val="hidden"/>
                                      </p:to>
                                    </p:set>
                                  </p:childTnLst>
                                </p:cTn>
                              </p:par>
                              <p:par>
                                <p:cTn id="129" presetID="10" presetClass="exit" presetSubtype="0" fill="hold" nodeType="withEffect">
                                  <p:stCondLst>
                                    <p:cond delay="0"/>
                                  </p:stCondLst>
                                  <p:childTnLst>
                                    <p:animEffect transition="out" filter="fade">
                                      <p:cBhvr>
                                        <p:cTn id="130" dur="500"/>
                                        <p:tgtEl>
                                          <p:spTgt spid="218"/>
                                        </p:tgtEl>
                                      </p:cBhvr>
                                    </p:animEffect>
                                    <p:set>
                                      <p:cBhvr>
                                        <p:cTn id="131" dur="1" fill="hold">
                                          <p:stCondLst>
                                            <p:cond delay="499"/>
                                          </p:stCondLst>
                                        </p:cTn>
                                        <p:tgtEl>
                                          <p:spTgt spid="218"/>
                                        </p:tgtEl>
                                        <p:attrNameLst>
                                          <p:attrName>style.visibility</p:attrName>
                                        </p:attrNameLst>
                                      </p:cBhvr>
                                      <p:to>
                                        <p:strVal val="hidden"/>
                                      </p:to>
                                    </p:set>
                                  </p:childTnLst>
                                </p:cTn>
                              </p:par>
                              <p:par>
                                <p:cTn id="132" presetID="10" presetClass="exit" presetSubtype="0" fill="hold" nodeType="withEffect">
                                  <p:stCondLst>
                                    <p:cond delay="0"/>
                                  </p:stCondLst>
                                  <p:childTnLst>
                                    <p:animEffect transition="out" filter="fade">
                                      <p:cBhvr>
                                        <p:cTn id="133" dur="500"/>
                                        <p:tgtEl>
                                          <p:spTgt spid="217"/>
                                        </p:tgtEl>
                                      </p:cBhvr>
                                    </p:animEffect>
                                    <p:set>
                                      <p:cBhvr>
                                        <p:cTn id="134" dur="1" fill="hold">
                                          <p:stCondLst>
                                            <p:cond delay="499"/>
                                          </p:stCondLst>
                                        </p:cTn>
                                        <p:tgtEl>
                                          <p:spTgt spid="217"/>
                                        </p:tgtEl>
                                        <p:attrNameLst>
                                          <p:attrName>style.visibility</p:attrName>
                                        </p:attrNameLst>
                                      </p:cBhvr>
                                      <p:to>
                                        <p:strVal val="hidden"/>
                                      </p:to>
                                    </p:set>
                                  </p:childTnLst>
                                </p:cTn>
                              </p:par>
                              <p:par>
                                <p:cTn id="135" presetID="10" presetClass="exit" presetSubtype="0" fill="hold" nodeType="withEffect">
                                  <p:stCondLst>
                                    <p:cond delay="0"/>
                                  </p:stCondLst>
                                  <p:childTnLst>
                                    <p:animEffect transition="out" filter="fade">
                                      <p:cBhvr>
                                        <p:cTn id="136" dur="500"/>
                                        <p:tgtEl>
                                          <p:spTgt spid="216"/>
                                        </p:tgtEl>
                                      </p:cBhvr>
                                    </p:animEffect>
                                    <p:set>
                                      <p:cBhvr>
                                        <p:cTn id="137" dur="1" fill="hold">
                                          <p:stCondLst>
                                            <p:cond delay="499"/>
                                          </p:stCondLst>
                                        </p:cTn>
                                        <p:tgtEl>
                                          <p:spTgt spid="216"/>
                                        </p:tgtEl>
                                        <p:attrNameLst>
                                          <p:attrName>style.visibility</p:attrName>
                                        </p:attrNameLst>
                                      </p:cBhvr>
                                      <p:to>
                                        <p:strVal val="hidden"/>
                                      </p:to>
                                    </p:set>
                                  </p:childTnLst>
                                </p:cTn>
                              </p:par>
                              <p:par>
                                <p:cTn id="138" presetID="10" presetClass="exit" presetSubtype="0" fill="hold" nodeType="withEffect">
                                  <p:stCondLst>
                                    <p:cond delay="0"/>
                                  </p:stCondLst>
                                  <p:childTnLst>
                                    <p:animEffect transition="out" filter="fade">
                                      <p:cBhvr>
                                        <p:cTn id="139" dur="500"/>
                                        <p:tgtEl>
                                          <p:spTgt spid="208"/>
                                        </p:tgtEl>
                                      </p:cBhvr>
                                    </p:animEffect>
                                    <p:set>
                                      <p:cBhvr>
                                        <p:cTn id="140" dur="1" fill="hold">
                                          <p:stCondLst>
                                            <p:cond delay="499"/>
                                          </p:stCondLst>
                                        </p:cTn>
                                        <p:tgtEl>
                                          <p:spTgt spid="208"/>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0" presetClass="exit" presetSubtype="0" fill="hold" nodeType="clickEffect">
                                  <p:stCondLst>
                                    <p:cond delay="0"/>
                                  </p:stCondLst>
                                  <p:childTnLst>
                                    <p:animEffect transition="out" filter="fade">
                                      <p:cBhvr>
                                        <p:cTn id="144" dur="500"/>
                                        <p:tgtEl>
                                          <p:spTgt spid="231"/>
                                        </p:tgtEl>
                                      </p:cBhvr>
                                    </p:animEffect>
                                    <p:set>
                                      <p:cBhvr>
                                        <p:cTn id="145" dur="1" fill="hold">
                                          <p:stCondLst>
                                            <p:cond delay="499"/>
                                          </p:stCondLst>
                                        </p:cTn>
                                        <p:tgtEl>
                                          <p:spTgt spid="231"/>
                                        </p:tgtEl>
                                        <p:attrNameLst>
                                          <p:attrName>style.visibility</p:attrName>
                                        </p:attrNameLst>
                                      </p:cBhvr>
                                      <p:to>
                                        <p:strVal val="hidden"/>
                                      </p:to>
                                    </p:set>
                                  </p:childTnLst>
                                </p:cTn>
                              </p:par>
                              <p:par>
                                <p:cTn id="146" presetID="10" presetClass="exit" presetSubtype="0" fill="hold" nodeType="withEffect">
                                  <p:stCondLst>
                                    <p:cond delay="0"/>
                                  </p:stCondLst>
                                  <p:childTnLst>
                                    <p:animEffect transition="out" filter="fade">
                                      <p:cBhvr>
                                        <p:cTn id="147" dur="500"/>
                                        <p:tgtEl>
                                          <p:spTgt spid="233"/>
                                        </p:tgtEl>
                                      </p:cBhvr>
                                    </p:animEffect>
                                    <p:set>
                                      <p:cBhvr>
                                        <p:cTn id="148" dur="1" fill="hold">
                                          <p:stCondLst>
                                            <p:cond delay="499"/>
                                          </p:stCondLst>
                                        </p:cTn>
                                        <p:tgtEl>
                                          <p:spTgt spid="233"/>
                                        </p:tgtEl>
                                        <p:attrNameLst>
                                          <p:attrName>style.visibility</p:attrName>
                                        </p:attrNameLst>
                                      </p:cBhvr>
                                      <p:to>
                                        <p:strVal val="hidden"/>
                                      </p:to>
                                    </p:set>
                                  </p:childTnLst>
                                </p:cTn>
                              </p:par>
                              <p:par>
                                <p:cTn id="149" presetID="10" presetClass="exit" presetSubtype="0" fill="hold" nodeType="withEffect">
                                  <p:stCondLst>
                                    <p:cond delay="0"/>
                                  </p:stCondLst>
                                  <p:childTnLst>
                                    <p:animEffect transition="out" filter="fade">
                                      <p:cBhvr>
                                        <p:cTn id="150" dur="500"/>
                                        <p:tgtEl>
                                          <p:spTgt spid="235"/>
                                        </p:tgtEl>
                                      </p:cBhvr>
                                    </p:animEffect>
                                    <p:set>
                                      <p:cBhvr>
                                        <p:cTn id="151" dur="1" fill="hold">
                                          <p:stCondLst>
                                            <p:cond delay="499"/>
                                          </p:stCondLst>
                                        </p:cTn>
                                        <p:tgtEl>
                                          <p:spTgt spid="235"/>
                                        </p:tgtEl>
                                        <p:attrNameLst>
                                          <p:attrName>style.visibility</p:attrName>
                                        </p:attrNameLst>
                                      </p:cBhvr>
                                      <p:to>
                                        <p:strVal val="hidden"/>
                                      </p:to>
                                    </p:set>
                                  </p:childTnLst>
                                </p:cTn>
                              </p:par>
                              <p:par>
                                <p:cTn id="152" presetID="10" presetClass="exit" presetSubtype="0" fill="hold" nodeType="withEffect">
                                  <p:stCondLst>
                                    <p:cond delay="0"/>
                                  </p:stCondLst>
                                  <p:childTnLst>
                                    <p:animEffect transition="out" filter="fade">
                                      <p:cBhvr>
                                        <p:cTn id="153" dur="500"/>
                                        <p:tgtEl>
                                          <p:spTgt spid="238"/>
                                        </p:tgtEl>
                                      </p:cBhvr>
                                    </p:animEffect>
                                    <p:set>
                                      <p:cBhvr>
                                        <p:cTn id="154" dur="1" fill="hold">
                                          <p:stCondLst>
                                            <p:cond delay="499"/>
                                          </p:stCondLst>
                                        </p:cTn>
                                        <p:tgtEl>
                                          <p:spTgt spid="238"/>
                                        </p:tgtEl>
                                        <p:attrNameLst>
                                          <p:attrName>style.visibility</p:attrName>
                                        </p:attrNameLst>
                                      </p:cBhvr>
                                      <p:to>
                                        <p:strVal val="hidden"/>
                                      </p:to>
                                    </p:set>
                                  </p:childTnLst>
                                </p:cTn>
                              </p:par>
                              <p:par>
                                <p:cTn id="155" presetID="10" presetClass="exit" presetSubtype="0" fill="hold" nodeType="withEffect">
                                  <p:stCondLst>
                                    <p:cond delay="0"/>
                                  </p:stCondLst>
                                  <p:childTnLst>
                                    <p:animEffect transition="out" filter="fade">
                                      <p:cBhvr>
                                        <p:cTn id="156" dur="500"/>
                                        <p:tgtEl>
                                          <p:spTgt spid="237"/>
                                        </p:tgtEl>
                                      </p:cBhvr>
                                    </p:animEffect>
                                    <p:set>
                                      <p:cBhvr>
                                        <p:cTn id="157" dur="1" fill="hold">
                                          <p:stCondLst>
                                            <p:cond delay="499"/>
                                          </p:stCondLst>
                                        </p:cTn>
                                        <p:tgtEl>
                                          <p:spTgt spid="237"/>
                                        </p:tgtEl>
                                        <p:attrNameLst>
                                          <p:attrName>style.visibility</p:attrName>
                                        </p:attrNameLst>
                                      </p:cBhvr>
                                      <p:to>
                                        <p:strVal val="hidden"/>
                                      </p:to>
                                    </p:set>
                                  </p:childTnLst>
                                </p:cTn>
                              </p:par>
                              <p:par>
                                <p:cTn id="158" presetID="10" presetClass="exit" presetSubtype="0" fill="hold" nodeType="withEffect">
                                  <p:stCondLst>
                                    <p:cond delay="0"/>
                                  </p:stCondLst>
                                  <p:childTnLst>
                                    <p:animEffect transition="out" filter="fade">
                                      <p:cBhvr>
                                        <p:cTn id="159" dur="500"/>
                                        <p:tgtEl>
                                          <p:spTgt spid="236"/>
                                        </p:tgtEl>
                                      </p:cBhvr>
                                    </p:animEffect>
                                    <p:set>
                                      <p:cBhvr>
                                        <p:cTn id="160" dur="1" fill="hold">
                                          <p:stCondLst>
                                            <p:cond delay="499"/>
                                          </p:stCondLst>
                                        </p:cTn>
                                        <p:tgtEl>
                                          <p:spTgt spid="236"/>
                                        </p:tgtEl>
                                        <p:attrNameLst>
                                          <p:attrName>style.visibility</p:attrName>
                                        </p:attrNameLst>
                                      </p:cBhvr>
                                      <p:to>
                                        <p:strVal val="hidden"/>
                                      </p:to>
                                    </p:set>
                                  </p:childTnLst>
                                </p:cTn>
                              </p:par>
                              <p:par>
                                <p:cTn id="161" presetID="10" presetClass="exit" presetSubtype="0" fill="hold" nodeType="withEffect">
                                  <p:stCondLst>
                                    <p:cond delay="0"/>
                                  </p:stCondLst>
                                  <p:childTnLst>
                                    <p:animEffect transition="out" filter="fade">
                                      <p:cBhvr>
                                        <p:cTn id="162" dur="500"/>
                                        <p:tgtEl>
                                          <p:spTgt spid="239"/>
                                        </p:tgtEl>
                                      </p:cBhvr>
                                    </p:animEffect>
                                    <p:set>
                                      <p:cBhvr>
                                        <p:cTn id="163" dur="1" fill="hold">
                                          <p:stCondLst>
                                            <p:cond delay="499"/>
                                          </p:stCondLst>
                                        </p:cTn>
                                        <p:tgtEl>
                                          <p:spTgt spid="239"/>
                                        </p:tgtEl>
                                        <p:attrNameLst>
                                          <p:attrName>style.visibility</p:attrName>
                                        </p:attrNameLst>
                                      </p:cBhvr>
                                      <p:to>
                                        <p:strVal val="hidden"/>
                                      </p:to>
                                    </p:set>
                                  </p:childTnLst>
                                </p:cTn>
                              </p:par>
                              <p:par>
                                <p:cTn id="164" presetID="10" presetClass="exit" presetSubtype="0" fill="hold" nodeType="withEffect">
                                  <p:stCondLst>
                                    <p:cond delay="0"/>
                                  </p:stCondLst>
                                  <p:childTnLst>
                                    <p:animEffect transition="out" filter="fade">
                                      <p:cBhvr>
                                        <p:cTn id="165" dur="500"/>
                                        <p:tgtEl>
                                          <p:spTgt spid="240"/>
                                        </p:tgtEl>
                                      </p:cBhvr>
                                    </p:animEffect>
                                    <p:set>
                                      <p:cBhvr>
                                        <p:cTn id="166" dur="1" fill="hold">
                                          <p:stCondLst>
                                            <p:cond delay="499"/>
                                          </p:stCondLst>
                                        </p:cTn>
                                        <p:tgtEl>
                                          <p:spTgt spid="240"/>
                                        </p:tgtEl>
                                        <p:attrNameLst>
                                          <p:attrName>style.visibility</p:attrName>
                                        </p:attrNameLst>
                                      </p:cBhvr>
                                      <p:to>
                                        <p:strVal val="hidden"/>
                                      </p:to>
                                    </p:set>
                                  </p:childTnLst>
                                </p:cTn>
                              </p:par>
                              <p:par>
                                <p:cTn id="167" presetID="10" presetClass="exit" presetSubtype="0" fill="hold" nodeType="withEffect">
                                  <p:stCondLst>
                                    <p:cond delay="0"/>
                                  </p:stCondLst>
                                  <p:childTnLst>
                                    <p:animEffect transition="out" filter="fade">
                                      <p:cBhvr>
                                        <p:cTn id="168" dur="500"/>
                                        <p:tgtEl>
                                          <p:spTgt spid="241"/>
                                        </p:tgtEl>
                                      </p:cBhvr>
                                    </p:animEffect>
                                    <p:set>
                                      <p:cBhvr>
                                        <p:cTn id="169" dur="1" fill="hold">
                                          <p:stCondLst>
                                            <p:cond delay="499"/>
                                          </p:stCondLst>
                                        </p:cTn>
                                        <p:tgtEl>
                                          <p:spTgt spid="241"/>
                                        </p:tgtEl>
                                        <p:attrNameLst>
                                          <p:attrName>style.visibility</p:attrName>
                                        </p:attrNameLst>
                                      </p:cBhvr>
                                      <p:to>
                                        <p:strVal val="hidden"/>
                                      </p:to>
                                    </p:set>
                                  </p:childTnLst>
                                </p:cTn>
                              </p:par>
                              <p:par>
                                <p:cTn id="170" presetID="10" presetClass="exit" presetSubtype="0" fill="hold" nodeType="withEffect">
                                  <p:stCondLst>
                                    <p:cond delay="0"/>
                                  </p:stCondLst>
                                  <p:childTnLst>
                                    <p:animEffect transition="out" filter="fade">
                                      <p:cBhvr>
                                        <p:cTn id="171" dur="500"/>
                                        <p:tgtEl>
                                          <p:spTgt spid="244"/>
                                        </p:tgtEl>
                                      </p:cBhvr>
                                    </p:animEffect>
                                    <p:set>
                                      <p:cBhvr>
                                        <p:cTn id="172" dur="1" fill="hold">
                                          <p:stCondLst>
                                            <p:cond delay="499"/>
                                          </p:stCondLst>
                                        </p:cTn>
                                        <p:tgtEl>
                                          <p:spTgt spid="244"/>
                                        </p:tgtEl>
                                        <p:attrNameLst>
                                          <p:attrName>style.visibility</p:attrName>
                                        </p:attrNameLst>
                                      </p:cBhvr>
                                      <p:to>
                                        <p:strVal val="hidden"/>
                                      </p:to>
                                    </p:set>
                                  </p:childTnLst>
                                </p:cTn>
                              </p:par>
                              <p:par>
                                <p:cTn id="173" presetID="10" presetClass="exit" presetSubtype="0" fill="hold" nodeType="withEffect">
                                  <p:stCondLst>
                                    <p:cond delay="0"/>
                                  </p:stCondLst>
                                  <p:childTnLst>
                                    <p:animEffect transition="out" filter="fade">
                                      <p:cBhvr>
                                        <p:cTn id="174" dur="500"/>
                                        <p:tgtEl>
                                          <p:spTgt spid="243"/>
                                        </p:tgtEl>
                                      </p:cBhvr>
                                    </p:animEffect>
                                    <p:set>
                                      <p:cBhvr>
                                        <p:cTn id="175" dur="1" fill="hold">
                                          <p:stCondLst>
                                            <p:cond delay="499"/>
                                          </p:stCondLst>
                                        </p:cTn>
                                        <p:tgtEl>
                                          <p:spTgt spid="243"/>
                                        </p:tgtEl>
                                        <p:attrNameLst>
                                          <p:attrName>style.visibility</p:attrName>
                                        </p:attrNameLst>
                                      </p:cBhvr>
                                      <p:to>
                                        <p:strVal val="hidden"/>
                                      </p:to>
                                    </p:set>
                                  </p:childTnLst>
                                </p:cTn>
                              </p:par>
                              <p:par>
                                <p:cTn id="176" presetID="10" presetClass="exit" presetSubtype="0" fill="hold" nodeType="withEffect">
                                  <p:stCondLst>
                                    <p:cond delay="0"/>
                                  </p:stCondLst>
                                  <p:childTnLst>
                                    <p:animEffect transition="out" filter="fade">
                                      <p:cBhvr>
                                        <p:cTn id="177" dur="500"/>
                                        <p:tgtEl>
                                          <p:spTgt spid="242"/>
                                        </p:tgtEl>
                                      </p:cBhvr>
                                    </p:animEffect>
                                    <p:set>
                                      <p:cBhvr>
                                        <p:cTn id="178" dur="1" fill="hold">
                                          <p:stCondLst>
                                            <p:cond delay="499"/>
                                          </p:stCondLst>
                                        </p:cTn>
                                        <p:tgtEl>
                                          <p:spTgt spid="242"/>
                                        </p:tgtEl>
                                        <p:attrNameLst>
                                          <p:attrName>style.visibility</p:attrName>
                                        </p:attrNameLst>
                                      </p:cBhvr>
                                      <p:to>
                                        <p:strVal val="hidden"/>
                                      </p:to>
                                    </p:set>
                                  </p:childTnLst>
                                </p:cTn>
                              </p:par>
                              <p:par>
                                <p:cTn id="179" presetID="10" presetClass="exit" presetSubtype="0" fill="hold" nodeType="withEffect">
                                  <p:stCondLst>
                                    <p:cond delay="0"/>
                                  </p:stCondLst>
                                  <p:childTnLst>
                                    <p:animEffect transition="out" filter="fade">
                                      <p:cBhvr>
                                        <p:cTn id="180" dur="500"/>
                                        <p:tgtEl>
                                          <p:spTgt spid="245"/>
                                        </p:tgtEl>
                                      </p:cBhvr>
                                    </p:animEffect>
                                    <p:set>
                                      <p:cBhvr>
                                        <p:cTn id="181" dur="1" fill="hold">
                                          <p:stCondLst>
                                            <p:cond delay="499"/>
                                          </p:stCondLst>
                                        </p:cTn>
                                        <p:tgtEl>
                                          <p:spTgt spid="245"/>
                                        </p:tgtEl>
                                        <p:attrNameLst>
                                          <p:attrName>style.visibility</p:attrName>
                                        </p:attrNameLst>
                                      </p:cBhvr>
                                      <p:to>
                                        <p:strVal val="hidden"/>
                                      </p:to>
                                    </p:set>
                                  </p:childTnLst>
                                </p:cTn>
                              </p:par>
                              <p:par>
                                <p:cTn id="182" presetID="10" presetClass="exit" presetSubtype="0" fill="hold" nodeType="withEffect">
                                  <p:stCondLst>
                                    <p:cond delay="0"/>
                                  </p:stCondLst>
                                  <p:childTnLst>
                                    <p:animEffect transition="out" filter="fade">
                                      <p:cBhvr>
                                        <p:cTn id="183" dur="500"/>
                                        <p:tgtEl>
                                          <p:spTgt spid="246"/>
                                        </p:tgtEl>
                                      </p:cBhvr>
                                    </p:animEffect>
                                    <p:set>
                                      <p:cBhvr>
                                        <p:cTn id="184" dur="1" fill="hold">
                                          <p:stCondLst>
                                            <p:cond delay="499"/>
                                          </p:stCondLst>
                                        </p:cTn>
                                        <p:tgtEl>
                                          <p:spTgt spid="246"/>
                                        </p:tgtEl>
                                        <p:attrNameLst>
                                          <p:attrName>style.visibility</p:attrName>
                                        </p:attrNameLst>
                                      </p:cBhvr>
                                      <p:to>
                                        <p:strVal val="hidden"/>
                                      </p:to>
                                    </p:set>
                                  </p:childTnLst>
                                </p:cTn>
                              </p:par>
                              <p:par>
                                <p:cTn id="185" presetID="10" presetClass="exit" presetSubtype="0" fill="hold" nodeType="withEffect">
                                  <p:stCondLst>
                                    <p:cond delay="0"/>
                                  </p:stCondLst>
                                  <p:childTnLst>
                                    <p:animEffect transition="out" filter="fade">
                                      <p:cBhvr>
                                        <p:cTn id="186" dur="500"/>
                                        <p:tgtEl>
                                          <p:spTgt spid="247"/>
                                        </p:tgtEl>
                                      </p:cBhvr>
                                    </p:animEffect>
                                    <p:set>
                                      <p:cBhvr>
                                        <p:cTn id="187" dur="1" fill="hold">
                                          <p:stCondLst>
                                            <p:cond delay="499"/>
                                          </p:stCondLst>
                                        </p:cTn>
                                        <p:tgtEl>
                                          <p:spTgt spid="247"/>
                                        </p:tgtEl>
                                        <p:attrNameLst>
                                          <p:attrName>style.visibility</p:attrName>
                                        </p:attrNameLst>
                                      </p:cBhvr>
                                      <p:to>
                                        <p:strVal val="hidden"/>
                                      </p:to>
                                    </p:set>
                                  </p:childTnLst>
                                </p:cTn>
                              </p:par>
                              <p:par>
                                <p:cTn id="188" presetID="10" presetClass="exit" presetSubtype="0" fill="hold" nodeType="withEffect">
                                  <p:stCondLst>
                                    <p:cond delay="0"/>
                                  </p:stCondLst>
                                  <p:childTnLst>
                                    <p:animEffect transition="out" filter="fade">
                                      <p:cBhvr>
                                        <p:cTn id="189" dur="500"/>
                                        <p:tgtEl>
                                          <p:spTgt spid="250"/>
                                        </p:tgtEl>
                                      </p:cBhvr>
                                    </p:animEffect>
                                    <p:set>
                                      <p:cBhvr>
                                        <p:cTn id="190" dur="1" fill="hold">
                                          <p:stCondLst>
                                            <p:cond delay="499"/>
                                          </p:stCondLst>
                                        </p:cTn>
                                        <p:tgtEl>
                                          <p:spTgt spid="250"/>
                                        </p:tgtEl>
                                        <p:attrNameLst>
                                          <p:attrName>style.visibility</p:attrName>
                                        </p:attrNameLst>
                                      </p:cBhvr>
                                      <p:to>
                                        <p:strVal val="hidden"/>
                                      </p:to>
                                    </p:set>
                                  </p:childTnLst>
                                </p:cTn>
                              </p:par>
                              <p:par>
                                <p:cTn id="191" presetID="10" presetClass="exit" presetSubtype="0" fill="hold" nodeType="withEffect">
                                  <p:stCondLst>
                                    <p:cond delay="0"/>
                                  </p:stCondLst>
                                  <p:childTnLst>
                                    <p:animEffect transition="out" filter="fade">
                                      <p:cBhvr>
                                        <p:cTn id="192" dur="500"/>
                                        <p:tgtEl>
                                          <p:spTgt spid="249"/>
                                        </p:tgtEl>
                                      </p:cBhvr>
                                    </p:animEffect>
                                    <p:set>
                                      <p:cBhvr>
                                        <p:cTn id="193" dur="1" fill="hold">
                                          <p:stCondLst>
                                            <p:cond delay="499"/>
                                          </p:stCondLst>
                                        </p:cTn>
                                        <p:tgtEl>
                                          <p:spTgt spid="249"/>
                                        </p:tgtEl>
                                        <p:attrNameLst>
                                          <p:attrName>style.visibility</p:attrName>
                                        </p:attrNameLst>
                                      </p:cBhvr>
                                      <p:to>
                                        <p:strVal val="hidden"/>
                                      </p:to>
                                    </p:set>
                                  </p:childTnLst>
                                </p:cTn>
                              </p:par>
                              <p:par>
                                <p:cTn id="194" presetID="10" presetClass="exit" presetSubtype="0" fill="hold" nodeType="withEffect">
                                  <p:stCondLst>
                                    <p:cond delay="0"/>
                                  </p:stCondLst>
                                  <p:childTnLst>
                                    <p:animEffect transition="out" filter="fade">
                                      <p:cBhvr>
                                        <p:cTn id="195" dur="500"/>
                                        <p:tgtEl>
                                          <p:spTgt spid="248"/>
                                        </p:tgtEl>
                                      </p:cBhvr>
                                    </p:animEffect>
                                    <p:set>
                                      <p:cBhvr>
                                        <p:cTn id="196" dur="1" fill="hold">
                                          <p:stCondLst>
                                            <p:cond delay="499"/>
                                          </p:stCondLst>
                                        </p:cTn>
                                        <p:tgtEl>
                                          <p:spTgt spid="248"/>
                                        </p:tgtEl>
                                        <p:attrNameLst>
                                          <p:attrName>style.visibility</p:attrName>
                                        </p:attrNameLst>
                                      </p:cBhvr>
                                      <p:to>
                                        <p:strVal val="hidden"/>
                                      </p:to>
                                    </p:set>
                                  </p:childTnLst>
                                </p:cTn>
                              </p:par>
                              <p:par>
                                <p:cTn id="197" presetID="10" presetClass="exit" presetSubtype="0" fill="hold" nodeType="withEffect">
                                  <p:stCondLst>
                                    <p:cond delay="0"/>
                                  </p:stCondLst>
                                  <p:childTnLst>
                                    <p:animEffect transition="out" filter="fade">
                                      <p:cBhvr>
                                        <p:cTn id="198" dur="500"/>
                                        <p:tgtEl>
                                          <p:spTgt spid="251"/>
                                        </p:tgtEl>
                                      </p:cBhvr>
                                    </p:animEffect>
                                    <p:set>
                                      <p:cBhvr>
                                        <p:cTn id="199" dur="1" fill="hold">
                                          <p:stCondLst>
                                            <p:cond delay="499"/>
                                          </p:stCondLst>
                                        </p:cTn>
                                        <p:tgtEl>
                                          <p:spTgt spid="251"/>
                                        </p:tgtEl>
                                        <p:attrNameLst>
                                          <p:attrName>style.visibility</p:attrName>
                                        </p:attrNameLst>
                                      </p:cBhvr>
                                      <p:to>
                                        <p:strVal val="hidden"/>
                                      </p:to>
                                    </p:set>
                                  </p:childTnLst>
                                </p:cTn>
                              </p:par>
                              <p:par>
                                <p:cTn id="200" presetID="10" presetClass="exit" presetSubtype="0" fill="hold" nodeType="withEffect">
                                  <p:stCondLst>
                                    <p:cond delay="0"/>
                                  </p:stCondLst>
                                  <p:childTnLst>
                                    <p:animEffect transition="out" filter="fade">
                                      <p:cBhvr>
                                        <p:cTn id="201" dur="500"/>
                                        <p:tgtEl>
                                          <p:spTgt spid="252"/>
                                        </p:tgtEl>
                                      </p:cBhvr>
                                    </p:animEffect>
                                    <p:set>
                                      <p:cBhvr>
                                        <p:cTn id="202" dur="1" fill="hold">
                                          <p:stCondLst>
                                            <p:cond delay="499"/>
                                          </p:stCondLst>
                                        </p:cTn>
                                        <p:tgtEl>
                                          <p:spTgt spid="252"/>
                                        </p:tgtEl>
                                        <p:attrNameLst>
                                          <p:attrName>style.visibility</p:attrName>
                                        </p:attrNameLst>
                                      </p:cBhvr>
                                      <p:to>
                                        <p:strVal val="hidden"/>
                                      </p:to>
                                    </p:set>
                                  </p:childTnLst>
                                </p:cTn>
                              </p:par>
                              <p:par>
                                <p:cTn id="203" presetID="10" presetClass="exit" presetSubtype="0" fill="hold" nodeType="withEffect">
                                  <p:stCondLst>
                                    <p:cond delay="0"/>
                                  </p:stCondLst>
                                  <p:childTnLst>
                                    <p:animEffect transition="out" filter="fade">
                                      <p:cBhvr>
                                        <p:cTn id="204" dur="500"/>
                                        <p:tgtEl>
                                          <p:spTgt spid="253"/>
                                        </p:tgtEl>
                                      </p:cBhvr>
                                    </p:animEffect>
                                    <p:set>
                                      <p:cBhvr>
                                        <p:cTn id="205" dur="1" fill="hold">
                                          <p:stCondLst>
                                            <p:cond delay="499"/>
                                          </p:stCondLst>
                                        </p:cTn>
                                        <p:tgtEl>
                                          <p:spTgt spid="253"/>
                                        </p:tgtEl>
                                        <p:attrNameLst>
                                          <p:attrName>style.visibility</p:attrName>
                                        </p:attrNameLst>
                                      </p:cBhvr>
                                      <p:to>
                                        <p:strVal val="hidden"/>
                                      </p:to>
                                    </p:set>
                                  </p:childTnLst>
                                </p:cTn>
                              </p:par>
                              <p:par>
                                <p:cTn id="206" presetID="10" presetClass="exit" presetSubtype="0" fill="hold" nodeType="withEffect">
                                  <p:stCondLst>
                                    <p:cond delay="0"/>
                                  </p:stCondLst>
                                  <p:childTnLst>
                                    <p:animEffect transition="out" filter="fade">
                                      <p:cBhvr>
                                        <p:cTn id="207" dur="500"/>
                                        <p:tgtEl>
                                          <p:spTgt spid="256"/>
                                        </p:tgtEl>
                                      </p:cBhvr>
                                    </p:animEffect>
                                    <p:set>
                                      <p:cBhvr>
                                        <p:cTn id="208" dur="1" fill="hold">
                                          <p:stCondLst>
                                            <p:cond delay="499"/>
                                          </p:stCondLst>
                                        </p:cTn>
                                        <p:tgtEl>
                                          <p:spTgt spid="256"/>
                                        </p:tgtEl>
                                        <p:attrNameLst>
                                          <p:attrName>style.visibility</p:attrName>
                                        </p:attrNameLst>
                                      </p:cBhvr>
                                      <p:to>
                                        <p:strVal val="hidden"/>
                                      </p:to>
                                    </p:set>
                                  </p:childTnLst>
                                </p:cTn>
                              </p:par>
                              <p:par>
                                <p:cTn id="209" presetID="10" presetClass="exit" presetSubtype="0" fill="hold" nodeType="withEffect">
                                  <p:stCondLst>
                                    <p:cond delay="0"/>
                                  </p:stCondLst>
                                  <p:childTnLst>
                                    <p:animEffect transition="out" filter="fade">
                                      <p:cBhvr>
                                        <p:cTn id="210" dur="500"/>
                                        <p:tgtEl>
                                          <p:spTgt spid="255"/>
                                        </p:tgtEl>
                                      </p:cBhvr>
                                    </p:animEffect>
                                    <p:set>
                                      <p:cBhvr>
                                        <p:cTn id="211" dur="1" fill="hold">
                                          <p:stCondLst>
                                            <p:cond delay="499"/>
                                          </p:stCondLst>
                                        </p:cTn>
                                        <p:tgtEl>
                                          <p:spTgt spid="255"/>
                                        </p:tgtEl>
                                        <p:attrNameLst>
                                          <p:attrName>style.visibility</p:attrName>
                                        </p:attrNameLst>
                                      </p:cBhvr>
                                      <p:to>
                                        <p:strVal val="hidden"/>
                                      </p:to>
                                    </p:set>
                                  </p:childTnLst>
                                </p:cTn>
                              </p:par>
                              <p:par>
                                <p:cTn id="212" presetID="10" presetClass="exit" presetSubtype="0" fill="hold" nodeType="withEffect">
                                  <p:stCondLst>
                                    <p:cond delay="0"/>
                                  </p:stCondLst>
                                  <p:childTnLst>
                                    <p:animEffect transition="out" filter="fade">
                                      <p:cBhvr>
                                        <p:cTn id="213" dur="500"/>
                                        <p:tgtEl>
                                          <p:spTgt spid="254"/>
                                        </p:tgtEl>
                                      </p:cBhvr>
                                    </p:animEffect>
                                    <p:set>
                                      <p:cBhvr>
                                        <p:cTn id="214" dur="1" fill="hold">
                                          <p:stCondLst>
                                            <p:cond delay="499"/>
                                          </p:stCondLst>
                                        </p:cTn>
                                        <p:tgtEl>
                                          <p:spTgt spid="254"/>
                                        </p:tgtEl>
                                        <p:attrNameLst>
                                          <p:attrName>style.visibility</p:attrName>
                                        </p:attrNameLst>
                                      </p:cBhvr>
                                      <p:to>
                                        <p:strVal val="hidden"/>
                                      </p:to>
                                    </p:set>
                                  </p:childTnLst>
                                </p:cTn>
                              </p:par>
                              <p:par>
                                <p:cTn id="215" presetID="10" presetClass="exit" presetSubtype="0" fill="hold" nodeType="withEffect">
                                  <p:stCondLst>
                                    <p:cond delay="0"/>
                                  </p:stCondLst>
                                  <p:childTnLst>
                                    <p:animEffect transition="out" filter="fade">
                                      <p:cBhvr>
                                        <p:cTn id="216" dur="500"/>
                                        <p:tgtEl>
                                          <p:spTgt spid="257"/>
                                        </p:tgtEl>
                                      </p:cBhvr>
                                    </p:animEffect>
                                    <p:set>
                                      <p:cBhvr>
                                        <p:cTn id="217" dur="1" fill="hold">
                                          <p:stCondLst>
                                            <p:cond delay="499"/>
                                          </p:stCondLst>
                                        </p:cTn>
                                        <p:tgtEl>
                                          <p:spTgt spid="257"/>
                                        </p:tgtEl>
                                        <p:attrNameLst>
                                          <p:attrName>style.visibility</p:attrName>
                                        </p:attrNameLst>
                                      </p:cBhvr>
                                      <p:to>
                                        <p:strVal val="hidden"/>
                                      </p:to>
                                    </p:set>
                                  </p:childTnLst>
                                </p:cTn>
                              </p:par>
                              <p:par>
                                <p:cTn id="218" presetID="10" presetClass="exit" presetSubtype="0" fill="hold" nodeType="withEffect">
                                  <p:stCondLst>
                                    <p:cond delay="0"/>
                                  </p:stCondLst>
                                  <p:childTnLst>
                                    <p:animEffect transition="out" filter="fade">
                                      <p:cBhvr>
                                        <p:cTn id="219" dur="500"/>
                                        <p:tgtEl>
                                          <p:spTgt spid="258"/>
                                        </p:tgtEl>
                                      </p:cBhvr>
                                    </p:animEffect>
                                    <p:set>
                                      <p:cBhvr>
                                        <p:cTn id="220" dur="1" fill="hold">
                                          <p:stCondLst>
                                            <p:cond delay="499"/>
                                          </p:stCondLst>
                                        </p:cTn>
                                        <p:tgtEl>
                                          <p:spTgt spid="258"/>
                                        </p:tgtEl>
                                        <p:attrNameLst>
                                          <p:attrName>style.visibility</p:attrName>
                                        </p:attrNameLst>
                                      </p:cBhvr>
                                      <p:to>
                                        <p:strVal val="hidden"/>
                                      </p:to>
                                    </p:set>
                                  </p:childTnLst>
                                </p:cTn>
                              </p:par>
                              <p:par>
                                <p:cTn id="221" presetID="10" presetClass="exit" presetSubtype="0" fill="hold" nodeType="withEffect">
                                  <p:stCondLst>
                                    <p:cond delay="0"/>
                                  </p:stCondLst>
                                  <p:childTnLst>
                                    <p:animEffect transition="out" filter="fade">
                                      <p:cBhvr>
                                        <p:cTn id="222" dur="500"/>
                                        <p:tgtEl>
                                          <p:spTgt spid="259"/>
                                        </p:tgtEl>
                                      </p:cBhvr>
                                    </p:animEffect>
                                    <p:set>
                                      <p:cBhvr>
                                        <p:cTn id="223" dur="1" fill="hold">
                                          <p:stCondLst>
                                            <p:cond delay="499"/>
                                          </p:stCondLst>
                                        </p:cTn>
                                        <p:tgtEl>
                                          <p:spTgt spid="259"/>
                                        </p:tgtEl>
                                        <p:attrNameLst>
                                          <p:attrName>style.visibility</p:attrName>
                                        </p:attrNameLst>
                                      </p:cBhvr>
                                      <p:to>
                                        <p:strVal val="hidden"/>
                                      </p:to>
                                    </p:set>
                                  </p:childTnLst>
                                </p:cTn>
                              </p:par>
                              <p:par>
                                <p:cTn id="224" presetID="10" presetClass="exit" presetSubtype="0" fill="hold" nodeType="withEffect">
                                  <p:stCondLst>
                                    <p:cond delay="0"/>
                                  </p:stCondLst>
                                  <p:childTnLst>
                                    <p:animEffect transition="out" filter="fade">
                                      <p:cBhvr>
                                        <p:cTn id="225" dur="500"/>
                                        <p:tgtEl>
                                          <p:spTgt spid="262"/>
                                        </p:tgtEl>
                                      </p:cBhvr>
                                    </p:animEffect>
                                    <p:set>
                                      <p:cBhvr>
                                        <p:cTn id="226" dur="1" fill="hold">
                                          <p:stCondLst>
                                            <p:cond delay="499"/>
                                          </p:stCondLst>
                                        </p:cTn>
                                        <p:tgtEl>
                                          <p:spTgt spid="262"/>
                                        </p:tgtEl>
                                        <p:attrNameLst>
                                          <p:attrName>style.visibility</p:attrName>
                                        </p:attrNameLst>
                                      </p:cBhvr>
                                      <p:to>
                                        <p:strVal val="hidden"/>
                                      </p:to>
                                    </p:set>
                                  </p:childTnLst>
                                </p:cTn>
                              </p:par>
                              <p:par>
                                <p:cTn id="227" presetID="10" presetClass="exit" presetSubtype="0" fill="hold" nodeType="withEffect">
                                  <p:stCondLst>
                                    <p:cond delay="0"/>
                                  </p:stCondLst>
                                  <p:childTnLst>
                                    <p:animEffect transition="out" filter="fade">
                                      <p:cBhvr>
                                        <p:cTn id="228" dur="500"/>
                                        <p:tgtEl>
                                          <p:spTgt spid="261"/>
                                        </p:tgtEl>
                                      </p:cBhvr>
                                    </p:animEffect>
                                    <p:set>
                                      <p:cBhvr>
                                        <p:cTn id="229" dur="1" fill="hold">
                                          <p:stCondLst>
                                            <p:cond delay="499"/>
                                          </p:stCondLst>
                                        </p:cTn>
                                        <p:tgtEl>
                                          <p:spTgt spid="261"/>
                                        </p:tgtEl>
                                        <p:attrNameLst>
                                          <p:attrName>style.visibility</p:attrName>
                                        </p:attrNameLst>
                                      </p:cBhvr>
                                      <p:to>
                                        <p:strVal val="hidden"/>
                                      </p:to>
                                    </p:set>
                                  </p:childTnLst>
                                </p:cTn>
                              </p:par>
                              <p:par>
                                <p:cTn id="230" presetID="10" presetClass="exit" presetSubtype="0" fill="hold" nodeType="withEffect">
                                  <p:stCondLst>
                                    <p:cond delay="0"/>
                                  </p:stCondLst>
                                  <p:childTnLst>
                                    <p:animEffect transition="out" filter="fade">
                                      <p:cBhvr>
                                        <p:cTn id="231" dur="500"/>
                                        <p:tgtEl>
                                          <p:spTgt spid="260"/>
                                        </p:tgtEl>
                                      </p:cBhvr>
                                    </p:animEffect>
                                    <p:set>
                                      <p:cBhvr>
                                        <p:cTn id="232" dur="1" fill="hold">
                                          <p:stCondLst>
                                            <p:cond delay="499"/>
                                          </p:stCondLst>
                                        </p:cTn>
                                        <p:tgtEl>
                                          <p:spTgt spid="260"/>
                                        </p:tgtEl>
                                        <p:attrNameLst>
                                          <p:attrName>style.visibility</p:attrName>
                                        </p:attrNameLst>
                                      </p:cBhvr>
                                      <p:to>
                                        <p:strVal val="hidden"/>
                                      </p:to>
                                    </p:set>
                                  </p:childTnLst>
                                </p:cTn>
                              </p:par>
                              <p:par>
                                <p:cTn id="233" presetID="10" presetClass="exit" presetSubtype="0" fill="hold" nodeType="withEffect">
                                  <p:stCondLst>
                                    <p:cond delay="0"/>
                                  </p:stCondLst>
                                  <p:childTnLst>
                                    <p:animEffect transition="out" filter="fade">
                                      <p:cBhvr>
                                        <p:cTn id="234" dur="500"/>
                                        <p:tgtEl>
                                          <p:spTgt spid="263"/>
                                        </p:tgtEl>
                                      </p:cBhvr>
                                    </p:animEffect>
                                    <p:set>
                                      <p:cBhvr>
                                        <p:cTn id="235" dur="1" fill="hold">
                                          <p:stCondLst>
                                            <p:cond delay="499"/>
                                          </p:stCondLst>
                                        </p:cTn>
                                        <p:tgtEl>
                                          <p:spTgt spid="263"/>
                                        </p:tgtEl>
                                        <p:attrNameLst>
                                          <p:attrName>style.visibility</p:attrName>
                                        </p:attrNameLst>
                                      </p:cBhvr>
                                      <p:to>
                                        <p:strVal val="hidden"/>
                                      </p:to>
                                    </p:set>
                                  </p:childTnLst>
                                </p:cTn>
                              </p:par>
                              <p:par>
                                <p:cTn id="236" presetID="10" presetClass="exit" presetSubtype="0" fill="hold" nodeType="withEffect">
                                  <p:stCondLst>
                                    <p:cond delay="0"/>
                                  </p:stCondLst>
                                  <p:childTnLst>
                                    <p:animEffect transition="out" filter="fade">
                                      <p:cBhvr>
                                        <p:cTn id="237" dur="500"/>
                                        <p:tgtEl>
                                          <p:spTgt spid="264"/>
                                        </p:tgtEl>
                                      </p:cBhvr>
                                    </p:animEffect>
                                    <p:set>
                                      <p:cBhvr>
                                        <p:cTn id="238" dur="1" fill="hold">
                                          <p:stCondLst>
                                            <p:cond delay="499"/>
                                          </p:stCondLst>
                                        </p:cTn>
                                        <p:tgtEl>
                                          <p:spTgt spid="264"/>
                                        </p:tgtEl>
                                        <p:attrNameLst>
                                          <p:attrName>style.visibility</p:attrName>
                                        </p:attrNameLst>
                                      </p:cBhvr>
                                      <p:to>
                                        <p:strVal val="hidden"/>
                                      </p:to>
                                    </p:set>
                                  </p:childTnLst>
                                </p:cTn>
                              </p:par>
                              <p:par>
                                <p:cTn id="239" presetID="10" presetClass="exit" presetSubtype="0" fill="hold" nodeType="withEffect">
                                  <p:stCondLst>
                                    <p:cond delay="0"/>
                                  </p:stCondLst>
                                  <p:childTnLst>
                                    <p:animEffect transition="out" filter="fade">
                                      <p:cBhvr>
                                        <p:cTn id="240" dur="500"/>
                                        <p:tgtEl>
                                          <p:spTgt spid="265"/>
                                        </p:tgtEl>
                                      </p:cBhvr>
                                    </p:animEffect>
                                    <p:set>
                                      <p:cBhvr>
                                        <p:cTn id="241" dur="1" fill="hold">
                                          <p:stCondLst>
                                            <p:cond delay="499"/>
                                          </p:stCondLst>
                                        </p:cTn>
                                        <p:tgtEl>
                                          <p:spTgt spid="265"/>
                                        </p:tgtEl>
                                        <p:attrNameLst>
                                          <p:attrName>style.visibility</p:attrName>
                                        </p:attrNameLst>
                                      </p:cBhvr>
                                      <p:to>
                                        <p:strVal val="hidden"/>
                                      </p:to>
                                    </p:set>
                                  </p:childTnLst>
                                </p:cTn>
                              </p:par>
                              <p:par>
                                <p:cTn id="242" presetID="10" presetClass="exit" presetSubtype="0" fill="hold" nodeType="withEffect">
                                  <p:stCondLst>
                                    <p:cond delay="0"/>
                                  </p:stCondLst>
                                  <p:childTnLst>
                                    <p:animEffect transition="out" filter="fade">
                                      <p:cBhvr>
                                        <p:cTn id="243" dur="500"/>
                                        <p:tgtEl>
                                          <p:spTgt spid="268"/>
                                        </p:tgtEl>
                                      </p:cBhvr>
                                    </p:animEffect>
                                    <p:set>
                                      <p:cBhvr>
                                        <p:cTn id="244" dur="1" fill="hold">
                                          <p:stCondLst>
                                            <p:cond delay="499"/>
                                          </p:stCondLst>
                                        </p:cTn>
                                        <p:tgtEl>
                                          <p:spTgt spid="268"/>
                                        </p:tgtEl>
                                        <p:attrNameLst>
                                          <p:attrName>style.visibility</p:attrName>
                                        </p:attrNameLst>
                                      </p:cBhvr>
                                      <p:to>
                                        <p:strVal val="hidden"/>
                                      </p:to>
                                    </p:set>
                                  </p:childTnLst>
                                </p:cTn>
                              </p:par>
                              <p:par>
                                <p:cTn id="245" presetID="10" presetClass="exit" presetSubtype="0" fill="hold" nodeType="withEffect">
                                  <p:stCondLst>
                                    <p:cond delay="0"/>
                                  </p:stCondLst>
                                  <p:childTnLst>
                                    <p:animEffect transition="out" filter="fade">
                                      <p:cBhvr>
                                        <p:cTn id="246" dur="500"/>
                                        <p:tgtEl>
                                          <p:spTgt spid="267"/>
                                        </p:tgtEl>
                                      </p:cBhvr>
                                    </p:animEffect>
                                    <p:set>
                                      <p:cBhvr>
                                        <p:cTn id="247" dur="1" fill="hold">
                                          <p:stCondLst>
                                            <p:cond delay="499"/>
                                          </p:stCondLst>
                                        </p:cTn>
                                        <p:tgtEl>
                                          <p:spTgt spid="267"/>
                                        </p:tgtEl>
                                        <p:attrNameLst>
                                          <p:attrName>style.visibility</p:attrName>
                                        </p:attrNameLst>
                                      </p:cBhvr>
                                      <p:to>
                                        <p:strVal val="hidden"/>
                                      </p:to>
                                    </p:set>
                                  </p:childTnLst>
                                </p:cTn>
                              </p:par>
                              <p:par>
                                <p:cTn id="248" presetID="10" presetClass="exit" presetSubtype="0" fill="hold" nodeType="withEffect">
                                  <p:stCondLst>
                                    <p:cond delay="0"/>
                                  </p:stCondLst>
                                  <p:childTnLst>
                                    <p:animEffect transition="out" filter="fade">
                                      <p:cBhvr>
                                        <p:cTn id="249" dur="500"/>
                                        <p:tgtEl>
                                          <p:spTgt spid="266"/>
                                        </p:tgtEl>
                                      </p:cBhvr>
                                    </p:animEffect>
                                    <p:set>
                                      <p:cBhvr>
                                        <p:cTn id="250" dur="1" fill="hold">
                                          <p:stCondLst>
                                            <p:cond delay="499"/>
                                          </p:stCondLst>
                                        </p:cTn>
                                        <p:tgtEl>
                                          <p:spTgt spid="2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Tseitin</a:t>
            </a:r>
            <a:r>
              <a:rPr lang="en-US" dirty="0" smtClean="0"/>
              <a:t> formula on Grid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8229600" cy="5029200"/>
              </a:xfrm>
            </p:spPr>
            <p:txBody>
              <a:bodyPr>
                <a:normAutofit/>
              </a:bodyPr>
              <a:lstStyle/>
              <a:p>
                <a:r>
                  <a:rPr lang="en-US" dirty="0" smtClean="0"/>
                  <a:t>2</a:t>
                </a:r>
                <a:r>
                  <a:rPr lang="en-US" baseline="30000" dirty="0" smtClean="0"/>
                  <a:t>nd</a:t>
                </a:r>
                <a:r>
                  <a:rPr lang="en-US" dirty="0" smtClean="0"/>
                  <a:t> idea: Mimic linear algebra refutation         </a:t>
                </a:r>
              </a:p>
              <a:p>
                <a:r>
                  <a:rPr lang="en-US" dirty="0" smtClean="0"/>
                  <a:t>If we </a:t>
                </a:r>
                <a:r>
                  <a:rPr lang="en-US" dirty="0" smtClean="0"/>
                  <a:t>add all </a:t>
                </a:r>
                <a:r>
                  <a:rPr lang="en-US" dirty="0" err="1" smtClean="0"/>
                  <a:t>eqns</a:t>
                </a:r>
                <a:r>
                  <a:rPr lang="en-US" dirty="0" smtClean="0"/>
                  <a:t> in some order, </a:t>
                </a:r>
                <a:r>
                  <a:rPr lang="en-US" dirty="0" smtClean="0"/>
                  <a:t>get 1 = 0.</a:t>
                </a:r>
              </a:p>
              <a:p>
                <a:endParaRPr lang="en-US" dirty="0"/>
              </a:p>
              <a:p>
                <a:endParaRPr lang="en-US" dirty="0" smtClean="0"/>
              </a:p>
              <a:p>
                <a:endParaRPr lang="en-US" dirty="0" smtClean="0"/>
              </a:p>
              <a:p>
                <a:r>
                  <a:rPr lang="en-US" dirty="0" smtClean="0"/>
                  <a:t>A linear equation on </a:t>
                </a:r>
                <a14:m>
                  <m:oMath xmlns:m="http://schemas.openxmlformats.org/officeDocument/2006/math">
                    <m:r>
                      <a:rPr lang="en-US" i="1" dirty="0" smtClean="0">
                        <a:solidFill>
                          <a:schemeClr val="tx2"/>
                        </a:solidFill>
                        <a:latin typeface="Cambria Math"/>
                      </a:rPr>
                      <m:t>𝑘</m:t>
                    </m:r>
                  </m:oMath>
                </a14:m>
                <a:r>
                  <a:rPr lang="en-US" dirty="0" smtClean="0"/>
                  <a:t> variables corresponds to </a:t>
                </a:r>
                <a14:m>
                  <m:oMath xmlns:m="http://schemas.openxmlformats.org/officeDocument/2006/math">
                    <m:sSup>
                      <m:sSupPr>
                        <m:ctrlPr>
                          <a:rPr lang="en-US" i="1" smtClean="0">
                            <a:solidFill>
                              <a:schemeClr val="tx2"/>
                            </a:solidFill>
                            <a:latin typeface="Cambria Math"/>
                          </a:rPr>
                        </m:ctrlPr>
                      </m:sSupPr>
                      <m:e>
                        <m:r>
                          <a:rPr lang="en-US" b="0" i="1" smtClean="0">
                            <a:solidFill>
                              <a:schemeClr val="tx2"/>
                            </a:solidFill>
                            <a:latin typeface="Cambria Math"/>
                          </a:rPr>
                          <m:t>2</m:t>
                        </m:r>
                      </m:e>
                      <m:sup>
                        <m:r>
                          <a:rPr lang="en-US" b="0" i="1" smtClean="0">
                            <a:solidFill>
                              <a:schemeClr val="tx2"/>
                            </a:solidFill>
                            <a:latin typeface="Cambria Math"/>
                          </a:rPr>
                          <m:t>𝑘</m:t>
                        </m:r>
                      </m:sup>
                    </m:sSup>
                  </m:oMath>
                </a14:m>
                <a:r>
                  <a:rPr lang="en-US" dirty="0" smtClean="0"/>
                  <a:t> clauses. Resolution </a:t>
                </a:r>
                <a:r>
                  <a:rPr lang="en-US" dirty="0" smtClean="0"/>
                  <a:t>can </a:t>
                </a:r>
                <a:r>
                  <a:rPr lang="en-US" dirty="0" smtClean="0"/>
                  <a:t>simulate </a:t>
                </a:r>
                <a:r>
                  <a:rPr lang="en-US" dirty="0" smtClean="0"/>
                  <a:t>a sum of two </a:t>
                </a:r>
                <a14:m>
                  <m:oMath xmlns:m="http://schemas.openxmlformats.org/officeDocument/2006/math">
                    <m:r>
                      <a:rPr lang="en-US" i="1" dirty="0" smtClean="0">
                        <a:solidFill>
                          <a:schemeClr val="tx2">
                            <a:lumMod val="50000"/>
                          </a:schemeClr>
                        </a:solidFill>
                        <a:latin typeface="Cambria Math"/>
                      </a:rPr>
                      <m:t>𝑘</m:t>
                    </m:r>
                  </m:oMath>
                </a14:m>
                <a:r>
                  <a:rPr lang="en-US" dirty="0" smtClean="0"/>
                  <a:t>-variable equations with </a:t>
                </a:r>
                <a14:m>
                  <m:oMath xmlns:m="http://schemas.openxmlformats.org/officeDocument/2006/math">
                    <m:sSup>
                      <m:sSupPr>
                        <m:ctrlPr>
                          <a:rPr lang="en-US" i="1" smtClean="0">
                            <a:solidFill>
                              <a:schemeClr val="tx2"/>
                            </a:solidFill>
                            <a:latin typeface="Cambria Math"/>
                          </a:rPr>
                        </m:ctrlPr>
                      </m:sSupPr>
                      <m:e>
                        <m:r>
                          <a:rPr lang="en-US" b="0" i="1" smtClean="0">
                            <a:solidFill>
                              <a:schemeClr val="tx2"/>
                            </a:solidFill>
                            <a:latin typeface="Cambria Math"/>
                          </a:rPr>
                          <m:t>2</m:t>
                        </m:r>
                      </m:e>
                      <m:sup>
                        <m:r>
                          <a:rPr lang="en-US" b="0" i="1" smtClean="0">
                            <a:solidFill>
                              <a:schemeClr val="tx2"/>
                            </a:solidFill>
                            <a:latin typeface="Cambria Math"/>
                          </a:rPr>
                          <m:t>𝑂</m:t>
                        </m:r>
                        <m:r>
                          <a:rPr lang="en-US" b="0" i="1" smtClean="0">
                            <a:solidFill>
                              <a:schemeClr val="tx2"/>
                            </a:solidFill>
                            <a:latin typeface="Cambria Math"/>
                          </a:rPr>
                          <m:t>(</m:t>
                        </m:r>
                        <m:r>
                          <a:rPr lang="en-US" b="0" i="1" smtClean="0">
                            <a:solidFill>
                              <a:schemeClr val="tx2"/>
                            </a:solidFill>
                            <a:latin typeface="Cambria Math"/>
                          </a:rPr>
                          <m:t>𝑘</m:t>
                        </m:r>
                        <m:r>
                          <a:rPr lang="en-US" b="0" i="1" smtClean="0">
                            <a:solidFill>
                              <a:schemeClr val="tx2"/>
                            </a:solidFill>
                            <a:latin typeface="Cambria Math"/>
                          </a:rPr>
                          <m:t>)</m:t>
                        </m:r>
                      </m:sup>
                    </m:sSup>
                  </m:oMath>
                </a14:m>
                <a:r>
                  <a:rPr lang="en-US" dirty="0" smtClean="0"/>
                  <a:t> steps.</a:t>
                </a:r>
                <a:endParaRPr lang="en-US" dirty="0"/>
              </a:p>
              <a:p>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029200"/>
              </a:xfrm>
              <a:blipFill rotWithShape="1">
                <a:blip r:embed="rId2"/>
                <a:stretch>
                  <a:fillRect l="-1630" t="-1576"/>
                </a:stretch>
              </a:blipFill>
            </p:spPr>
            <p:txBody>
              <a:bodyPr/>
              <a:lstStyle/>
              <a:p>
                <a:r>
                  <a:rPr lang="en-US">
                    <a:noFill/>
                  </a:rPr>
                  <a:t> </a:t>
                </a:r>
              </a:p>
            </p:txBody>
          </p:sp>
        </mc:Fallback>
      </mc:AlternateContent>
      <p:sp>
        <p:nvSpPr>
          <p:cNvPr id="4" name="Oval 3"/>
          <p:cNvSpPr/>
          <p:nvPr/>
        </p:nvSpPr>
        <p:spPr>
          <a:xfrm>
            <a:off x="15240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5240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5240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5240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16764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6764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6764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6764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20574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0574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0574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0574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22098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2098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2098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2098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25908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5908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5908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25908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nvCxnSpPr>
        <p:spPr>
          <a:xfrm>
            <a:off x="27432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7432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7432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7432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31242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31242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31242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31242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a:off x="32766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2766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32766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32766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36576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36576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36576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36576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p:cNvCxnSpPr/>
          <p:nvPr/>
        </p:nvCxnSpPr>
        <p:spPr>
          <a:xfrm>
            <a:off x="38100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38100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38100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8100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41910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41910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41910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41910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p:cNvCxnSpPr/>
          <p:nvPr/>
        </p:nvCxnSpPr>
        <p:spPr>
          <a:xfrm>
            <a:off x="43434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43434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43434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43434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24" name="Oval 123"/>
          <p:cNvSpPr/>
          <p:nvPr/>
        </p:nvSpPr>
        <p:spPr>
          <a:xfrm>
            <a:off x="47244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47244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47244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47244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Connector 127"/>
          <p:cNvCxnSpPr/>
          <p:nvPr/>
        </p:nvCxnSpPr>
        <p:spPr>
          <a:xfrm>
            <a:off x="48768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48768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48768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48768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44" name="Oval 143"/>
          <p:cNvSpPr/>
          <p:nvPr/>
        </p:nvSpPr>
        <p:spPr>
          <a:xfrm>
            <a:off x="52578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52578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52578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52578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8" name="Straight Connector 147"/>
          <p:cNvCxnSpPr/>
          <p:nvPr/>
        </p:nvCxnSpPr>
        <p:spPr>
          <a:xfrm>
            <a:off x="54102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54102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54102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54102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64" name="Oval 163"/>
          <p:cNvSpPr/>
          <p:nvPr/>
        </p:nvSpPr>
        <p:spPr>
          <a:xfrm>
            <a:off x="57912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p:nvPr/>
        </p:nvSpPr>
        <p:spPr>
          <a:xfrm>
            <a:off x="57912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57912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p:nvSpPr>
        <p:spPr>
          <a:xfrm>
            <a:off x="57912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8" name="Straight Connector 167"/>
          <p:cNvCxnSpPr/>
          <p:nvPr/>
        </p:nvCxnSpPr>
        <p:spPr>
          <a:xfrm>
            <a:off x="59436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59436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59436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59436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4" name="Oval 183"/>
          <p:cNvSpPr/>
          <p:nvPr/>
        </p:nvSpPr>
        <p:spPr>
          <a:xfrm>
            <a:off x="63246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p:nvPr/>
        </p:nvSpPr>
        <p:spPr>
          <a:xfrm>
            <a:off x="63246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p:nvSpPr>
        <p:spPr>
          <a:xfrm>
            <a:off x="63246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63246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8" name="Straight Connector 187"/>
          <p:cNvCxnSpPr/>
          <p:nvPr/>
        </p:nvCxnSpPr>
        <p:spPr>
          <a:xfrm>
            <a:off x="64770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64770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64770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64770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204" name="Oval 203"/>
          <p:cNvSpPr/>
          <p:nvPr/>
        </p:nvSpPr>
        <p:spPr>
          <a:xfrm>
            <a:off x="68580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p:cNvSpPr/>
          <p:nvPr/>
        </p:nvSpPr>
        <p:spPr>
          <a:xfrm>
            <a:off x="68580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p:cNvSpPr/>
          <p:nvPr/>
        </p:nvSpPr>
        <p:spPr>
          <a:xfrm>
            <a:off x="68580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p:cNvSpPr/>
          <p:nvPr/>
        </p:nvSpPr>
        <p:spPr>
          <a:xfrm>
            <a:off x="68580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8" name="Straight Connector 207"/>
          <p:cNvCxnSpPr/>
          <p:nvPr/>
        </p:nvCxnSpPr>
        <p:spPr>
          <a:xfrm>
            <a:off x="70104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70104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70104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70104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224" name="Oval 223"/>
          <p:cNvSpPr/>
          <p:nvPr/>
        </p:nvSpPr>
        <p:spPr>
          <a:xfrm>
            <a:off x="73914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p:nvPr/>
        </p:nvSpPr>
        <p:spPr>
          <a:xfrm>
            <a:off x="73914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p:cNvSpPr/>
          <p:nvPr/>
        </p:nvSpPr>
        <p:spPr>
          <a:xfrm>
            <a:off x="73914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p:nvPr/>
        </p:nvSpPr>
        <p:spPr>
          <a:xfrm>
            <a:off x="73914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TextBox 227"/>
          <p:cNvSpPr txBox="1"/>
          <p:nvPr/>
        </p:nvSpPr>
        <p:spPr>
          <a:xfrm>
            <a:off x="4343400" y="4038600"/>
            <a:ext cx="247184" cy="369332"/>
          </a:xfrm>
          <a:prstGeom prst="rect">
            <a:avLst/>
          </a:prstGeom>
          <a:noFill/>
        </p:spPr>
        <p:txBody>
          <a:bodyPr wrap="none" rtlCol="0">
            <a:spAutoFit/>
          </a:bodyPr>
          <a:lstStyle/>
          <a:p>
            <a:r>
              <a:rPr lang="en-US" dirty="0" smtClean="0">
                <a:latin typeface="Cambria Math" pitchFamily="18" charset="0"/>
                <a:ea typeface="Cambria Math" pitchFamily="18" charset="0"/>
              </a:rPr>
              <a:t>l</a:t>
            </a:r>
            <a:endParaRPr lang="en-US" dirty="0">
              <a:latin typeface="Cambria Math" pitchFamily="18" charset="0"/>
              <a:ea typeface="Cambria Math" pitchFamily="18" charset="0"/>
            </a:endParaRPr>
          </a:p>
        </p:txBody>
      </p:sp>
      <p:sp>
        <p:nvSpPr>
          <p:cNvPr id="229" name="TextBox 228"/>
          <p:cNvSpPr txBox="1"/>
          <p:nvPr/>
        </p:nvSpPr>
        <p:spPr>
          <a:xfrm>
            <a:off x="1066800" y="3200400"/>
            <a:ext cx="312906" cy="369332"/>
          </a:xfrm>
          <a:prstGeom prst="rect">
            <a:avLst/>
          </a:prstGeom>
          <a:noFill/>
        </p:spPr>
        <p:txBody>
          <a:bodyPr wrap="none" rtlCol="0">
            <a:spAutoFit/>
          </a:bodyPr>
          <a:lstStyle/>
          <a:p>
            <a:r>
              <a:rPr lang="en-US" dirty="0" smtClean="0">
                <a:latin typeface="Cambria Math" pitchFamily="18" charset="0"/>
                <a:ea typeface="Cambria Math" pitchFamily="18" charset="0"/>
              </a:rPr>
              <a:t>n</a:t>
            </a:r>
            <a:endParaRPr lang="en-US" dirty="0">
              <a:latin typeface="Cambria Math" pitchFamily="18" charset="0"/>
              <a:ea typeface="Cambria Math" pitchFamily="18" charset="0"/>
            </a:endParaRPr>
          </a:p>
        </p:txBody>
      </p:sp>
      <p:cxnSp>
        <p:nvCxnSpPr>
          <p:cNvPr id="231" name="Straight Connector 230"/>
          <p:cNvCxnSpPr>
            <a:stCxn id="4" idx="4"/>
            <a:endCxn id="5" idx="0"/>
          </p:cNvCxnSpPr>
          <p:nvPr/>
        </p:nvCxnSpPr>
        <p:spPr>
          <a:xfrm>
            <a:off x="16002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Straight Connector 232"/>
          <p:cNvCxnSpPr>
            <a:stCxn id="5" idx="4"/>
            <a:endCxn id="6" idx="0"/>
          </p:cNvCxnSpPr>
          <p:nvPr/>
        </p:nvCxnSpPr>
        <p:spPr>
          <a:xfrm>
            <a:off x="16002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5" name="Straight Connector 234"/>
          <p:cNvCxnSpPr>
            <a:stCxn id="6" idx="4"/>
            <a:endCxn id="7" idx="0"/>
          </p:cNvCxnSpPr>
          <p:nvPr/>
        </p:nvCxnSpPr>
        <p:spPr>
          <a:xfrm>
            <a:off x="16002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21336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21336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21336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a:off x="26670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26670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26670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32004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32004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32004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37338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37338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37338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a:off x="42672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42672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42672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48006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a:off x="48006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48006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53340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53340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53340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58674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a:off x="58674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a:off x="58674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a:off x="64008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a:off x="64008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64008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a:off x="69342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69342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69342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74676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a:off x="74676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74676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64926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Tseitin</a:t>
            </a:r>
            <a:r>
              <a:rPr lang="en-US" dirty="0" smtClean="0"/>
              <a:t> formula on Grid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t>If </a:t>
                </a:r>
                <a:r>
                  <a:rPr lang="en-US" dirty="0" smtClean="0"/>
                  <a:t>we add the </a:t>
                </a:r>
                <a:r>
                  <a:rPr lang="en-US" dirty="0" err="1" smtClean="0"/>
                  <a:t>lin</a:t>
                </a:r>
                <a:r>
                  <a:rPr lang="en-US" dirty="0" smtClean="0"/>
                  <a:t> </a:t>
                </a:r>
                <a:r>
                  <a:rPr lang="en-US" dirty="0" err="1" smtClean="0"/>
                  <a:t>eqn’s</a:t>
                </a:r>
                <a:r>
                  <a:rPr lang="en-US" dirty="0" smtClean="0"/>
                  <a:t> in column </a:t>
                </a:r>
                <a:r>
                  <a:rPr lang="en-US" dirty="0" smtClean="0"/>
                  <a:t>order, then any intermediate equation has at most </a:t>
                </a:r>
                <a14:m>
                  <m:oMath xmlns:m="http://schemas.openxmlformats.org/officeDocument/2006/math">
                    <m:r>
                      <a:rPr lang="en-US" b="0" i="1" smtClean="0">
                        <a:solidFill>
                          <a:schemeClr val="accent2">
                            <a:lumMod val="50000"/>
                          </a:schemeClr>
                        </a:solidFill>
                        <a:latin typeface="Cambria Math"/>
                      </a:rPr>
                      <m:t>𝑛</m:t>
                    </m:r>
                  </m:oMath>
                </a14:m>
                <a:r>
                  <a:rPr lang="en-US" dirty="0" smtClean="0"/>
                  <a:t> vars.</a:t>
                </a:r>
                <a:endParaRPr lang="en-US" dirty="0" smtClean="0"/>
              </a:p>
              <a:p>
                <a:endParaRPr lang="en-US" dirty="0"/>
              </a:p>
              <a:p>
                <a:endParaRPr lang="en-US" dirty="0" smtClean="0"/>
              </a:p>
              <a:p>
                <a:endParaRPr lang="en-US" dirty="0" smtClean="0"/>
              </a:p>
              <a:p>
                <a:r>
                  <a:rPr lang="en-US" dirty="0" smtClean="0"/>
                  <a:t>Get </a:t>
                </a:r>
                <a:r>
                  <a:rPr lang="en-US" dirty="0" smtClean="0"/>
                  <a:t>a proof of </a:t>
                </a:r>
                <a:r>
                  <a:rPr lang="en-US" dirty="0">
                    <a:solidFill>
                      <a:schemeClr val="tx2"/>
                    </a:solidFill>
                  </a:rPr>
                  <a:t>Size </a:t>
                </a:r>
                <a14:m>
                  <m:oMath xmlns:m="http://schemas.openxmlformats.org/officeDocument/2006/math">
                    <m:r>
                      <a:rPr lang="en-US" i="1" dirty="0" smtClean="0">
                        <a:solidFill>
                          <a:schemeClr val="accent2">
                            <a:lumMod val="75000"/>
                          </a:schemeClr>
                        </a:solidFill>
                        <a:latin typeface="Cambria Math"/>
                        <a:ea typeface="Cambria Math"/>
                      </a:rPr>
                      <m:t>≈</m:t>
                    </m:r>
                    <m:r>
                      <a:rPr lang="en-US" i="1" dirty="0" smtClean="0">
                        <a:solidFill>
                          <a:schemeClr val="accent2">
                            <a:lumMod val="75000"/>
                          </a:schemeClr>
                        </a:solidFill>
                        <a:latin typeface="Cambria Math"/>
                      </a:rPr>
                      <m:t>#</m:t>
                    </m:r>
                    <m:r>
                      <a:rPr lang="en-US" i="1" dirty="0" smtClean="0">
                        <a:solidFill>
                          <a:schemeClr val="accent2">
                            <a:lumMod val="75000"/>
                          </a:schemeClr>
                        </a:solidFill>
                        <a:latin typeface="Cambria Math"/>
                      </a:rPr>
                      <m:t>𝑣𝑒𝑟𝑡𝑖𝑐𝑒𝑠</m:t>
                    </m:r>
                    <m:r>
                      <a:rPr lang="en-US" i="1" dirty="0" smtClean="0">
                        <a:solidFill>
                          <a:schemeClr val="accent2">
                            <a:lumMod val="75000"/>
                          </a:schemeClr>
                        </a:solidFill>
                        <a:latin typeface="Cambria Math"/>
                        <a:ea typeface="Cambria Math"/>
                      </a:rPr>
                      <m:t>∙</m:t>
                    </m:r>
                    <m:sSup>
                      <m:sSupPr>
                        <m:ctrlPr>
                          <a:rPr lang="en-US" i="1" dirty="0" smtClean="0">
                            <a:solidFill>
                              <a:schemeClr val="accent2">
                                <a:lumMod val="75000"/>
                              </a:schemeClr>
                            </a:solidFill>
                            <a:latin typeface="Cambria Math"/>
                            <a:ea typeface="Cambria Math"/>
                          </a:rPr>
                        </m:ctrlPr>
                      </m:sSupPr>
                      <m:e>
                        <m:r>
                          <a:rPr lang="en-US" b="0" i="1" dirty="0" smtClean="0">
                            <a:solidFill>
                              <a:schemeClr val="accent2">
                                <a:lumMod val="75000"/>
                              </a:schemeClr>
                            </a:solidFill>
                            <a:latin typeface="Cambria Math"/>
                            <a:ea typeface="Cambria Math"/>
                          </a:rPr>
                          <m:t>2</m:t>
                        </m:r>
                      </m:e>
                      <m:sup>
                        <m:r>
                          <a:rPr lang="en-US" b="0" i="1" dirty="0" smtClean="0">
                            <a:solidFill>
                              <a:schemeClr val="accent2">
                                <a:lumMod val="75000"/>
                              </a:schemeClr>
                            </a:solidFill>
                            <a:latin typeface="Cambria Math"/>
                            <a:ea typeface="Cambria Math"/>
                          </a:rPr>
                          <m:t>𝑛</m:t>
                        </m:r>
                      </m:sup>
                    </m:sSup>
                  </m:oMath>
                </a14:m>
                <a:r>
                  <a:rPr lang="en-US" dirty="0" smtClean="0"/>
                  <a:t>, </a:t>
                </a:r>
                <a:r>
                  <a:rPr lang="en-US" dirty="0" smtClean="0"/>
                  <a:t/>
                </a:r>
                <a:br>
                  <a:rPr lang="en-US" dirty="0" smtClean="0"/>
                </a:br>
                <a:r>
                  <a:rPr lang="en-US" dirty="0" smtClean="0">
                    <a:solidFill>
                      <a:schemeClr val="accent3">
                        <a:lumMod val="50000"/>
                      </a:schemeClr>
                    </a:solidFill>
                  </a:rPr>
                  <a:t>Space</a:t>
                </a:r>
                <a:r>
                  <a:rPr lang="en-US" dirty="0" smtClean="0"/>
                  <a:t> </a:t>
                </a:r>
                <a14:m>
                  <m:oMath xmlns:m="http://schemas.openxmlformats.org/officeDocument/2006/math">
                    <m:r>
                      <a:rPr lang="en-US" i="1" dirty="0" smtClean="0">
                        <a:solidFill>
                          <a:schemeClr val="accent2">
                            <a:lumMod val="75000"/>
                          </a:schemeClr>
                        </a:solidFill>
                        <a:latin typeface="Cambria Math"/>
                        <a:ea typeface="Cambria Math"/>
                      </a:rPr>
                      <m:t>≈</m:t>
                    </m:r>
                    <m:sSup>
                      <m:sSupPr>
                        <m:ctrlPr>
                          <a:rPr lang="en-US" i="1" dirty="0" smtClean="0">
                            <a:solidFill>
                              <a:schemeClr val="accent2">
                                <a:lumMod val="75000"/>
                              </a:schemeClr>
                            </a:solidFill>
                            <a:latin typeface="Cambria Math"/>
                          </a:rPr>
                        </m:ctrlPr>
                      </m:sSupPr>
                      <m:e>
                        <m:r>
                          <a:rPr lang="en-US" b="0" i="1" dirty="0" smtClean="0">
                            <a:solidFill>
                              <a:schemeClr val="accent2">
                                <a:lumMod val="75000"/>
                              </a:schemeClr>
                            </a:solidFill>
                            <a:latin typeface="Cambria Math"/>
                          </a:rPr>
                          <m:t>2</m:t>
                        </m:r>
                      </m:e>
                      <m:sup>
                        <m:r>
                          <a:rPr lang="en-US" b="0" i="1" dirty="0" smtClean="0">
                            <a:solidFill>
                              <a:schemeClr val="accent2">
                                <a:lumMod val="75000"/>
                              </a:schemeClr>
                            </a:solidFill>
                            <a:latin typeface="Cambria Math"/>
                          </a:rPr>
                          <m:t>𝑛</m:t>
                        </m:r>
                      </m:sup>
                    </m:sSup>
                  </m:oMath>
                </a14:m>
                <a:r>
                  <a:rPr lang="en-US" dirty="0" smtClean="0">
                    <a:solidFill>
                      <a:srgbClr val="C00000"/>
                    </a:solidFill>
                  </a:rPr>
                  <a:t>.</a:t>
                </a:r>
                <a:r>
                  <a:rPr lang="en-US" dirty="0" smtClean="0">
                    <a:solidFill>
                      <a:srgbClr val="C00000"/>
                    </a:solidFill>
                  </a:rPr>
                  <a:t> </a:t>
                </a:r>
                <a:r>
                  <a:rPr lang="en-US" dirty="0" smtClean="0"/>
                  <a:t>This can also be thought of as </a:t>
                </a:r>
                <a:r>
                  <a:rPr lang="en-US" i="1" dirty="0" smtClean="0"/>
                  <a:t>dynamic programming </a:t>
                </a:r>
                <a:r>
                  <a:rPr lang="en-US" dirty="0" smtClean="0"/>
                  <a:t>version of 1</a:t>
                </a:r>
                <a:r>
                  <a:rPr lang="en-US" baseline="30000" dirty="0" smtClean="0"/>
                  <a:t>st</a:t>
                </a:r>
                <a:r>
                  <a:rPr lang="en-US" dirty="0" smtClean="0"/>
                  <a:t> proof.</a:t>
                </a:r>
                <a:endParaRPr lang="en-US" dirty="0">
                  <a:solidFill>
                    <a:srgbClr val="C00000"/>
                  </a:solidFill>
                </a:endParaRPr>
              </a:p>
              <a:p>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r="-370" b="-1213"/>
                </a:stretch>
              </a:blipFill>
            </p:spPr>
            <p:txBody>
              <a:bodyPr/>
              <a:lstStyle/>
              <a:p>
                <a:r>
                  <a:rPr lang="en-US">
                    <a:noFill/>
                  </a:rPr>
                  <a:t> </a:t>
                </a:r>
              </a:p>
            </p:txBody>
          </p:sp>
        </mc:Fallback>
      </mc:AlternateContent>
      <p:sp>
        <p:nvSpPr>
          <p:cNvPr id="4" name="Oval 3"/>
          <p:cNvSpPr/>
          <p:nvPr/>
        </p:nvSpPr>
        <p:spPr>
          <a:xfrm>
            <a:off x="15240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5240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5240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5240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16764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6764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6764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6764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20574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0574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0574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0574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22098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2098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2098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2098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25908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5908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5908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25908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nvCxnSpPr>
        <p:spPr>
          <a:xfrm>
            <a:off x="27432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7432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7432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7432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31242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31242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31242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31242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a:off x="32766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2766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32766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32766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36576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36576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36576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36576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p:cNvCxnSpPr/>
          <p:nvPr/>
        </p:nvCxnSpPr>
        <p:spPr>
          <a:xfrm>
            <a:off x="38100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38100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38100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8100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41910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41910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41910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41910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p:cNvCxnSpPr/>
          <p:nvPr/>
        </p:nvCxnSpPr>
        <p:spPr>
          <a:xfrm>
            <a:off x="43434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43434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43434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43434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24" name="Oval 123"/>
          <p:cNvSpPr/>
          <p:nvPr/>
        </p:nvSpPr>
        <p:spPr>
          <a:xfrm>
            <a:off x="47244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47244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47244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47244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Connector 127"/>
          <p:cNvCxnSpPr/>
          <p:nvPr/>
        </p:nvCxnSpPr>
        <p:spPr>
          <a:xfrm>
            <a:off x="48768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48768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48768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48768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44" name="Oval 143"/>
          <p:cNvSpPr/>
          <p:nvPr/>
        </p:nvSpPr>
        <p:spPr>
          <a:xfrm>
            <a:off x="52578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52578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52578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52578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8" name="Straight Connector 147"/>
          <p:cNvCxnSpPr/>
          <p:nvPr/>
        </p:nvCxnSpPr>
        <p:spPr>
          <a:xfrm>
            <a:off x="54102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54102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54102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54102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64" name="Oval 163"/>
          <p:cNvSpPr/>
          <p:nvPr/>
        </p:nvSpPr>
        <p:spPr>
          <a:xfrm>
            <a:off x="57912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p:nvPr/>
        </p:nvSpPr>
        <p:spPr>
          <a:xfrm>
            <a:off x="57912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57912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p:nvSpPr>
        <p:spPr>
          <a:xfrm>
            <a:off x="57912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8" name="Straight Connector 167"/>
          <p:cNvCxnSpPr/>
          <p:nvPr/>
        </p:nvCxnSpPr>
        <p:spPr>
          <a:xfrm>
            <a:off x="59436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59436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59436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59436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4" name="Oval 183"/>
          <p:cNvSpPr/>
          <p:nvPr/>
        </p:nvSpPr>
        <p:spPr>
          <a:xfrm>
            <a:off x="63246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p:nvPr/>
        </p:nvSpPr>
        <p:spPr>
          <a:xfrm>
            <a:off x="63246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p:nvSpPr>
        <p:spPr>
          <a:xfrm>
            <a:off x="63246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63246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8" name="Straight Connector 187"/>
          <p:cNvCxnSpPr/>
          <p:nvPr/>
        </p:nvCxnSpPr>
        <p:spPr>
          <a:xfrm>
            <a:off x="64770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64770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64770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64770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204" name="Oval 203"/>
          <p:cNvSpPr/>
          <p:nvPr/>
        </p:nvSpPr>
        <p:spPr>
          <a:xfrm>
            <a:off x="68580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p:cNvSpPr/>
          <p:nvPr/>
        </p:nvSpPr>
        <p:spPr>
          <a:xfrm>
            <a:off x="68580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p:cNvSpPr/>
          <p:nvPr/>
        </p:nvSpPr>
        <p:spPr>
          <a:xfrm>
            <a:off x="68580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p:cNvSpPr/>
          <p:nvPr/>
        </p:nvSpPr>
        <p:spPr>
          <a:xfrm>
            <a:off x="68580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8" name="Straight Connector 207"/>
          <p:cNvCxnSpPr/>
          <p:nvPr/>
        </p:nvCxnSpPr>
        <p:spPr>
          <a:xfrm>
            <a:off x="70104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70104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70104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70104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224" name="Oval 223"/>
          <p:cNvSpPr/>
          <p:nvPr/>
        </p:nvSpPr>
        <p:spPr>
          <a:xfrm>
            <a:off x="73914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p:nvPr/>
        </p:nvSpPr>
        <p:spPr>
          <a:xfrm>
            <a:off x="73914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p:cNvSpPr/>
          <p:nvPr/>
        </p:nvSpPr>
        <p:spPr>
          <a:xfrm>
            <a:off x="73914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p:nvPr/>
        </p:nvSpPr>
        <p:spPr>
          <a:xfrm>
            <a:off x="73914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TextBox 227"/>
          <p:cNvSpPr txBox="1"/>
          <p:nvPr/>
        </p:nvSpPr>
        <p:spPr>
          <a:xfrm>
            <a:off x="4343400" y="4038600"/>
            <a:ext cx="247184" cy="369332"/>
          </a:xfrm>
          <a:prstGeom prst="rect">
            <a:avLst/>
          </a:prstGeom>
          <a:noFill/>
        </p:spPr>
        <p:txBody>
          <a:bodyPr wrap="none" rtlCol="0">
            <a:spAutoFit/>
          </a:bodyPr>
          <a:lstStyle/>
          <a:p>
            <a:r>
              <a:rPr lang="en-US" dirty="0" smtClean="0">
                <a:latin typeface="Cambria Math" pitchFamily="18" charset="0"/>
                <a:ea typeface="Cambria Math" pitchFamily="18" charset="0"/>
              </a:rPr>
              <a:t>l</a:t>
            </a:r>
            <a:endParaRPr lang="en-US" dirty="0">
              <a:latin typeface="Cambria Math" pitchFamily="18" charset="0"/>
              <a:ea typeface="Cambria Math" pitchFamily="18" charset="0"/>
            </a:endParaRPr>
          </a:p>
        </p:txBody>
      </p:sp>
      <p:sp>
        <p:nvSpPr>
          <p:cNvPr id="229" name="TextBox 228"/>
          <p:cNvSpPr txBox="1"/>
          <p:nvPr/>
        </p:nvSpPr>
        <p:spPr>
          <a:xfrm>
            <a:off x="1066800" y="3200400"/>
            <a:ext cx="312906" cy="369332"/>
          </a:xfrm>
          <a:prstGeom prst="rect">
            <a:avLst/>
          </a:prstGeom>
          <a:noFill/>
        </p:spPr>
        <p:txBody>
          <a:bodyPr wrap="none" rtlCol="0">
            <a:spAutoFit/>
          </a:bodyPr>
          <a:lstStyle/>
          <a:p>
            <a:r>
              <a:rPr lang="en-US" dirty="0" smtClean="0">
                <a:latin typeface="Cambria Math" pitchFamily="18" charset="0"/>
                <a:ea typeface="Cambria Math" pitchFamily="18" charset="0"/>
              </a:rPr>
              <a:t>n</a:t>
            </a:r>
            <a:endParaRPr lang="en-US" dirty="0">
              <a:latin typeface="Cambria Math" pitchFamily="18" charset="0"/>
              <a:ea typeface="Cambria Math" pitchFamily="18" charset="0"/>
            </a:endParaRPr>
          </a:p>
        </p:txBody>
      </p:sp>
      <p:cxnSp>
        <p:nvCxnSpPr>
          <p:cNvPr id="231" name="Straight Connector 230"/>
          <p:cNvCxnSpPr>
            <a:stCxn id="4" idx="4"/>
            <a:endCxn id="5" idx="0"/>
          </p:cNvCxnSpPr>
          <p:nvPr/>
        </p:nvCxnSpPr>
        <p:spPr>
          <a:xfrm>
            <a:off x="16002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Straight Connector 232"/>
          <p:cNvCxnSpPr>
            <a:stCxn id="5" idx="4"/>
            <a:endCxn id="6" idx="0"/>
          </p:cNvCxnSpPr>
          <p:nvPr/>
        </p:nvCxnSpPr>
        <p:spPr>
          <a:xfrm>
            <a:off x="16002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5" name="Straight Connector 234"/>
          <p:cNvCxnSpPr>
            <a:stCxn id="6" idx="4"/>
            <a:endCxn id="7" idx="0"/>
          </p:cNvCxnSpPr>
          <p:nvPr/>
        </p:nvCxnSpPr>
        <p:spPr>
          <a:xfrm>
            <a:off x="16002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21336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21336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21336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a:off x="26670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26670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26670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32004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32004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32004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37338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37338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37338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a:off x="42672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42672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42672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48006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a:off x="48006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48006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53340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53340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53340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58674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a:off x="58674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a:off x="58674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a:off x="64008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a:off x="64008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64008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a:off x="69342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69342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69342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74676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a:off x="74676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74676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2263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250" fill="hold"/>
                                        <p:tgtEl>
                                          <p:spTgt spid="4"/>
                                        </p:tgtEl>
                                        <p:attrNameLst>
                                          <p:attrName>style.color</p:attrName>
                                        </p:attrNameLst>
                                      </p:cBhvr>
                                      <p:to>
                                        <a:srgbClr val="FFFF00"/>
                                      </p:to>
                                    </p:animClr>
                                    <p:animClr clrSpc="rgb" dir="cw">
                                      <p:cBhvr>
                                        <p:cTn id="7" dur="250" fill="hold"/>
                                        <p:tgtEl>
                                          <p:spTgt spid="4"/>
                                        </p:tgtEl>
                                        <p:attrNameLst>
                                          <p:attrName>fillcolor</p:attrName>
                                        </p:attrNameLst>
                                      </p:cBhvr>
                                      <p:to>
                                        <a:srgbClr val="FFFF00"/>
                                      </p:to>
                                    </p:animClr>
                                    <p:set>
                                      <p:cBhvr>
                                        <p:cTn id="8" dur="250" fill="hold"/>
                                        <p:tgtEl>
                                          <p:spTgt spid="4"/>
                                        </p:tgtEl>
                                        <p:attrNameLst>
                                          <p:attrName>fill.type</p:attrName>
                                        </p:attrNameLst>
                                      </p:cBhvr>
                                      <p:to>
                                        <p:strVal val="solid"/>
                                      </p:to>
                                    </p:set>
                                    <p:set>
                                      <p:cBhvr>
                                        <p:cTn id="9" dur="250" fill="hold"/>
                                        <p:tgtEl>
                                          <p:spTgt spid="4"/>
                                        </p:tgtEl>
                                        <p:attrNameLst>
                                          <p:attrName>fill.on</p:attrName>
                                        </p:attrNameLst>
                                      </p:cBhvr>
                                      <p:to>
                                        <p:strVal val="true"/>
                                      </p:to>
                                    </p:set>
                                  </p:childTnLst>
                                </p:cTn>
                              </p:par>
                            </p:childTnLst>
                          </p:cTn>
                        </p:par>
                        <p:par>
                          <p:cTn id="10" fill="hold">
                            <p:stCondLst>
                              <p:cond delay="250"/>
                            </p:stCondLst>
                            <p:childTnLst>
                              <p:par>
                                <p:cTn id="11" presetID="19" presetClass="emph" presetSubtype="0" fill="hold" grpId="0" nodeType="afterEffect">
                                  <p:stCondLst>
                                    <p:cond delay="0"/>
                                  </p:stCondLst>
                                  <p:childTnLst>
                                    <p:animClr clrSpc="rgb" dir="cw">
                                      <p:cBhvr override="childStyle">
                                        <p:cTn id="12" dur="250" fill="hold"/>
                                        <p:tgtEl>
                                          <p:spTgt spid="5"/>
                                        </p:tgtEl>
                                        <p:attrNameLst>
                                          <p:attrName>style.color</p:attrName>
                                        </p:attrNameLst>
                                      </p:cBhvr>
                                      <p:to>
                                        <a:srgbClr val="FFFF00"/>
                                      </p:to>
                                    </p:animClr>
                                    <p:animClr clrSpc="rgb" dir="cw">
                                      <p:cBhvr>
                                        <p:cTn id="13" dur="250" fill="hold"/>
                                        <p:tgtEl>
                                          <p:spTgt spid="5"/>
                                        </p:tgtEl>
                                        <p:attrNameLst>
                                          <p:attrName>fillcolor</p:attrName>
                                        </p:attrNameLst>
                                      </p:cBhvr>
                                      <p:to>
                                        <a:srgbClr val="FFFF00"/>
                                      </p:to>
                                    </p:animClr>
                                    <p:set>
                                      <p:cBhvr>
                                        <p:cTn id="14" dur="250" fill="hold"/>
                                        <p:tgtEl>
                                          <p:spTgt spid="5"/>
                                        </p:tgtEl>
                                        <p:attrNameLst>
                                          <p:attrName>fill.type</p:attrName>
                                        </p:attrNameLst>
                                      </p:cBhvr>
                                      <p:to>
                                        <p:strVal val="solid"/>
                                      </p:to>
                                    </p:set>
                                    <p:set>
                                      <p:cBhvr>
                                        <p:cTn id="15" dur="250" fill="hold"/>
                                        <p:tgtEl>
                                          <p:spTgt spid="5"/>
                                        </p:tgtEl>
                                        <p:attrNameLst>
                                          <p:attrName>fill.on</p:attrName>
                                        </p:attrNameLst>
                                      </p:cBhvr>
                                      <p:to>
                                        <p:strVal val="true"/>
                                      </p:to>
                                    </p:set>
                                  </p:childTnLst>
                                </p:cTn>
                              </p:par>
                            </p:childTnLst>
                          </p:cTn>
                        </p:par>
                        <p:par>
                          <p:cTn id="16" fill="hold">
                            <p:stCondLst>
                              <p:cond delay="500"/>
                            </p:stCondLst>
                            <p:childTnLst>
                              <p:par>
                                <p:cTn id="17" presetID="19" presetClass="emph" presetSubtype="0" fill="hold" grpId="0" nodeType="afterEffect">
                                  <p:stCondLst>
                                    <p:cond delay="0"/>
                                  </p:stCondLst>
                                  <p:childTnLst>
                                    <p:animClr clrSpc="rgb" dir="cw">
                                      <p:cBhvr override="childStyle">
                                        <p:cTn id="18" dur="250" fill="hold"/>
                                        <p:tgtEl>
                                          <p:spTgt spid="6"/>
                                        </p:tgtEl>
                                        <p:attrNameLst>
                                          <p:attrName>style.color</p:attrName>
                                        </p:attrNameLst>
                                      </p:cBhvr>
                                      <p:to>
                                        <a:srgbClr val="FFFF00"/>
                                      </p:to>
                                    </p:animClr>
                                    <p:animClr clrSpc="rgb" dir="cw">
                                      <p:cBhvr>
                                        <p:cTn id="19" dur="250" fill="hold"/>
                                        <p:tgtEl>
                                          <p:spTgt spid="6"/>
                                        </p:tgtEl>
                                        <p:attrNameLst>
                                          <p:attrName>fillcolor</p:attrName>
                                        </p:attrNameLst>
                                      </p:cBhvr>
                                      <p:to>
                                        <a:srgbClr val="FFFF00"/>
                                      </p:to>
                                    </p:animClr>
                                    <p:set>
                                      <p:cBhvr>
                                        <p:cTn id="20" dur="250" fill="hold"/>
                                        <p:tgtEl>
                                          <p:spTgt spid="6"/>
                                        </p:tgtEl>
                                        <p:attrNameLst>
                                          <p:attrName>fill.type</p:attrName>
                                        </p:attrNameLst>
                                      </p:cBhvr>
                                      <p:to>
                                        <p:strVal val="solid"/>
                                      </p:to>
                                    </p:set>
                                    <p:set>
                                      <p:cBhvr>
                                        <p:cTn id="21" dur="250" fill="hold"/>
                                        <p:tgtEl>
                                          <p:spTgt spid="6"/>
                                        </p:tgtEl>
                                        <p:attrNameLst>
                                          <p:attrName>fill.on</p:attrName>
                                        </p:attrNameLst>
                                      </p:cBhvr>
                                      <p:to>
                                        <p:strVal val="true"/>
                                      </p:to>
                                    </p:set>
                                  </p:childTnLst>
                                </p:cTn>
                              </p:par>
                            </p:childTnLst>
                          </p:cTn>
                        </p:par>
                        <p:par>
                          <p:cTn id="22" fill="hold">
                            <p:stCondLst>
                              <p:cond delay="750"/>
                            </p:stCondLst>
                            <p:childTnLst>
                              <p:par>
                                <p:cTn id="23" presetID="19" presetClass="emph" presetSubtype="0" fill="hold" grpId="0" nodeType="afterEffect">
                                  <p:stCondLst>
                                    <p:cond delay="0"/>
                                  </p:stCondLst>
                                  <p:childTnLst>
                                    <p:animClr clrSpc="rgb" dir="cw">
                                      <p:cBhvr override="childStyle">
                                        <p:cTn id="24" dur="250" fill="hold"/>
                                        <p:tgtEl>
                                          <p:spTgt spid="7"/>
                                        </p:tgtEl>
                                        <p:attrNameLst>
                                          <p:attrName>style.color</p:attrName>
                                        </p:attrNameLst>
                                      </p:cBhvr>
                                      <p:to>
                                        <a:srgbClr val="FFFF00"/>
                                      </p:to>
                                    </p:animClr>
                                    <p:animClr clrSpc="rgb" dir="cw">
                                      <p:cBhvr>
                                        <p:cTn id="25" dur="250" fill="hold"/>
                                        <p:tgtEl>
                                          <p:spTgt spid="7"/>
                                        </p:tgtEl>
                                        <p:attrNameLst>
                                          <p:attrName>fillcolor</p:attrName>
                                        </p:attrNameLst>
                                      </p:cBhvr>
                                      <p:to>
                                        <a:srgbClr val="FFFF00"/>
                                      </p:to>
                                    </p:animClr>
                                    <p:set>
                                      <p:cBhvr>
                                        <p:cTn id="26" dur="250" fill="hold"/>
                                        <p:tgtEl>
                                          <p:spTgt spid="7"/>
                                        </p:tgtEl>
                                        <p:attrNameLst>
                                          <p:attrName>fill.type</p:attrName>
                                        </p:attrNameLst>
                                      </p:cBhvr>
                                      <p:to>
                                        <p:strVal val="solid"/>
                                      </p:to>
                                    </p:set>
                                    <p:set>
                                      <p:cBhvr>
                                        <p:cTn id="27" dur="250" fill="hold"/>
                                        <p:tgtEl>
                                          <p:spTgt spid="7"/>
                                        </p:tgtEl>
                                        <p:attrNameLst>
                                          <p:attrName>fill.on</p:attrName>
                                        </p:attrNameLst>
                                      </p:cBhvr>
                                      <p:to>
                                        <p:strVal val="true"/>
                                      </p:to>
                                    </p:set>
                                  </p:childTnLst>
                                </p:cTn>
                              </p:par>
                            </p:childTnLst>
                          </p:cTn>
                        </p:par>
                        <p:par>
                          <p:cTn id="28" fill="hold">
                            <p:stCondLst>
                              <p:cond delay="1000"/>
                            </p:stCondLst>
                            <p:childTnLst>
                              <p:par>
                                <p:cTn id="29" presetID="19" presetClass="emph" presetSubtype="0" fill="hold" grpId="0" nodeType="afterEffect">
                                  <p:stCondLst>
                                    <p:cond delay="0"/>
                                  </p:stCondLst>
                                  <p:childTnLst>
                                    <p:animClr clrSpc="rgb" dir="cw">
                                      <p:cBhvr override="childStyle">
                                        <p:cTn id="30" dur="250" fill="hold"/>
                                        <p:tgtEl>
                                          <p:spTgt spid="24"/>
                                        </p:tgtEl>
                                        <p:attrNameLst>
                                          <p:attrName>style.color</p:attrName>
                                        </p:attrNameLst>
                                      </p:cBhvr>
                                      <p:to>
                                        <a:srgbClr val="FFFF00"/>
                                      </p:to>
                                    </p:animClr>
                                    <p:animClr clrSpc="rgb" dir="cw">
                                      <p:cBhvr>
                                        <p:cTn id="31" dur="250" fill="hold"/>
                                        <p:tgtEl>
                                          <p:spTgt spid="24"/>
                                        </p:tgtEl>
                                        <p:attrNameLst>
                                          <p:attrName>fillcolor</p:attrName>
                                        </p:attrNameLst>
                                      </p:cBhvr>
                                      <p:to>
                                        <a:srgbClr val="FFFF00"/>
                                      </p:to>
                                    </p:animClr>
                                    <p:set>
                                      <p:cBhvr>
                                        <p:cTn id="32" dur="250" fill="hold"/>
                                        <p:tgtEl>
                                          <p:spTgt spid="24"/>
                                        </p:tgtEl>
                                        <p:attrNameLst>
                                          <p:attrName>fill.type</p:attrName>
                                        </p:attrNameLst>
                                      </p:cBhvr>
                                      <p:to>
                                        <p:strVal val="solid"/>
                                      </p:to>
                                    </p:set>
                                    <p:set>
                                      <p:cBhvr>
                                        <p:cTn id="33" dur="250" fill="hold"/>
                                        <p:tgtEl>
                                          <p:spTgt spid="24"/>
                                        </p:tgtEl>
                                        <p:attrNameLst>
                                          <p:attrName>fill.on</p:attrName>
                                        </p:attrNameLst>
                                      </p:cBhvr>
                                      <p:to>
                                        <p:strVal val="true"/>
                                      </p:to>
                                    </p:set>
                                  </p:childTnLst>
                                </p:cTn>
                              </p:par>
                            </p:childTnLst>
                          </p:cTn>
                        </p:par>
                        <p:par>
                          <p:cTn id="34" fill="hold">
                            <p:stCondLst>
                              <p:cond delay="1250"/>
                            </p:stCondLst>
                            <p:childTnLst>
                              <p:par>
                                <p:cTn id="35" presetID="19" presetClass="emph" presetSubtype="0" fill="hold" grpId="0" nodeType="afterEffect">
                                  <p:stCondLst>
                                    <p:cond delay="0"/>
                                  </p:stCondLst>
                                  <p:childTnLst>
                                    <p:animClr clrSpc="rgb" dir="cw">
                                      <p:cBhvr override="childStyle">
                                        <p:cTn id="36" dur="250" fill="hold"/>
                                        <p:tgtEl>
                                          <p:spTgt spid="25"/>
                                        </p:tgtEl>
                                        <p:attrNameLst>
                                          <p:attrName>style.color</p:attrName>
                                        </p:attrNameLst>
                                      </p:cBhvr>
                                      <p:to>
                                        <a:srgbClr val="FFFF00"/>
                                      </p:to>
                                    </p:animClr>
                                    <p:animClr clrSpc="rgb" dir="cw">
                                      <p:cBhvr>
                                        <p:cTn id="37" dur="250" fill="hold"/>
                                        <p:tgtEl>
                                          <p:spTgt spid="25"/>
                                        </p:tgtEl>
                                        <p:attrNameLst>
                                          <p:attrName>fillcolor</p:attrName>
                                        </p:attrNameLst>
                                      </p:cBhvr>
                                      <p:to>
                                        <a:srgbClr val="FFFF00"/>
                                      </p:to>
                                    </p:animClr>
                                    <p:set>
                                      <p:cBhvr>
                                        <p:cTn id="38" dur="250" fill="hold"/>
                                        <p:tgtEl>
                                          <p:spTgt spid="25"/>
                                        </p:tgtEl>
                                        <p:attrNameLst>
                                          <p:attrName>fill.type</p:attrName>
                                        </p:attrNameLst>
                                      </p:cBhvr>
                                      <p:to>
                                        <p:strVal val="solid"/>
                                      </p:to>
                                    </p:set>
                                    <p:set>
                                      <p:cBhvr>
                                        <p:cTn id="39" dur="250" fill="hold"/>
                                        <p:tgtEl>
                                          <p:spTgt spid="25"/>
                                        </p:tgtEl>
                                        <p:attrNameLst>
                                          <p:attrName>fill.on</p:attrName>
                                        </p:attrNameLst>
                                      </p:cBhvr>
                                      <p:to>
                                        <p:strVal val="true"/>
                                      </p:to>
                                    </p:set>
                                  </p:childTnLst>
                                </p:cTn>
                              </p:par>
                            </p:childTnLst>
                          </p:cTn>
                        </p:par>
                        <p:par>
                          <p:cTn id="40" fill="hold">
                            <p:stCondLst>
                              <p:cond delay="1500"/>
                            </p:stCondLst>
                            <p:childTnLst>
                              <p:par>
                                <p:cTn id="41" presetID="19" presetClass="emph" presetSubtype="0" fill="hold" grpId="0" nodeType="afterEffect">
                                  <p:stCondLst>
                                    <p:cond delay="0"/>
                                  </p:stCondLst>
                                  <p:childTnLst>
                                    <p:animClr clrSpc="rgb" dir="cw">
                                      <p:cBhvr override="childStyle">
                                        <p:cTn id="42" dur="250" fill="hold"/>
                                        <p:tgtEl>
                                          <p:spTgt spid="26"/>
                                        </p:tgtEl>
                                        <p:attrNameLst>
                                          <p:attrName>style.color</p:attrName>
                                        </p:attrNameLst>
                                      </p:cBhvr>
                                      <p:to>
                                        <a:srgbClr val="FFFF00"/>
                                      </p:to>
                                    </p:animClr>
                                    <p:animClr clrSpc="rgb" dir="cw">
                                      <p:cBhvr>
                                        <p:cTn id="43" dur="250" fill="hold"/>
                                        <p:tgtEl>
                                          <p:spTgt spid="26"/>
                                        </p:tgtEl>
                                        <p:attrNameLst>
                                          <p:attrName>fillcolor</p:attrName>
                                        </p:attrNameLst>
                                      </p:cBhvr>
                                      <p:to>
                                        <a:srgbClr val="FFFF00"/>
                                      </p:to>
                                    </p:animClr>
                                    <p:set>
                                      <p:cBhvr>
                                        <p:cTn id="44" dur="250" fill="hold"/>
                                        <p:tgtEl>
                                          <p:spTgt spid="26"/>
                                        </p:tgtEl>
                                        <p:attrNameLst>
                                          <p:attrName>fill.type</p:attrName>
                                        </p:attrNameLst>
                                      </p:cBhvr>
                                      <p:to>
                                        <p:strVal val="solid"/>
                                      </p:to>
                                    </p:set>
                                    <p:set>
                                      <p:cBhvr>
                                        <p:cTn id="45" dur="250" fill="hold"/>
                                        <p:tgtEl>
                                          <p:spTgt spid="26"/>
                                        </p:tgtEl>
                                        <p:attrNameLst>
                                          <p:attrName>fill.on</p:attrName>
                                        </p:attrNameLst>
                                      </p:cBhvr>
                                      <p:to>
                                        <p:strVal val="true"/>
                                      </p:to>
                                    </p:set>
                                  </p:childTnLst>
                                </p:cTn>
                              </p:par>
                            </p:childTnLst>
                          </p:cTn>
                        </p:par>
                        <p:par>
                          <p:cTn id="46" fill="hold">
                            <p:stCondLst>
                              <p:cond delay="1750"/>
                            </p:stCondLst>
                            <p:childTnLst>
                              <p:par>
                                <p:cTn id="47" presetID="19" presetClass="emph" presetSubtype="0" fill="hold" grpId="0" nodeType="afterEffect">
                                  <p:stCondLst>
                                    <p:cond delay="0"/>
                                  </p:stCondLst>
                                  <p:childTnLst>
                                    <p:animClr clrSpc="rgb" dir="cw">
                                      <p:cBhvr override="childStyle">
                                        <p:cTn id="48" dur="250" fill="hold"/>
                                        <p:tgtEl>
                                          <p:spTgt spid="27"/>
                                        </p:tgtEl>
                                        <p:attrNameLst>
                                          <p:attrName>style.color</p:attrName>
                                        </p:attrNameLst>
                                      </p:cBhvr>
                                      <p:to>
                                        <a:srgbClr val="FFFF00"/>
                                      </p:to>
                                    </p:animClr>
                                    <p:animClr clrSpc="rgb" dir="cw">
                                      <p:cBhvr>
                                        <p:cTn id="49" dur="250" fill="hold"/>
                                        <p:tgtEl>
                                          <p:spTgt spid="27"/>
                                        </p:tgtEl>
                                        <p:attrNameLst>
                                          <p:attrName>fillcolor</p:attrName>
                                        </p:attrNameLst>
                                      </p:cBhvr>
                                      <p:to>
                                        <a:srgbClr val="FFFF00"/>
                                      </p:to>
                                    </p:animClr>
                                    <p:set>
                                      <p:cBhvr>
                                        <p:cTn id="50" dur="250" fill="hold"/>
                                        <p:tgtEl>
                                          <p:spTgt spid="27"/>
                                        </p:tgtEl>
                                        <p:attrNameLst>
                                          <p:attrName>fill.type</p:attrName>
                                        </p:attrNameLst>
                                      </p:cBhvr>
                                      <p:to>
                                        <p:strVal val="solid"/>
                                      </p:to>
                                    </p:set>
                                    <p:set>
                                      <p:cBhvr>
                                        <p:cTn id="51" dur="250" fill="hold"/>
                                        <p:tgtEl>
                                          <p:spTgt spid="27"/>
                                        </p:tgtEl>
                                        <p:attrNameLst>
                                          <p:attrName>fill.on</p:attrName>
                                        </p:attrNameLst>
                                      </p:cBhvr>
                                      <p:to>
                                        <p:strVal val="true"/>
                                      </p:to>
                                    </p:set>
                                  </p:childTnLst>
                                </p:cTn>
                              </p:par>
                            </p:childTnLst>
                          </p:cTn>
                        </p:par>
                        <p:par>
                          <p:cTn id="52" fill="hold">
                            <p:stCondLst>
                              <p:cond delay="2000"/>
                            </p:stCondLst>
                            <p:childTnLst>
                              <p:par>
                                <p:cTn id="53" presetID="19" presetClass="emph" presetSubtype="0" fill="hold" grpId="0" nodeType="afterEffect">
                                  <p:stCondLst>
                                    <p:cond delay="0"/>
                                  </p:stCondLst>
                                  <p:childTnLst>
                                    <p:animClr clrSpc="rgb" dir="cw">
                                      <p:cBhvr override="childStyle">
                                        <p:cTn id="54" dur="250" fill="hold"/>
                                        <p:tgtEl>
                                          <p:spTgt spid="44"/>
                                        </p:tgtEl>
                                        <p:attrNameLst>
                                          <p:attrName>style.color</p:attrName>
                                        </p:attrNameLst>
                                      </p:cBhvr>
                                      <p:to>
                                        <a:srgbClr val="FFFF00"/>
                                      </p:to>
                                    </p:animClr>
                                    <p:animClr clrSpc="rgb" dir="cw">
                                      <p:cBhvr>
                                        <p:cTn id="55" dur="250" fill="hold"/>
                                        <p:tgtEl>
                                          <p:spTgt spid="44"/>
                                        </p:tgtEl>
                                        <p:attrNameLst>
                                          <p:attrName>fillcolor</p:attrName>
                                        </p:attrNameLst>
                                      </p:cBhvr>
                                      <p:to>
                                        <a:srgbClr val="FFFF00"/>
                                      </p:to>
                                    </p:animClr>
                                    <p:set>
                                      <p:cBhvr>
                                        <p:cTn id="56" dur="250" fill="hold"/>
                                        <p:tgtEl>
                                          <p:spTgt spid="44"/>
                                        </p:tgtEl>
                                        <p:attrNameLst>
                                          <p:attrName>fill.type</p:attrName>
                                        </p:attrNameLst>
                                      </p:cBhvr>
                                      <p:to>
                                        <p:strVal val="solid"/>
                                      </p:to>
                                    </p:set>
                                    <p:set>
                                      <p:cBhvr>
                                        <p:cTn id="57" dur="250" fill="hold"/>
                                        <p:tgtEl>
                                          <p:spTgt spid="44"/>
                                        </p:tgtEl>
                                        <p:attrNameLst>
                                          <p:attrName>fill.on</p:attrName>
                                        </p:attrNameLst>
                                      </p:cBhvr>
                                      <p:to>
                                        <p:strVal val="true"/>
                                      </p:to>
                                    </p:set>
                                  </p:childTnLst>
                                </p:cTn>
                              </p:par>
                            </p:childTnLst>
                          </p:cTn>
                        </p:par>
                        <p:par>
                          <p:cTn id="58" fill="hold">
                            <p:stCondLst>
                              <p:cond delay="2250"/>
                            </p:stCondLst>
                            <p:childTnLst>
                              <p:par>
                                <p:cTn id="59" presetID="19" presetClass="emph" presetSubtype="0" fill="hold" grpId="0" nodeType="afterEffect">
                                  <p:stCondLst>
                                    <p:cond delay="0"/>
                                  </p:stCondLst>
                                  <p:childTnLst>
                                    <p:animClr clrSpc="rgb" dir="cw">
                                      <p:cBhvr override="childStyle">
                                        <p:cTn id="60" dur="250" fill="hold"/>
                                        <p:tgtEl>
                                          <p:spTgt spid="45"/>
                                        </p:tgtEl>
                                        <p:attrNameLst>
                                          <p:attrName>style.color</p:attrName>
                                        </p:attrNameLst>
                                      </p:cBhvr>
                                      <p:to>
                                        <a:srgbClr val="FFFF00"/>
                                      </p:to>
                                    </p:animClr>
                                    <p:animClr clrSpc="rgb" dir="cw">
                                      <p:cBhvr>
                                        <p:cTn id="61" dur="250" fill="hold"/>
                                        <p:tgtEl>
                                          <p:spTgt spid="45"/>
                                        </p:tgtEl>
                                        <p:attrNameLst>
                                          <p:attrName>fillcolor</p:attrName>
                                        </p:attrNameLst>
                                      </p:cBhvr>
                                      <p:to>
                                        <a:srgbClr val="FFFF00"/>
                                      </p:to>
                                    </p:animClr>
                                    <p:set>
                                      <p:cBhvr>
                                        <p:cTn id="62" dur="250" fill="hold"/>
                                        <p:tgtEl>
                                          <p:spTgt spid="45"/>
                                        </p:tgtEl>
                                        <p:attrNameLst>
                                          <p:attrName>fill.type</p:attrName>
                                        </p:attrNameLst>
                                      </p:cBhvr>
                                      <p:to>
                                        <p:strVal val="solid"/>
                                      </p:to>
                                    </p:set>
                                    <p:set>
                                      <p:cBhvr>
                                        <p:cTn id="63" dur="250" fill="hold"/>
                                        <p:tgtEl>
                                          <p:spTgt spid="45"/>
                                        </p:tgtEl>
                                        <p:attrNameLst>
                                          <p:attrName>fill.on</p:attrName>
                                        </p:attrNameLst>
                                      </p:cBhvr>
                                      <p:to>
                                        <p:strVal val="true"/>
                                      </p:to>
                                    </p:set>
                                  </p:childTnLst>
                                </p:cTn>
                              </p:par>
                            </p:childTnLst>
                          </p:cTn>
                        </p:par>
                        <p:par>
                          <p:cTn id="64" fill="hold">
                            <p:stCondLst>
                              <p:cond delay="2500"/>
                            </p:stCondLst>
                            <p:childTnLst>
                              <p:par>
                                <p:cTn id="65" presetID="19" presetClass="emph" presetSubtype="0" fill="hold" grpId="0" nodeType="afterEffect">
                                  <p:stCondLst>
                                    <p:cond delay="0"/>
                                  </p:stCondLst>
                                  <p:childTnLst>
                                    <p:animClr clrSpc="rgb" dir="cw">
                                      <p:cBhvr override="childStyle">
                                        <p:cTn id="66" dur="250" fill="hold"/>
                                        <p:tgtEl>
                                          <p:spTgt spid="46"/>
                                        </p:tgtEl>
                                        <p:attrNameLst>
                                          <p:attrName>style.color</p:attrName>
                                        </p:attrNameLst>
                                      </p:cBhvr>
                                      <p:to>
                                        <a:srgbClr val="FFFF00"/>
                                      </p:to>
                                    </p:animClr>
                                    <p:animClr clrSpc="rgb" dir="cw">
                                      <p:cBhvr>
                                        <p:cTn id="67" dur="250" fill="hold"/>
                                        <p:tgtEl>
                                          <p:spTgt spid="46"/>
                                        </p:tgtEl>
                                        <p:attrNameLst>
                                          <p:attrName>fillcolor</p:attrName>
                                        </p:attrNameLst>
                                      </p:cBhvr>
                                      <p:to>
                                        <a:srgbClr val="FFFF00"/>
                                      </p:to>
                                    </p:animClr>
                                    <p:set>
                                      <p:cBhvr>
                                        <p:cTn id="68" dur="250" fill="hold"/>
                                        <p:tgtEl>
                                          <p:spTgt spid="46"/>
                                        </p:tgtEl>
                                        <p:attrNameLst>
                                          <p:attrName>fill.type</p:attrName>
                                        </p:attrNameLst>
                                      </p:cBhvr>
                                      <p:to>
                                        <p:strVal val="solid"/>
                                      </p:to>
                                    </p:set>
                                    <p:set>
                                      <p:cBhvr>
                                        <p:cTn id="69" dur="250" fill="hold"/>
                                        <p:tgtEl>
                                          <p:spTgt spid="46"/>
                                        </p:tgtEl>
                                        <p:attrNameLst>
                                          <p:attrName>fill.on</p:attrName>
                                        </p:attrNameLst>
                                      </p:cBhvr>
                                      <p:to>
                                        <p:strVal val="true"/>
                                      </p:to>
                                    </p:set>
                                  </p:childTnLst>
                                </p:cTn>
                              </p:par>
                            </p:childTnLst>
                          </p:cTn>
                        </p:par>
                        <p:par>
                          <p:cTn id="70" fill="hold">
                            <p:stCondLst>
                              <p:cond delay="2750"/>
                            </p:stCondLst>
                            <p:childTnLst>
                              <p:par>
                                <p:cTn id="71" presetID="19" presetClass="emph" presetSubtype="0" fill="hold" grpId="0" nodeType="afterEffect">
                                  <p:stCondLst>
                                    <p:cond delay="0"/>
                                  </p:stCondLst>
                                  <p:childTnLst>
                                    <p:animClr clrSpc="rgb" dir="cw">
                                      <p:cBhvr override="childStyle">
                                        <p:cTn id="72" dur="250" fill="hold"/>
                                        <p:tgtEl>
                                          <p:spTgt spid="47"/>
                                        </p:tgtEl>
                                        <p:attrNameLst>
                                          <p:attrName>style.color</p:attrName>
                                        </p:attrNameLst>
                                      </p:cBhvr>
                                      <p:to>
                                        <a:srgbClr val="FFFF00"/>
                                      </p:to>
                                    </p:animClr>
                                    <p:animClr clrSpc="rgb" dir="cw">
                                      <p:cBhvr>
                                        <p:cTn id="73" dur="250" fill="hold"/>
                                        <p:tgtEl>
                                          <p:spTgt spid="47"/>
                                        </p:tgtEl>
                                        <p:attrNameLst>
                                          <p:attrName>fillcolor</p:attrName>
                                        </p:attrNameLst>
                                      </p:cBhvr>
                                      <p:to>
                                        <a:srgbClr val="FFFF00"/>
                                      </p:to>
                                    </p:animClr>
                                    <p:set>
                                      <p:cBhvr>
                                        <p:cTn id="74" dur="250" fill="hold"/>
                                        <p:tgtEl>
                                          <p:spTgt spid="47"/>
                                        </p:tgtEl>
                                        <p:attrNameLst>
                                          <p:attrName>fill.type</p:attrName>
                                        </p:attrNameLst>
                                      </p:cBhvr>
                                      <p:to>
                                        <p:strVal val="solid"/>
                                      </p:to>
                                    </p:set>
                                    <p:set>
                                      <p:cBhvr>
                                        <p:cTn id="75" dur="250" fill="hold"/>
                                        <p:tgtEl>
                                          <p:spTgt spid="47"/>
                                        </p:tgtEl>
                                        <p:attrNameLst>
                                          <p:attrName>fill.on</p:attrName>
                                        </p:attrNameLst>
                                      </p:cBhvr>
                                      <p:to>
                                        <p:strVal val="true"/>
                                      </p:to>
                                    </p:set>
                                  </p:childTnLst>
                                </p:cTn>
                              </p:par>
                            </p:childTnLst>
                          </p:cTn>
                        </p:par>
                        <p:par>
                          <p:cTn id="76" fill="hold">
                            <p:stCondLst>
                              <p:cond delay="3000"/>
                            </p:stCondLst>
                            <p:childTnLst>
                              <p:par>
                                <p:cTn id="77" presetID="19" presetClass="emph" presetSubtype="0" fill="hold" grpId="0" nodeType="afterEffect">
                                  <p:stCondLst>
                                    <p:cond delay="0"/>
                                  </p:stCondLst>
                                  <p:childTnLst>
                                    <p:animClr clrSpc="rgb" dir="cw">
                                      <p:cBhvr override="childStyle">
                                        <p:cTn id="78" dur="250" fill="hold"/>
                                        <p:tgtEl>
                                          <p:spTgt spid="64"/>
                                        </p:tgtEl>
                                        <p:attrNameLst>
                                          <p:attrName>style.color</p:attrName>
                                        </p:attrNameLst>
                                      </p:cBhvr>
                                      <p:to>
                                        <a:srgbClr val="FFFF00"/>
                                      </p:to>
                                    </p:animClr>
                                    <p:animClr clrSpc="rgb" dir="cw">
                                      <p:cBhvr>
                                        <p:cTn id="79" dur="250" fill="hold"/>
                                        <p:tgtEl>
                                          <p:spTgt spid="64"/>
                                        </p:tgtEl>
                                        <p:attrNameLst>
                                          <p:attrName>fillcolor</p:attrName>
                                        </p:attrNameLst>
                                      </p:cBhvr>
                                      <p:to>
                                        <a:srgbClr val="FFFF00"/>
                                      </p:to>
                                    </p:animClr>
                                    <p:set>
                                      <p:cBhvr>
                                        <p:cTn id="80" dur="250" fill="hold"/>
                                        <p:tgtEl>
                                          <p:spTgt spid="64"/>
                                        </p:tgtEl>
                                        <p:attrNameLst>
                                          <p:attrName>fill.type</p:attrName>
                                        </p:attrNameLst>
                                      </p:cBhvr>
                                      <p:to>
                                        <p:strVal val="solid"/>
                                      </p:to>
                                    </p:set>
                                    <p:set>
                                      <p:cBhvr>
                                        <p:cTn id="81" dur="250" fill="hold"/>
                                        <p:tgtEl>
                                          <p:spTgt spid="64"/>
                                        </p:tgtEl>
                                        <p:attrNameLst>
                                          <p:attrName>fill.on</p:attrName>
                                        </p:attrNameLst>
                                      </p:cBhvr>
                                      <p:to>
                                        <p:strVal val="true"/>
                                      </p:to>
                                    </p:set>
                                  </p:childTnLst>
                                </p:cTn>
                              </p:par>
                            </p:childTnLst>
                          </p:cTn>
                        </p:par>
                        <p:par>
                          <p:cTn id="82" fill="hold">
                            <p:stCondLst>
                              <p:cond delay="3250"/>
                            </p:stCondLst>
                            <p:childTnLst>
                              <p:par>
                                <p:cTn id="83" presetID="19" presetClass="emph" presetSubtype="0" fill="hold" grpId="0" nodeType="afterEffect">
                                  <p:stCondLst>
                                    <p:cond delay="0"/>
                                  </p:stCondLst>
                                  <p:childTnLst>
                                    <p:animClr clrSpc="rgb" dir="cw">
                                      <p:cBhvr override="childStyle">
                                        <p:cTn id="84" dur="250" fill="hold"/>
                                        <p:tgtEl>
                                          <p:spTgt spid="65"/>
                                        </p:tgtEl>
                                        <p:attrNameLst>
                                          <p:attrName>style.color</p:attrName>
                                        </p:attrNameLst>
                                      </p:cBhvr>
                                      <p:to>
                                        <a:srgbClr val="FFFF00"/>
                                      </p:to>
                                    </p:animClr>
                                    <p:animClr clrSpc="rgb" dir="cw">
                                      <p:cBhvr>
                                        <p:cTn id="85" dur="250" fill="hold"/>
                                        <p:tgtEl>
                                          <p:spTgt spid="65"/>
                                        </p:tgtEl>
                                        <p:attrNameLst>
                                          <p:attrName>fillcolor</p:attrName>
                                        </p:attrNameLst>
                                      </p:cBhvr>
                                      <p:to>
                                        <a:srgbClr val="FFFF00"/>
                                      </p:to>
                                    </p:animClr>
                                    <p:set>
                                      <p:cBhvr>
                                        <p:cTn id="86" dur="250" fill="hold"/>
                                        <p:tgtEl>
                                          <p:spTgt spid="65"/>
                                        </p:tgtEl>
                                        <p:attrNameLst>
                                          <p:attrName>fill.type</p:attrName>
                                        </p:attrNameLst>
                                      </p:cBhvr>
                                      <p:to>
                                        <p:strVal val="solid"/>
                                      </p:to>
                                    </p:set>
                                    <p:set>
                                      <p:cBhvr>
                                        <p:cTn id="87" dur="250" fill="hold"/>
                                        <p:tgtEl>
                                          <p:spTgt spid="65"/>
                                        </p:tgtEl>
                                        <p:attrNameLst>
                                          <p:attrName>fill.on</p:attrName>
                                        </p:attrNameLst>
                                      </p:cBhvr>
                                      <p:to>
                                        <p:strVal val="true"/>
                                      </p:to>
                                    </p:set>
                                  </p:childTnLst>
                                </p:cTn>
                              </p:par>
                            </p:childTnLst>
                          </p:cTn>
                        </p:par>
                        <p:par>
                          <p:cTn id="88" fill="hold">
                            <p:stCondLst>
                              <p:cond delay="3500"/>
                            </p:stCondLst>
                            <p:childTnLst>
                              <p:par>
                                <p:cTn id="89" presetID="19" presetClass="emph" presetSubtype="0" fill="hold" grpId="0" nodeType="afterEffect">
                                  <p:stCondLst>
                                    <p:cond delay="0"/>
                                  </p:stCondLst>
                                  <p:childTnLst>
                                    <p:animClr clrSpc="rgb" dir="cw">
                                      <p:cBhvr override="childStyle">
                                        <p:cTn id="90" dur="250" fill="hold"/>
                                        <p:tgtEl>
                                          <p:spTgt spid="66"/>
                                        </p:tgtEl>
                                        <p:attrNameLst>
                                          <p:attrName>style.color</p:attrName>
                                        </p:attrNameLst>
                                      </p:cBhvr>
                                      <p:to>
                                        <a:srgbClr val="FFFF00"/>
                                      </p:to>
                                    </p:animClr>
                                    <p:animClr clrSpc="rgb" dir="cw">
                                      <p:cBhvr>
                                        <p:cTn id="91" dur="250" fill="hold"/>
                                        <p:tgtEl>
                                          <p:spTgt spid="66"/>
                                        </p:tgtEl>
                                        <p:attrNameLst>
                                          <p:attrName>fillcolor</p:attrName>
                                        </p:attrNameLst>
                                      </p:cBhvr>
                                      <p:to>
                                        <a:srgbClr val="FFFF00"/>
                                      </p:to>
                                    </p:animClr>
                                    <p:set>
                                      <p:cBhvr>
                                        <p:cTn id="92" dur="250" fill="hold"/>
                                        <p:tgtEl>
                                          <p:spTgt spid="66"/>
                                        </p:tgtEl>
                                        <p:attrNameLst>
                                          <p:attrName>fill.type</p:attrName>
                                        </p:attrNameLst>
                                      </p:cBhvr>
                                      <p:to>
                                        <p:strVal val="solid"/>
                                      </p:to>
                                    </p:set>
                                    <p:set>
                                      <p:cBhvr>
                                        <p:cTn id="93" dur="250" fill="hold"/>
                                        <p:tgtEl>
                                          <p:spTgt spid="66"/>
                                        </p:tgtEl>
                                        <p:attrNameLst>
                                          <p:attrName>fill.on</p:attrName>
                                        </p:attrNameLst>
                                      </p:cBhvr>
                                      <p:to>
                                        <p:strVal val="true"/>
                                      </p:to>
                                    </p:set>
                                  </p:childTnLst>
                                </p:cTn>
                              </p:par>
                            </p:childTnLst>
                          </p:cTn>
                        </p:par>
                        <p:par>
                          <p:cTn id="94" fill="hold">
                            <p:stCondLst>
                              <p:cond delay="3750"/>
                            </p:stCondLst>
                            <p:childTnLst>
                              <p:par>
                                <p:cTn id="95" presetID="19" presetClass="emph" presetSubtype="0" fill="hold" grpId="0" nodeType="afterEffect">
                                  <p:stCondLst>
                                    <p:cond delay="0"/>
                                  </p:stCondLst>
                                  <p:childTnLst>
                                    <p:animClr clrSpc="rgb" dir="cw">
                                      <p:cBhvr override="childStyle">
                                        <p:cTn id="96" dur="250" fill="hold"/>
                                        <p:tgtEl>
                                          <p:spTgt spid="67"/>
                                        </p:tgtEl>
                                        <p:attrNameLst>
                                          <p:attrName>style.color</p:attrName>
                                        </p:attrNameLst>
                                      </p:cBhvr>
                                      <p:to>
                                        <a:srgbClr val="FFFF00"/>
                                      </p:to>
                                    </p:animClr>
                                    <p:animClr clrSpc="rgb" dir="cw">
                                      <p:cBhvr>
                                        <p:cTn id="97" dur="250" fill="hold"/>
                                        <p:tgtEl>
                                          <p:spTgt spid="67"/>
                                        </p:tgtEl>
                                        <p:attrNameLst>
                                          <p:attrName>fillcolor</p:attrName>
                                        </p:attrNameLst>
                                      </p:cBhvr>
                                      <p:to>
                                        <a:srgbClr val="FFFF00"/>
                                      </p:to>
                                    </p:animClr>
                                    <p:set>
                                      <p:cBhvr>
                                        <p:cTn id="98" dur="250" fill="hold"/>
                                        <p:tgtEl>
                                          <p:spTgt spid="67"/>
                                        </p:tgtEl>
                                        <p:attrNameLst>
                                          <p:attrName>fill.type</p:attrName>
                                        </p:attrNameLst>
                                      </p:cBhvr>
                                      <p:to>
                                        <p:strVal val="solid"/>
                                      </p:to>
                                    </p:set>
                                    <p:set>
                                      <p:cBhvr>
                                        <p:cTn id="99" dur="250" fill="hold"/>
                                        <p:tgtEl>
                                          <p:spTgt spid="67"/>
                                        </p:tgtEl>
                                        <p:attrNameLst>
                                          <p:attrName>fill.on</p:attrName>
                                        </p:attrNameLst>
                                      </p:cBhvr>
                                      <p:to>
                                        <p:strVal val="true"/>
                                      </p:to>
                                    </p:set>
                                  </p:childTnLst>
                                </p:cTn>
                              </p:par>
                            </p:childTnLst>
                          </p:cTn>
                        </p:par>
                        <p:par>
                          <p:cTn id="100" fill="hold">
                            <p:stCondLst>
                              <p:cond delay="4000"/>
                            </p:stCondLst>
                            <p:childTnLst>
                              <p:par>
                                <p:cTn id="101" presetID="19" presetClass="emph" presetSubtype="0" fill="hold" grpId="0" nodeType="afterEffect">
                                  <p:stCondLst>
                                    <p:cond delay="0"/>
                                  </p:stCondLst>
                                  <p:childTnLst>
                                    <p:animClr clrSpc="rgb" dir="cw">
                                      <p:cBhvr override="childStyle">
                                        <p:cTn id="102" dur="250" fill="hold"/>
                                        <p:tgtEl>
                                          <p:spTgt spid="84"/>
                                        </p:tgtEl>
                                        <p:attrNameLst>
                                          <p:attrName>style.color</p:attrName>
                                        </p:attrNameLst>
                                      </p:cBhvr>
                                      <p:to>
                                        <a:srgbClr val="FFFF00"/>
                                      </p:to>
                                    </p:animClr>
                                    <p:animClr clrSpc="rgb" dir="cw">
                                      <p:cBhvr>
                                        <p:cTn id="103" dur="250" fill="hold"/>
                                        <p:tgtEl>
                                          <p:spTgt spid="84"/>
                                        </p:tgtEl>
                                        <p:attrNameLst>
                                          <p:attrName>fillcolor</p:attrName>
                                        </p:attrNameLst>
                                      </p:cBhvr>
                                      <p:to>
                                        <a:srgbClr val="FFFF00"/>
                                      </p:to>
                                    </p:animClr>
                                    <p:set>
                                      <p:cBhvr>
                                        <p:cTn id="104" dur="250" fill="hold"/>
                                        <p:tgtEl>
                                          <p:spTgt spid="84"/>
                                        </p:tgtEl>
                                        <p:attrNameLst>
                                          <p:attrName>fill.type</p:attrName>
                                        </p:attrNameLst>
                                      </p:cBhvr>
                                      <p:to>
                                        <p:strVal val="solid"/>
                                      </p:to>
                                    </p:set>
                                    <p:set>
                                      <p:cBhvr>
                                        <p:cTn id="105" dur="250" fill="hold"/>
                                        <p:tgtEl>
                                          <p:spTgt spid="84"/>
                                        </p:tgtEl>
                                        <p:attrNameLst>
                                          <p:attrName>fill.on</p:attrName>
                                        </p:attrNameLst>
                                      </p:cBhvr>
                                      <p:to>
                                        <p:strVal val="true"/>
                                      </p:to>
                                    </p:set>
                                  </p:childTnLst>
                                </p:cTn>
                              </p:par>
                            </p:childTnLst>
                          </p:cTn>
                        </p:par>
                        <p:par>
                          <p:cTn id="106" fill="hold">
                            <p:stCondLst>
                              <p:cond delay="4250"/>
                            </p:stCondLst>
                            <p:childTnLst>
                              <p:par>
                                <p:cTn id="107" presetID="19" presetClass="emph" presetSubtype="0" fill="hold" grpId="0" nodeType="afterEffect">
                                  <p:stCondLst>
                                    <p:cond delay="0"/>
                                  </p:stCondLst>
                                  <p:childTnLst>
                                    <p:animClr clrSpc="rgb" dir="cw">
                                      <p:cBhvr override="childStyle">
                                        <p:cTn id="108" dur="250" fill="hold"/>
                                        <p:tgtEl>
                                          <p:spTgt spid="85"/>
                                        </p:tgtEl>
                                        <p:attrNameLst>
                                          <p:attrName>style.color</p:attrName>
                                        </p:attrNameLst>
                                      </p:cBhvr>
                                      <p:to>
                                        <a:srgbClr val="FFFF00"/>
                                      </p:to>
                                    </p:animClr>
                                    <p:animClr clrSpc="rgb" dir="cw">
                                      <p:cBhvr>
                                        <p:cTn id="109" dur="250" fill="hold"/>
                                        <p:tgtEl>
                                          <p:spTgt spid="85"/>
                                        </p:tgtEl>
                                        <p:attrNameLst>
                                          <p:attrName>fillcolor</p:attrName>
                                        </p:attrNameLst>
                                      </p:cBhvr>
                                      <p:to>
                                        <a:srgbClr val="FFFF00"/>
                                      </p:to>
                                    </p:animClr>
                                    <p:set>
                                      <p:cBhvr>
                                        <p:cTn id="110" dur="250" fill="hold"/>
                                        <p:tgtEl>
                                          <p:spTgt spid="85"/>
                                        </p:tgtEl>
                                        <p:attrNameLst>
                                          <p:attrName>fill.type</p:attrName>
                                        </p:attrNameLst>
                                      </p:cBhvr>
                                      <p:to>
                                        <p:strVal val="solid"/>
                                      </p:to>
                                    </p:set>
                                    <p:set>
                                      <p:cBhvr>
                                        <p:cTn id="111" dur="250" fill="hold"/>
                                        <p:tgtEl>
                                          <p:spTgt spid="85"/>
                                        </p:tgtEl>
                                        <p:attrNameLst>
                                          <p:attrName>fill.on</p:attrName>
                                        </p:attrNameLst>
                                      </p:cBhvr>
                                      <p:to>
                                        <p:strVal val="true"/>
                                      </p:to>
                                    </p:set>
                                  </p:childTnLst>
                                </p:cTn>
                              </p:par>
                            </p:childTnLst>
                          </p:cTn>
                        </p:par>
                        <p:par>
                          <p:cTn id="112" fill="hold">
                            <p:stCondLst>
                              <p:cond delay="4500"/>
                            </p:stCondLst>
                            <p:childTnLst>
                              <p:par>
                                <p:cTn id="113" presetID="19" presetClass="emph" presetSubtype="0" fill="hold" grpId="0" nodeType="afterEffect">
                                  <p:stCondLst>
                                    <p:cond delay="0"/>
                                  </p:stCondLst>
                                  <p:childTnLst>
                                    <p:animClr clrSpc="rgb" dir="cw">
                                      <p:cBhvr override="childStyle">
                                        <p:cTn id="114" dur="250" fill="hold"/>
                                        <p:tgtEl>
                                          <p:spTgt spid="86"/>
                                        </p:tgtEl>
                                        <p:attrNameLst>
                                          <p:attrName>style.color</p:attrName>
                                        </p:attrNameLst>
                                      </p:cBhvr>
                                      <p:to>
                                        <a:srgbClr val="FFFF00"/>
                                      </p:to>
                                    </p:animClr>
                                    <p:animClr clrSpc="rgb" dir="cw">
                                      <p:cBhvr>
                                        <p:cTn id="115" dur="250" fill="hold"/>
                                        <p:tgtEl>
                                          <p:spTgt spid="86"/>
                                        </p:tgtEl>
                                        <p:attrNameLst>
                                          <p:attrName>fillcolor</p:attrName>
                                        </p:attrNameLst>
                                      </p:cBhvr>
                                      <p:to>
                                        <a:srgbClr val="FFFF00"/>
                                      </p:to>
                                    </p:animClr>
                                    <p:set>
                                      <p:cBhvr>
                                        <p:cTn id="116" dur="250" fill="hold"/>
                                        <p:tgtEl>
                                          <p:spTgt spid="86"/>
                                        </p:tgtEl>
                                        <p:attrNameLst>
                                          <p:attrName>fill.type</p:attrName>
                                        </p:attrNameLst>
                                      </p:cBhvr>
                                      <p:to>
                                        <p:strVal val="solid"/>
                                      </p:to>
                                    </p:set>
                                    <p:set>
                                      <p:cBhvr>
                                        <p:cTn id="117" dur="250" fill="hold"/>
                                        <p:tgtEl>
                                          <p:spTgt spid="86"/>
                                        </p:tgtEl>
                                        <p:attrNameLst>
                                          <p:attrName>fill.on</p:attrName>
                                        </p:attrNameLst>
                                      </p:cBhvr>
                                      <p:to>
                                        <p:strVal val="true"/>
                                      </p:to>
                                    </p:set>
                                  </p:childTnLst>
                                </p:cTn>
                              </p:par>
                            </p:childTnLst>
                          </p:cTn>
                        </p:par>
                        <p:par>
                          <p:cTn id="118" fill="hold">
                            <p:stCondLst>
                              <p:cond delay="4750"/>
                            </p:stCondLst>
                            <p:childTnLst>
                              <p:par>
                                <p:cTn id="119" presetID="19" presetClass="emph" presetSubtype="0" fill="hold" grpId="0" nodeType="afterEffect">
                                  <p:stCondLst>
                                    <p:cond delay="0"/>
                                  </p:stCondLst>
                                  <p:childTnLst>
                                    <p:animClr clrSpc="rgb" dir="cw">
                                      <p:cBhvr override="childStyle">
                                        <p:cTn id="120" dur="250" fill="hold"/>
                                        <p:tgtEl>
                                          <p:spTgt spid="87"/>
                                        </p:tgtEl>
                                        <p:attrNameLst>
                                          <p:attrName>style.color</p:attrName>
                                        </p:attrNameLst>
                                      </p:cBhvr>
                                      <p:to>
                                        <a:srgbClr val="FFFF00"/>
                                      </p:to>
                                    </p:animClr>
                                    <p:animClr clrSpc="rgb" dir="cw">
                                      <p:cBhvr>
                                        <p:cTn id="121" dur="250" fill="hold"/>
                                        <p:tgtEl>
                                          <p:spTgt spid="87"/>
                                        </p:tgtEl>
                                        <p:attrNameLst>
                                          <p:attrName>fillcolor</p:attrName>
                                        </p:attrNameLst>
                                      </p:cBhvr>
                                      <p:to>
                                        <a:srgbClr val="FFFF00"/>
                                      </p:to>
                                    </p:animClr>
                                    <p:set>
                                      <p:cBhvr>
                                        <p:cTn id="122" dur="250" fill="hold"/>
                                        <p:tgtEl>
                                          <p:spTgt spid="87"/>
                                        </p:tgtEl>
                                        <p:attrNameLst>
                                          <p:attrName>fill.type</p:attrName>
                                        </p:attrNameLst>
                                      </p:cBhvr>
                                      <p:to>
                                        <p:strVal val="solid"/>
                                      </p:to>
                                    </p:set>
                                    <p:set>
                                      <p:cBhvr>
                                        <p:cTn id="123" dur="250" fill="hold"/>
                                        <p:tgtEl>
                                          <p:spTgt spid="87"/>
                                        </p:tgtEl>
                                        <p:attrNameLst>
                                          <p:attrName>fill.on</p:attrName>
                                        </p:attrNameLst>
                                      </p:cBhvr>
                                      <p:to>
                                        <p:strVal val="true"/>
                                      </p:to>
                                    </p:set>
                                  </p:childTnLst>
                                </p:cTn>
                              </p:par>
                            </p:childTnLst>
                          </p:cTn>
                        </p:par>
                        <p:par>
                          <p:cTn id="124" fill="hold">
                            <p:stCondLst>
                              <p:cond delay="5000"/>
                            </p:stCondLst>
                            <p:childTnLst>
                              <p:par>
                                <p:cTn id="125" presetID="19" presetClass="emph" presetSubtype="0" fill="hold" grpId="0" nodeType="afterEffect">
                                  <p:stCondLst>
                                    <p:cond delay="0"/>
                                  </p:stCondLst>
                                  <p:childTnLst>
                                    <p:animClr clrSpc="rgb" dir="cw">
                                      <p:cBhvr override="childStyle">
                                        <p:cTn id="126" dur="250" fill="hold"/>
                                        <p:tgtEl>
                                          <p:spTgt spid="104"/>
                                        </p:tgtEl>
                                        <p:attrNameLst>
                                          <p:attrName>style.color</p:attrName>
                                        </p:attrNameLst>
                                      </p:cBhvr>
                                      <p:to>
                                        <a:srgbClr val="FFFF00"/>
                                      </p:to>
                                    </p:animClr>
                                    <p:animClr clrSpc="rgb" dir="cw">
                                      <p:cBhvr>
                                        <p:cTn id="127" dur="250" fill="hold"/>
                                        <p:tgtEl>
                                          <p:spTgt spid="104"/>
                                        </p:tgtEl>
                                        <p:attrNameLst>
                                          <p:attrName>fillcolor</p:attrName>
                                        </p:attrNameLst>
                                      </p:cBhvr>
                                      <p:to>
                                        <a:srgbClr val="FFFF00"/>
                                      </p:to>
                                    </p:animClr>
                                    <p:set>
                                      <p:cBhvr>
                                        <p:cTn id="128" dur="250" fill="hold"/>
                                        <p:tgtEl>
                                          <p:spTgt spid="104"/>
                                        </p:tgtEl>
                                        <p:attrNameLst>
                                          <p:attrName>fill.type</p:attrName>
                                        </p:attrNameLst>
                                      </p:cBhvr>
                                      <p:to>
                                        <p:strVal val="solid"/>
                                      </p:to>
                                    </p:set>
                                    <p:set>
                                      <p:cBhvr>
                                        <p:cTn id="129" dur="250" fill="hold"/>
                                        <p:tgtEl>
                                          <p:spTgt spid="104"/>
                                        </p:tgtEl>
                                        <p:attrNameLst>
                                          <p:attrName>fill.on</p:attrName>
                                        </p:attrNameLst>
                                      </p:cBhvr>
                                      <p:to>
                                        <p:strVal val="true"/>
                                      </p:to>
                                    </p:set>
                                  </p:childTnLst>
                                </p:cTn>
                              </p:par>
                            </p:childTnLst>
                          </p:cTn>
                        </p:par>
                        <p:par>
                          <p:cTn id="130" fill="hold">
                            <p:stCondLst>
                              <p:cond delay="5250"/>
                            </p:stCondLst>
                            <p:childTnLst>
                              <p:par>
                                <p:cTn id="131" presetID="19" presetClass="emph" presetSubtype="0" fill="hold" grpId="0" nodeType="afterEffect">
                                  <p:stCondLst>
                                    <p:cond delay="0"/>
                                  </p:stCondLst>
                                  <p:childTnLst>
                                    <p:animClr clrSpc="rgb" dir="cw">
                                      <p:cBhvr override="childStyle">
                                        <p:cTn id="132" dur="250" fill="hold"/>
                                        <p:tgtEl>
                                          <p:spTgt spid="105"/>
                                        </p:tgtEl>
                                        <p:attrNameLst>
                                          <p:attrName>style.color</p:attrName>
                                        </p:attrNameLst>
                                      </p:cBhvr>
                                      <p:to>
                                        <a:srgbClr val="FFFF00"/>
                                      </p:to>
                                    </p:animClr>
                                    <p:animClr clrSpc="rgb" dir="cw">
                                      <p:cBhvr>
                                        <p:cTn id="133" dur="250" fill="hold"/>
                                        <p:tgtEl>
                                          <p:spTgt spid="105"/>
                                        </p:tgtEl>
                                        <p:attrNameLst>
                                          <p:attrName>fillcolor</p:attrName>
                                        </p:attrNameLst>
                                      </p:cBhvr>
                                      <p:to>
                                        <a:srgbClr val="FFFF00"/>
                                      </p:to>
                                    </p:animClr>
                                    <p:set>
                                      <p:cBhvr>
                                        <p:cTn id="134" dur="250" fill="hold"/>
                                        <p:tgtEl>
                                          <p:spTgt spid="105"/>
                                        </p:tgtEl>
                                        <p:attrNameLst>
                                          <p:attrName>fill.type</p:attrName>
                                        </p:attrNameLst>
                                      </p:cBhvr>
                                      <p:to>
                                        <p:strVal val="solid"/>
                                      </p:to>
                                    </p:set>
                                    <p:set>
                                      <p:cBhvr>
                                        <p:cTn id="135" dur="250" fill="hold"/>
                                        <p:tgtEl>
                                          <p:spTgt spid="105"/>
                                        </p:tgtEl>
                                        <p:attrNameLst>
                                          <p:attrName>fill.on</p:attrName>
                                        </p:attrNameLst>
                                      </p:cBhvr>
                                      <p:to>
                                        <p:strVal val="true"/>
                                      </p:to>
                                    </p:set>
                                  </p:childTnLst>
                                </p:cTn>
                              </p:par>
                            </p:childTnLst>
                          </p:cTn>
                        </p:par>
                        <p:par>
                          <p:cTn id="136" fill="hold">
                            <p:stCondLst>
                              <p:cond delay="5500"/>
                            </p:stCondLst>
                            <p:childTnLst>
                              <p:par>
                                <p:cTn id="137" presetID="19" presetClass="emph" presetSubtype="0" fill="hold" grpId="0" nodeType="afterEffect">
                                  <p:stCondLst>
                                    <p:cond delay="0"/>
                                  </p:stCondLst>
                                  <p:childTnLst>
                                    <p:animClr clrSpc="rgb" dir="cw">
                                      <p:cBhvr override="childStyle">
                                        <p:cTn id="138" dur="250" fill="hold"/>
                                        <p:tgtEl>
                                          <p:spTgt spid="106"/>
                                        </p:tgtEl>
                                        <p:attrNameLst>
                                          <p:attrName>style.color</p:attrName>
                                        </p:attrNameLst>
                                      </p:cBhvr>
                                      <p:to>
                                        <a:srgbClr val="FFFF00"/>
                                      </p:to>
                                    </p:animClr>
                                    <p:animClr clrSpc="rgb" dir="cw">
                                      <p:cBhvr>
                                        <p:cTn id="139" dur="250" fill="hold"/>
                                        <p:tgtEl>
                                          <p:spTgt spid="106"/>
                                        </p:tgtEl>
                                        <p:attrNameLst>
                                          <p:attrName>fillcolor</p:attrName>
                                        </p:attrNameLst>
                                      </p:cBhvr>
                                      <p:to>
                                        <a:srgbClr val="FFFF00"/>
                                      </p:to>
                                    </p:animClr>
                                    <p:set>
                                      <p:cBhvr>
                                        <p:cTn id="140" dur="250" fill="hold"/>
                                        <p:tgtEl>
                                          <p:spTgt spid="106"/>
                                        </p:tgtEl>
                                        <p:attrNameLst>
                                          <p:attrName>fill.type</p:attrName>
                                        </p:attrNameLst>
                                      </p:cBhvr>
                                      <p:to>
                                        <p:strVal val="solid"/>
                                      </p:to>
                                    </p:set>
                                    <p:set>
                                      <p:cBhvr>
                                        <p:cTn id="141" dur="250" fill="hold"/>
                                        <p:tgtEl>
                                          <p:spTgt spid="106"/>
                                        </p:tgtEl>
                                        <p:attrNameLst>
                                          <p:attrName>fill.on</p:attrName>
                                        </p:attrNameLst>
                                      </p:cBhvr>
                                      <p:to>
                                        <p:strVal val="true"/>
                                      </p:to>
                                    </p:set>
                                  </p:childTnLst>
                                </p:cTn>
                              </p:par>
                            </p:childTnLst>
                          </p:cTn>
                        </p:par>
                        <p:par>
                          <p:cTn id="142" fill="hold">
                            <p:stCondLst>
                              <p:cond delay="5750"/>
                            </p:stCondLst>
                            <p:childTnLst>
                              <p:par>
                                <p:cTn id="143" presetID="19" presetClass="emph" presetSubtype="0" fill="hold" grpId="0" nodeType="afterEffect">
                                  <p:stCondLst>
                                    <p:cond delay="0"/>
                                  </p:stCondLst>
                                  <p:childTnLst>
                                    <p:animClr clrSpc="rgb" dir="cw">
                                      <p:cBhvr override="childStyle">
                                        <p:cTn id="144" dur="250" fill="hold"/>
                                        <p:tgtEl>
                                          <p:spTgt spid="107"/>
                                        </p:tgtEl>
                                        <p:attrNameLst>
                                          <p:attrName>style.color</p:attrName>
                                        </p:attrNameLst>
                                      </p:cBhvr>
                                      <p:to>
                                        <a:srgbClr val="FFFF00"/>
                                      </p:to>
                                    </p:animClr>
                                    <p:animClr clrSpc="rgb" dir="cw">
                                      <p:cBhvr>
                                        <p:cTn id="145" dur="250" fill="hold"/>
                                        <p:tgtEl>
                                          <p:spTgt spid="107"/>
                                        </p:tgtEl>
                                        <p:attrNameLst>
                                          <p:attrName>fillcolor</p:attrName>
                                        </p:attrNameLst>
                                      </p:cBhvr>
                                      <p:to>
                                        <a:srgbClr val="FFFF00"/>
                                      </p:to>
                                    </p:animClr>
                                    <p:set>
                                      <p:cBhvr>
                                        <p:cTn id="146" dur="250" fill="hold"/>
                                        <p:tgtEl>
                                          <p:spTgt spid="107"/>
                                        </p:tgtEl>
                                        <p:attrNameLst>
                                          <p:attrName>fill.type</p:attrName>
                                        </p:attrNameLst>
                                      </p:cBhvr>
                                      <p:to>
                                        <p:strVal val="solid"/>
                                      </p:to>
                                    </p:set>
                                    <p:set>
                                      <p:cBhvr>
                                        <p:cTn id="147" dur="250" fill="hold"/>
                                        <p:tgtEl>
                                          <p:spTgt spid="107"/>
                                        </p:tgtEl>
                                        <p:attrNameLst>
                                          <p:attrName>fill.on</p:attrName>
                                        </p:attrNameLst>
                                      </p:cBhvr>
                                      <p:to>
                                        <p:strVal val="true"/>
                                      </p:to>
                                    </p:set>
                                  </p:childTnLst>
                                </p:cTn>
                              </p:par>
                            </p:childTnLst>
                          </p:cTn>
                        </p:par>
                        <p:par>
                          <p:cTn id="148" fill="hold">
                            <p:stCondLst>
                              <p:cond delay="6000"/>
                            </p:stCondLst>
                            <p:childTnLst>
                              <p:par>
                                <p:cTn id="149" presetID="19" presetClass="emph" presetSubtype="0" fill="hold" grpId="0" nodeType="afterEffect">
                                  <p:stCondLst>
                                    <p:cond delay="0"/>
                                  </p:stCondLst>
                                  <p:childTnLst>
                                    <p:animClr clrSpc="rgb" dir="cw">
                                      <p:cBhvr override="childStyle">
                                        <p:cTn id="150" dur="250" fill="hold"/>
                                        <p:tgtEl>
                                          <p:spTgt spid="124"/>
                                        </p:tgtEl>
                                        <p:attrNameLst>
                                          <p:attrName>style.color</p:attrName>
                                        </p:attrNameLst>
                                      </p:cBhvr>
                                      <p:to>
                                        <a:srgbClr val="FFFF00"/>
                                      </p:to>
                                    </p:animClr>
                                    <p:animClr clrSpc="rgb" dir="cw">
                                      <p:cBhvr>
                                        <p:cTn id="151" dur="250" fill="hold"/>
                                        <p:tgtEl>
                                          <p:spTgt spid="124"/>
                                        </p:tgtEl>
                                        <p:attrNameLst>
                                          <p:attrName>fillcolor</p:attrName>
                                        </p:attrNameLst>
                                      </p:cBhvr>
                                      <p:to>
                                        <a:srgbClr val="FFFF00"/>
                                      </p:to>
                                    </p:animClr>
                                    <p:set>
                                      <p:cBhvr>
                                        <p:cTn id="152" dur="250" fill="hold"/>
                                        <p:tgtEl>
                                          <p:spTgt spid="124"/>
                                        </p:tgtEl>
                                        <p:attrNameLst>
                                          <p:attrName>fill.type</p:attrName>
                                        </p:attrNameLst>
                                      </p:cBhvr>
                                      <p:to>
                                        <p:strVal val="solid"/>
                                      </p:to>
                                    </p:set>
                                    <p:set>
                                      <p:cBhvr>
                                        <p:cTn id="153" dur="250" fill="hold"/>
                                        <p:tgtEl>
                                          <p:spTgt spid="124"/>
                                        </p:tgtEl>
                                        <p:attrNameLst>
                                          <p:attrName>fill.on</p:attrName>
                                        </p:attrNameLst>
                                      </p:cBhvr>
                                      <p:to>
                                        <p:strVal val="true"/>
                                      </p:to>
                                    </p:set>
                                  </p:childTnLst>
                                </p:cTn>
                              </p:par>
                            </p:childTnLst>
                          </p:cTn>
                        </p:par>
                        <p:par>
                          <p:cTn id="154" fill="hold">
                            <p:stCondLst>
                              <p:cond delay="6250"/>
                            </p:stCondLst>
                            <p:childTnLst>
                              <p:par>
                                <p:cTn id="155" presetID="19" presetClass="emph" presetSubtype="0" fill="hold" grpId="0" nodeType="afterEffect">
                                  <p:stCondLst>
                                    <p:cond delay="0"/>
                                  </p:stCondLst>
                                  <p:childTnLst>
                                    <p:animClr clrSpc="rgb" dir="cw">
                                      <p:cBhvr override="childStyle">
                                        <p:cTn id="156" dur="250" fill="hold"/>
                                        <p:tgtEl>
                                          <p:spTgt spid="125"/>
                                        </p:tgtEl>
                                        <p:attrNameLst>
                                          <p:attrName>style.color</p:attrName>
                                        </p:attrNameLst>
                                      </p:cBhvr>
                                      <p:to>
                                        <a:srgbClr val="FFFF00"/>
                                      </p:to>
                                    </p:animClr>
                                    <p:animClr clrSpc="rgb" dir="cw">
                                      <p:cBhvr>
                                        <p:cTn id="157" dur="250" fill="hold"/>
                                        <p:tgtEl>
                                          <p:spTgt spid="125"/>
                                        </p:tgtEl>
                                        <p:attrNameLst>
                                          <p:attrName>fillcolor</p:attrName>
                                        </p:attrNameLst>
                                      </p:cBhvr>
                                      <p:to>
                                        <a:srgbClr val="FFFF00"/>
                                      </p:to>
                                    </p:animClr>
                                    <p:set>
                                      <p:cBhvr>
                                        <p:cTn id="158" dur="250" fill="hold"/>
                                        <p:tgtEl>
                                          <p:spTgt spid="125"/>
                                        </p:tgtEl>
                                        <p:attrNameLst>
                                          <p:attrName>fill.type</p:attrName>
                                        </p:attrNameLst>
                                      </p:cBhvr>
                                      <p:to>
                                        <p:strVal val="solid"/>
                                      </p:to>
                                    </p:set>
                                    <p:set>
                                      <p:cBhvr>
                                        <p:cTn id="159" dur="250" fill="hold"/>
                                        <p:tgtEl>
                                          <p:spTgt spid="125"/>
                                        </p:tgtEl>
                                        <p:attrNameLst>
                                          <p:attrName>fill.on</p:attrName>
                                        </p:attrNameLst>
                                      </p:cBhvr>
                                      <p:to>
                                        <p:strVal val="true"/>
                                      </p:to>
                                    </p:set>
                                  </p:childTnLst>
                                </p:cTn>
                              </p:par>
                            </p:childTnLst>
                          </p:cTn>
                        </p:par>
                        <p:par>
                          <p:cTn id="160" fill="hold">
                            <p:stCondLst>
                              <p:cond delay="6500"/>
                            </p:stCondLst>
                            <p:childTnLst>
                              <p:par>
                                <p:cTn id="161" presetID="19" presetClass="emph" presetSubtype="0" fill="hold" grpId="0" nodeType="afterEffect">
                                  <p:stCondLst>
                                    <p:cond delay="0"/>
                                  </p:stCondLst>
                                  <p:childTnLst>
                                    <p:animClr clrSpc="rgb" dir="cw">
                                      <p:cBhvr override="childStyle">
                                        <p:cTn id="162" dur="250" fill="hold"/>
                                        <p:tgtEl>
                                          <p:spTgt spid="126"/>
                                        </p:tgtEl>
                                        <p:attrNameLst>
                                          <p:attrName>style.color</p:attrName>
                                        </p:attrNameLst>
                                      </p:cBhvr>
                                      <p:to>
                                        <a:srgbClr val="FFFF00"/>
                                      </p:to>
                                    </p:animClr>
                                    <p:animClr clrSpc="rgb" dir="cw">
                                      <p:cBhvr>
                                        <p:cTn id="163" dur="250" fill="hold"/>
                                        <p:tgtEl>
                                          <p:spTgt spid="126"/>
                                        </p:tgtEl>
                                        <p:attrNameLst>
                                          <p:attrName>fillcolor</p:attrName>
                                        </p:attrNameLst>
                                      </p:cBhvr>
                                      <p:to>
                                        <a:srgbClr val="FFFF00"/>
                                      </p:to>
                                    </p:animClr>
                                    <p:set>
                                      <p:cBhvr>
                                        <p:cTn id="164" dur="250" fill="hold"/>
                                        <p:tgtEl>
                                          <p:spTgt spid="126"/>
                                        </p:tgtEl>
                                        <p:attrNameLst>
                                          <p:attrName>fill.type</p:attrName>
                                        </p:attrNameLst>
                                      </p:cBhvr>
                                      <p:to>
                                        <p:strVal val="solid"/>
                                      </p:to>
                                    </p:set>
                                    <p:set>
                                      <p:cBhvr>
                                        <p:cTn id="165" dur="250" fill="hold"/>
                                        <p:tgtEl>
                                          <p:spTgt spid="126"/>
                                        </p:tgtEl>
                                        <p:attrNameLst>
                                          <p:attrName>fill.on</p:attrName>
                                        </p:attrNameLst>
                                      </p:cBhvr>
                                      <p:to>
                                        <p:strVal val="true"/>
                                      </p:to>
                                    </p:set>
                                  </p:childTnLst>
                                </p:cTn>
                              </p:par>
                            </p:childTnLst>
                          </p:cTn>
                        </p:par>
                        <p:par>
                          <p:cTn id="166" fill="hold">
                            <p:stCondLst>
                              <p:cond delay="6750"/>
                            </p:stCondLst>
                            <p:childTnLst>
                              <p:par>
                                <p:cTn id="167" presetID="19" presetClass="emph" presetSubtype="0" fill="hold" grpId="0" nodeType="afterEffect">
                                  <p:stCondLst>
                                    <p:cond delay="0"/>
                                  </p:stCondLst>
                                  <p:childTnLst>
                                    <p:animClr clrSpc="rgb" dir="cw">
                                      <p:cBhvr override="childStyle">
                                        <p:cTn id="168" dur="250" fill="hold"/>
                                        <p:tgtEl>
                                          <p:spTgt spid="127"/>
                                        </p:tgtEl>
                                        <p:attrNameLst>
                                          <p:attrName>style.color</p:attrName>
                                        </p:attrNameLst>
                                      </p:cBhvr>
                                      <p:to>
                                        <a:srgbClr val="FFFF00"/>
                                      </p:to>
                                    </p:animClr>
                                    <p:animClr clrSpc="rgb" dir="cw">
                                      <p:cBhvr>
                                        <p:cTn id="169" dur="250" fill="hold"/>
                                        <p:tgtEl>
                                          <p:spTgt spid="127"/>
                                        </p:tgtEl>
                                        <p:attrNameLst>
                                          <p:attrName>fillcolor</p:attrName>
                                        </p:attrNameLst>
                                      </p:cBhvr>
                                      <p:to>
                                        <a:srgbClr val="FFFF00"/>
                                      </p:to>
                                    </p:animClr>
                                    <p:set>
                                      <p:cBhvr>
                                        <p:cTn id="170" dur="250" fill="hold"/>
                                        <p:tgtEl>
                                          <p:spTgt spid="127"/>
                                        </p:tgtEl>
                                        <p:attrNameLst>
                                          <p:attrName>fill.type</p:attrName>
                                        </p:attrNameLst>
                                      </p:cBhvr>
                                      <p:to>
                                        <p:strVal val="solid"/>
                                      </p:to>
                                    </p:set>
                                    <p:set>
                                      <p:cBhvr>
                                        <p:cTn id="171" dur="250" fill="hold"/>
                                        <p:tgtEl>
                                          <p:spTgt spid="127"/>
                                        </p:tgtEl>
                                        <p:attrNameLst>
                                          <p:attrName>fill.on</p:attrName>
                                        </p:attrNameLst>
                                      </p:cBhvr>
                                      <p:to>
                                        <p:strVal val="true"/>
                                      </p:to>
                                    </p:set>
                                  </p:childTnLst>
                                </p:cTn>
                              </p:par>
                            </p:childTnLst>
                          </p:cTn>
                        </p:par>
                        <p:par>
                          <p:cTn id="172" fill="hold">
                            <p:stCondLst>
                              <p:cond delay="7000"/>
                            </p:stCondLst>
                            <p:childTnLst>
                              <p:par>
                                <p:cTn id="173" presetID="19" presetClass="emph" presetSubtype="0" fill="hold" grpId="0" nodeType="afterEffect">
                                  <p:stCondLst>
                                    <p:cond delay="0"/>
                                  </p:stCondLst>
                                  <p:childTnLst>
                                    <p:animClr clrSpc="rgb" dir="cw">
                                      <p:cBhvr override="childStyle">
                                        <p:cTn id="174" dur="250" fill="hold"/>
                                        <p:tgtEl>
                                          <p:spTgt spid="144"/>
                                        </p:tgtEl>
                                        <p:attrNameLst>
                                          <p:attrName>style.color</p:attrName>
                                        </p:attrNameLst>
                                      </p:cBhvr>
                                      <p:to>
                                        <a:srgbClr val="FFFF00"/>
                                      </p:to>
                                    </p:animClr>
                                    <p:animClr clrSpc="rgb" dir="cw">
                                      <p:cBhvr>
                                        <p:cTn id="175" dur="250" fill="hold"/>
                                        <p:tgtEl>
                                          <p:spTgt spid="144"/>
                                        </p:tgtEl>
                                        <p:attrNameLst>
                                          <p:attrName>fillcolor</p:attrName>
                                        </p:attrNameLst>
                                      </p:cBhvr>
                                      <p:to>
                                        <a:srgbClr val="FFFF00"/>
                                      </p:to>
                                    </p:animClr>
                                    <p:set>
                                      <p:cBhvr>
                                        <p:cTn id="176" dur="250" fill="hold"/>
                                        <p:tgtEl>
                                          <p:spTgt spid="144"/>
                                        </p:tgtEl>
                                        <p:attrNameLst>
                                          <p:attrName>fill.type</p:attrName>
                                        </p:attrNameLst>
                                      </p:cBhvr>
                                      <p:to>
                                        <p:strVal val="solid"/>
                                      </p:to>
                                    </p:set>
                                    <p:set>
                                      <p:cBhvr>
                                        <p:cTn id="177" dur="250" fill="hold"/>
                                        <p:tgtEl>
                                          <p:spTgt spid="144"/>
                                        </p:tgtEl>
                                        <p:attrNameLst>
                                          <p:attrName>fill.on</p:attrName>
                                        </p:attrNameLst>
                                      </p:cBhvr>
                                      <p:to>
                                        <p:strVal val="true"/>
                                      </p:to>
                                    </p:set>
                                  </p:childTnLst>
                                </p:cTn>
                              </p:par>
                            </p:childTnLst>
                          </p:cTn>
                        </p:par>
                        <p:par>
                          <p:cTn id="178" fill="hold">
                            <p:stCondLst>
                              <p:cond delay="7250"/>
                            </p:stCondLst>
                            <p:childTnLst>
                              <p:par>
                                <p:cTn id="179" presetID="19" presetClass="emph" presetSubtype="0" fill="hold" grpId="0" nodeType="afterEffect">
                                  <p:stCondLst>
                                    <p:cond delay="0"/>
                                  </p:stCondLst>
                                  <p:childTnLst>
                                    <p:animClr clrSpc="rgb" dir="cw">
                                      <p:cBhvr override="childStyle">
                                        <p:cTn id="180" dur="250" fill="hold"/>
                                        <p:tgtEl>
                                          <p:spTgt spid="145"/>
                                        </p:tgtEl>
                                        <p:attrNameLst>
                                          <p:attrName>style.color</p:attrName>
                                        </p:attrNameLst>
                                      </p:cBhvr>
                                      <p:to>
                                        <a:srgbClr val="FFFF00"/>
                                      </p:to>
                                    </p:animClr>
                                    <p:animClr clrSpc="rgb" dir="cw">
                                      <p:cBhvr>
                                        <p:cTn id="181" dur="250" fill="hold"/>
                                        <p:tgtEl>
                                          <p:spTgt spid="145"/>
                                        </p:tgtEl>
                                        <p:attrNameLst>
                                          <p:attrName>fillcolor</p:attrName>
                                        </p:attrNameLst>
                                      </p:cBhvr>
                                      <p:to>
                                        <a:srgbClr val="FFFF00"/>
                                      </p:to>
                                    </p:animClr>
                                    <p:set>
                                      <p:cBhvr>
                                        <p:cTn id="182" dur="250" fill="hold"/>
                                        <p:tgtEl>
                                          <p:spTgt spid="145"/>
                                        </p:tgtEl>
                                        <p:attrNameLst>
                                          <p:attrName>fill.type</p:attrName>
                                        </p:attrNameLst>
                                      </p:cBhvr>
                                      <p:to>
                                        <p:strVal val="solid"/>
                                      </p:to>
                                    </p:set>
                                    <p:set>
                                      <p:cBhvr>
                                        <p:cTn id="183" dur="250" fill="hold"/>
                                        <p:tgtEl>
                                          <p:spTgt spid="145"/>
                                        </p:tgtEl>
                                        <p:attrNameLst>
                                          <p:attrName>fill.on</p:attrName>
                                        </p:attrNameLst>
                                      </p:cBhvr>
                                      <p:to>
                                        <p:strVal val="true"/>
                                      </p:to>
                                    </p:set>
                                  </p:childTnLst>
                                </p:cTn>
                              </p:par>
                            </p:childTnLst>
                          </p:cTn>
                        </p:par>
                        <p:par>
                          <p:cTn id="184" fill="hold">
                            <p:stCondLst>
                              <p:cond delay="7500"/>
                            </p:stCondLst>
                            <p:childTnLst>
                              <p:par>
                                <p:cTn id="185" presetID="19" presetClass="emph" presetSubtype="0" fill="hold" grpId="0" nodeType="afterEffect">
                                  <p:stCondLst>
                                    <p:cond delay="0"/>
                                  </p:stCondLst>
                                  <p:childTnLst>
                                    <p:animClr clrSpc="rgb" dir="cw">
                                      <p:cBhvr override="childStyle">
                                        <p:cTn id="186" dur="250" fill="hold"/>
                                        <p:tgtEl>
                                          <p:spTgt spid="146"/>
                                        </p:tgtEl>
                                        <p:attrNameLst>
                                          <p:attrName>style.color</p:attrName>
                                        </p:attrNameLst>
                                      </p:cBhvr>
                                      <p:to>
                                        <a:srgbClr val="FFFF00"/>
                                      </p:to>
                                    </p:animClr>
                                    <p:animClr clrSpc="rgb" dir="cw">
                                      <p:cBhvr>
                                        <p:cTn id="187" dur="250" fill="hold"/>
                                        <p:tgtEl>
                                          <p:spTgt spid="146"/>
                                        </p:tgtEl>
                                        <p:attrNameLst>
                                          <p:attrName>fillcolor</p:attrName>
                                        </p:attrNameLst>
                                      </p:cBhvr>
                                      <p:to>
                                        <a:srgbClr val="FFFF00"/>
                                      </p:to>
                                    </p:animClr>
                                    <p:set>
                                      <p:cBhvr>
                                        <p:cTn id="188" dur="250" fill="hold"/>
                                        <p:tgtEl>
                                          <p:spTgt spid="146"/>
                                        </p:tgtEl>
                                        <p:attrNameLst>
                                          <p:attrName>fill.type</p:attrName>
                                        </p:attrNameLst>
                                      </p:cBhvr>
                                      <p:to>
                                        <p:strVal val="solid"/>
                                      </p:to>
                                    </p:set>
                                    <p:set>
                                      <p:cBhvr>
                                        <p:cTn id="189" dur="250" fill="hold"/>
                                        <p:tgtEl>
                                          <p:spTgt spid="146"/>
                                        </p:tgtEl>
                                        <p:attrNameLst>
                                          <p:attrName>fill.on</p:attrName>
                                        </p:attrNameLst>
                                      </p:cBhvr>
                                      <p:to>
                                        <p:strVal val="true"/>
                                      </p:to>
                                    </p:set>
                                  </p:childTnLst>
                                </p:cTn>
                              </p:par>
                            </p:childTnLst>
                          </p:cTn>
                        </p:par>
                        <p:par>
                          <p:cTn id="190" fill="hold">
                            <p:stCondLst>
                              <p:cond delay="7750"/>
                            </p:stCondLst>
                            <p:childTnLst>
                              <p:par>
                                <p:cTn id="191" presetID="19" presetClass="emph" presetSubtype="0" fill="hold" grpId="0" nodeType="afterEffect">
                                  <p:stCondLst>
                                    <p:cond delay="0"/>
                                  </p:stCondLst>
                                  <p:childTnLst>
                                    <p:animClr clrSpc="rgb" dir="cw">
                                      <p:cBhvr override="childStyle">
                                        <p:cTn id="192" dur="250" fill="hold"/>
                                        <p:tgtEl>
                                          <p:spTgt spid="147"/>
                                        </p:tgtEl>
                                        <p:attrNameLst>
                                          <p:attrName>style.color</p:attrName>
                                        </p:attrNameLst>
                                      </p:cBhvr>
                                      <p:to>
                                        <a:srgbClr val="FFFF00"/>
                                      </p:to>
                                    </p:animClr>
                                    <p:animClr clrSpc="rgb" dir="cw">
                                      <p:cBhvr>
                                        <p:cTn id="193" dur="250" fill="hold"/>
                                        <p:tgtEl>
                                          <p:spTgt spid="147"/>
                                        </p:tgtEl>
                                        <p:attrNameLst>
                                          <p:attrName>fillcolor</p:attrName>
                                        </p:attrNameLst>
                                      </p:cBhvr>
                                      <p:to>
                                        <a:srgbClr val="FFFF00"/>
                                      </p:to>
                                    </p:animClr>
                                    <p:set>
                                      <p:cBhvr>
                                        <p:cTn id="194" dur="250" fill="hold"/>
                                        <p:tgtEl>
                                          <p:spTgt spid="147"/>
                                        </p:tgtEl>
                                        <p:attrNameLst>
                                          <p:attrName>fill.type</p:attrName>
                                        </p:attrNameLst>
                                      </p:cBhvr>
                                      <p:to>
                                        <p:strVal val="solid"/>
                                      </p:to>
                                    </p:set>
                                    <p:set>
                                      <p:cBhvr>
                                        <p:cTn id="195" dur="250" fill="hold"/>
                                        <p:tgtEl>
                                          <p:spTgt spid="147"/>
                                        </p:tgtEl>
                                        <p:attrNameLst>
                                          <p:attrName>fill.on</p:attrName>
                                        </p:attrNameLst>
                                      </p:cBhvr>
                                      <p:to>
                                        <p:strVal val="true"/>
                                      </p:to>
                                    </p:set>
                                  </p:childTnLst>
                                </p:cTn>
                              </p:par>
                            </p:childTnLst>
                          </p:cTn>
                        </p:par>
                        <p:par>
                          <p:cTn id="196" fill="hold">
                            <p:stCondLst>
                              <p:cond delay="8000"/>
                            </p:stCondLst>
                            <p:childTnLst>
                              <p:par>
                                <p:cTn id="197" presetID="19" presetClass="emph" presetSubtype="0" fill="hold" grpId="0" nodeType="afterEffect">
                                  <p:stCondLst>
                                    <p:cond delay="0"/>
                                  </p:stCondLst>
                                  <p:childTnLst>
                                    <p:animClr clrSpc="rgb" dir="cw">
                                      <p:cBhvr override="childStyle">
                                        <p:cTn id="198" dur="250" fill="hold"/>
                                        <p:tgtEl>
                                          <p:spTgt spid="164"/>
                                        </p:tgtEl>
                                        <p:attrNameLst>
                                          <p:attrName>style.color</p:attrName>
                                        </p:attrNameLst>
                                      </p:cBhvr>
                                      <p:to>
                                        <a:srgbClr val="FFFF00"/>
                                      </p:to>
                                    </p:animClr>
                                    <p:animClr clrSpc="rgb" dir="cw">
                                      <p:cBhvr>
                                        <p:cTn id="199" dur="250" fill="hold"/>
                                        <p:tgtEl>
                                          <p:spTgt spid="164"/>
                                        </p:tgtEl>
                                        <p:attrNameLst>
                                          <p:attrName>fillcolor</p:attrName>
                                        </p:attrNameLst>
                                      </p:cBhvr>
                                      <p:to>
                                        <a:srgbClr val="FFFF00"/>
                                      </p:to>
                                    </p:animClr>
                                    <p:set>
                                      <p:cBhvr>
                                        <p:cTn id="200" dur="250" fill="hold"/>
                                        <p:tgtEl>
                                          <p:spTgt spid="164"/>
                                        </p:tgtEl>
                                        <p:attrNameLst>
                                          <p:attrName>fill.type</p:attrName>
                                        </p:attrNameLst>
                                      </p:cBhvr>
                                      <p:to>
                                        <p:strVal val="solid"/>
                                      </p:to>
                                    </p:set>
                                    <p:set>
                                      <p:cBhvr>
                                        <p:cTn id="201" dur="250" fill="hold"/>
                                        <p:tgtEl>
                                          <p:spTgt spid="164"/>
                                        </p:tgtEl>
                                        <p:attrNameLst>
                                          <p:attrName>fill.on</p:attrName>
                                        </p:attrNameLst>
                                      </p:cBhvr>
                                      <p:to>
                                        <p:strVal val="true"/>
                                      </p:to>
                                    </p:set>
                                  </p:childTnLst>
                                </p:cTn>
                              </p:par>
                            </p:childTnLst>
                          </p:cTn>
                        </p:par>
                        <p:par>
                          <p:cTn id="202" fill="hold">
                            <p:stCondLst>
                              <p:cond delay="8250"/>
                            </p:stCondLst>
                            <p:childTnLst>
                              <p:par>
                                <p:cTn id="203" presetID="19" presetClass="emph" presetSubtype="0" fill="hold" grpId="0" nodeType="afterEffect">
                                  <p:stCondLst>
                                    <p:cond delay="0"/>
                                  </p:stCondLst>
                                  <p:childTnLst>
                                    <p:animClr clrSpc="rgb" dir="cw">
                                      <p:cBhvr override="childStyle">
                                        <p:cTn id="204" dur="250" fill="hold"/>
                                        <p:tgtEl>
                                          <p:spTgt spid="165"/>
                                        </p:tgtEl>
                                        <p:attrNameLst>
                                          <p:attrName>style.color</p:attrName>
                                        </p:attrNameLst>
                                      </p:cBhvr>
                                      <p:to>
                                        <a:srgbClr val="FFFF00"/>
                                      </p:to>
                                    </p:animClr>
                                    <p:animClr clrSpc="rgb" dir="cw">
                                      <p:cBhvr>
                                        <p:cTn id="205" dur="250" fill="hold"/>
                                        <p:tgtEl>
                                          <p:spTgt spid="165"/>
                                        </p:tgtEl>
                                        <p:attrNameLst>
                                          <p:attrName>fillcolor</p:attrName>
                                        </p:attrNameLst>
                                      </p:cBhvr>
                                      <p:to>
                                        <a:srgbClr val="FFFF00"/>
                                      </p:to>
                                    </p:animClr>
                                    <p:set>
                                      <p:cBhvr>
                                        <p:cTn id="206" dur="250" fill="hold"/>
                                        <p:tgtEl>
                                          <p:spTgt spid="165"/>
                                        </p:tgtEl>
                                        <p:attrNameLst>
                                          <p:attrName>fill.type</p:attrName>
                                        </p:attrNameLst>
                                      </p:cBhvr>
                                      <p:to>
                                        <p:strVal val="solid"/>
                                      </p:to>
                                    </p:set>
                                    <p:set>
                                      <p:cBhvr>
                                        <p:cTn id="207" dur="250" fill="hold"/>
                                        <p:tgtEl>
                                          <p:spTgt spid="165"/>
                                        </p:tgtEl>
                                        <p:attrNameLst>
                                          <p:attrName>fill.on</p:attrName>
                                        </p:attrNameLst>
                                      </p:cBhvr>
                                      <p:to>
                                        <p:strVal val="true"/>
                                      </p:to>
                                    </p:set>
                                  </p:childTnLst>
                                </p:cTn>
                              </p:par>
                            </p:childTnLst>
                          </p:cTn>
                        </p:par>
                        <p:par>
                          <p:cTn id="208" fill="hold">
                            <p:stCondLst>
                              <p:cond delay="8500"/>
                            </p:stCondLst>
                            <p:childTnLst>
                              <p:par>
                                <p:cTn id="209" presetID="19" presetClass="emph" presetSubtype="0" fill="hold" grpId="0" nodeType="afterEffect">
                                  <p:stCondLst>
                                    <p:cond delay="0"/>
                                  </p:stCondLst>
                                  <p:childTnLst>
                                    <p:animClr clrSpc="rgb" dir="cw">
                                      <p:cBhvr override="childStyle">
                                        <p:cTn id="210" dur="250" fill="hold"/>
                                        <p:tgtEl>
                                          <p:spTgt spid="166"/>
                                        </p:tgtEl>
                                        <p:attrNameLst>
                                          <p:attrName>style.color</p:attrName>
                                        </p:attrNameLst>
                                      </p:cBhvr>
                                      <p:to>
                                        <a:srgbClr val="FFFF00"/>
                                      </p:to>
                                    </p:animClr>
                                    <p:animClr clrSpc="rgb" dir="cw">
                                      <p:cBhvr>
                                        <p:cTn id="211" dur="250" fill="hold"/>
                                        <p:tgtEl>
                                          <p:spTgt spid="166"/>
                                        </p:tgtEl>
                                        <p:attrNameLst>
                                          <p:attrName>fillcolor</p:attrName>
                                        </p:attrNameLst>
                                      </p:cBhvr>
                                      <p:to>
                                        <a:srgbClr val="FFFF00"/>
                                      </p:to>
                                    </p:animClr>
                                    <p:set>
                                      <p:cBhvr>
                                        <p:cTn id="212" dur="250" fill="hold"/>
                                        <p:tgtEl>
                                          <p:spTgt spid="166"/>
                                        </p:tgtEl>
                                        <p:attrNameLst>
                                          <p:attrName>fill.type</p:attrName>
                                        </p:attrNameLst>
                                      </p:cBhvr>
                                      <p:to>
                                        <p:strVal val="solid"/>
                                      </p:to>
                                    </p:set>
                                    <p:set>
                                      <p:cBhvr>
                                        <p:cTn id="213" dur="250" fill="hold"/>
                                        <p:tgtEl>
                                          <p:spTgt spid="166"/>
                                        </p:tgtEl>
                                        <p:attrNameLst>
                                          <p:attrName>fill.on</p:attrName>
                                        </p:attrNameLst>
                                      </p:cBhvr>
                                      <p:to>
                                        <p:strVal val="true"/>
                                      </p:to>
                                    </p:set>
                                  </p:childTnLst>
                                </p:cTn>
                              </p:par>
                            </p:childTnLst>
                          </p:cTn>
                        </p:par>
                        <p:par>
                          <p:cTn id="214" fill="hold">
                            <p:stCondLst>
                              <p:cond delay="8750"/>
                            </p:stCondLst>
                            <p:childTnLst>
                              <p:par>
                                <p:cTn id="215" presetID="19" presetClass="emph" presetSubtype="0" fill="hold" grpId="0" nodeType="afterEffect">
                                  <p:stCondLst>
                                    <p:cond delay="0"/>
                                  </p:stCondLst>
                                  <p:childTnLst>
                                    <p:animClr clrSpc="rgb" dir="cw">
                                      <p:cBhvr override="childStyle">
                                        <p:cTn id="216" dur="250" fill="hold"/>
                                        <p:tgtEl>
                                          <p:spTgt spid="167"/>
                                        </p:tgtEl>
                                        <p:attrNameLst>
                                          <p:attrName>style.color</p:attrName>
                                        </p:attrNameLst>
                                      </p:cBhvr>
                                      <p:to>
                                        <a:srgbClr val="FFFF00"/>
                                      </p:to>
                                    </p:animClr>
                                    <p:animClr clrSpc="rgb" dir="cw">
                                      <p:cBhvr>
                                        <p:cTn id="217" dur="250" fill="hold"/>
                                        <p:tgtEl>
                                          <p:spTgt spid="167"/>
                                        </p:tgtEl>
                                        <p:attrNameLst>
                                          <p:attrName>fillcolor</p:attrName>
                                        </p:attrNameLst>
                                      </p:cBhvr>
                                      <p:to>
                                        <a:srgbClr val="FFFF00"/>
                                      </p:to>
                                    </p:animClr>
                                    <p:set>
                                      <p:cBhvr>
                                        <p:cTn id="218" dur="250" fill="hold"/>
                                        <p:tgtEl>
                                          <p:spTgt spid="167"/>
                                        </p:tgtEl>
                                        <p:attrNameLst>
                                          <p:attrName>fill.type</p:attrName>
                                        </p:attrNameLst>
                                      </p:cBhvr>
                                      <p:to>
                                        <p:strVal val="solid"/>
                                      </p:to>
                                    </p:set>
                                    <p:set>
                                      <p:cBhvr>
                                        <p:cTn id="219" dur="250" fill="hold"/>
                                        <p:tgtEl>
                                          <p:spTgt spid="167"/>
                                        </p:tgtEl>
                                        <p:attrNameLst>
                                          <p:attrName>fill.on</p:attrName>
                                        </p:attrNameLst>
                                      </p:cBhvr>
                                      <p:to>
                                        <p:strVal val="true"/>
                                      </p:to>
                                    </p:set>
                                  </p:childTnLst>
                                </p:cTn>
                              </p:par>
                            </p:childTnLst>
                          </p:cTn>
                        </p:par>
                        <p:par>
                          <p:cTn id="220" fill="hold">
                            <p:stCondLst>
                              <p:cond delay="9000"/>
                            </p:stCondLst>
                            <p:childTnLst>
                              <p:par>
                                <p:cTn id="221" presetID="19" presetClass="emph" presetSubtype="0" fill="hold" grpId="0" nodeType="afterEffect">
                                  <p:stCondLst>
                                    <p:cond delay="0"/>
                                  </p:stCondLst>
                                  <p:childTnLst>
                                    <p:animClr clrSpc="rgb" dir="cw">
                                      <p:cBhvr override="childStyle">
                                        <p:cTn id="222" dur="250" fill="hold"/>
                                        <p:tgtEl>
                                          <p:spTgt spid="184"/>
                                        </p:tgtEl>
                                        <p:attrNameLst>
                                          <p:attrName>style.color</p:attrName>
                                        </p:attrNameLst>
                                      </p:cBhvr>
                                      <p:to>
                                        <a:srgbClr val="FFFF00"/>
                                      </p:to>
                                    </p:animClr>
                                    <p:animClr clrSpc="rgb" dir="cw">
                                      <p:cBhvr>
                                        <p:cTn id="223" dur="250" fill="hold"/>
                                        <p:tgtEl>
                                          <p:spTgt spid="184"/>
                                        </p:tgtEl>
                                        <p:attrNameLst>
                                          <p:attrName>fillcolor</p:attrName>
                                        </p:attrNameLst>
                                      </p:cBhvr>
                                      <p:to>
                                        <a:srgbClr val="FFFF00"/>
                                      </p:to>
                                    </p:animClr>
                                    <p:set>
                                      <p:cBhvr>
                                        <p:cTn id="224" dur="250" fill="hold"/>
                                        <p:tgtEl>
                                          <p:spTgt spid="184"/>
                                        </p:tgtEl>
                                        <p:attrNameLst>
                                          <p:attrName>fill.type</p:attrName>
                                        </p:attrNameLst>
                                      </p:cBhvr>
                                      <p:to>
                                        <p:strVal val="solid"/>
                                      </p:to>
                                    </p:set>
                                    <p:set>
                                      <p:cBhvr>
                                        <p:cTn id="225" dur="250" fill="hold"/>
                                        <p:tgtEl>
                                          <p:spTgt spid="184"/>
                                        </p:tgtEl>
                                        <p:attrNameLst>
                                          <p:attrName>fill.on</p:attrName>
                                        </p:attrNameLst>
                                      </p:cBhvr>
                                      <p:to>
                                        <p:strVal val="true"/>
                                      </p:to>
                                    </p:set>
                                  </p:childTnLst>
                                </p:cTn>
                              </p:par>
                            </p:childTnLst>
                          </p:cTn>
                        </p:par>
                        <p:par>
                          <p:cTn id="226" fill="hold">
                            <p:stCondLst>
                              <p:cond delay="9250"/>
                            </p:stCondLst>
                            <p:childTnLst>
                              <p:par>
                                <p:cTn id="227" presetID="19" presetClass="emph" presetSubtype="0" fill="hold" grpId="0" nodeType="afterEffect">
                                  <p:stCondLst>
                                    <p:cond delay="0"/>
                                  </p:stCondLst>
                                  <p:childTnLst>
                                    <p:animClr clrSpc="rgb" dir="cw">
                                      <p:cBhvr override="childStyle">
                                        <p:cTn id="228" dur="250" fill="hold"/>
                                        <p:tgtEl>
                                          <p:spTgt spid="185"/>
                                        </p:tgtEl>
                                        <p:attrNameLst>
                                          <p:attrName>style.color</p:attrName>
                                        </p:attrNameLst>
                                      </p:cBhvr>
                                      <p:to>
                                        <a:srgbClr val="FFFF00"/>
                                      </p:to>
                                    </p:animClr>
                                    <p:animClr clrSpc="rgb" dir="cw">
                                      <p:cBhvr>
                                        <p:cTn id="229" dur="250" fill="hold"/>
                                        <p:tgtEl>
                                          <p:spTgt spid="185"/>
                                        </p:tgtEl>
                                        <p:attrNameLst>
                                          <p:attrName>fillcolor</p:attrName>
                                        </p:attrNameLst>
                                      </p:cBhvr>
                                      <p:to>
                                        <a:srgbClr val="FFFF00"/>
                                      </p:to>
                                    </p:animClr>
                                    <p:set>
                                      <p:cBhvr>
                                        <p:cTn id="230" dur="250" fill="hold"/>
                                        <p:tgtEl>
                                          <p:spTgt spid="185"/>
                                        </p:tgtEl>
                                        <p:attrNameLst>
                                          <p:attrName>fill.type</p:attrName>
                                        </p:attrNameLst>
                                      </p:cBhvr>
                                      <p:to>
                                        <p:strVal val="solid"/>
                                      </p:to>
                                    </p:set>
                                    <p:set>
                                      <p:cBhvr>
                                        <p:cTn id="231" dur="250" fill="hold"/>
                                        <p:tgtEl>
                                          <p:spTgt spid="185"/>
                                        </p:tgtEl>
                                        <p:attrNameLst>
                                          <p:attrName>fill.on</p:attrName>
                                        </p:attrNameLst>
                                      </p:cBhvr>
                                      <p:to>
                                        <p:strVal val="true"/>
                                      </p:to>
                                    </p:set>
                                  </p:childTnLst>
                                </p:cTn>
                              </p:par>
                            </p:childTnLst>
                          </p:cTn>
                        </p:par>
                        <p:par>
                          <p:cTn id="232" fill="hold">
                            <p:stCondLst>
                              <p:cond delay="9500"/>
                            </p:stCondLst>
                            <p:childTnLst>
                              <p:par>
                                <p:cTn id="233" presetID="19" presetClass="emph" presetSubtype="0" fill="hold" grpId="0" nodeType="afterEffect">
                                  <p:stCondLst>
                                    <p:cond delay="0"/>
                                  </p:stCondLst>
                                  <p:childTnLst>
                                    <p:animClr clrSpc="rgb" dir="cw">
                                      <p:cBhvr override="childStyle">
                                        <p:cTn id="234" dur="250" fill="hold"/>
                                        <p:tgtEl>
                                          <p:spTgt spid="186"/>
                                        </p:tgtEl>
                                        <p:attrNameLst>
                                          <p:attrName>style.color</p:attrName>
                                        </p:attrNameLst>
                                      </p:cBhvr>
                                      <p:to>
                                        <a:srgbClr val="FFFF00"/>
                                      </p:to>
                                    </p:animClr>
                                    <p:animClr clrSpc="rgb" dir="cw">
                                      <p:cBhvr>
                                        <p:cTn id="235" dur="250" fill="hold"/>
                                        <p:tgtEl>
                                          <p:spTgt spid="186"/>
                                        </p:tgtEl>
                                        <p:attrNameLst>
                                          <p:attrName>fillcolor</p:attrName>
                                        </p:attrNameLst>
                                      </p:cBhvr>
                                      <p:to>
                                        <a:srgbClr val="FFFF00"/>
                                      </p:to>
                                    </p:animClr>
                                    <p:set>
                                      <p:cBhvr>
                                        <p:cTn id="236" dur="250" fill="hold"/>
                                        <p:tgtEl>
                                          <p:spTgt spid="186"/>
                                        </p:tgtEl>
                                        <p:attrNameLst>
                                          <p:attrName>fill.type</p:attrName>
                                        </p:attrNameLst>
                                      </p:cBhvr>
                                      <p:to>
                                        <p:strVal val="solid"/>
                                      </p:to>
                                    </p:set>
                                    <p:set>
                                      <p:cBhvr>
                                        <p:cTn id="237" dur="250" fill="hold"/>
                                        <p:tgtEl>
                                          <p:spTgt spid="186"/>
                                        </p:tgtEl>
                                        <p:attrNameLst>
                                          <p:attrName>fill.on</p:attrName>
                                        </p:attrNameLst>
                                      </p:cBhvr>
                                      <p:to>
                                        <p:strVal val="true"/>
                                      </p:to>
                                    </p:set>
                                  </p:childTnLst>
                                </p:cTn>
                              </p:par>
                            </p:childTnLst>
                          </p:cTn>
                        </p:par>
                        <p:par>
                          <p:cTn id="238" fill="hold">
                            <p:stCondLst>
                              <p:cond delay="9750"/>
                            </p:stCondLst>
                            <p:childTnLst>
                              <p:par>
                                <p:cTn id="239" presetID="19" presetClass="emph" presetSubtype="0" fill="hold" grpId="0" nodeType="afterEffect">
                                  <p:stCondLst>
                                    <p:cond delay="0"/>
                                  </p:stCondLst>
                                  <p:childTnLst>
                                    <p:animClr clrSpc="rgb" dir="cw">
                                      <p:cBhvr override="childStyle">
                                        <p:cTn id="240" dur="250" fill="hold"/>
                                        <p:tgtEl>
                                          <p:spTgt spid="187"/>
                                        </p:tgtEl>
                                        <p:attrNameLst>
                                          <p:attrName>style.color</p:attrName>
                                        </p:attrNameLst>
                                      </p:cBhvr>
                                      <p:to>
                                        <a:srgbClr val="FFFF00"/>
                                      </p:to>
                                    </p:animClr>
                                    <p:animClr clrSpc="rgb" dir="cw">
                                      <p:cBhvr>
                                        <p:cTn id="241" dur="250" fill="hold"/>
                                        <p:tgtEl>
                                          <p:spTgt spid="187"/>
                                        </p:tgtEl>
                                        <p:attrNameLst>
                                          <p:attrName>fillcolor</p:attrName>
                                        </p:attrNameLst>
                                      </p:cBhvr>
                                      <p:to>
                                        <a:srgbClr val="FFFF00"/>
                                      </p:to>
                                    </p:animClr>
                                    <p:set>
                                      <p:cBhvr>
                                        <p:cTn id="242" dur="250" fill="hold"/>
                                        <p:tgtEl>
                                          <p:spTgt spid="187"/>
                                        </p:tgtEl>
                                        <p:attrNameLst>
                                          <p:attrName>fill.type</p:attrName>
                                        </p:attrNameLst>
                                      </p:cBhvr>
                                      <p:to>
                                        <p:strVal val="solid"/>
                                      </p:to>
                                    </p:set>
                                    <p:set>
                                      <p:cBhvr>
                                        <p:cTn id="243" dur="250" fill="hold"/>
                                        <p:tgtEl>
                                          <p:spTgt spid="187"/>
                                        </p:tgtEl>
                                        <p:attrNameLst>
                                          <p:attrName>fill.on</p:attrName>
                                        </p:attrNameLst>
                                      </p:cBhvr>
                                      <p:to>
                                        <p:strVal val="true"/>
                                      </p:to>
                                    </p:set>
                                  </p:childTnLst>
                                </p:cTn>
                              </p:par>
                            </p:childTnLst>
                          </p:cTn>
                        </p:par>
                        <p:par>
                          <p:cTn id="244" fill="hold">
                            <p:stCondLst>
                              <p:cond delay="10000"/>
                            </p:stCondLst>
                            <p:childTnLst>
                              <p:par>
                                <p:cTn id="245" presetID="19" presetClass="emph" presetSubtype="0" fill="hold" grpId="0" nodeType="afterEffect">
                                  <p:stCondLst>
                                    <p:cond delay="0"/>
                                  </p:stCondLst>
                                  <p:childTnLst>
                                    <p:animClr clrSpc="rgb" dir="cw">
                                      <p:cBhvr override="childStyle">
                                        <p:cTn id="246" dur="250" fill="hold"/>
                                        <p:tgtEl>
                                          <p:spTgt spid="204"/>
                                        </p:tgtEl>
                                        <p:attrNameLst>
                                          <p:attrName>style.color</p:attrName>
                                        </p:attrNameLst>
                                      </p:cBhvr>
                                      <p:to>
                                        <a:srgbClr val="FFFF00"/>
                                      </p:to>
                                    </p:animClr>
                                    <p:animClr clrSpc="rgb" dir="cw">
                                      <p:cBhvr>
                                        <p:cTn id="247" dur="250" fill="hold"/>
                                        <p:tgtEl>
                                          <p:spTgt spid="204"/>
                                        </p:tgtEl>
                                        <p:attrNameLst>
                                          <p:attrName>fillcolor</p:attrName>
                                        </p:attrNameLst>
                                      </p:cBhvr>
                                      <p:to>
                                        <a:srgbClr val="FFFF00"/>
                                      </p:to>
                                    </p:animClr>
                                    <p:set>
                                      <p:cBhvr>
                                        <p:cTn id="248" dur="250" fill="hold"/>
                                        <p:tgtEl>
                                          <p:spTgt spid="204"/>
                                        </p:tgtEl>
                                        <p:attrNameLst>
                                          <p:attrName>fill.type</p:attrName>
                                        </p:attrNameLst>
                                      </p:cBhvr>
                                      <p:to>
                                        <p:strVal val="solid"/>
                                      </p:to>
                                    </p:set>
                                    <p:set>
                                      <p:cBhvr>
                                        <p:cTn id="249" dur="250" fill="hold"/>
                                        <p:tgtEl>
                                          <p:spTgt spid="204"/>
                                        </p:tgtEl>
                                        <p:attrNameLst>
                                          <p:attrName>fill.on</p:attrName>
                                        </p:attrNameLst>
                                      </p:cBhvr>
                                      <p:to>
                                        <p:strVal val="true"/>
                                      </p:to>
                                    </p:set>
                                  </p:childTnLst>
                                </p:cTn>
                              </p:par>
                            </p:childTnLst>
                          </p:cTn>
                        </p:par>
                        <p:par>
                          <p:cTn id="250" fill="hold">
                            <p:stCondLst>
                              <p:cond delay="10250"/>
                            </p:stCondLst>
                            <p:childTnLst>
                              <p:par>
                                <p:cTn id="251" presetID="19" presetClass="emph" presetSubtype="0" fill="hold" grpId="0" nodeType="afterEffect">
                                  <p:stCondLst>
                                    <p:cond delay="0"/>
                                  </p:stCondLst>
                                  <p:childTnLst>
                                    <p:animClr clrSpc="rgb" dir="cw">
                                      <p:cBhvr override="childStyle">
                                        <p:cTn id="252" dur="250" fill="hold"/>
                                        <p:tgtEl>
                                          <p:spTgt spid="205"/>
                                        </p:tgtEl>
                                        <p:attrNameLst>
                                          <p:attrName>style.color</p:attrName>
                                        </p:attrNameLst>
                                      </p:cBhvr>
                                      <p:to>
                                        <a:srgbClr val="FFFF00"/>
                                      </p:to>
                                    </p:animClr>
                                    <p:animClr clrSpc="rgb" dir="cw">
                                      <p:cBhvr>
                                        <p:cTn id="253" dur="250" fill="hold"/>
                                        <p:tgtEl>
                                          <p:spTgt spid="205"/>
                                        </p:tgtEl>
                                        <p:attrNameLst>
                                          <p:attrName>fillcolor</p:attrName>
                                        </p:attrNameLst>
                                      </p:cBhvr>
                                      <p:to>
                                        <a:srgbClr val="FFFF00"/>
                                      </p:to>
                                    </p:animClr>
                                    <p:set>
                                      <p:cBhvr>
                                        <p:cTn id="254" dur="250" fill="hold"/>
                                        <p:tgtEl>
                                          <p:spTgt spid="205"/>
                                        </p:tgtEl>
                                        <p:attrNameLst>
                                          <p:attrName>fill.type</p:attrName>
                                        </p:attrNameLst>
                                      </p:cBhvr>
                                      <p:to>
                                        <p:strVal val="solid"/>
                                      </p:to>
                                    </p:set>
                                    <p:set>
                                      <p:cBhvr>
                                        <p:cTn id="255" dur="250" fill="hold"/>
                                        <p:tgtEl>
                                          <p:spTgt spid="205"/>
                                        </p:tgtEl>
                                        <p:attrNameLst>
                                          <p:attrName>fill.on</p:attrName>
                                        </p:attrNameLst>
                                      </p:cBhvr>
                                      <p:to>
                                        <p:strVal val="true"/>
                                      </p:to>
                                    </p:set>
                                  </p:childTnLst>
                                </p:cTn>
                              </p:par>
                            </p:childTnLst>
                          </p:cTn>
                        </p:par>
                        <p:par>
                          <p:cTn id="256" fill="hold">
                            <p:stCondLst>
                              <p:cond delay="10500"/>
                            </p:stCondLst>
                            <p:childTnLst>
                              <p:par>
                                <p:cTn id="257" presetID="19" presetClass="emph" presetSubtype="0" fill="hold" grpId="0" nodeType="afterEffect">
                                  <p:stCondLst>
                                    <p:cond delay="0"/>
                                  </p:stCondLst>
                                  <p:childTnLst>
                                    <p:animClr clrSpc="rgb" dir="cw">
                                      <p:cBhvr override="childStyle">
                                        <p:cTn id="258" dur="250" fill="hold"/>
                                        <p:tgtEl>
                                          <p:spTgt spid="206"/>
                                        </p:tgtEl>
                                        <p:attrNameLst>
                                          <p:attrName>style.color</p:attrName>
                                        </p:attrNameLst>
                                      </p:cBhvr>
                                      <p:to>
                                        <a:srgbClr val="FFFF00"/>
                                      </p:to>
                                    </p:animClr>
                                    <p:animClr clrSpc="rgb" dir="cw">
                                      <p:cBhvr>
                                        <p:cTn id="259" dur="250" fill="hold"/>
                                        <p:tgtEl>
                                          <p:spTgt spid="206"/>
                                        </p:tgtEl>
                                        <p:attrNameLst>
                                          <p:attrName>fillcolor</p:attrName>
                                        </p:attrNameLst>
                                      </p:cBhvr>
                                      <p:to>
                                        <a:srgbClr val="FFFF00"/>
                                      </p:to>
                                    </p:animClr>
                                    <p:set>
                                      <p:cBhvr>
                                        <p:cTn id="260" dur="250" fill="hold"/>
                                        <p:tgtEl>
                                          <p:spTgt spid="206"/>
                                        </p:tgtEl>
                                        <p:attrNameLst>
                                          <p:attrName>fill.type</p:attrName>
                                        </p:attrNameLst>
                                      </p:cBhvr>
                                      <p:to>
                                        <p:strVal val="solid"/>
                                      </p:to>
                                    </p:set>
                                    <p:set>
                                      <p:cBhvr>
                                        <p:cTn id="261" dur="250" fill="hold"/>
                                        <p:tgtEl>
                                          <p:spTgt spid="206"/>
                                        </p:tgtEl>
                                        <p:attrNameLst>
                                          <p:attrName>fill.on</p:attrName>
                                        </p:attrNameLst>
                                      </p:cBhvr>
                                      <p:to>
                                        <p:strVal val="true"/>
                                      </p:to>
                                    </p:set>
                                  </p:childTnLst>
                                </p:cTn>
                              </p:par>
                            </p:childTnLst>
                          </p:cTn>
                        </p:par>
                        <p:par>
                          <p:cTn id="262" fill="hold">
                            <p:stCondLst>
                              <p:cond delay="10750"/>
                            </p:stCondLst>
                            <p:childTnLst>
                              <p:par>
                                <p:cTn id="263" presetID="19" presetClass="emph" presetSubtype="0" fill="hold" grpId="0" nodeType="afterEffect">
                                  <p:stCondLst>
                                    <p:cond delay="0"/>
                                  </p:stCondLst>
                                  <p:childTnLst>
                                    <p:animClr clrSpc="rgb" dir="cw">
                                      <p:cBhvr override="childStyle">
                                        <p:cTn id="264" dur="250" fill="hold"/>
                                        <p:tgtEl>
                                          <p:spTgt spid="207"/>
                                        </p:tgtEl>
                                        <p:attrNameLst>
                                          <p:attrName>style.color</p:attrName>
                                        </p:attrNameLst>
                                      </p:cBhvr>
                                      <p:to>
                                        <a:srgbClr val="FFFF00"/>
                                      </p:to>
                                    </p:animClr>
                                    <p:animClr clrSpc="rgb" dir="cw">
                                      <p:cBhvr>
                                        <p:cTn id="265" dur="250" fill="hold"/>
                                        <p:tgtEl>
                                          <p:spTgt spid="207"/>
                                        </p:tgtEl>
                                        <p:attrNameLst>
                                          <p:attrName>fillcolor</p:attrName>
                                        </p:attrNameLst>
                                      </p:cBhvr>
                                      <p:to>
                                        <a:srgbClr val="FFFF00"/>
                                      </p:to>
                                    </p:animClr>
                                    <p:set>
                                      <p:cBhvr>
                                        <p:cTn id="266" dur="250" fill="hold"/>
                                        <p:tgtEl>
                                          <p:spTgt spid="207"/>
                                        </p:tgtEl>
                                        <p:attrNameLst>
                                          <p:attrName>fill.type</p:attrName>
                                        </p:attrNameLst>
                                      </p:cBhvr>
                                      <p:to>
                                        <p:strVal val="solid"/>
                                      </p:to>
                                    </p:set>
                                    <p:set>
                                      <p:cBhvr>
                                        <p:cTn id="267" dur="250" fill="hold"/>
                                        <p:tgtEl>
                                          <p:spTgt spid="207"/>
                                        </p:tgtEl>
                                        <p:attrNameLst>
                                          <p:attrName>fill.on</p:attrName>
                                        </p:attrNameLst>
                                      </p:cBhvr>
                                      <p:to>
                                        <p:strVal val="true"/>
                                      </p:to>
                                    </p:set>
                                  </p:childTnLst>
                                </p:cTn>
                              </p:par>
                            </p:childTnLst>
                          </p:cTn>
                        </p:par>
                        <p:par>
                          <p:cTn id="268" fill="hold">
                            <p:stCondLst>
                              <p:cond delay="11000"/>
                            </p:stCondLst>
                            <p:childTnLst>
                              <p:par>
                                <p:cTn id="269" presetID="19" presetClass="emph" presetSubtype="0" fill="hold" grpId="0" nodeType="afterEffect">
                                  <p:stCondLst>
                                    <p:cond delay="0"/>
                                  </p:stCondLst>
                                  <p:childTnLst>
                                    <p:animClr clrSpc="rgb" dir="cw">
                                      <p:cBhvr override="childStyle">
                                        <p:cTn id="270" dur="250" fill="hold"/>
                                        <p:tgtEl>
                                          <p:spTgt spid="224"/>
                                        </p:tgtEl>
                                        <p:attrNameLst>
                                          <p:attrName>style.color</p:attrName>
                                        </p:attrNameLst>
                                      </p:cBhvr>
                                      <p:to>
                                        <a:srgbClr val="FFFF00"/>
                                      </p:to>
                                    </p:animClr>
                                    <p:animClr clrSpc="rgb" dir="cw">
                                      <p:cBhvr>
                                        <p:cTn id="271" dur="250" fill="hold"/>
                                        <p:tgtEl>
                                          <p:spTgt spid="224"/>
                                        </p:tgtEl>
                                        <p:attrNameLst>
                                          <p:attrName>fillcolor</p:attrName>
                                        </p:attrNameLst>
                                      </p:cBhvr>
                                      <p:to>
                                        <a:srgbClr val="FFFF00"/>
                                      </p:to>
                                    </p:animClr>
                                    <p:set>
                                      <p:cBhvr>
                                        <p:cTn id="272" dur="250" fill="hold"/>
                                        <p:tgtEl>
                                          <p:spTgt spid="224"/>
                                        </p:tgtEl>
                                        <p:attrNameLst>
                                          <p:attrName>fill.type</p:attrName>
                                        </p:attrNameLst>
                                      </p:cBhvr>
                                      <p:to>
                                        <p:strVal val="solid"/>
                                      </p:to>
                                    </p:set>
                                    <p:set>
                                      <p:cBhvr>
                                        <p:cTn id="273" dur="250" fill="hold"/>
                                        <p:tgtEl>
                                          <p:spTgt spid="224"/>
                                        </p:tgtEl>
                                        <p:attrNameLst>
                                          <p:attrName>fill.on</p:attrName>
                                        </p:attrNameLst>
                                      </p:cBhvr>
                                      <p:to>
                                        <p:strVal val="true"/>
                                      </p:to>
                                    </p:set>
                                  </p:childTnLst>
                                </p:cTn>
                              </p:par>
                            </p:childTnLst>
                          </p:cTn>
                        </p:par>
                        <p:par>
                          <p:cTn id="274" fill="hold">
                            <p:stCondLst>
                              <p:cond delay="11250"/>
                            </p:stCondLst>
                            <p:childTnLst>
                              <p:par>
                                <p:cTn id="275" presetID="19" presetClass="emph" presetSubtype="0" fill="hold" grpId="0" nodeType="afterEffect">
                                  <p:stCondLst>
                                    <p:cond delay="0"/>
                                  </p:stCondLst>
                                  <p:childTnLst>
                                    <p:animClr clrSpc="rgb" dir="cw">
                                      <p:cBhvr override="childStyle">
                                        <p:cTn id="276" dur="250" fill="hold"/>
                                        <p:tgtEl>
                                          <p:spTgt spid="225"/>
                                        </p:tgtEl>
                                        <p:attrNameLst>
                                          <p:attrName>style.color</p:attrName>
                                        </p:attrNameLst>
                                      </p:cBhvr>
                                      <p:to>
                                        <a:srgbClr val="FFFF00"/>
                                      </p:to>
                                    </p:animClr>
                                    <p:animClr clrSpc="rgb" dir="cw">
                                      <p:cBhvr>
                                        <p:cTn id="277" dur="250" fill="hold"/>
                                        <p:tgtEl>
                                          <p:spTgt spid="225"/>
                                        </p:tgtEl>
                                        <p:attrNameLst>
                                          <p:attrName>fillcolor</p:attrName>
                                        </p:attrNameLst>
                                      </p:cBhvr>
                                      <p:to>
                                        <a:srgbClr val="FFFF00"/>
                                      </p:to>
                                    </p:animClr>
                                    <p:set>
                                      <p:cBhvr>
                                        <p:cTn id="278" dur="250" fill="hold"/>
                                        <p:tgtEl>
                                          <p:spTgt spid="225"/>
                                        </p:tgtEl>
                                        <p:attrNameLst>
                                          <p:attrName>fill.type</p:attrName>
                                        </p:attrNameLst>
                                      </p:cBhvr>
                                      <p:to>
                                        <p:strVal val="solid"/>
                                      </p:to>
                                    </p:set>
                                    <p:set>
                                      <p:cBhvr>
                                        <p:cTn id="279" dur="250" fill="hold"/>
                                        <p:tgtEl>
                                          <p:spTgt spid="225"/>
                                        </p:tgtEl>
                                        <p:attrNameLst>
                                          <p:attrName>fill.on</p:attrName>
                                        </p:attrNameLst>
                                      </p:cBhvr>
                                      <p:to>
                                        <p:strVal val="true"/>
                                      </p:to>
                                    </p:set>
                                  </p:childTnLst>
                                </p:cTn>
                              </p:par>
                            </p:childTnLst>
                          </p:cTn>
                        </p:par>
                        <p:par>
                          <p:cTn id="280" fill="hold">
                            <p:stCondLst>
                              <p:cond delay="11500"/>
                            </p:stCondLst>
                            <p:childTnLst>
                              <p:par>
                                <p:cTn id="281" presetID="19" presetClass="emph" presetSubtype="0" fill="hold" grpId="0" nodeType="afterEffect">
                                  <p:stCondLst>
                                    <p:cond delay="0"/>
                                  </p:stCondLst>
                                  <p:childTnLst>
                                    <p:animClr clrSpc="rgb" dir="cw">
                                      <p:cBhvr override="childStyle">
                                        <p:cTn id="282" dur="250" fill="hold"/>
                                        <p:tgtEl>
                                          <p:spTgt spid="226"/>
                                        </p:tgtEl>
                                        <p:attrNameLst>
                                          <p:attrName>style.color</p:attrName>
                                        </p:attrNameLst>
                                      </p:cBhvr>
                                      <p:to>
                                        <a:srgbClr val="FFFF00"/>
                                      </p:to>
                                    </p:animClr>
                                    <p:animClr clrSpc="rgb" dir="cw">
                                      <p:cBhvr>
                                        <p:cTn id="283" dur="250" fill="hold"/>
                                        <p:tgtEl>
                                          <p:spTgt spid="226"/>
                                        </p:tgtEl>
                                        <p:attrNameLst>
                                          <p:attrName>fillcolor</p:attrName>
                                        </p:attrNameLst>
                                      </p:cBhvr>
                                      <p:to>
                                        <a:srgbClr val="FFFF00"/>
                                      </p:to>
                                    </p:animClr>
                                    <p:set>
                                      <p:cBhvr>
                                        <p:cTn id="284" dur="250" fill="hold"/>
                                        <p:tgtEl>
                                          <p:spTgt spid="226"/>
                                        </p:tgtEl>
                                        <p:attrNameLst>
                                          <p:attrName>fill.type</p:attrName>
                                        </p:attrNameLst>
                                      </p:cBhvr>
                                      <p:to>
                                        <p:strVal val="solid"/>
                                      </p:to>
                                    </p:set>
                                    <p:set>
                                      <p:cBhvr>
                                        <p:cTn id="285" dur="250" fill="hold"/>
                                        <p:tgtEl>
                                          <p:spTgt spid="226"/>
                                        </p:tgtEl>
                                        <p:attrNameLst>
                                          <p:attrName>fill.on</p:attrName>
                                        </p:attrNameLst>
                                      </p:cBhvr>
                                      <p:to>
                                        <p:strVal val="true"/>
                                      </p:to>
                                    </p:set>
                                  </p:childTnLst>
                                </p:cTn>
                              </p:par>
                            </p:childTnLst>
                          </p:cTn>
                        </p:par>
                        <p:par>
                          <p:cTn id="286" fill="hold">
                            <p:stCondLst>
                              <p:cond delay="11750"/>
                            </p:stCondLst>
                            <p:childTnLst>
                              <p:par>
                                <p:cTn id="287" presetID="19" presetClass="emph" presetSubtype="0" fill="hold" grpId="0" nodeType="afterEffect">
                                  <p:stCondLst>
                                    <p:cond delay="0"/>
                                  </p:stCondLst>
                                  <p:childTnLst>
                                    <p:animClr clrSpc="rgb" dir="cw">
                                      <p:cBhvr override="childStyle">
                                        <p:cTn id="288" dur="250" fill="hold"/>
                                        <p:tgtEl>
                                          <p:spTgt spid="227"/>
                                        </p:tgtEl>
                                        <p:attrNameLst>
                                          <p:attrName>style.color</p:attrName>
                                        </p:attrNameLst>
                                      </p:cBhvr>
                                      <p:to>
                                        <a:srgbClr val="FFFF00"/>
                                      </p:to>
                                    </p:animClr>
                                    <p:animClr clrSpc="rgb" dir="cw">
                                      <p:cBhvr>
                                        <p:cTn id="289" dur="250" fill="hold"/>
                                        <p:tgtEl>
                                          <p:spTgt spid="227"/>
                                        </p:tgtEl>
                                        <p:attrNameLst>
                                          <p:attrName>fillcolor</p:attrName>
                                        </p:attrNameLst>
                                      </p:cBhvr>
                                      <p:to>
                                        <a:srgbClr val="FFFF00"/>
                                      </p:to>
                                    </p:animClr>
                                    <p:set>
                                      <p:cBhvr>
                                        <p:cTn id="290" dur="250" fill="hold"/>
                                        <p:tgtEl>
                                          <p:spTgt spid="227"/>
                                        </p:tgtEl>
                                        <p:attrNameLst>
                                          <p:attrName>fill.type</p:attrName>
                                        </p:attrNameLst>
                                      </p:cBhvr>
                                      <p:to>
                                        <p:strVal val="solid"/>
                                      </p:to>
                                    </p:set>
                                    <p:set>
                                      <p:cBhvr>
                                        <p:cTn id="291" dur="250" fill="hold"/>
                                        <p:tgtEl>
                                          <p:spTgt spid="22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24" grpId="0" animBg="1"/>
      <p:bldP spid="25" grpId="0" animBg="1"/>
      <p:bldP spid="26" grpId="0" animBg="1"/>
      <p:bldP spid="27" grpId="0" animBg="1"/>
      <p:bldP spid="44" grpId="0" animBg="1"/>
      <p:bldP spid="45" grpId="0" animBg="1"/>
      <p:bldP spid="46" grpId="0" animBg="1"/>
      <p:bldP spid="47" grpId="0" animBg="1"/>
      <p:bldP spid="64" grpId="0" animBg="1"/>
      <p:bldP spid="65" grpId="0" animBg="1"/>
      <p:bldP spid="66" grpId="0" animBg="1"/>
      <p:bldP spid="67" grpId="0" animBg="1"/>
      <p:bldP spid="84" grpId="0" animBg="1"/>
      <p:bldP spid="85" grpId="0" animBg="1"/>
      <p:bldP spid="86" grpId="0" animBg="1"/>
      <p:bldP spid="87" grpId="0" animBg="1"/>
      <p:bldP spid="104" grpId="0" animBg="1"/>
      <p:bldP spid="105" grpId="0" animBg="1"/>
      <p:bldP spid="106" grpId="0" animBg="1"/>
      <p:bldP spid="107" grpId="0" animBg="1"/>
      <p:bldP spid="124" grpId="0" animBg="1"/>
      <p:bldP spid="125" grpId="0" animBg="1"/>
      <p:bldP spid="126" grpId="0" animBg="1"/>
      <p:bldP spid="127" grpId="0" animBg="1"/>
      <p:bldP spid="144" grpId="0" animBg="1"/>
      <p:bldP spid="145" grpId="0" animBg="1"/>
      <p:bldP spid="146" grpId="0" animBg="1"/>
      <p:bldP spid="147" grpId="0" animBg="1"/>
      <p:bldP spid="164" grpId="0" animBg="1"/>
      <p:bldP spid="165" grpId="0" animBg="1"/>
      <p:bldP spid="166" grpId="0" animBg="1"/>
      <p:bldP spid="167" grpId="0" animBg="1"/>
      <p:bldP spid="184" grpId="0" animBg="1"/>
      <p:bldP spid="185" grpId="0" animBg="1"/>
      <p:bldP spid="186" grpId="0" animBg="1"/>
      <p:bldP spid="187" grpId="0" animBg="1"/>
      <p:bldP spid="204" grpId="0" animBg="1"/>
      <p:bldP spid="205" grpId="0" animBg="1"/>
      <p:bldP spid="206" grpId="0" animBg="1"/>
      <p:bldP spid="207" grpId="0" animBg="1"/>
      <p:bldP spid="224" grpId="0" animBg="1"/>
      <p:bldP spid="225" grpId="0" animBg="1"/>
      <p:bldP spid="226" grpId="0" animBg="1"/>
      <p:bldP spid="22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Tseitin</a:t>
            </a:r>
            <a:r>
              <a:rPr lang="en-US" dirty="0" smtClean="0"/>
              <a:t> formula on Grid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8229600" cy="4800600"/>
              </a:xfrm>
            </p:spPr>
            <p:txBody>
              <a:bodyPr>
                <a:normAutofit fontScale="92500" lnSpcReduction="10000"/>
              </a:bodyPr>
              <a:lstStyle/>
              <a:p>
                <a:r>
                  <a:rPr lang="en-US" dirty="0" smtClean="0"/>
                  <a:t>So, </a:t>
                </a:r>
                <a:r>
                  <a:rPr lang="en-US" dirty="0" smtClean="0"/>
                  <a:t>you can have </a:t>
                </a:r>
                <a:r>
                  <a:rPr lang="en-US" dirty="0" smtClean="0">
                    <a:solidFill>
                      <a:schemeClr val="tx2">
                        <a:lumMod val="50000"/>
                      </a:schemeClr>
                    </a:solidFill>
                  </a:rPr>
                  <a:t>time</a:t>
                </a:r>
                <a:r>
                  <a:rPr lang="en-US" dirty="0" smtClean="0"/>
                  <a:t> and </a:t>
                </a:r>
                <a:r>
                  <a:rPr lang="en-US" dirty="0" smtClean="0">
                    <a:solidFill>
                      <a:schemeClr val="accent3">
                        <a:lumMod val="50000"/>
                      </a:schemeClr>
                    </a:solidFill>
                  </a:rPr>
                  <a:t>space</a:t>
                </a:r>
                <a:r>
                  <a:rPr lang="en-US" dirty="0" smtClean="0"/>
                  <a:t> </a:t>
                </a:r>
                <a14:m>
                  <m:oMath xmlns:m="http://schemas.openxmlformats.org/officeDocument/2006/math">
                    <m:r>
                      <a:rPr lang="en-US" i="1" smtClean="0">
                        <a:solidFill>
                          <a:srgbClr val="C00000"/>
                        </a:solidFill>
                        <a:latin typeface="Cambria Math"/>
                        <a:ea typeface="Cambria Math"/>
                      </a:rPr>
                      <m:t>≈</m:t>
                    </m:r>
                    <m:sSup>
                      <m:sSupPr>
                        <m:ctrlPr>
                          <a:rPr lang="en-US" i="1" smtClean="0">
                            <a:solidFill>
                              <a:srgbClr val="C00000"/>
                            </a:solidFill>
                            <a:latin typeface="Cambria Math"/>
                            <a:ea typeface="Cambria Math"/>
                          </a:rPr>
                        </m:ctrlPr>
                      </m:sSupPr>
                      <m:e>
                        <m:r>
                          <a:rPr lang="en-US" b="0" i="1" smtClean="0">
                            <a:solidFill>
                              <a:srgbClr val="C00000"/>
                            </a:solidFill>
                            <a:latin typeface="Cambria Math"/>
                            <a:ea typeface="Cambria Math"/>
                          </a:rPr>
                          <m:t>2</m:t>
                        </m:r>
                      </m:e>
                      <m:sup>
                        <m:r>
                          <a:rPr lang="en-US" b="0" i="1" smtClean="0">
                            <a:solidFill>
                              <a:srgbClr val="C00000"/>
                            </a:solidFill>
                            <a:latin typeface="Cambria Math"/>
                            <a:ea typeface="Cambria Math"/>
                          </a:rPr>
                          <m:t>𝑛</m:t>
                        </m:r>
                      </m:sup>
                    </m:sSup>
                  </m:oMath>
                </a14:m>
                <a:r>
                  <a:rPr lang="en-US" dirty="0" smtClean="0"/>
                  <a:t>, or </a:t>
                </a:r>
                <a:r>
                  <a:rPr lang="en-US" dirty="0" smtClean="0">
                    <a:solidFill>
                      <a:schemeClr val="tx2">
                        <a:lumMod val="50000"/>
                      </a:schemeClr>
                    </a:solidFill>
                  </a:rPr>
                  <a:t>time</a:t>
                </a:r>
                <a:r>
                  <a:rPr lang="en-US" dirty="0" smtClean="0"/>
                  <a:t> </a:t>
                </a:r>
                <a14:m>
                  <m:oMath xmlns:m="http://schemas.openxmlformats.org/officeDocument/2006/math">
                    <m:sSup>
                      <m:sSupPr>
                        <m:ctrlPr>
                          <a:rPr lang="en-US" i="1" smtClean="0">
                            <a:solidFill>
                              <a:srgbClr val="C00000"/>
                            </a:solidFill>
                            <a:latin typeface="Cambria Math"/>
                          </a:rPr>
                        </m:ctrlPr>
                      </m:sSupPr>
                      <m:e>
                        <m:r>
                          <a:rPr lang="en-US" b="0" i="1" smtClean="0">
                            <a:solidFill>
                              <a:srgbClr val="C00000"/>
                            </a:solidFill>
                            <a:latin typeface="Cambria Math"/>
                          </a:rPr>
                          <m:t>𝑛</m:t>
                        </m:r>
                      </m:e>
                      <m:sup>
                        <m:r>
                          <a:rPr lang="en-US" b="0" i="1" smtClean="0">
                            <a:solidFill>
                              <a:srgbClr val="C00000"/>
                            </a:solidFill>
                            <a:latin typeface="Cambria Math"/>
                          </a:rPr>
                          <m:t>𝑛</m:t>
                        </m:r>
                      </m:sup>
                    </m:sSup>
                  </m:oMath>
                </a14:m>
                <a:r>
                  <a:rPr lang="en-US" dirty="0" smtClean="0">
                    <a:solidFill>
                      <a:srgbClr val="C00000"/>
                    </a:solidFill>
                  </a:rPr>
                  <a:t> </a:t>
                </a:r>
                <a:r>
                  <a:rPr lang="en-US" dirty="0" smtClean="0"/>
                  <a:t>and </a:t>
                </a:r>
                <a:r>
                  <a:rPr lang="en-US" dirty="0" smtClean="0">
                    <a:solidFill>
                      <a:schemeClr val="accent3">
                        <a:lumMod val="50000"/>
                      </a:schemeClr>
                    </a:solidFill>
                  </a:rPr>
                  <a:t>space</a:t>
                </a:r>
                <a:r>
                  <a:rPr lang="en-US" dirty="0" smtClean="0"/>
                  <a:t> </a:t>
                </a:r>
                <a14:m>
                  <m:oMath xmlns:m="http://schemas.openxmlformats.org/officeDocument/2006/math">
                    <m:r>
                      <a:rPr lang="en-US" b="0" i="1" smtClean="0">
                        <a:solidFill>
                          <a:srgbClr val="C00000"/>
                        </a:solidFill>
                        <a:latin typeface="Cambria Math"/>
                      </a:rPr>
                      <m:t>𝑝𝑜𝑙𝑦</m:t>
                    </m:r>
                    <m:r>
                      <a:rPr lang="en-US" b="0" i="1" smtClean="0">
                        <a:solidFill>
                          <a:srgbClr val="C00000"/>
                        </a:solidFill>
                        <a:latin typeface="Cambria Math"/>
                      </a:rPr>
                      <m:t>(</m:t>
                    </m:r>
                    <m:r>
                      <a:rPr lang="en-US" b="0" i="1" smtClean="0">
                        <a:solidFill>
                          <a:srgbClr val="C00000"/>
                        </a:solidFill>
                        <a:latin typeface="Cambria Math"/>
                      </a:rPr>
                      <m:t>𝑛</m:t>
                    </m:r>
                    <m:r>
                      <a:rPr lang="en-US" b="0" i="1" smtClean="0">
                        <a:solidFill>
                          <a:srgbClr val="C00000"/>
                        </a:solidFill>
                        <a:latin typeface="Cambria Math"/>
                      </a:rPr>
                      <m:t>)</m:t>
                    </m:r>
                  </m:oMath>
                </a14:m>
                <a:r>
                  <a:rPr lang="en-US" dirty="0" smtClean="0"/>
                  <a:t>. “</a:t>
                </a:r>
                <a:r>
                  <a:rPr lang="en-US" dirty="0" err="1" smtClean="0"/>
                  <a:t>Savitch</a:t>
                </a:r>
                <a:r>
                  <a:rPr lang="en-US" dirty="0" smtClean="0"/>
                  <a:t>-like” savings.</a:t>
                </a:r>
                <a:endParaRPr lang="en-US" dirty="0" smtClean="0"/>
              </a:p>
              <a:p>
                <a:endParaRPr lang="en-US" dirty="0"/>
              </a:p>
              <a:p>
                <a:pPr marL="0" indent="0">
                  <a:buNone/>
                </a:pPr>
                <a:endParaRPr lang="en-US" dirty="0"/>
              </a:p>
              <a:p>
                <a:pPr marL="0" indent="0">
                  <a:buNone/>
                </a:pPr>
                <a:endParaRPr lang="en-US" dirty="0" smtClean="0"/>
              </a:p>
              <a:p>
                <a:pPr marL="0" indent="0">
                  <a:buNone/>
                </a:pPr>
                <a:r>
                  <a:rPr lang="en-US" sz="1700" dirty="0"/>
                  <a:t> </a:t>
                </a:r>
                <a:endParaRPr lang="en-US" dirty="0" smtClean="0"/>
              </a:p>
              <a:p>
                <a:r>
                  <a:rPr lang="en-US" dirty="0" smtClean="0"/>
                  <a:t>Our theorem </a:t>
                </a:r>
                <a:r>
                  <a:rPr lang="en-US" dirty="0" smtClean="0"/>
                  <a:t>shows </a:t>
                </a:r>
                <a:r>
                  <a:rPr lang="en-US" dirty="0" smtClean="0"/>
                  <a:t>that </a:t>
                </a:r>
                <a:r>
                  <a:rPr lang="en-US" dirty="0" err="1" smtClean="0"/>
                  <a:t>quasipolynomial</a:t>
                </a:r>
                <a:r>
                  <a:rPr lang="en-US" dirty="0" smtClean="0"/>
                  <a:t> blowup in size when the space is below </a:t>
                </a:r>
                <a14:m>
                  <m:oMath xmlns:m="http://schemas.openxmlformats.org/officeDocument/2006/math">
                    <m:sSup>
                      <m:sSupPr>
                        <m:ctrlPr>
                          <a:rPr lang="en-US" i="1" smtClean="0">
                            <a:latin typeface="Cambria Math"/>
                          </a:rPr>
                        </m:ctrlPr>
                      </m:sSupPr>
                      <m:e>
                        <m:r>
                          <a:rPr lang="en-US" b="0" i="1" smtClean="0">
                            <a:latin typeface="Cambria Math"/>
                          </a:rPr>
                          <m:t>2</m:t>
                        </m:r>
                      </m:e>
                      <m:sup>
                        <m:r>
                          <a:rPr lang="en-US" b="0" i="1" smtClean="0">
                            <a:latin typeface="Cambria Math"/>
                          </a:rPr>
                          <m:t>𝑛</m:t>
                        </m:r>
                      </m:sup>
                    </m:sSup>
                  </m:oMath>
                </a14:m>
                <a:r>
                  <a:rPr lang="en-US" dirty="0" smtClean="0"/>
                  <a:t> is </a:t>
                </a:r>
                <a:r>
                  <a:rPr lang="en-US" i="1" dirty="0" smtClean="0"/>
                  <a:t>necessary</a:t>
                </a:r>
                <a:r>
                  <a:rPr lang="en-US" dirty="0" smtClean="0"/>
                  <a:t> for the proof systems we studied.</a:t>
                </a:r>
              </a:p>
              <a:p>
                <a:r>
                  <a:rPr lang="en-US" dirty="0" smtClean="0"/>
                  <a:t>For technical reasons, work with “doubled” grid. </a:t>
                </a:r>
              </a:p>
              <a:p>
                <a:endParaRPr lang="en-US" dirty="0"/>
              </a:p>
              <a:p>
                <a:endParaRPr lang="en-US" dirty="0" smtClean="0"/>
              </a:p>
              <a:p>
                <a:endParaRPr lang="en-US" dirty="0"/>
              </a:p>
              <a:p>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800600"/>
              </a:xfrm>
              <a:blipFill rotWithShape="1">
                <a:blip r:embed="rId2"/>
                <a:stretch>
                  <a:fillRect l="-1481" t="-2541" r="-2222"/>
                </a:stretch>
              </a:blipFill>
            </p:spPr>
            <p:txBody>
              <a:bodyPr/>
              <a:lstStyle/>
              <a:p>
                <a:r>
                  <a:rPr lang="en-US">
                    <a:noFill/>
                  </a:rPr>
                  <a:t> </a:t>
                </a:r>
              </a:p>
            </p:txBody>
          </p:sp>
        </mc:Fallback>
      </mc:AlternateContent>
      <p:sp>
        <p:nvSpPr>
          <p:cNvPr id="4" name="Oval 3"/>
          <p:cNvSpPr/>
          <p:nvPr/>
        </p:nvSpPr>
        <p:spPr>
          <a:xfrm>
            <a:off x="15240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5240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5240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5240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0574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0574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0574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0574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5908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5908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5908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25908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1242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31242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31242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31242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36576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36576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36576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36576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41910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41910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41910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41910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47244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47244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47244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47244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52578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52578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52578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52578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57912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p:nvPr/>
        </p:nvSpPr>
        <p:spPr>
          <a:xfrm>
            <a:off x="57912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57912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p:nvSpPr>
        <p:spPr>
          <a:xfrm>
            <a:off x="57912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63246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p:nvPr/>
        </p:nvSpPr>
        <p:spPr>
          <a:xfrm>
            <a:off x="63246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p:nvSpPr>
        <p:spPr>
          <a:xfrm>
            <a:off x="63246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63246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p:cNvSpPr/>
          <p:nvPr/>
        </p:nvSpPr>
        <p:spPr>
          <a:xfrm>
            <a:off x="68580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p:cNvSpPr/>
          <p:nvPr/>
        </p:nvSpPr>
        <p:spPr>
          <a:xfrm>
            <a:off x="68580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p:cNvSpPr/>
          <p:nvPr/>
        </p:nvSpPr>
        <p:spPr>
          <a:xfrm>
            <a:off x="68580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p:cNvSpPr/>
          <p:nvPr/>
        </p:nvSpPr>
        <p:spPr>
          <a:xfrm>
            <a:off x="68580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p:cNvSpPr/>
          <p:nvPr/>
        </p:nvSpPr>
        <p:spPr>
          <a:xfrm>
            <a:off x="73914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p:nvPr/>
        </p:nvSpPr>
        <p:spPr>
          <a:xfrm>
            <a:off x="73914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p:cNvSpPr/>
          <p:nvPr/>
        </p:nvSpPr>
        <p:spPr>
          <a:xfrm>
            <a:off x="73914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p:nvPr/>
        </p:nvSpPr>
        <p:spPr>
          <a:xfrm>
            <a:off x="73914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TextBox 227"/>
          <p:cNvSpPr txBox="1"/>
          <p:nvPr/>
        </p:nvSpPr>
        <p:spPr>
          <a:xfrm>
            <a:off x="4343400" y="4038600"/>
            <a:ext cx="247184" cy="369332"/>
          </a:xfrm>
          <a:prstGeom prst="rect">
            <a:avLst/>
          </a:prstGeom>
          <a:noFill/>
        </p:spPr>
        <p:txBody>
          <a:bodyPr wrap="none" rtlCol="0">
            <a:spAutoFit/>
          </a:bodyPr>
          <a:lstStyle/>
          <a:p>
            <a:r>
              <a:rPr lang="en-US" dirty="0" smtClean="0">
                <a:latin typeface="Cambria Math" pitchFamily="18" charset="0"/>
                <a:ea typeface="Cambria Math" pitchFamily="18" charset="0"/>
              </a:rPr>
              <a:t>l</a:t>
            </a:r>
            <a:endParaRPr lang="en-US" dirty="0">
              <a:latin typeface="Cambria Math" pitchFamily="18" charset="0"/>
              <a:ea typeface="Cambria Math" pitchFamily="18" charset="0"/>
            </a:endParaRPr>
          </a:p>
        </p:txBody>
      </p:sp>
      <p:sp>
        <p:nvSpPr>
          <p:cNvPr id="229" name="TextBox 228"/>
          <p:cNvSpPr txBox="1"/>
          <p:nvPr/>
        </p:nvSpPr>
        <p:spPr>
          <a:xfrm>
            <a:off x="1066800" y="3200400"/>
            <a:ext cx="312906" cy="369332"/>
          </a:xfrm>
          <a:prstGeom prst="rect">
            <a:avLst/>
          </a:prstGeom>
          <a:noFill/>
        </p:spPr>
        <p:txBody>
          <a:bodyPr wrap="none" rtlCol="0">
            <a:spAutoFit/>
          </a:bodyPr>
          <a:lstStyle/>
          <a:p>
            <a:r>
              <a:rPr lang="en-US" dirty="0" smtClean="0">
                <a:latin typeface="Cambria Math" pitchFamily="18" charset="0"/>
                <a:ea typeface="Cambria Math" pitchFamily="18" charset="0"/>
              </a:rPr>
              <a:t>n</a:t>
            </a:r>
            <a:endParaRPr lang="en-US" dirty="0">
              <a:latin typeface="Cambria Math" pitchFamily="18" charset="0"/>
              <a:ea typeface="Cambria Math" pitchFamily="18" charset="0"/>
            </a:endParaRPr>
          </a:p>
        </p:txBody>
      </p:sp>
      <p:grpSp>
        <p:nvGrpSpPr>
          <p:cNvPr id="9" name="Group 8"/>
          <p:cNvGrpSpPr/>
          <p:nvPr/>
        </p:nvGrpSpPr>
        <p:grpSpPr>
          <a:xfrm>
            <a:off x="1600200" y="2971800"/>
            <a:ext cx="5867400" cy="914400"/>
            <a:chOff x="1600200" y="2971800"/>
            <a:chExt cx="5867400" cy="914400"/>
          </a:xfrm>
        </p:grpSpPr>
        <p:cxnSp>
          <p:nvCxnSpPr>
            <p:cNvPr id="8" name="Straight Connector 7"/>
            <p:cNvCxnSpPr/>
            <p:nvPr/>
          </p:nvCxnSpPr>
          <p:spPr>
            <a:xfrm>
              <a:off x="16764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6764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6764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6764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2098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2098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2098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2098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7432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7432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7432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7432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2766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2766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32766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32766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38100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38100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38100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8100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43434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43434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43434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43434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48768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48768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48768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48768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54102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54102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54102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54102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59436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59436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59436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59436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64770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64770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64770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64770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70104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70104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70104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70104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1" name="Straight Connector 230"/>
            <p:cNvCxnSpPr>
              <a:stCxn id="4" idx="4"/>
              <a:endCxn id="5" idx="0"/>
            </p:cNvCxnSpPr>
            <p:nvPr/>
          </p:nvCxnSpPr>
          <p:spPr>
            <a:xfrm>
              <a:off x="16002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Straight Connector 232"/>
            <p:cNvCxnSpPr>
              <a:stCxn id="5" idx="4"/>
              <a:endCxn id="6" idx="0"/>
            </p:cNvCxnSpPr>
            <p:nvPr/>
          </p:nvCxnSpPr>
          <p:spPr>
            <a:xfrm>
              <a:off x="16002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5" name="Straight Connector 234"/>
            <p:cNvCxnSpPr>
              <a:stCxn id="6" idx="4"/>
              <a:endCxn id="7" idx="0"/>
            </p:cNvCxnSpPr>
            <p:nvPr/>
          </p:nvCxnSpPr>
          <p:spPr>
            <a:xfrm>
              <a:off x="16002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21336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21336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21336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a:off x="26670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26670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26670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32004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32004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32004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37338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37338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37338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a:off x="42672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42672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42672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48006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a:off x="48006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48006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53340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53340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53340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58674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a:off x="58674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a:off x="58674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a:off x="64008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a:off x="64008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64008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a:off x="69342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69342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69342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74676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a:off x="74676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74676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5" name="Group 134"/>
          <p:cNvGrpSpPr/>
          <p:nvPr/>
        </p:nvGrpSpPr>
        <p:grpSpPr>
          <a:xfrm>
            <a:off x="1600200" y="2971800"/>
            <a:ext cx="5867400" cy="914400"/>
            <a:chOff x="1600200" y="2971800"/>
            <a:chExt cx="5867400" cy="914400"/>
          </a:xfrm>
        </p:grpSpPr>
        <p:cxnSp>
          <p:nvCxnSpPr>
            <p:cNvPr id="139" name="Straight Connector 138"/>
            <p:cNvCxnSpPr/>
            <p:nvPr/>
          </p:nvCxnSpPr>
          <p:spPr>
            <a:xfrm>
              <a:off x="1676400" y="29718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676400" y="32766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676400" y="35814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676400" y="38862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2209800" y="29718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2209800" y="32766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2209800" y="35814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2209800" y="38862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2743200" y="29718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2743200" y="32766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2743200" y="35814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2743200" y="38862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3276600" y="29718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3276600" y="32766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3276600" y="35814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3276600" y="38862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3810000" y="29718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3810000" y="32766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3810000" y="35814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3810000" y="38862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4343400" y="29718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4343400" y="32766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4343400" y="35814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4343400" y="38862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4876800" y="29718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4876800" y="32766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4876800" y="35814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4876800" y="38862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5410200" y="29718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5410200" y="32766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5410200" y="35814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5410200" y="38862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5943600" y="29718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5943600" y="32766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5943600" y="35814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5943600" y="38862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6477000" y="29718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6477000" y="32766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6477000" y="35814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6477000" y="38862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7010400" y="29718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7010400" y="32766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7010400" y="35814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a:off x="7010400" y="38862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1600200" y="30480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1600200" y="33528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1600200" y="36576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2133600" y="30480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2133600" y="33528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2133600" y="36576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a:off x="2667000" y="30480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2667000" y="33528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a:off x="2667000" y="36576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3200400" y="30480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3200400" y="33528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3200400" y="36576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p:nvCxnSpPr>
          <p:spPr>
            <a:xfrm>
              <a:off x="3733800" y="30480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a:off x="3733800" y="33528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3733800" y="36576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4267200" y="30480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4267200" y="33528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4267200" y="36576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a:off x="4800600" y="30480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4800600" y="33528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a:off x="4800600" y="36576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a:off x="5334000" y="30480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a:off x="5334000" y="33528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a:off x="5334000" y="36576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p:nvCxnSpPr>
          <p:spPr>
            <a:xfrm>
              <a:off x="5867400" y="30480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a:off x="5867400" y="33528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a:off x="5867400" y="36576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a:off x="6400800" y="30480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a:off x="6400800" y="33528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a:off x="6400800" y="36576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p:nvCxnSpPr>
          <p:spPr>
            <a:xfrm>
              <a:off x="6934200" y="30480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a:off x="6934200" y="33528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a:off x="6934200" y="36576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a:off x="7467600" y="30480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nvCxnSpPr>
          <p:spPr>
            <a:xfrm>
              <a:off x="7467600" y="33528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a:off x="7467600" y="36576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0944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Warmup</a:t>
            </a:r>
            <a:r>
              <a:rPr lang="en-US" dirty="0" smtClean="0"/>
              <a:t> Proof</a:t>
            </a:r>
            <a:endParaRPr lang="en-US" dirty="0"/>
          </a:p>
        </p:txBody>
      </p:sp>
      <p:sp>
        <p:nvSpPr>
          <p:cNvPr id="3" name="Content Placeholder 2"/>
          <p:cNvSpPr>
            <a:spLocks noGrp="1"/>
          </p:cNvSpPr>
          <p:nvPr>
            <p:ph idx="1"/>
          </p:nvPr>
        </p:nvSpPr>
        <p:spPr/>
        <p:txBody>
          <a:bodyPr/>
          <a:lstStyle/>
          <a:p>
            <a:r>
              <a:rPr lang="en-US" dirty="0" smtClean="0"/>
              <a:t>Our size/space lower bound draws on the ideas of one of the main size lower bound techniques. [</a:t>
            </a:r>
            <a:r>
              <a:rPr lang="en-US" dirty="0" err="1" smtClean="0"/>
              <a:t>Haken</a:t>
            </a:r>
            <a:r>
              <a:rPr lang="en-US" dirty="0" smtClean="0"/>
              <a:t>, </a:t>
            </a:r>
            <a:r>
              <a:rPr lang="en-US" dirty="0" err="1" smtClean="0"/>
              <a:t>Beame</a:t>
            </a:r>
            <a:r>
              <a:rPr lang="en-US" dirty="0" smtClean="0"/>
              <a:t> </a:t>
            </a:r>
            <a:r>
              <a:rPr lang="en-US" dirty="0" err="1" smtClean="0"/>
              <a:t>Pitassi</a:t>
            </a:r>
            <a:r>
              <a:rPr lang="en-US" dirty="0" smtClean="0"/>
              <a:t> ‘95].</a:t>
            </a:r>
          </a:p>
          <a:p>
            <a:r>
              <a:rPr lang="en-US" dirty="0" smtClean="0"/>
              <a:t>To illustrate the ideas behind our result, we’ll first give the details of the </a:t>
            </a:r>
            <a:r>
              <a:rPr lang="en-US" dirty="0" err="1" smtClean="0"/>
              <a:t>Beame</a:t>
            </a:r>
            <a:r>
              <a:rPr lang="en-US" dirty="0" smtClean="0"/>
              <a:t> </a:t>
            </a:r>
            <a:r>
              <a:rPr lang="en-US" dirty="0" err="1" smtClean="0"/>
              <a:t>Pitassi</a:t>
            </a:r>
            <a:r>
              <a:rPr lang="en-US" dirty="0" smtClean="0"/>
              <a:t> result, then show how to build on it to get a size/space tradeoff.</a:t>
            </a:r>
            <a:endParaRPr lang="en-US" dirty="0"/>
          </a:p>
        </p:txBody>
      </p:sp>
    </p:spTree>
    <p:extLst>
      <p:ext uri="{BB962C8B-B14F-4D97-AF65-F5344CB8AC3E}">
        <p14:creationId xmlns:p14="http://schemas.microsoft.com/office/powerpoint/2010/main" val="568743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 &amp; SAT Solvers</a:t>
            </a:r>
            <a:endParaRPr lang="en-US" dirty="0"/>
          </a:p>
        </p:txBody>
      </p:sp>
      <p:sp>
        <p:nvSpPr>
          <p:cNvPr id="3" name="Content Placeholder 2"/>
          <p:cNvSpPr>
            <a:spLocks noGrp="1"/>
          </p:cNvSpPr>
          <p:nvPr>
            <p:ph idx="1"/>
          </p:nvPr>
        </p:nvSpPr>
        <p:spPr>
          <a:xfrm>
            <a:off x="457200" y="1600200"/>
            <a:ext cx="8229600" cy="4876800"/>
          </a:xfrm>
        </p:spPr>
        <p:txBody>
          <a:bodyPr/>
          <a:lstStyle/>
          <a:p>
            <a:r>
              <a:rPr lang="en-US" dirty="0" smtClean="0"/>
              <a:t>SAT </a:t>
            </a:r>
            <a:r>
              <a:rPr lang="en-US" dirty="0" smtClean="0"/>
              <a:t>is </a:t>
            </a:r>
            <a:r>
              <a:rPr lang="en-US" dirty="0" smtClean="0"/>
              <a:t>central </a:t>
            </a:r>
            <a:r>
              <a:rPr lang="en-US" dirty="0" smtClean="0"/>
              <a:t>to </a:t>
            </a:r>
            <a:r>
              <a:rPr lang="en-US" dirty="0" smtClean="0"/>
              <a:t>both </a:t>
            </a:r>
            <a:r>
              <a:rPr lang="en-US" dirty="0" smtClean="0"/>
              <a:t>theory </a:t>
            </a:r>
            <a:r>
              <a:rPr lang="en-US" dirty="0" smtClean="0"/>
              <a:t>and practice </a:t>
            </a:r>
          </a:p>
          <a:p>
            <a:r>
              <a:rPr lang="en-US" dirty="0" smtClean="0"/>
              <a:t>In the </a:t>
            </a:r>
            <a:r>
              <a:rPr lang="en-US" dirty="0" smtClean="0"/>
              <a:t>last ten years, there has been a revolution in practical SAT solving. Modern SAT solvers can sometimes solve </a:t>
            </a:r>
            <a:r>
              <a:rPr lang="en-US" dirty="0" smtClean="0"/>
              <a:t>practical instances with </a:t>
            </a:r>
            <a:r>
              <a:rPr lang="en-US" dirty="0" smtClean="0"/>
              <a:t>millions of </a:t>
            </a:r>
            <a:r>
              <a:rPr lang="en-US" dirty="0" smtClean="0"/>
              <a:t>variables.</a:t>
            </a:r>
            <a:endParaRPr lang="en-US" dirty="0" smtClean="0"/>
          </a:p>
          <a:p>
            <a:r>
              <a:rPr lang="en-US" dirty="0"/>
              <a:t>B</a:t>
            </a:r>
            <a:r>
              <a:rPr lang="en-US" dirty="0" smtClean="0"/>
              <a:t>est current solvers use a Backtracking </a:t>
            </a:r>
            <a:r>
              <a:rPr lang="en-US" dirty="0" smtClean="0"/>
              <a:t>approach pioneered by DPLL ’62, plus an idea called Clause Learning developed in Chaff ‘99.</a:t>
            </a:r>
            <a:endParaRPr lang="en-US" dirty="0"/>
          </a:p>
        </p:txBody>
      </p:sp>
    </p:spTree>
    <p:extLst>
      <p:ext uri="{BB962C8B-B14F-4D97-AF65-F5344CB8AC3E}">
        <p14:creationId xmlns:p14="http://schemas.microsoft.com/office/powerpoint/2010/main" val="20547249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Warmup</a:t>
            </a:r>
            <a:r>
              <a:rPr lang="en-US" dirty="0" smtClean="0"/>
              <a:t> Proof</a:t>
            </a:r>
            <a:endParaRPr lang="en-US" dirty="0"/>
          </a:p>
        </p:txBody>
      </p:sp>
      <p:sp>
        <p:nvSpPr>
          <p:cNvPr id="3" name="Content Placeholder 2"/>
          <p:cNvSpPr>
            <a:spLocks noGrp="1"/>
          </p:cNvSpPr>
          <p:nvPr>
            <p:ph idx="1"/>
          </p:nvPr>
        </p:nvSpPr>
        <p:spPr>
          <a:xfrm>
            <a:off x="457200" y="1600200"/>
            <a:ext cx="8229600" cy="5029200"/>
          </a:xfrm>
        </p:spPr>
        <p:txBody>
          <a:bodyPr/>
          <a:lstStyle/>
          <a:p>
            <a:r>
              <a:rPr lang="en-US" dirty="0" smtClean="0"/>
              <a:t>The plan is to show that any refutation of the </a:t>
            </a:r>
            <a:br>
              <a:rPr lang="en-US" dirty="0" smtClean="0"/>
            </a:br>
            <a:r>
              <a:rPr lang="en-US" dirty="0" smtClean="0"/>
              <a:t>2x grid formula must contain many different </a:t>
            </a:r>
            <a:r>
              <a:rPr lang="en-US" i="1" dirty="0" smtClean="0"/>
              <a:t>wide clauses</a:t>
            </a:r>
            <a:r>
              <a:rPr lang="en-US" dirty="0" smtClean="0"/>
              <a:t>.</a:t>
            </a:r>
          </a:p>
          <a:p>
            <a:r>
              <a:rPr lang="en-US" dirty="0" smtClean="0">
                <a:solidFill>
                  <a:schemeClr val="accent6">
                    <a:lumMod val="50000"/>
                  </a:schemeClr>
                </a:solidFill>
              </a:rPr>
              <a:t>First</a:t>
            </a:r>
            <a:r>
              <a:rPr lang="en-US" dirty="0" smtClean="0"/>
              <a:t>, we show that any refutation of the 1x grid formula must contain </a:t>
            </a:r>
            <a:r>
              <a:rPr lang="en-US" i="1" dirty="0" smtClean="0">
                <a:solidFill>
                  <a:schemeClr val="accent6">
                    <a:lumMod val="50000"/>
                  </a:schemeClr>
                </a:solidFill>
              </a:rPr>
              <a:t>at least one wide clause</a:t>
            </a:r>
            <a:r>
              <a:rPr lang="en-US" i="1" dirty="0" smtClean="0"/>
              <a:t>. </a:t>
            </a:r>
          </a:p>
          <a:p>
            <a:r>
              <a:rPr lang="en-US" dirty="0" smtClean="0">
                <a:solidFill>
                  <a:schemeClr val="accent3">
                    <a:lumMod val="50000"/>
                  </a:schemeClr>
                </a:solidFill>
              </a:rPr>
              <a:t>Then</a:t>
            </a:r>
            <a:r>
              <a:rPr lang="en-US" dirty="0" smtClean="0"/>
              <a:t>, we use a random restriction argument to “boost” this, showing that proofs of 2x grid contain </a:t>
            </a:r>
            <a:r>
              <a:rPr lang="en-US" i="1" dirty="0" smtClean="0">
                <a:solidFill>
                  <a:schemeClr val="accent3">
                    <a:lumMod val="50000"/>
                  </a:schemeClr>
                </a:solidFill>
              </a:rPr>
              <a:t>many wide clauses</a:t>
            </a:r>
            <a:r>
              <a:rPr lang="en-US" dirty="0" smtClean="0"/>
              <a:t>.</a:t>
            </a:r>
            <a:endParaRPr lang="en-US" dirty="0"/>
          </a:p>
        </p:txBody>
      </p:sp>
    </p:spTree>
    <p:extLst>
      <p:ext uri="{BB962C8B-B14F-4D97-AF65-F5344CB8AC3E}">
        <p14:creationId xmlns:p14="http://schemas.microsoft.com/office/powerpoint/2010/main" val="5056026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Warmup</a:t>
            </a:r>
            <a:r>
              <a:rPr lang="en-US" dirty="0" smtClean="0"/>
              <a:t> Proof</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t>Observation: Any roughly balanced cut in the </a:t>
                </a:r>
                <a:r>
                  <a:rPr lang="en-US" b="1" dirty="0" smtClean="0">
                    <a:solidFill>
                      <a:schemeClr val="accent3">
                        <a:lumMod val="50000"/>
                      </a:schemeClr>
                    </a:solidFill>
                    <a:latin typeface="Cambria Math" pitchFamily="18" charset="0"/>
                    <a:ea typeface="Cambria Math" pitchFamily="18" charset="0"/>
                  </a:rPr>
                  <a:t>𝒏 </a:t>
                </a:r>
                <a:r>
                  <a:rPr lang="en-US" b="1" dirty="0">
                    <a:solidFill>
                      <a:schemeClr val="accent3">
                        <a:lumMod val="50000"/>
                      </a:schemeClr>
                    </a:solidFill>
                    <a:latin typeface="Cambria Math" pitchFamily="18" charset="0"/>
                    <a:ea typeface="Cambria Math" pitchFamily="18" charset="0"/>
                  </a:rPr>
                  <a:t>× 𝒍</a:t>
                </a:r>
                <a:r>
                  <a:rPr lang="en-US" dirty="0">
                    <a:solidFill>
                      <a:schemeClr val="accent3"/>
                    </a:solidFill>
                    <a:latin typeface="Cambria Math" pitchFamily="18" charset="0"/>
                    <a:ea typeface="Cambria Math" pitchFamily="18" charset="0"/>
                  </a:rPr>
                  <a:t>  </a:t>
                </a:r>
                <a:r>
                  <a:rPr lang="en-US" b="1" dirty="0">
                    <a:solidFill>
                      <a:schemeClr val="accent3">
                        <a:lumMod val="50000"/>
                      </a:schemeClr>
                    </a:solidFill>
                  </a:rPr>
                  <a:t>grid</a:t>
                </a:r>
                <a:r>
                  <a:rPr lang="en-US" dirty="0" smtClean="0"/>
                  <a:t>, has at least </a:t>
                </a:r>
                <a:r>
                  <a:rPr lang="en-US" b="1" dirty="0">
                    <a:solidFill>
                      <a:schemeClr val="accent3">
                        <a:lumMod val="50000"/>
                      </a:schemeClr>
                    </a:solidFill>
                    <a:latin typeface="Cambria Math" pitchFamily="18" charset="0"/>
                    <a:ea typeface="Cambria Math" pitchFamily="18" charset="0"/>
                  </a:rPr>
                  <a:t>𝒏</a:t>
                </a:r>
                <a:r>
                  <a:rPr lang="en-US" dirty="0" smtClean="0"/>
                  <a:t> crossing edges.</a:t>
                </a:r>
                <a:endParaRPr lang="en-US" dirty="0"/>
              </a:p>
              <a:p>
                <a:endParaRPr lang="en-US" dirty="0" smtClean="0"/>
              </a:p>
              <a:p>
                <a:endParaRPr lang="en-US" dirty="0" smtClean="0"/>
              </a:p>
              <a:p>
                <a:endParaRPr lang="en-US" dirty="0"/>
              </a:p>
              <a:p>
                <a:pPr marL="0" indent="0">
                  <a:buNone/>
                </a:pPr>
                <a:r>
                  <a:rPr lang="en-US" dirty="0" smtClean="0"/>
                  <a:t>More Precise</a:t>
                </a:r>
                <a:r>
                  <a:rPr lang="en-US" dirty="0" smtClean="0"/>
                  <a:t>: Any </a:t>
                </a:r>
                <a14:m>
                  <m:oMath xmlns:m="http://schemas.openxmlformats.org/officeDocument/2006/math">
                    <m:r>
                      <a:rPr lang="en-US" b="0" i="1" smtClean="0">
                        <a:latin typeface="Cambria Math"/>
                      </a:rPr>
                      <m:t>𝑐</m:t>
                    </m:r>
                  </m:oMath>
                </a14:m>
                <a:r>
                  <a:rPr lang="en-US" dirty="0" smtClean="0"/>
                  <a:t>-balanced cut, for any </a:t>
                </a:r>
                <a14:m>
                  <m:oMath xmlns:m="http://schemas.openxmlformats.org/officeDocument/2006/math">
                    <m:r>
                      <a:rPr lang="en-US" b="0" i="1" smtClean="0">
                        <a:latin typeface="Cambria Math"/>
                      </a:rPr>
                      <m:t>𝑐</m:t>
                    </m:r>
                    <m:r>
                      <a:rPr lang="en-US" b="0" i="1" smtClean="0">
                        <a:latin typeface="Cambria Math"/>
                      </a:rPr>
                      <m:t>&gt;0</m:t>
                    </m:r>
                  </m:oMath>
                </a14:m>
                <a:r>
                  <a:rPr lang="en-US" dirty="0" smtClean="0"/>
                  <a:t>.</a:t>
                </a:r>
                <a:endParaRPr lang="en-US" dirty="0" smtClean="0"/>
              </a:p>
              <a:p>
                <a:r>
                  <a:rPr lang="en-US" dirty="0" smtClean="0"/>
                  <a:t>Want to use this to show that proofs of 1x grid formula require a clause of width </a:t>
                </a:r>
                <a14:m>
                  <m:oMath xmlns:m="http://schemas.openxmlformats.org/officeDocument/2006/math">
                    <m:r>
                      <a:rPr lang="en-US" i="1" smtClean="0">
                        <a:solidFill>
                          <a:schemeClr val="accent3">
                            <a:lumMod val="50000"/>
                          </a:schemeClr>
                        </a:solidFill>
                        <a:latin typeface="Cambria Math"/>
                        <a:ea typeface="Cambria Math"/>
                      </a:rPr>
                      <m:t>≥</m:t>
                    </m:r>
                    <m:r>
                      <a:rPr lang="en-US" b="1" i="1" smtClean="0">
                        <a:solidFill>
                          <a:schemeClr val="accent3">
                            <a:lumMod val="50000"/>
                          </a:schemeClr>
                        </a:solidFill>
                        <a:latin typeface="Cambria Math"/>
                        <a:ea typeface="Cambria Math"/>
                      </a:rPr>
                      <m:t>𝒏</m:t>
                    </m:r>
                  </m:oMath>
                </a14:m>
                <a:r>
                  <a:rPr lang="en-US" dirty="0" smtClean="0"/>
                  <a:t>.</a:t>
                </a:r>
                <a:endParaRPr lang="en-US" dirty="0"/>
              </a:p>
              <a:p>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r="-2370" b="-3504"/>
                </a:stretch>
              </a:blipFill>
            </p:spPr>
            <p:txBody>
              <a:bodyPr/>
              <a:lstStyle/>
              <a:p>
                <a:r>
                  <a:rPr lang="en-US">
                    <a:noFill/>
                  </a:rPr>
                  <a:t> </a:t>
                </a:r>
              </a:p>
            </p:txBody>
          </p:sp>
        </mc:Fallback>
      </mc:AlternateContent>
      <p:sp>
        <p:nvSpPr>
          <p:cNvPr id="4" name="Oval 3"/>
          <p:cNvSpPr/>
          <p:nvPr/>
        </p:nvSpPr>
        <p:spPr>
          <a:xfrm>
            <a:off x="1524000" y="28956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5" name="Oval 4"/>
          <p:cNvSpPr/>
          <p:nvPr/>
        </p:nvSpPr>
        <p:spPr>
          <a:xfrm>
            <a:off x="1524000" y="32004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6" name="Oval 5"/>
          <p:cNvSpPr/>
          <p:nvPr/>
        </p:nvSpPr>
        <p:spPr>
          <a:xfrm>
            <a:off x="1524000" y="3505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7" name="Oval 6"/>
          <p:cNvSpPr/>
          <p:nvPr/>
        </p:nvSpPr>
        <p:spPr>
          <a:xfrm>
            <a:off x="1524000" y="38100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cxnSp>
        <p:nvCxnSpPr>
          <p:cNvPr id="8" name="Straight Connector 7"/>
          <p:cNvCxnSpPr/>
          <p:nvPr/>
        </p:nvCxnSpPr>
        <p:spPr>
          <a:xfrm>
            <a:off x="16764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6764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6764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6764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2057400" y="28956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5" name="Oval 24"/>
          <p:cNvSpPr/>
          <p:nvPr/>
        </p:nvSpPr>
        <p:spPr>
          <a:xfrm>
            <a:off x="2057400" y="32004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6" name="Oval 25"/>
          <p:cNvSpPr/>
          <p:nvPr/>
        </p:nvSpPr>
        <p:spPr>
          <a:xfrm>
            <a:off x="2057400" y="3505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7" name="Oval 26"/>
          <p:cNvSpPr/>
          <p:nvPr/>
        </p:nvSpPr>
        <p:spPr>
          <a:xfrm>
            <a:off x="2057400" y="38100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cxnSp>
        <p:nvCxnSpPr>
          <p:cNvPr id="28" name="Straight Connector 27"/>
          <p:cNvCxnSpPr/>
          <p:nvPr/>
        </p:nvCxnSpPr>
        <p:spPr>
          <a:xfrm>
            <a:off x="22098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2098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2098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2098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2590800" y="28956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45" name="Oval 44"/>
          <p:cNvSpPr/>
          <p:nvPr/>
        </p:nvSpPr>
        <p:spPr>
          <a:xfrm>
            <a:off x="2590800" y="32004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46" name="Oval 45"/>
          <p:cNvSpPr/>
          <p:nvPr/>
        </p:nvSpPr>
        <p:spPr>
          <a:xfrm>
            <a:off x="2590800" y="3505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47" name="Oval 46"/>
          <p:cNvSpPr/>
          <p:nvPr/>
        </p:nvSpPr>
        <p:spPr>
          <a:xfrm>
            <a:off x="2590800" y="38100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cxnSp>
        <p:nvCxnSpPr>
          <p:cNvPr id="48" name="Straight Connector 47"/>
          <p:cNvCxnSpPr/>
          <p:nvPr/>
        </p:nvCxnSpPr>
        <p:spPr>
          <a:xfrm>
            <a:off x="27432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7432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7432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7432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3124200" y="28956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65" name="Oval 64"/>
          <p:cNvSpPr/>
          <p:nvPr/>
        </p:nvSpPr>
        <p:spPr>
          <a:xfrm>
            <a:off x="3124200" y="32004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66" name="Oval 65"/>
          <p:cNvSpPr/>
          <p:nvPr/>
        </p:nvSpPr>
        <p:spPr>
          <a:xfrm>
            <a:off x="3124200" y="3505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67" name="Oval 66"/>
          <p:cNvSpPr/>
          <p:nvPr/>
        </p:nvSpPr>
        <p:spPr>
          <a:xfrm>
            <a:off x="3124200" y="38100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cxnSp>
        <p:nvCxnSpPr>
          <p:cNvPr id="68" name="Straight Connector 67"/>
          <p:cNvCxnSpPr/>
          <p:nvPr/>
        </p:nvCxnSpPr>
        <p:spPr>
          <a:xfrm>
            <a:off x="32766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2766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32766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32766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36576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3657600" y="32004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86" name="Oval 85"/>
          <p:cNvSpPr/>
          <p:nvPr/>
        </p:nvSpPr>
        <p:spPr>
          <a:xfrm>
            <a:off x="3657600" y="3505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87" name="Oval 86"/>
          <p:cNvSpPr/>
          <p:nvPr/>
        </p:nvSpPr>
        <p:spPr>
          <a:xfrm>
            <a:off x="3657600" y="38100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cxnSp>
        <p:nvCxnSpPr>
          <p:cNvPr id="88" name="Straight Connector 87"/>
          <p:cNvCxnSpPr/>
          <p:nvPr/>
        </p:nvCxnSpPr>
        <p:spPr>
          <a:xfrm>
            <a:off x="38100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38100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38100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8100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41910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41910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4191000" y="3505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07" name="Oval 106"/>
          <p:cNvSpPr/>
          <p:nvPr/>
        </p:nvSpPr>
        <p:spPr>
          <a:xfrm>
            <a:off x="4191000" y="38100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cxnSp>
        <p:nvCxnSpPr>
          <p:cNvPr id="108" name="Straight Connector 107"/>
          <p:cNvCxnSpPr/>
          <p:nvPr/>
        </p:nvCxnSpPr>
        <p:spPr>
          <a:xfrm>
            <a:off x="43434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43434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43434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43434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24" name="Oval 123"/>
          <p:cNvSpPr/>
          <p:nvPr/>
        </p:nvSpPr>
        <p:spPr>
          <a:xfrm>
            <a:off x="47244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47244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47244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4724400" y="38100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cxnSp>
        <p:nvCxnSpPr>
          <p:cNvPr id="128" name="Straight Connector 127"/>
          <p:cNvCxnSpPr/>
          <p:nvPr/>
        </p:nvCxnSpPr>
        <p:spPr>
          <a:xfrm>
            <a:off x="48768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48768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48768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48768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44" name="Oval 143"/>
          <p:cNvSpPr/>
          <p:nvPr/>
        </p:nvSpPr>
        <p:spPr>
          <a:xfrm>
            <a:off x="52578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52578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52578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52578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8" name="Straight Connector 147"/>
          <p:cNvCxnSpPr/>
          <p:nvPr/>
        </p:nvCxnSpPr>
        <p:spPr>
          <a:xfrm>
            <a:off x="54102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54102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54102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54102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64" name="Oval 163"/>
          <p:cNvSpPr/>
          <p:nvPr/>
        </p:nvSpPr>
        <p:spPr>
          <a:xfrm>
            <a:off x="57912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p:nvPr/>
        </p:nvSpPr>
        <p:spPr>
          <a:xfrm>
            <a:off x="57912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57912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p:nvSpPr>
        <p:spPr>
          <a:xfrm>
            <a:off x="57912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8" name="Straight Connector 167"/>
          <p:cNvCxnSpPr/>
          <p:nvPr/>
        </p:nvCxnSpPr>
        <p:spPr>
          <a:xfrm>
            <a:off x="59436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59436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59436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59436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4" name="Oval 183"/>
          <p:cNvSpPr/>
          <p:nvPr/>
        </p:nvSpPr>
        <p:spPr>
          <a:xfrm>
            <a:off x="63246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p:nvPr/>
        </p:nvSpPr>
        <p:spPr>
          <a:xfrm>
            <a:off x="63246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p:nvSpPr>
        <p:spPr>
          <a:xfrm>
            <a:off x="63246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63246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8" name="Straight Connector 187"/>
          <p:cNvCxnSpPr/>
          <p:nvPr/>
        </p:nvCxnSpPr>
        <p:spPr>
          <a:xfrm>
            <a:off x="64770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64770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64770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64770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204" name="Oval 203"/>
          <p:cNvSpPr/>
          <p:nvPr/>
        </p:nvSpPr>
        <p:spPr>
          <a:xfrm>
            <a:off x="68580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p:cNvSpPr/>
          <p:nvPr/>
        </p:nvSpPr>
        <p:spPr>
          <a:xfrm>
            <a:off x="68580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p:cNvSpPr/>
          <p:nvPr/>
        </p:nvSpPr>
        <p:spPr>
          <a:xfrm>
            <a:off x="68580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p:cNvSpPr/>
          <p:nvPr/>
        </p:nvSpPr>
        <p:spPr>
          <a:xfrm>
            <a:off x="68580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8" name="Straight Connector 207"/>
          <p:cNvCxnSpPr/>
          <p:nvPr/>
        </p:nvCxnSpPr>
        <p:spPr>
          <a:xfrm>
            <a:off x="70104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70104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70104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70104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224" name="Oval 223"/>
          <p:cNvSpPr/>
          <p:nvPr/>
        </p:nvSpPr>
        <p:spPr>
          <a:xfrm>
            <a:off x="73914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p:nvPr/>
        </p:nvSpPr>
        <p:spPr>
          <a:xfrm>
            <a:off x="73914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p:cNvSpPr/>
          <p:nvPr/>
        </p:nvSpPr>
        <p:spPr>
          <a:xfrm>
            <a:off x="73914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p:nvPr/>
        </p:nvSpPr>
        <p:spPr>
          <a:xfrm>
            <a:off x="73914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TextBox 227"/>
          <p:cNvSpPr txBox="1"/>
          <p:nvPr/>
        </p:nvSpPr>
        <p:spPr>
          <a:xfrm>
            <a:off x="4343400" y="4038600"/>
            <a:ext cx="247184" cy="369332"/>
          </a:xfrm>
          <a:prstGeom prst="rect">
            <a:avLst/>
          </a:prstGeom>
          <a:noFill/>
        </p:spPr>
        <p:txBody>
          <a:bodyPr wrap="none" rtlCol="0">
            <a:spAutoFit/>
          </a:bodyPr>
          <a:lstStyle/>
          <a:p>
            <a:r>
              <a:rPr lang="en-US" dirty="0" smtClean="0">
                <a:latin typeface="Cambria Math" pitchFamily="18" charset="0"/>
                <a:ea typeface="Cambria Math" pitchFamily="18" charset="0"/>
              </a:rPr>
              <a:t>l</a:t>
            </a:r>
            <a:endParaRPr lang="en-US" dirty="0">
              <a:latin typeface="Cambria Math" pitchFamily="18" charset="0"/>
              <a:ea typeface="Cambria Math" pitchFamily="18" charset="0"/>
            </a:endParaRPr>
          </a:p>
        </p:txBody>
      </p:sp>
      <p:sp>
        <p:nvSpPr>
          <p:cNvPr id="229" name="TextBox 228"/>
          <p:cNvSpPr txBox="1"/>
          <p:nvPr/>
        </p:nvSpPr>
        <p:spPr>
          <a:xfrm>
            <a:off x="1066800" y="3200400"/>
            <a:ext cx="312906" cy="369332"/>
          </a:xfrm>
          <a:prstGeom prst="rect">
            <a:avLst/>
          </a:prstGeom>
          <a:noFill/>
        </p:spPr>
        <p:txBody>
          <a:bodyPr wrap="none" rtlCol="0">
            <a:spAutoFit/>
          </a:bodyPr>
          <a:lstStyle/>
          <a:p>
            <a:r>
              <a:rPr lang="en-US" dirty="0" smtClean="0">
                <a:latin typeface="Cambria Math" pitchFamily="18" charset="0"/>
                <a:ea typeface="Cambria Math" pitchFamily="18" charset="0"/>
              </a:rPr>
              <a:t>n</a:t>
            </a:r>
            <a:endParaRPr lang="en-US" dirty="0">
              <a:latin typeface="Cambria Math" pitchFamily="18" charset="0"/>
              <a:ea typeface="Cambria Math" pitchFamily="18" charset="0"/>
            </a:endParaRPr>
          </a:p>
        </p:txBody>
      </p:sp>
      <p:cxnSp>
        <p:nvCxnSpPr>
          <p:cNvPr id="231" name="Straight Connector 230"/>
          <p:cNvCxnSpPr>
            <a:stCxn id="4" idx="4"/>
            <a:endCxn id="5" idx="0"/>
          </p:cNvCxnSpPr>
          <p:nvPr/>
        </p:nvCxnSpPr>
        <p:spPr>
          <a:xfrm>
            <a:off x="16002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Straight Connector 232"/>
          <p:cNvCxnSpPr>
            <a:stCxn id="5" idx="4"/>
            <a:endCxn id="6" idx="0"/>
          </p:cNvCxnSpPr>
          <p:nvPr/>
        </p:nvCxnSpPr>
        <p:spPr>
          <a:xfrm>
            <a:off x="16002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5" name="Straight Connector 234"/>
          <p:cNvCxnSpPr>
            <a:stCxn id="6" idx="4"/>
            <a:endCxn id="7" idx="0"/>
          </p:cNvCxnSpPr>
          <p:nvPr/>
        </p:nvCxnSpPr>
        <p:spPr>
          <a:xfrm>
            <a:off x="16002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21336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21336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21336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a:off x="26670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26670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26670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32004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32004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32004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37338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37338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37338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a:off x="42672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42672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42672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48006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a:off x="48006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48006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53340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53340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53340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58674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a:off x="58674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a:off x="58674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a:off x="64008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a:off x="64008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64008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a:off x="69342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69342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69342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7467600" y="3048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a:off x="7467600" y="3352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7467600" y="3657600"/>
            <a:ext cx="0" cy="152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8774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Warmup</a:t>
            </a:r>
            <a:r>
              <a:rPr lang="en-US" dirty="0" smtClean="0"/>
              <a:t> Proof: One Wide Clause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t>Strategy: For any proof which uses all of the axioms, there must exist a statement which relies exactly on about half of the axioms. </a:t>
                </a:r>
                <a:br>
                  <a:rPr lang="en-US" dirty="0" smtClean="0"/>
                </a:br>
                <a:endParaRPr lang="en-US" dirty="0" smtClean="0"/>
              </a:p>
              <a:p>
                <a:r>
                  <a:rPr lang="en-US" dirty="0" smtClean="0"/>
                  <a:t>Formally: Define a “complexity measure” on clauses, </a:t>
                </a:r>
                <a14:m>
                  <m:oMath xmlns:m="http://schemas.openxmlformats.org/officeDocument/2006/math">
                    <m:r>
                      <a:rPr lang="en-US" i="1" smtClean="0">
                        <a:latin typeface="Cambria Math"/>
                        <a:ea typeface="Cambria Math"/>
                      </a:rPr>
                      <m:t>𝜇</m:t>
                    </m:r>
                    <m:r>
                      <a:rPr lang="en-US" b="0" i="1" smtClean="0">
                        <a:latin typeface="Cambria Math"/>
                        <a:ea typeface="Cambria Math"/>
                      </a:rPr>
                      <m:t>(</m:t>
                    </m:r>
                    <m:r>
                      <a:rPr lang="en-US" b="0" i="1" smtClean="0">
                        <a:solidFill>
                          <a:srgbClr val="FF0000"/>
                        </a:solidFill>
                        <a:latin typeface="Cambria Math"/>
                        <a:ea typeface="Cambria Math"/>
                      </a:rPr>
                      <m:t>𝐶</m:t>
                    </m:r>
                    <m:r>
                      <a:rPr lang="en-US" b="0" i="1" smtClean="0">
                        <a:latin typeface="Cambria Math"/>
                        <a:ea typeface="Cambria Math"/>
                      </a:rPr>
                      <m:t>)</m:t>
                    </m:r>
                  </m:oMath>
                </a14:m>
                <a:r>
                  <a:rPr lang="en-US" dirty="0" smtClean="0"/>
                  <a:t>, which is the size of the smallest subset of vertices such that the corresponding axioms logically imply </a:t>
                </a:r>
                <a14:m>
                  <m:oMath xmlns:m="http://schemas.openxmlformats.org/officeDocument/2006/math">
                    <m:r>
                      <a:rPr lang="en-US" i="1" dirty="0" smtClean="0">
                        <a:solidFill>
                          <a:srgbClr val="FF0000"/>
                        </a:solidFill>
                        <a:latin typeface="Cambria Math"/>
                      </a:rPr>
                      <m:t>𝐶</m:t>
                    </m:r>
                    <m:r>
                      <a:rPr lang="en-US" b="0" i="1" dirty="0" smtClean="0">
                        <a:latin typeface="Cambria Math"/>
                      </a:rPr>
                      <m:t>.</m:t>
                    </m:r>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r="-2000"/>
                </a:stretch>
              </a:blipFill>
            </p:spPr>
            <p:txBody>
              <a:bodyPr/>
              <a:lstStyle/>
              <a:p>
                <a:r>
                  <a:rPr lang="en-US">
                    <a:noFill/>
                  </a:rPr>
                  <a:t> </a:t>
                </a:r>
              </a:p>
            </p:txBody>
          </p:sp>
        </mc:Fallback>
      </mc:AlternateContent>
    </p:spTree>
    <p:extLst>
      <p:ext uri="{BB962C8B-B14F-4D97-AF65-F5344CB8AC3E}">
        <p14:creationId xmlns:p14="http://schemas.microsoft.com/office/powerpoint/2010/main" val="26776944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Warmup</a:t>
            </a:r>
            <a:r>
              <a:rPr lang="en-US" dirty="0" smtClean="0"/>
              <a:t> Proof: One Wide Clause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8229600" cy="4800600"/>
              </a:xfrm>
            </p:spPr>
            <p:txBody>
              <a:bodyPr>
                <a:normAutofit/>
              </a:bodyPr>
              <a:lstStyle/>
              <a:p>
                <a:r>
                  <a:rPr lang="en-US" dirty="0" smtClean="0">
                    <a:latin typeface="Cambria Math" pitchFamily="18" charset="0"/>
                    <a:ea typeface="Cambria Math" pitchFamily="18" charset="0"/>
                  </a:rPr>
                  <a:t>𝜇 </a:t>
                </a:r>
                <a:r>
                  <a:rPr lang="en-US" dirty="0"/>
                  <a:t>is </a:t>
                </a:r>
                <a:r>
                  <a:rPr lang="en-US" dirty="0" smtClean="0"/>
                  <a:t>a </a:t>
                </a:r>
                <a:r>
                  <a:rPr lang="en-US" i="1" dirty="0" smtClean="0"/>
                  <a:t>sub-additive complexity </a:t>
                </a:r>
                <a:r>
                  <a:rPr lang="en-US" i="1" dirty="0"/>
                  <a:t>measure</a:t>
                </a:r>
                <a:r>
                  <a:rPr lang="en-US" dirty="0"/>
                  <a:t>:</a:t>
                </a:r>
              </a:p>
              <a:p>
                <a:pPr lvl="1">
                  <a:buFont typeface="Wingdings" pitchFamily="2" charset="2"/>
                  <a:buChar char="§"/>
                </a:pPr>
                <a:r>
                  <a:rPr lang="en-US" dirty="0">
                    <a:latin typeface="Cambria Math" pitchFamily="18" charset="0"/>
                    <a:ea typeface="Cambria Math" pitchFamily="18" charset="0"/>
                  </a:rPr>
                  <a:t>𝜇</a:t>
                </a:r>
                <a:r>
                  <a:rPr lang="en-US" dirty="0" smtClean="0">
                    <a:latin typeface="Cambria Math" pitchFamily="18" charset="0"/>
                    <a:ea typeface="Cambria Math" pitchFamily="18" charset="0"/>
                  </a:rPr>
                  <a:t>(</a:t>
                </a:r>
                <a:r>
                  <a:rPr lang="en-US" dirty="0" smtClean="0">
                    <a:latin typeface="Cambria Math" pitchFamily="18" charset="0"/>
                    <a:ea typeface="Cambria Math" pitchFamily="18" charset="0"/>
                  </a:rPr>
                  <a:t>initial clause</a:t>
                </a:r>
                <a:r>
                  <a:rPr lang="en-US" dirty="0" smtClean="0">
                    <a:latin typeface="Cambria Math" pitchFamily="18" charset="0"/>
                    <a:ea typeface="Cambria Math" pitchFamily="18" charset="0"/>
                  </a:rPr>
                  <a:t>) </a:t>
                </a:r>
                <a:r>
                  <a:rPr lang="en-US" dirty="0" smtClean="0">
                    <a:latin typeface="Cambria Math" pitchFamily="18" charset="0"/>
                    <a:ea typeface="Cambria Math" pitchFamily="18" charset="0"/>
                  </a:rPr>
                  <a:t>= 1</a:t>
                </a:r>
                <a:r>
                  <a:rPr lang="en-US" dirty="0"/>
                  <a:t>, </a:t>
                </a:r>
              </a:p>
              <a:p>
                <a:pPr lvl="1">
                  <a:buFont typeface="Wingdings" pitchFamily="2" charset="2"/>
                  <a:buChar char="§"/>
                </a:pPr>
                <a:r>
                  <a:rPr lang="en-US" dirty="0">
                    <a:latin typeface="Cambria Math" pitchFamily="18" charset="0"/>
                    <a:ea typeface="Cambria Math" pitchFamily="18" charset="0"/>
                  </a:rPr>
                  <a:t>𝜇(</a:t>
                </a:r>
                <a:r>
                  <a:rPr lang="en-US" dirty="0">
                    <a:solidFill>
                      <a:srgbClr val="FF0000"/>
                    </a:solidFill>
                    <a:latin typeface="Cambria Math" pitchFamily="18" charset="0"/>
                    <a:ea typeface="Cambria Math" pitchFamily="18" charset="0"/>
                  </a:rPr>
                  <a:t>⊥</a:t>
                </a:r>
                <a:r>
                  <a:rPr lang="en-US" dirty="0" smtClean="0">
                    <a:latin typeface="Cambria Math" pitchFamily="18" charset="0"/>
                    <a:ea typeface="Cambria Math" pitchFamily="18" charset="0"/>
                  </a:rPr>
                  <a:t>) = # </a:t>
                </a:r>
                <a:r>
                  <a:rPr lang="en-US" dirty="0">
                    <a:latin typeface="Cambria Math" pitchFamily="18" charset="0"/>
                    <a:ea typeface="Cambria Math" pitchFamily="18" charset="0"/>
                  </a:rPr>
                  <a:t>𝑣𝑒𝑟𝑡𝑖𝑐𝑒𝑠</a:t>
                </a:r>
                <a:r>
                  <a:rPr lang="en-US" dirty="0"/>
                  <a:t>, </a:t>
                </a:r>
              </a:p>
              <a:p>
                <a:pPr lvl="1">
                  <a:buFont typeface="Wingdings" pitchFamily="2" charset="2"/>
                  <a:buChar char="§"/>
                </a:pPr>
                <a:r>
                  <a:rPr lang="en-US" dirty="0">
                    <a:latin typeface="Cambria Math" pitchFamily="18" charset="0"/>
                    <a:ea typeface="Cambria Math" pitchFamily="18" charset="0"/>
                  </a:rPr>
                  <a:t>𝜇(</a:t>
                </a:r>
                <a:r>
                  <a:rPr lang="en-US" dirty="0">
                    <a:solidFill>
                      <a:srgbClr val="FF0000"/>
                    </a:solidFill>
                    <a:latin typeface="Cambria Math" pitchFamily="18" charset="0"/>
                    <a:ea typeface="Cambria Math" pitchFamily="18" charset="0"/>
                  </a:rPr>
                  <a:t>𝐶</a:t>
                </a:r>
                <a:r>
                  <a:rPr lang="en-US" dirty="0" smtClean="0">
                    <a:latin typeface="Cambria Math" pitchFamily="18" charset="0"/>
                    <a:ea typeface="Cambria Math" pitchFamily="18" charset="0"/>
                  </a:rPr>
                  <a:t>) ≤ 𝜇</a:t>
                </a:r>
                <a:r>
                  <a:rPr lang="en-US" dirty="0">
                    <a:latin typeface="Cambria Math" pitchFamily="18" charset="0"/>
                    <a:ea typeface="Cambria Math" pitchFamily="18" charset="0"/>
                  </a:rPr>
                  <a:t>(</a:t>
                </a:r>
                <a:r>
                  <a:rPr lang="en-US" dirty="0" smtClean="0">
                    <a:solidFill>
                      <a:srgbClr val="FF0000"/>
                    </a:solidFill>
                    <a:latin typeface="Cambria Math" pitchFamily="18" charset="0"/>
                    <a:ea typeface="Cambria Math" pitchFamily="18" charset="0"/>
                  </a:rPr>
                  <a:t>𝐶</a:t>
                </a:r>
                <a:r>
                  <a:rPr lang="en-US" sz="3200" baseline="-25000" dirty="0" smtClean="0">
                    <a:solidFill>
                      <a:srgbClr val="FF0000"/>
                    </a:solidFill>
                    <a:latin typeface="Cambria Math" pitchFamily="18" charset="0"/>
                    <a:ea typeface="Cambria Math" pitchFamily="18" charset="0"/>
                  </a:rPr>
                  <a:t>1</a:t>
                </a:r>
                <a:r>
                  <a:rPr lang="en-US" dirty="0" smtClean="0">
                    <a:latin typeface="Cambria Math" pitchFamily="18" charset="0"/>
                    <a:ea typeface="Cambria Math" pitchFamily="18" charset="0"/>
                  </a:rPr>
                  <a:t> ) + 𝜇</a:t>
                </a:r>
                <a:r>
                  <a:rPr lang="en-US" dirty="0">
                    <a:latin typeface="Cambria Math" pitchFamily="18" charset="0"/>
                    <a:ea typeface="Cambria Math" pitchFamily="18" charset="0"/>
                  </a:rPr>
                  <a:t>(</a:t>
                </a:r>
                <a:r>
                  <a:rPr lang="en-US" dirty="0" smtClean="0">
                    <a:solidFill>
                      <a:srgbClr val="FF0000"/>
                    </a:solidFill>
                    <a:latin typeface="Cambria Math" pitchFamily="18" charset="0"/>
                    <a:ea typeface="Cambria Math" pitchFamily="18" charset="0"/>
                  </a:rPr>
                  <a:t>𝐶</a:t>
                </a:r>
                <a:r>
                  <a:rPr lang="en-US" sz="3200" baseline="-25000" dirty="0" smtClean="0">
                    <a:solidFill>
                      <a:srgbClr val="FF0000"/>
                    </a:solidFill>
                    <a:latin typeface="Cambria Math" pitchFamily="18" charset="0"/>
                    <a:ea typeface="Cambria Math" pitchFamily="18" charset="0"/>
                  </a:rPr>
                  <a:t>2</a:t>
                </a:r>
                <a:r>
                  <a:rPr lang="en-US" dirty="0" smtClean="0">
                    <a:latin typeface="Cambria Math" pitchFamily="18" charset="0"/>
                    <a:ea typeface="Cambria Math" pitchFamily="18" charset="0"/>
                  </a:rPr>
                  <a:t>)</a:t>
                </a:r>
                <a:r>
                  <a:rPr lang="en-US" dirty="0" smtClean="0"/>
                  <a:t>, when </a:t>
                </a:r>
                <a:r>
                  <a:rPr lang="en-US" dirty="0" smtClean="0">
                    <a:solidFill>
                      <a:srgbClr val="FF0000"/>
                    </a:solidFill>
                    <a:latin typeface="Cambria Math" pitchFamily="18" charset="0"/>
                    <a:ea typeface="Cambria Math" pitchFamily="18" charset="0"/>
                  </a:rPr>
                  <a:t>𝐶</a:t>
                </a:r>
                <a:r>
                  <a:rPr lang="en-US" sz="3200" baseline="-25000" dirty="0" smtClean="0">
                    <a:solidFill>
                      <a:srgbClr val="FF0000"/>
                    </a:solidFill>
                    <a:latin typeface="Cambria Math" pitchFamily="18" charset="0"/>
                    <a:ea typeface="Cambria Math" pitchFamily="18" charset="0"/>
                  </a:rPr>
                  <a:t>1</a:t>
                </a:r>
                <a:r>
                  <a:rPr lang="en-US" dirty="0">
                    <a:latin typeface="Cambria Math" pitchFamily="18" charset="0"/>
                    <a:ea typeface="Cambria Math" pitchFamily="18" charset="0"/>
                  </a:rPr>
                  <a:t>, </a:t>
                </a:r>
                <a:r>
                  <a:rPr lang="en-US" dirty="0" smtClean="0">
                    <a:solidFill>
                      <a:srgbClr val="FF0000"/>
                    </a:solidFill>
                    <a:latin typeface="Cambria Math" pitchFamily="18" charset="0"/>
                    <a:ea typeface="Cambria Math" pitchFamily="18" charset="0"/>
                  </a:rPr>
                  <a:t>𝐶</a:t>
                </a:r>
                <a:r>
                  <a:rPr lang="en-US" sz="3200" baseline="-25000" dirty="0" smtClean="0">
                    <a:solidFill>
                      <a:srgbClr val="FF0000"/>
                    </a:solidFill>
                    <a:latin typeface="Cambria Math" pitchFamily="18" charset="0"/>
                    <a:ea typeface="Cambria Math" pitchFamily="18" charset="0"/>
                  </a:rPr>
                  <a:t>2</a:t>
                </a:r>
                <a:r>
                  <a:rPr lang="en-US" baseline="-25000" dirty="0" smtClean="0">
                    <a:solidFill>
                      <a:srgbClr val="FF0000"/>
                    </a:solidFill>
                    <a:latin typeface="Cambria Math" pitchFamily="18" charset="0"/>
                    <a:ea typeface="Cambria Math" pitchFamily="18" charset="0"/>
                  </a:rPr>
                  <a:t> </a:t>
                </a:r>
                <a:r>
                  <a:rPr lang="en-US" dirty="0" smtClean="0">
                    <a:latin typeface="Cambria Math" pitchFamily="18" charset="0"/>
                    <a:ea typeface="Cambria Math" pitchFamily="18" charset="0"/>
                  </a:rPr>
                  <a:t>⊦ </a:t>
                </a:r>
                <a:r>
                  <a:rPr lang="en-US" dirty="0" smtClean="0">
                    <a:solidFill>
                      <a:srgbClr val="FF0000"/>
                    </a:solidFill>
                    <a:latin typeface="Cambria Math" pitchFamily="18" charset="0"/>
                    <a:ea typeface="Cambria Math" pitchFamily="18" charset="0"/>
                  </a:rPr>
                  <a:t>𝐶</a:t>
                </a:r>
                <a:r>
                  <a:rPr lang="en-US" dirty="0" smtClean="0"/>
                  <a:t>.</a:t>
                </a:r>
              </a:p>
              <a:p>
                <a:pPr marL="457200" lvl="1" indent="0">
                  <a:buNone/>
                </a:pPr>
                <a:endParaRPr lang="en-US" dirty="0" smtClean="0"/>
              </a:p>
              <a:p>
                <a:r>
                  <a:rPr lang="en-US" dirty="0" smtClean="0"/>
                  <a:t>Important property: </a:t>
                </a:r>
                <a:r>
                  <a:rPr lang="en-US" dirty="0" smtClean="0"/>
                  <a:t>Let </a:t>
                </a:r>
                <a14:m>
                  <m:oMath xmlns:m="http://schemas.openxmlformats.org/officeDocument/2006/math">
                    <m:r>
                      <a:rPr lang="en-US" b="0" i="1" smtClean="0">
                        <a:solidFill>
                          <a:schemeClr val="accent6">
                            <a:lumMod val="50000"/>
                          </a:schemeClr>
                        </a:solidFill>
                        <a:latin typeface="Cambria Math"/>
                      </a:rPr>
                      <m:t>𝑆</m:t>
                    </m:r>
                  </m:oMath>
                </a14:m>
                <a:r>
                  <a:rPr lang="en-US" dirty="0" smtClean="0">
                    <a:solidFill>
                      <a:schemeClr val="accent6">
                        <a:lumMod val="50000"/>
                      </a:schemeClr>
                    </a:solidFill>
                  </a:rPr>
                  <a:t> </a:t>
                </a:r>
                <a:r>
                  <a:rPr lang="en-US" dirty="0" smtClean="0"/>
                  <a:t>be a minimal subset of vertices whose axioms </a:t>
                </a:r>
                <a:r>
                  <a:rPr lang="en-US" dirty="0" smtClean="0"/>
                  <a:t>imply</a:t>
                </a:r>
                <a:r>
                  <a:rPr lang="en-US" dirty="0" smtClean="0"/>
                  <a:t> </a:t>
                </a:r>
                <a14:m>
                  <m:oMath xmlns:m="http://schemas.openxmlformats.org/officeDocument/2006/math">
                    <m:r>
                      <a:rPr lang="en-US" b="0" i="1" smtClean="0">
                        <a:solidFill>
                          <a:srgbClr val="FF0000"/>
                        </a:solidFill>
                        <a:latin typeface="Cambria Math"/>
                      </a:rPr>
                      <m:t>𝐶</m:t>
                    </m:r>
                  </m:oMath>
                </a14:m>
                <a:r>
                  <a:rPr lang="en-US" dirty="0" smtClean="0"/>
                  <a:t>. Then every </a:t>
                </a:r>
                <a:r>
                  <a:rPr lang="en-US" dirty="0" smtClean="0"/>
                  <a:t>edge on the </a:t>
                </a:r>
                <a:r>
                  <a:rPr lang="en-US" dirty="0" smtClean="0">
                    <a:solidFill>
                      <a:schemeClr val="tx2"/>
                    </a:solidFill>
                  </a:rPr>
                  <a:t>boundary</a:t>
                </a:r>
                <a:r>
                  <a:rPr lang="en-US" dirty="0" smtClean="0"/>
                  <a:t> of </a:t>
                </a:r>
                <a14:m>
                  <m:oMath xmlns:m="http://schemas.openxmlformats.org/officeDocument/2006/math">
                    <m:r>
                      <a:rPr lang="en-US" b="0" i="1" smtClean="0">
                        <a:solidFill>
                          <a:schemeClr val="accent6">
                            <a:lumMod val="50000"/>
                          </a:schemeClr>
                        </a:solidFill>
                        <a:latin typeface="Cambria Math"/>
                      </a:rPr>
                      <m:t>𝑆</m:t>
                    </m:r>
                  </m:oMath>
                </a14:m>
                <a:r>
                  <a:rPr lang="en-US" dirty="0" smtClean="0">
                    <a:solidFill>
                      <a:srgbClr val="FF0000"/>
                    </a:solidFill>
                    <a:latin typeface="Cambria Math" pitchFamily="18" charset="0"/>
                    <a:ea typeface="Cambria Math" pitchFamily="18" charset="0"/>
                  </a:rPr>
                  <a:t> </a:t>
                </a:r>
                <a:r>
                  <a:rPr lang="en-US" dirty="0" smtClean="0">
                    <a:latin typeface="Cambria Math" pitchFamily="18" charset="0"/>
                    <a:ea typeface="Cambria Math" pitchFamily="18" charset="0"/>
                  </a:rPr>
                  <a:t>appears in </a:t>
                </a:r>
                <a:r>
                  <a:rPr lang="en-US" dirty="0" smtClean="0">
                    <a:solidFill>
                      <a:srgbClr val="FF0000"/>
                    </a:solidFill>
                    <a:latin typeface="Cambria Math" pitchFamily="18" charset="0"/>
                    <a:ea typeface="Cambria Math" pitchFamily="18" charset="0"/>
                  </a:rPr>
                  <a:t>𝐶</a:t>
                </a:r>
                <a:r>
                  <a:rPr lang="en-US" dirty="0" smtClean="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800600"/>
              </a:xfrm>
              <a:blipFill rotWithShape="1">
                <a:blip r:embed="rId3"/>
                <a:stretch>
                  <a:fillRect l="-1630" t="-1906" r="-2074"/>
                </a:stretch>
              </a:blipFill>
            </p:spPr>
            <p:txBody>
              <a:bodyPr/>
              <a:lstStyle/>
              <a:p>
                <a:r>
                  <a:rPr lang="en-US">
                    <a:noFill/>
                  </a:rPr>
                  <a:t> </a:t>
                </a:r>
              </a:p>
            </p:txBody>
          </p:sp>
        </mc:Fallback>
      </mc:AlternateContent>
    </p:spTree>
    <p:extLst>
      <p:ext uri="{BB962C8B-B14F-4D97-AF65-F5344CB8AC3E}">
        <p14:creationId xmlns:p14="http://schemas.microsoft.com/office/powerpoint/2010/main" val="2766124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Warmup</a:t>
            </a:r>
            <a:r>
              <a:rPr lang="en-US" dirty="0" smtClean="0"/>
              <a:t> Proof: One Wide Clause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t>Take any proof of 1x grid formula. At the start of the proof, all clauses have small </a:t>
                </a:r>
                <a14:m>
                  <m:oMath xmlns:m="http://schemas.openxmlformats.org/officeDocument/2006/math">
                    <m:r>
                      <a:rPr lang="en-US" i="1" smtClean="0">
                        <a:latin typeface="Cambria Math"/>
                        <a:ea typeface="Cambria Math"/>
                      </a:rPr>
                      <m:t>𝜇</m:t>
                    </m:r>
                  </m:oMath>
                </a14:m>
                <a:r>
                  <a:rPr lang="en-US" dirty="0" smtClean="0"/>
                  <a:t>. At the end of the proof, the final clause has large </a:t>
                </a:r>
                <a14:m>
                  <m:oMath xmlns:m="http://schemas.openxmlformats.org/officeDocument/2006/math">
                    <m:r>
                      <a:rPr lang="en-US" i="1" smtClean="0">
                        <a:latin typeface="Cambria Math"/>
                        <a:ea typeface="Cambria Math"/>
                      </a:rPr>
                      <m:t>𝜇</m:t>
                    </m:r>
                  </m:oMath>
                </a14:m>
                <a:r>
                  <a:rPr lang="en-US" dirty="0" smtClean="0"/>
                  <a:t>. Since </a:t>
                </a:r>
                <a14:m>
                  <m:oMath xmlns:m="http://schemas.openxmlformats.org/officeDocument/2006/math">
                    <m:r>
                      <a:rPr lang="en-US" i="1" smtClean="0">
                        <a:latin typeface="Cambria Math"/>
                        <a:ea typeface="Cambria Math"/>
                      </a:rPr>
                      <m:t>𝜇</m:t>
                    </m:r>
                  </m:oMath>
                </a14:m>
                <a:r>
                  <a:rPr lang="en-US" dirty="0" smtClean="0"/>
                  <a:t> at most doubles in any one step, there is at least one </a:t>
                </a:r>
                <a14:m>
                  <m:oMath xmlns:m="http://schemas.openxmlformats.org/officeDocument/2006/math">
                    <m:r>
                      <a:rPr lang="en-US" b="0" i="1" smtClean="0">
                        <a:solidFill>
                          <a:srgbClr val="FF0000"/>
                        </a:solidFill>
                        <a:latin typeface="Cambria Math"/>
                      </a:rPr>
                      <m:t>𝐶</m:t>
                    </m:r>
                  </m:oMath>
                </a14:m>
                <a:r>
                  <a:rPr lang="en-US" dirty="0" smtClean="0"/>
                  <a:t> such that </a:t>
                </a:r>
                <a14:m>
                  <m:oMath xmlns:m="http://schemas.openxmlformats.org/officeDocument/2006/math">
                    <m:f>
                      <m:fPr>
                        <m:ctrlPr>
                          <a:rPr lang="en-US" i="1">
                            <a:latin typeface="Cambria Math"/>
                            <a:ea typeface="Cambria Math"/>
                          </a:rPr>
                        </m:ctrlPr>
                      </m:fPr>
                      <m:num>
                        <m:r>
                          <a:rPr lang="en-US">
                            <a:latin typeface="Cambria Math"/>
                            <a:ea typeface="Cambria Math"/>
                          </a:rPr>
                          <m:t>1</m:t>
                        </m:r>
                      </m:num>
                      <m:den>
                        <m:r>
                          <a:rPr lang="en-US">
                            <a:latin typeface="Cambria Math"/>
                            <a:ea typeface="Cambria Math"/>
                          </a:rPr>
                          <m:t>3</m:t>
                        </m:r>
                      </m:den>
                    </m:f>
                    <m:r>
                      <a:rPr lang="en-US">
                        <a:latin typeface="Cambria Math"/>
                        <a:ea typeface="Cambria Math"/>
                      </a:rPr>
                      <m:t>≤</m:t>
                    </m:r>
                    <m:f>
                      <m:fPr>
                        <m:ctrlPr>
                          <a:rPr lang="en-US" i="1">
                            <a:latin typeface="Cambria Math"/>
                            <a:ea typeface="Cambria Math"/>
                          </a:rPr>
                        </m:ctrlPr>
                      </m:fPr>
                      <m:num>
                        <m:r>
                          <a:rPr lang="en-US" i="1">
                            <a:latin typeface="Cambria Math"/>
                            <a:ea typeface="Cambria Math"/>
                          </a:rPr>
                          <m:t>𝜇</m:t>
                        </m:r>
                        <m:d>
                          <m:dPr>
                            <m:ctrlPr>
                              <a:rPr lang="en-US" i="1">
                                <a:latin typeface="Cambria Math"/>
                                <a:ea typeface="Cambria Math"/>
                              </a:rPr>
                            </m:ctrlPr>
                          </m:dPr>
                          <m:e>
                            <m:r>
                              <a:rPr lang="en-US" i="1" smtClean="0">
                                <a:solidFill>
                                  <a:srgbClr val="FF0000"/>
                                </a:solidFill>
                                <a:latin typeface="Cambria Math"/>
                                <a:ea typeface="Cambria Math"/>
                              </a:rPr>
                              <m:t>𝐶</m:t>
                            </m:r>
                          </m:e>
                        </m:d>
                      </m:num>
                      <m:den>
                        <m:d>
                          <m:dPr>
                            <m:begChr m:val="|"/>
                            <m:endChr m:val="|"/>
                            <m:ctrlPr>
                              <a:rPr lang="en-US" i="1">
                                <a:latin typeface="Cambria Math"/>
                                <a:ea typeface="Cambria Math"/>
                              </a:rPr>
                            </m:ctrlPr>
                          </m:dPr>
                          <m:e>
                            <m:r>
                              <a:rPr lang="en-US" i="1">
                                <a:latin typeface="Cambria Math"/>
                                <a:ea typeface="Cambria Math"/>
                              </a:rPr>
                              <m:t>𝑉</m:t>
                            </m:r>
                          </m:e>
                        </m:d>
                      </m:den>
                    </m:f>
                    <m:r>
                      <a:rPr lang="en-US" i="1">
                        <a:latin typeface="Cambria Math"/>
                        <a:ea typeface="Cambria Math"/>
                      </a:rPr>
                      <m:t>≤</m:t>
                    </m:r>
                    <m:f>
                      <m:fPr>
                        <m:ctrlPr>
                          <a:rPr lang="en-US" i="1">
                            <a:latin typeface="Cambria Math"/>
                            <a:ea typeface="Cambria Math"/>
                          </a:rPr>
                        </m:ctrlPr>
                      </m:fPr>
                      <m:num>
                        <m:r>
                          <a:rPr lang="en-US" i="1">
                            <a:latin typeface="Cambria Math"/>
                            <a:ea typeface="Cambria Math"/>
                          </a:rPr>
                          <m:t>2</m:t>
                        </m:r>
                      </m:num>
                      <m:den>
                        <m:r>
                          <a:rPr lang="en-US" i="1">
                            <a:latin typeface="Cambria Math"/>
                            <a:ea typeface="Cambria Math"/>
                          </a:rPr>
                          <m:t>3</m:t>
                        </m:r>
                      </m:den>
                    </m:f>
                  </m:oMath>
                </a14:m>
                <a:r>
                  <a:rPr lang="en-US" dirty="0" smtClean="0"/>
                  <a:t>.</a:t>
                </a:r>
                <a:r>
                  <a:rPr lang="en-US" dirty="0"/>
                  <a:t> </a:t>
                </a:r>
                <a:endParaRPr lang="en-US" dirty="0" smtClean="0"/>
              </a:p>
              <a:p>
                <a:r>
                  <a:rPr lang="en-US" dirty="0" smtClean="0"/>
                  <a:t>Let </a:t>
                </a:r>
                <a14:m>
                  <m:oMath xmlns:m="http://schemas.openxmlformats.org/officeDocument/2006/math">
                    <m:r>
                      <a:rPr lang="en-US" b="0" i="1" smtClean="0">
                        <a:solidFill>
                          <a:schemeClr val="accent6">
                            <a:lumMod val="50000"/>
                          </a:schemeClr>
                        </a:solidFill>
                        <a:latin typeface="Cambria Math"/>
                      </a:rPr>
                      <m:t>𝑆</m:t>
                    </m:r>
                  </m:oMath>
                </a14:m>
                <a:r>
                  <a:rPr lang="en-US" dirty="0" smtClean="0"/>
                  <a:t> be minimal subset of the vertices which imply </a:t>
                </a:r>
                <a14:m>
                  <m:oMath xmlns:m="http://schemas.openxmlformats.org/officeDocument/2006/math">
                    <m:r>
                      <a:rPr lang="en-US" i="1" dirty="0" smtClean="0">
                        <a:solidFill>
                          <a:srgbClr val="FF0000"/>
                        </a:solidFill>
                        <a:latin typeface="Cambria Math"/>
                      </a:rPr>
                      <m:t>𝐶</m:t>
                    </m:r>
                  </m:oMath>
                </a14:m>
                <a:r>
                  <a:rPr lang="en-US" dirty="0" smtClean="0"/>
                  <a:t>. Since </a:t>
                </a:r>
                <a14:m>
                  <m:oMath xmlns:m="http://schemas.openxmlformats.org/officeDocument/2006/math">
                    <m:r>
                      <a:rPr lang="en-US" i="1" dirty="0" smtClean="0">
                        <a:solidFill>
                          <a:schemeClr val="accent6">
                            <a:lumMod val="50000"/>
                          </a:schemeClr>
                        </a:solidFill>
                        <a:latin typeface="Cambria Math"/>
                      </a:rPr>
                      <m:t>𝑆</m:t>
                    </m:r>
                  </m:oMath>
                </a14:m>
                <a:r>
                  <a:rPr lang="en-US" dirty="0" smtClean="0"/>
                  <a:t> represents a balanced cut, its boundary is large; </a:t>
                </a:r>
                <a14:m>
                  <m:oMath xmlns:m="http://schemas.openxmlformats.org/officeDocument/2006/math">
                    <m:r>
                      <a:rPr lang="en-US" i="1" dirty="0" smtClean="0">
                        <a:solidFill>
                          <a:srgbClr val="FF0000"/>
                        </a:solidFill>
                        <a:latin typeface="Cambria Math"/>
                      </a:rPr>
                      <m:t>𝐶</m:t>
                    </m:r>
                  </m:oMath>
                </a14:m>
                <a:r>
                  <a:rPr lang="en-US" dirty="0" smtClean="0"/>
                  <a:t> has </a:t>
                </a:r>
                <a14:m>
                  <m:oMath xmlns:m="http://schemas.openxmlformats.org/officeDocument/2006/math">
                    <m:r>
                      <a:rPr lang="en-US" b="0" i="0" dirty="0" smtClean="0">
                        <a:latin typeface="Cambria Math"/>
                      </a:rPr>
                      <m:t>≥</m:t>
                    </m:r>
                    <m:r>
                      <a:rPr lang="en-US" i="1" dirty="0" smtClean="0">
                        <a:latin typeface="Cambria Math"/>
                      </a:rPr>
                      <m:t>𝑛</m:t>
                    </m:r>
                  </m:oMath>
                </a14:m>
                <a:r>
                  <a:rPr lang="en-US" dirty="0" smtClean="0"/>
                  <a:t> variables.</a:t>
                </a: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r="-1926" b="-1213"/>
                </a:stretch>
              </a:blipFill>
            </p:spPr>
            <p:txBody>
              <a:bodyPr/>
              <a:lstStyle/>
              <a:p>
                <a:r>
                  <a:rPr lang="en-US">
                    <a:noFill/>
                  </a:rPr>
                  <a:t> </a:t>
                </a:r>
              </a:p>
            </p:txBody>
          </p:sp>
        </mc:Fallback>
      </mc:AlternateContent>
    </p:spTree>
    <p:extLst>
      <p:ext uri="{BB962C8B-B14F-4D97-AF65-F5344CB8AC3E}">
        <p14:creationId xmlns:p14="http://schemas.microsoft.com/office/powerpoint/2010/main" val="6927246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Warmup</a:t>
            </a:r>
            <a:r>
              <a:rPr lang="en-US" dirty="0" smtClean="0"/>
              <a:t> Proof: Many Clauses</a:t>
            </a:r>
            <a:endParaRPr lang="en-US" dirty="0"/>
          </a:p>
        </p:txBody>
      </p:sp>
      <p:sp>
        <p:nvSpPr>
          <p:cNvPr id="3" name="Content Placeholder 2"/>
          <p:cNvSpPr>
            <a:spLocks noGrp="1"/>
          </p:cNvSpPr>
          <p:nvPr>
            <p:ph idx="1"/>
          </p:nvPr>
        </p:nvSpPr>
        <p:spPr/>
        <p:txBody>
          <a:bodyPr/>
          <a:lstStyle/>
          <a:p>
            <a:r>
              <a:rPr lang="en-US" dirty="0" smtClean="0"/>
              <a:t>A </a:t>
            </a:r>
            <a:r>
              <a:rPr lang="en-US" i="1" dirty="0" smtClean="0"/>
              <a:t>restriction </a:t>
            </a:r>
            <a:r>
              <a:rPr lang="en-US" dirty="0" smtClean="0"/>
              <a:t>is a partial assignment to the variables of a formula, resulting in some simplification. Consider choosing a </a:t>
            </a:r>
            <a:r>
              <a:rPr lang="en-US" i="1" dirty="0" smtClean="0"/>
              <a:t>random restriction</a:t>
            </a:r>
            <a:r>
              <a:rPr lang="en-US" dirty="0" smtClean="0"/>
              <a:t> for 2x grid which for each edge pair, randomly sets one to a random constant</a:t>
            </a:r>
            <a:r>
              <a:rPr lang="en-US" dirty="0"/>
              <a:t>.</a:t>
            </a:r>
            <a:r>
              <a:rPr lang="en-US" dirty="0" smtClean="0"/>
              <a:t> </a:t>
            </a:r>
            <a:endParaRPr lang="en-US" dirty="0"/>
          </a:p>
        </p:txBody>
      </p:sp>
      <p:grpSp>
        <p:nvGrpSpPr>
          <p:cNvPr id="4" name="Group 3"/>
          <p:cNvGrpSpPr/>
          <p:nvPr/>
        </p:nvGrpSpPr>
        <p:grpSpPr>
          <a:xfrm>
            <a:off x="1600200" y="4278868"/>
            <a:ext cx="5867400" cy="914400"/>
            <a:chOff x="1600200" y="2971800"/>
            <a:chExt cx="5867400" cy="914400"/>
          </a:xfrm>
        </p:grpSpPr>
        <p:cxnSp>
          <p:nvCxnSpPr>
            <p:cNvPr id="5" name="Straight Connector 4"/>
            <p:cNvCxnSpPr/>
            <p:nvPr/>
          </p:nvCxnSpPr>
          <p:spPr>
            <a:xfrm>
              <a:off x="1676400" y="29718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676400" y="32766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676400" y="35814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676400" y="38862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209800" y="29718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209800" y="32766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209800" y="35814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209800" y="38862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743200" y="29718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743200" y="32766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743200" y="35814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743200" y="38862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276600" y="29718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276600" y="32766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276600" y="35814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276600" y="38862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810000" y="29718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810000" y="32766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810000" y="35814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810000" y="38862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343400" y="29718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343400" y="32766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343400" y="35814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343400" y="38862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876800" y="29718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876800" y="32766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876800" y="35814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876800" y="38862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410200" y="29718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410200" y="32766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410200" y="35814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410200" y="38862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943600" y="29718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943600" y="32766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943600" y="35814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943600" y="38862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477000" y="29718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477000" y="32766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6477000" y="35814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477000" y="38862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010400" y="29718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010400" y="32766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010400" y="35814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010400" y="38862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600200" y="30480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600200" y="33528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600200" y="36576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2133600" y="30480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133600" y="33528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133600" y="36576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667000" y="30480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667000" y="33528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667000" y="36576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3200400" y="30480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200400" y="33528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3200400" y="36576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3733800" y="30480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733800" y="33528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733800" y="36576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267200" y="30480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4267200" y="33528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267200" y="36576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800600" y="30480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800600" y="33528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800600" y="36576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5334000" y="30480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5334000" y="33528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5334000" y="36576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5867400" y="30480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5867400" y="33528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867400" y="36576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00800" y="30480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00800" y="33528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00800" y="36576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934200" y="30480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934200" y="33528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934200" y="36576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7467600" y="30480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467600" y="33528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7467600" y="36576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grpSp>
      <p:sp>
        <p:nvSpPr>
          <p:cNvPr id="85" name="Oval 84"/>
          <p:cNvSpPr/>
          <p:nvPr/>
        </p:nvSpPr>
        <p:spPr>
          <a:xfrm>
            <a:off x="1524000" y="42026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1524000" y="45074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1524000" y="48122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1524000" y="51170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2057400" y="42026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2057400" y="45074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2057400" y="48122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2057400" y="51170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2590800" y="42026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2590800" y="45074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2590800" y="48122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2590800" y="51170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3124200" y="42026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124200" y="45074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124200" y="48122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124200" y="51170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3657600" y="42026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3657600" y="45074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3657600" y="48122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3657600" y="51170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4191000" y="42026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4191000" y="45074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4191000" y="48122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4191000" y="51170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4724400" y="42026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4724400" y="45074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4724400" y="48122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4724400" y="51170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5257800" y="42026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5257800" y="45074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5257800" y="48122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5257800" y="51170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5791200" y="42026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5791200" y="45074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5791200" y="48122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5791200" y="51170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6324600" y="42026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6324600" y="45074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6324600" y="48122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6324600" y="51170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p:nvPr/>
        </p:nvSpPr>
        <p:spPr>
          <a:xfrm>
            <a:off x="6858000" y="42026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6858000" y="45074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p:nvSpPr>
        <p:spPr>
          <a:xfrm>
            <a:off x="6858000" y="48122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6858000" y="51170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p:cNvSpPr/>
          <p:nvPr/>
        </p:nvSpPr>
        <p:spPr>
          <a:xfrm>
            <a:off x="7391400" y="42026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p:cNvSpPr/>
          <p:nvPr/>
        </p:nvSpPr>
        <p:spPr>
          <a:xfrm>
            <a:off x="7391400" y="45074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p:cNvSpPr/>
          <p:nvPr/>
        </p:nvSpPr>
        <p:spPr>
          <a:xfrm>
            <a:off x="7391400" y="48122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7391400" y="51170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TextBox 176"/>
          <p:cNvSpPr txBox="1"/>
          <p:nvPr/>
        </p:nvSpPr>
        <p:spPr>
          <a:xfrm>
            <a:off x="4343400" y="5345668"/>
            <a:ext cx="247184" cy="369332"/>
          </a:xfrm>
          <a:prstGeom prst="rect">
            <a:avLst/>
          </a:prstGeom>
          <a:noFill/>
        </p:spPr>
        <p:txBody>
          <a:bodyPr wrap="none" rtlCol="0">
            <a:spAutoFit/>
          </a:bodyPr>
          <a:lstStyle/>
          <a:p>
            <a:r>
              <a:rPr lang="en-US" dirty="0" smtClean="0">
                <a:latin typeface="Cambria Math" pitchFamily="18" charset="0"/>
                <a:ea typeface="Cambria Math" pitchFamily="18" charset="0"/>
              </a:rPr>
              <a:t>l</a:t>
            </a:r>
            <a:endParaRPr lang="en-US" dirty="0">
              <a:latin typeface="Cambria Math" pitchFamily="18" charset="0"/>
              <a:ea typeface="Cambria Math" pitchFamily="18" charset="0"/>
            </a:endParaRPr>
          </a:p>
        </p:txBody>
      </p:sp>
      <p:sp>
        <p:nvSpPr>
          <p:cNvPr id="178" name="TextBox 177"/>
          <p:cNvSpPr txBox="1"/>
          <p:nvPr/>
        </p:nvSpPr>
        <p:spPr>
          <a:xfrm>
            <a:off x="1066800" y="4507468"/>
            <a:ext cx="312906" cy="369332"/>
          </a:xfrm>
          <a:prstGeom prst="rect">
            <a:avLst/>
          </a:prstGeom>
          <a:noFill/>
        </p:spPr>
        <p:txBody>
          <a:bodyPr wrap="none" rtlCol="0">
            <a:spAutoFit/>
          </a:bodyPr>
          <a:lstStyle/>
          <a:p>
            <a:r>
              <a:rPr lang="en-US" dirty="0" smtClean="0">
                <a:latin typeface="Cambria Math" pitchFamily="18" charset="0"/>
                <a:ea typeface="Cambria Math" pitchFamily="18" charset="0"/>
              </a:rPr>
              <a:t>n</a:t>
            </a:r>
            <a:endParaRPr lang="en-US" dirty="0">
              <a:latin typeface="Cambria Math" pitchFamily="18" charset="0"/>
              <a:ea typeface="Cambria Math" pitchFamily="18" charset="0"/>
            </a:endParaRPr>
          </a:p>
        </p:txBody>
      </p:sp>
      <p:sp>
        <p:nvSpPr>
          <p:cNvPr id="216" name="Cloud 215"/>
          <p:cNvSpPr/>
          <p:nvPr/>
        </p:nvSpPr>
        <p:spPr>
          <a:xfrm>
            <a:off x="3086100" y="4101584"/>
            <a:ext cx="3048000" cy="1644134"/>
          </a:xfrm>
          <a:prstGeom prst="cloud">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accent6">
                    <a:lumMod val="50000"/>
                  </a:schemeClr>
                </a:solidFill>
              </a:rPr>
              <a:t>Poof!</a:t>
            </a:r>
            <a:endParaRPr lang="en-US" sz="3600" dirty="0">
              <a:solidFill>
                <a:schemeClr val="accent6">
                  <a:lumMod val="50000"/>
                </a:schemeClr>
              </a:solidFill>
            </a:endParaRPr>
          </a:p>
        </p:txBody>
      </p:sp>
    </p:spTree>
    <p:extLst>
      <p:ext uri="{BB962C8B-B14F-4D97-AF65-F5344CB8AC3E}">
        <p14:creationId xmlns:p14="http://schemas.microsoft.com/office/powerpoint/2010/main" val="2785691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Warmup</a:t>
            </a:r>
            <a:r>
              <a:rPr lang="en-US" dirty="0" smtClean="0"/>
              <a:t> Proof: Many Clauses</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r>
              <a:rPr lang="en-US" dirty="0" smtClean="0"/>
              <a:t>A </a:t>
            </a:r>
            <a:r>
              <a:rPr lang="en-US" i="1" dirty="0" smtClean="0"/>
              <a:t>restriction </a:t>
            </a:r>
            <a:r>
              <a:rPr lang="en-US" dirty="0" smtClean="0"/>
              <a:t>is a partial assignment to the variables of a formula, resulting in some simplification. </a:t>
            </a:r>
            <a:r>
              <a:rPr lang="en-US" dirty="0"/>
              <a:t>Consider choosing a </a:t>
            </a:r>
            <a:r>
              <a:rPr lang="en-US" i="1" dirty="0"/>
              <a:t>random restriction</a:t>
            </a:r>
            <a:r>
              <a:rPr lang="en-US" dirty="0"/>
              <a:t> for 2x grid which for each edge pair, randomly sets one to a random constant. </a:t>
            </a: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Then formula </a:t>
            </a:r>
            <a:r>
              <a:rPr lang="en-US" b="1" dirty="0" smtClean="0"/>
              <a:t>always</a:t>
            </a:r>
            <a:r>
              <a:rPr lang="en-US" dirty="0" smtClean="0"/>
              <a:t> simplifies to the 1x grid.</a:t>
            </a:r>
            <a:endParaRPr lang="en-US" dirty="0"/>
          </a:p>
          <a:p>
            <a:endParaRPr lang="en-US" dirty="0"/>
          </a:p>
        </p:txBody>
      </p:sp>
      <p:sp>
        <p:nvSpPr>
          <p:cNvPr id="85" name="Oval 84"/>
          <p:cNvSpPr/>
          <p:nvPr/>
        </p:nvSpPr>
        <p:spPr>
          <a:xfrm>
            <a:off x="1524000" y="42026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1524000" y="45074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1524000" y="48122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1524000" y="51170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p:cNvCxnSpPr/>
          <p:nvPr/>
        </p:nvCxnSpPr>
        <p:spPr>
          <a:xfrm>
            <a:off x="1676400" y="42788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676400" y="45836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676400" y="48884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676400" y="5193268"/>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2057400" y="42026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2057400" y="45074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2057400" y="48122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2057400" y="51170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p:cNvCxnSpPr/>
          <p:nvPr/>
        </p:nvCxnSpPr>
        <p:spPr>
          <a:xfrm>
            <a:off x="2209800" y="42788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2209800" y="45836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2209800" y="48884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2209800" y="5193268"/>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2590800" y="42026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2590800" y="45074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2590800" y="48122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2590800" y="51170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p:cNvCxnSpPr/>
          <p:nvPr/>
        </p:nvCxnSpPr>
        <p:spPr>
          <a:xfrm>
            <a:off x="2743200" y="42788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2743200" y="45836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2743200" y="48884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743200" y="5193268"/>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3124200" y="42026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124200" y="45074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124200" y="48122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124200" y="51170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Connector 112"/>
          <p:cNvCxnSpPr/>
          <p:nvPr/>
        </p:nvCxnSpPr>
        <p:spPr>
          <a:xfrm>
            <a:off x="3276600" y="42788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3276600" y="45836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3276600" y="48884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3276600" y="5193268"/>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Oval 116"/>
          <p:cNvSpPr/>
          <p:nvPr/>
        </p:nvSpPr>
        <p:spPr>
          <a:xfrm>
            <a:off x="3657600" y="42026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3657600" y="45074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3657600" y="48122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3657600" y="51170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1" name="Straight Connector 120"/>
          <p:cNvCxnSpPr/>
          <p:nvPr/>
        </p:nvCxnSpPr>
        <p:spPr>
          <a:xfrm>
            <a:off x="3810000" y="42788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3810000" y="45836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810000" y="48884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3810000" y="5193268"/>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25" name="Oval 124"/>
          <p:cNvSpPr/>
          <p:nvPr/>
        </p:nvSpPr>
        <p:spPr>
          <a:xfrm>
            <a:off x="4191000" y="42026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4191000" y="45074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4191000" y="48122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4191000" y="51170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Connector 128"/>
          <p:cNvCxnSpPr/>
          <p:nvPr/>
        </p:nvCxnSpPr>
        <p:spPr>
          <a:xfrm>
            <a:off x="4343400" y="42788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4343400" y="45836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4343400" y="48884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4343400" y="5193268"/>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33" name="Oval 132"/>
          <p:cNvSpPr/>
          <p:nvPr/>
        </p:nvSpPr>
        <p:spPr>
          <a:xfrm>
            <a:off x="4724400" y="42026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4724400" y="45074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4724400" y="48122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4724400" y="51170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Straight Connector 136"/>
          <p:cNvCxnSpPr/>
          <p:nvPr/>
        </p:nvCxnSpPr>
        <p:spPr>
          <a:xfrm>
            <a:off x="4876800" y="42788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4876800" y="45836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4876800" y="48884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4876800" y="5193268"/>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41" name="Oval 140"/>
          <p:cNvSpPr/>
          <p:nvPr/>
        </p:nvSpPr>
        <p:spPr>
          <a:xfrm>
            <a:off x="5257800" y="42026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5257800" y="45074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5257800" y="48122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5257800" y="51170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5" name="Straight Connector 144"/>
          <p:cNvCxnSpPr/>
          <p:nvPr/>
        </p:nvCxnSpPr>
        <p:spPr>
          <a:xfrm>
            <a:off x="5410200" y="42788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5410200" y="45836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5410200" y="48884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5410200" y="5193268"/>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49" name="Oval 148"/>
          <p:cNvSpPr/>
          <p:nvPr/>
        </p:nvSpPr>
        <p:spPr>
          <a:xfrm>
            <a:off x="5791200" y="42026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5791200" y="45074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5791200" y="48122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5791200" y="51170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3" name="Straight Connector 152"/>
          <p:cNvCxnSpPr/>
          <p:nvPr/>
        </p:nvCxnSpPr>
        <p:spPr>
          <a:xfrm>
            <a:off x="5943600" y="42788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5943600" y="45836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5943600" y="48884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5943600" y="5193268"/>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57" name="Oval 156"/>
          <p:cNvSpPr/>
          <p:nvPr/>
        </p:nvSpPr>
        <p:spPr>
          <a:xfrm>
            <a:off x="6324600" y="42026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6324600" y="45074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6324600" y="48122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6324600" y="51170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1" name="Straight Connector 160"/>
          <p:cNvCxnSpPr/>
          <p:nvPr/>
        </p:nvCxnSpPr>
        <p:spPr>
          <a:xfrm>
            <a:off x="6477000" y="42788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6477000" y="45836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6477000" y="48884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6477000" y="5193268"/>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65" name="Oval 164"/>
          <p:cNvSpPr/>
          <p:nvPr/>
        </p:nvSpPr>
        <p:spPr>
          <a:xfrm>
            <a:off x="6858000" y="42026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6858000" y="45074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p:nvSpPr>
        <p:spPr>
          <a:xfrm>
            <a:off x="6858000" y="48122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6858000" y="51170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9" name="Straight Connector 168"/>
          <p:cNvCxnSpPr/>
          <p:nvPr/>
        </p:nvCxnSpPr>
        <p:spPr>
          <a:xfrm>
            <a:off x="7010400" y="42788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7010400" y="45836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7010400" y="48884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7010400" y="5193268"/>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73" name="Oval 172"/>
          <p:cNvSpPr/>
          <p:nvPr/>
        </p:nvSpPr>
        <p:spPr>
          <a:xfrm>
            <a:off x="7391400" y="42026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p:cNvSpPr/>
          <p:nvPr/>
        </p:nvSpPr>
        <p:spPr>
          <a:xfrm>
            <a:off x="7391400" y="45074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p:cNvSpPr/>
          <p:nvPr/>
        </p:nvSpPr>
        <p:spPr>
          <a:xfrm>
            <a:off x="7391400" y="48122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7391400" y="51170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TextBox 176"/>
          <p:cNvSpPr txBox="1"/>
          <p:nvPr/>
        </p:nvSpPr>
        <p:spPr>
          <a:xfrm>
            <a:off x="4343400" y="5345668"/>
            <a:ext cx="247184" cy="369332"/>
          </a:xfrm>
          <a:prstGeom prst="rect">
            <a:avLst/>
          </a:prstGeom>
          <a:noFill/>
        </p:spPr>
        <p:txBody>
          <a:bodyPr wrap="none" rtlCol="0">
            <a:spAutoFit/>
          </a:bodyPr>
          <a:lstStyle/>
          <a:p>
            <a:r>
              <a:rPr lang="en-US" dirty="0" smtClean="0">
                <a:latin typeface="Cambria Math" pitchFamily="18" charset="0"/>
                <a:ea typeface="Cambria Math" pitchFamily="18" charset="0"/>
              </a:rPr>
              <a:t>l</a:t>
            </a:r>
            <a:endParaRPr lang="en-US" dirty="0">
              <a:latin typeface="Cambria Math" pitchFamily="18" charset="0"/>
              <a:ea typeface="Cambria Math" pitchFamily="18" charset="0"/>
            </a:endParaRPr>
          </a:p>
        </p:txBody>
      </p:sp>
      <p:sp>
        <p:nvSpPr>
          <p:cNvPr id="178" name="TextBox 177"/>
          <p:cNvSpPr txBox="1"/>
          <p:nvPr/>
        </p:nvSpPr>
        <p:spPr>
          <a:xfrm>
            <a:off x="1066800" y="4507468"/>
            <a:ext cx="312906" cy="369332"/>
          </a:xfrm>
          <a:prstGeom prst="rect">
            <a:avLst/>
          </a:prstGeom>
          <a:noFill/>
        </p:spPr>
        <p:txBody>
          <a:bodyPr wrap="none" rtlCol="0">
            <a:spAutoFit/>
          </a:bodyPr>
          <a:lstStyle/>
          <a:p>
            <a:r>
              <a:rPr lang="en-US" dirty="0" smtClean="0">
                <a:latin typeface="Cambria Math" pitchFamily="18" charset="0"/>
                <a:ea typeface="Cambria Math" pitchFamily="18" charset="0"/>
              </a:rPr>
              <a:t>n</a:t>
            </a:r>
            <a:endParaRPr lang="en-US" dirty="0">
              <a:latin typeface="Cambria Math" pitchFamily="18" charset="0"/>
              <a:ea typeface="Cambria Math" pitchFamily="18" charset="0"/>
            </a:endParaRPr>
          </a:p>
        </p:txBody>
      </p:sp>
      <p:cxnSp>
        <p:nvCxnSpPr>
          <p:cNvPr id="179" name="Straight Connector 178"/>
          <p:cNvCxnSpPr>
            <a:stCxn id="85" idx="4"/>
            <a:endCxn id="86" idx="0"/>
          </p:cNvCxnSpPr>
          <p:nvPr/>
        </p:nvCxnSpPr>
        <p:spPr>
          <a:xfrm>
            <a:off x="1600200" y="4355068"/>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Straight Connector 179"/>
          <p:cNvCxnSpPr>
            <a:stCxn id="86" idx="4"/>
            <a:endCxn id="87" idx="0"/>
          </p:cNvCxnSpPr>
          <p:nvPr/>
        </p:nvCxnSpPr>
        <p:spPr>
          <a:xfrm>
            <a:off x="1600200" y="4659868"/>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a:stCxn id="87" idx="4"/>
            <a:endCxn id="88" idx="0"/>
          </p:cNvCxnSpPr>
          <p:nvPr/>
        </p:nvCxnSpPr>
        <p:spPr>
          <a:xfrm>
            <a:off x="1600200" y="4964668"/>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2133600" y="4355068"/>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2133600" y="4659868"/>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2133600" y="4964668"/>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2667000" y="4355068"/>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2667000" y="4659868"/>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2667000" y="4964668"/>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3200400" y="4355068"/>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3200400" y="4659868"/>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3200400" y="4964668"/>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3733800" y="4355068"/>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3733800" y="4659868"/>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3733800" y="4964668"/>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4267200" y="4355068"/>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4267200" y="4659868"/>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4267200" y="4964668"/>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4800600" y="4355068"/>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4800600" y="4659868"/>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4800600" y="4964668"/>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5334000" y="4355068"/>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5334000" y="4659868"/>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5334000" y="4964668"/>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5867400" y="4355068"/>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a:off x="5867400" y="4659868"/>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5867400" y="4964668"/>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6400800" y="4355068"/>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6400800" y="4659868"/>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6400800" y="4964668"/>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6934200" y="4355068"/>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6934200" y="4659868"/>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a:off x="6934200" y="4964668"/>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7467600" y="4355068"/>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7467600" y="4659868"/>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7467600" y="4964668"/>
            <a:ext cx="0" cy="152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0674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Warmup</a:t>
            </a:r>
            <a:r>
              <a:rPr lang="en-US" dirty="0" smtClean="0"/>
              <a:t> Proof: Many Clauses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8229600" cy="5257800"/>
              </a:xfrm>
            </p:spPr>
            <p:txBody>
              <a:bodyPr>
                <a:normAutofit/>
              </a:bodyPr>
              <a:lstStyle/>
              <a:p>
                <a:r>
                  <a:rPr lang="en-US" dirty="0" smtClean="0"/>
                  <a:t>Suppose 2x grid formula has a proof of size </a:t>
                </a:r>
                <a14:m>
                  <m:oMath xmlns:m="http://schemas.openxmlformats.org/officeDocument/2006/math">
                    <m:r>
                      <a:rPr lang="en-US" b="0" i="1" smtClean="0">
                        <a:latin typeface="Cambria Math"/>
                      </a:rPr>
                      <m:t>𝑆</m:t>
                    </m:r>
                    <m:r>
                      <a:rPr lang="en-US" b="0" i="0" smtClean="0">
                        <a:latin typeface="Cambria Math"/>
                      </a:rPr>
                      <m:t>.</m:t>
                    </m:r>
                  </m:oMath>
                </a14:m>
                <a:endParaRPr lang="en-US" dirty="0" smtClean="0"/>
              </a:p>
              <a:p>
                <a:r>
                  <a:rPr lang="en-US" dirty="0" smtClean="0"/>
                  <a:t>If we hit every</a:t>
                </a:r>
                <a:r>
                  <a:rPr lang="en-US" b="1" dirty="0"/>
                  <a:t> </a:t>
                </a:r>
                <a:r>
                  <a:rPr lang="en-US" i="1" dirty="0" smtClean="0"/>
                  <a:t>clause</a:t>
                </a:r>
                <a:r>
                  <a:rPr lang="en-US" dirty="0" smtClean="0"/>
                  <a:t> of the proof with the same restriction, we get a proof of restricted formula, which is the 1x grid formula.</a:t>
                </a:r>
              </a:p>
              <a:p>
                <a:r>
                  <a:rPr lang="en-US" dirty="0" smtClean="0"/>
                  <a:t>For any clause of width </a:t>
                </a:r>
                <a14:m>
                  <m:oMath xmlns:m="http://schemas.openxmlformats.org/officeDocument/2006/math">
                    <m:r>
                      <a:rPr lang="en-US" i="1" dirty="0" smtClean="0">
                        <a:latin typeface="Cambria Math"/>
                      </a:rPr>
                      <m:t>𝑛</m:t>
                    </m:r>
                    <m:r>
                      <a:rPr lang="en-US" b="0" i="1" dirty="0" smtClean="0">
                        <a:latin typeface="Cambria Math"/>
                      </a:rPr>
                      <m:t>,</m:t>
                    </m:r>
                  </m:oMath>
                </a14:m>
                <a:r>
                  <a:rPr lang="en-US" dirty="0" smtClean="0"/>
                  <a:t> have </a:t>
                </a:r>
                <a14:m>
                  <m:oMath xmlns:m="http://schemas.openxmlformats.org/officeDocument/2006/math">
                    <m:r>
                      <a:rPr lang="en-US" b="0" i="1" dirty="0" smtClean="0">
                        <a:latin typeface="Cambria Math"/>
                      </a:rPr>
                      <m:t>𝑛</m:t>
                    </m:r>
                  </m:oMath>
                </a14:m>
                <a:r>
                  <a:rPr lang="en-US" dirty="0" smtClean="0"/>
                  <a:t> independent chances for restriction to kill it (make it trivial). So if </a:t>
                </a:r>
                <a14:m>
                  <m:oMath xmlns:m="http://schemas.openxmlformats.org/officeDocument/2006/math">
                    <m:r>
                      <a:rPr lang="en-US" i="1" dirty="0" smtClean="0">
                        <a:latin typeface="Cambria Math"/>
                      </a:rPr>
                      <m:t>𝑆</m:t>
                    </m:r>
                    <m:r>
                      <a:rPr lang="en-US" i="1" dirty="0" smtClean="0">
                        <a:latin typeface="Cambria Math"/>
                      </a:rPr>
                      <m:t>&lt;</m:t>
                    </m:r>
                    <m:sSup>
                      <m:sSupPr>
                        <m:ctrlPr>
                          <a:rPr lang="en-US" i="1" dirty="0" smtClean="0">
                            <a:latin typeface="Cambria Math"/>
                          </a:rPr>
                        </m:ctrlPr>
                      </m:sSupPr>
                      <m:e>
                        <m:r>
                          <a:rPr lang="en-US" b="0" i="1" dirty="0" smtClean="0">
                            <a:latin typeface="Cambria Math"/>
                          </a:rPr>
                          <m:t>2</m:t>
                        </m:r>
                      </m:e>
                      <m:sup>
                        <m:r>
                          <m:rPr>
                            <m:sty m:val="p"/>
                          </m:rPr>
                          <a:rPr lang="el-GR" i="1" dirty="0" smtClean="0">
                            <a:latin typeface="Cambria Math"/>
                          </a:rPr>
                          <m:t>Ω</m:t>
                        </m:r>
                        <m:r>
                          <a:rPr lang="en-US" b="0" i="1" dirty="0" smtClean="0">
                            <a:latin typeface="Cambria Math"/>
                          </a:rPr>
                          <m:t>(</m:t>
                        </m:r>
                        <m:r>
                          <a:rPr lang="en-US" b="0" i="1" dirty="0" smtClean="0">
                            <a:latin typeface="Cambria Math"/>
                          </a:rPr>
                          <m:t>𝑛</m:t>
                        </m:r>
                        <m:r>
                          <a:rPr lang="en-US" b="0" i="1" dirty="0" smtClean="0">
                            <a:latin typeface="Cambria Math"/>
                          </a:rPr>
                          <m:t>)</m:t>
                        </m:r>
                      </m:sup>
                    </m:sSup>
                  </m:oMath>
                </a14:m>
                <a:r>
                  <a:rPr lang="en-US" dirty="0" smtClean="0"/>
                  <a:t>, by a union bound there is a restriction which kills all clauses</a:t>
                </a:r>
                <a:r>
                  <a:rPr lang="en-US" dirty="0"/>
                  <a:t> </a:t>
                </a:r>
                <a:r>
                  <a:rPr lang="en-US" dirty="0" smtClean="0"/>
                  <a:t>of width </a:t>
                </a:r>
                <a14:m>
                  <m:oMath xmlns:m="http://schemas.openxmlformats.org/officeDocument/2006/math">
                    <m:r>
                      <a:rPr lang="en-US" b="0" i="1" smtClean="0">
                        <a:latin typeface="Cambria Math"/>
                      </a:rPr>
                      <m:t>𝑛</m:t>
                    </m:r>
                  </m:oMath>
                </a14:m>
                <a:r>
                  <a:rPr lang="en-US" dirty="0" smtClean="0"/>
                  <a:t> and still yields proof of 1x grid, </a:t>
                </a:r>
                <a:r>
                  <a:rPr lang="en-US" dirty="0"/>
                  <a:t>c</a:t>
                </a:r>
                <a:r>
                  <a:rPr lang="en-US" dirty="0" smtClean="0"/>
                  <a:t>ontradiction.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257800"/>
              </a:xfrm>
              <a:blipFill rotWithShape="1">
                <a:blip r:embed="rId2"/>
                <a:stretch>
                  <a:fillRect l="-1630" t="-1392" r="-2667"/>
                </a:stretch>
              </a:blipFill>
            </p:spPr>
            <p:txBody>
              <a:bodyPr/>
              <a:lstStyle/>
              <a:p>
                <a:r>
                  <a:rPr lang="en-US">
                    <a:noFill/>
                  </a:rPr>
                  <a:t> </a:t>
                </a:r>
              </a:p>
            </p:txBody>
          </p:sp>
        </mc:Fallback>
      </mc:AlternateContent>
    </p:spTree>
    <p:extLst>
      <p:ext uri="{BB962C8B-B14F-4D97-AF65-F5344CB8AC3E}">
        <p14:creationId xmlns:p14="http://schemas.microsoft.com/office/powerpoint/2010/main" val="41450662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Size Space Tradeoff</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8229600" cy="4876800"/>
              </a:xfrm>
            </p:spPr>
            <p:txBody>
              <a:bodyPr>
                <a:normAutofit/>
              </a:bodyPr>
              <a:lstStyle/>
              <a:p>
                <a:r>
                  <a:rPr lang="en-US" dirty="0" smtClean="0"/>
                  <a:t>We just proved that any proof of 2x grid has Size </a:t>
                </a:r>
                <a14:m>
                  <m:oMath xmlns:m="http://schemas.openxmlformats.org/officeDocument/2006/math">
                    <m:r>
                      <a:rPr lang="en-US" i="1" dirty="0" smtClean="0">
                        <a:latin typeface="Cambria Math"/>
                      </a:rPr>
                      <m:t>≥</m:t>
                    </m:r>
                    <m:sSup>
                      <m:sSupPr>
                        <m:ctrlPr>
                          <a:rPr lang="en-US" i="1" dirty="0" smtClean="0">
                            <a:latin typeface="Cambria Math"/>
                          </a:rPr>
                        </m:ctrlPr>
                      </m:sSupPr>
                      <m:e>
                        <m:r>
                          <a:rPr lang="en-US" b="0" i="1" dirty="0" smtClean="0">
                            <a:latin typeface="Cambria Math"/>
                          </a:rPr>
                          <m:t>2</m:t>
                        </m:r>
                      </m:e>
                      <m:sup>
                        <m:r>
                          <a:rPr lang="en-US" b="0" i="1" dirty="0" smtClean="0">
                            <a:latin typeface="Cambria Math"/>
                          </a:rPr>
                          <m:t>𝑐𝑛</m:t>
                        </m:r>
                      </m:sup>
                    </m:sSup>
                    <m:r>
                      <a:rPr lang="en-US" i="1" dirty="0" smtClean="0">
                        <a:latin typeface="Cambria Math"/>
                      </a:rPr>
                      <m:t> </m:t>
                    </m:r>
                    <m:r>
                      <a:rPr lang="en-US" b="0" i="1" dirty="0" smtClean="0">
                        <a:latin typeface="Cambria Math"/>
                      </a:rPr>
                      <m:t>.</m:t>
                    </m:r>
                  </m:oMath>
                </a14:m>
                <a:r>
                  <a:rPr lang="en-US" dirty="0" smtClean="0"/>
                  <a:t> Now, we prove a nontrivial tradeoff of the form Size</a:t>
                </a:r>
                <a14:m>
                  <m:oMath xmlns:m="http://schemas.openxmlformats.org/officeDocument/2006/math">
                    <m:r>
                      <a:rPr lang="en-US" i="1" smtClean="0">
                        <a:latin typeface="Cambria Math"/>
                        <a:ea typeface="Cambria Math"/>
                      </a:rPr>
                      <m:t>∙</m:t>
                    </m:r>
                  </m:oMath>
                </a14:m>
                <a:r>
                  <a:rPr lang="en-US" dirty="0" smtClean="0"/>
                  <a:t>Space</a:t>
                </a:r>
                <a14:m>
                  <m:oMath xmlns:m="http://schemas.openxmlformats.org/officeDocument/2006/math">
                    <m:r>
                      <a:rPr lang="en-US" b="0" i="1" dirty="0" smtClean="0">
                        <a:latin typeface="Cambria Math"/>
                      </a:rPr>
                      <m:t>≥</m:t>
                    </m:r>
                    <m:sSup>
                      <m:sSupPr>
                        <m:ctrlPr>
                          <a:rPr lang="en-US" b="0" i="1" dirty="0" smtClean="0">
                            <a:latin typeface="Cambria Math"/>
                          </a:rPr>
                        </m:ctrlPr>
                      </m:sSupPr>
                      <m:e>
                        <m:r>
                          <a:rPr lang="en-US" b="0" i="1" dirty="0" smtClean="0">
                            <a:latin typeface="Cambria Math"/>
                          </a:rPr>
                          <m:t>2</m:t>
                        </m:r>
                      </m:e>
                      <m:sup>
                        <m:d>
                          <m:dPr>
                            <m:ctrlPr>
                              <a:rPr lang="en-US" b="0" i="1" dirty="0" smtClean="0">
                                <a:latin typeface="Cambria Math"/>
                              </a:rPr>
                            </m:ctrlPr>
                          </m:dPr>
                          <m:e>
                            <m:r>
                              <a:rPr lang="en-US" b="0" i="1" dirty="0" smtClean="0">
                                <a:latin typeface="Cambria Math"/>
                              </a:rPr>
                              <m:t>2</m:t>
                            </m:r>
                            <m:r>
                              <a:rPr lang="en-US" b="0" i="1" dirty="0" smtClean="0">
                                <a:latin typeface="Cambria Math"/>
                              </a:rPr>
                              <m:t>+</m:t>
                            </m:r>
                            <m:sSup>
                              <m:sSupPr>
                                <m:ctrlPr>
                                  <a:rPr lang="en-US" b="0" i="1" dirty="0" smtClean="0">
                                    <a:latin typeface="Cambria Math"/>
                                  </a:rPr>
                                </m:ctrlPr>
                              </m:sSupPr>
                              <m:e>
                                <m:r>
                                  <a:rPr lang="en-US" b="0" i="1" dirty="0" smtClean="0">
                                    <a:latin typeface="Cambria Math"/>
                                  </a:rPr>
                                  <m:t>𝑐</m:t>
                                </m:r>
                              </m:e>
                              <m:sup>
                                <m:r>
                                  <a:rPr lang="en-US" b="0" i="1" dirty="0" smtClean="0">
                                    <a:latin typeface="Cambria Math"/>
                                  </a:rPr>
                                  <m:t>′</m:t>
                                </m:r>
                              </m:sup>
                            </m:sSup>
                          </m:e>
                        </m:d>
                        <m:r>
                          <a:rPr lang="en-US" b="0" i="1" dirty="0" smtClean="0">
                            <a:latin typeface="Cambria Math"/>
                          </a:rPr>
                          <m:t>𝑛</m:t>
                        </m:r>
                      </m:sup>
                    </m:sSup>
                  </m:oMath>
                </a14:m>
                <a:r>
                  <a:rPr lang="en-US" dirty="0" smtClean="0"/>
                  <a:t>.</a:t>
                </a:r>
              </a:p>
              <a:p>
                <a:r>
                  <a:rPr lang="en-US" dirty="0" smtClean="0"/>
                  <a:t>Idea: Divide the proof into many epochs of equal size. Then there are two cases.</a:t>
                </a:r>
              </a:p>
              <a:p>
                <a:pPr lvl="1"/>
                <a:r>
                  <a:rPr lang="en-US" dirty="0" smtClean="0"/>
                  <a:t>If the </a:t>
                </a:r>
                <a:r>
                  <a:rPr lang="en-US" dirty="0" smtClean="0">
                    <a:solidFill>
                      <a:schemeClr val="accent3">
                        <a:lumMod val="50000"/>
                      </a:schemeClr>
                    </a:solidFill>
                  </a:rPr>
                  <a:t>epochs </a:t>
                </a:r>
                <a:r>
                  <a:rPr lang="en-US" dirty="0" smtClean="0"/>
                  <a:t>are small, then not much progress can occur in any one of them.</a:t>
                </a:r>
              </a:p>
              <a:p>
                <a:pPr lvl="1"/>
                <a:r>
                  <a:rPr lang="en-US" dirty="0" smtClean="0"/>
                  <a:t>If the </a:t>
                </a:r>
                <a:r>
                  <a:rPr lang="en-US" dirty="0" smtClean="0">
                    <a:solidFill>
                      <a:schemeClr val="accent6">
                        <a:lumMod val="50000"/>
                      </a:schemeClr>
                    </a:solidFill>
                  </a:rPr>
                  <a:t>space</a:t>
                </a:r>
                <a:r>
                  <a:rPr lang="en-US" dirty="0" smtClean="0"/>
                  <a:t> is small, not much progress can take place across several epochs.</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876800"/>
              </a:xfrm>
              <a:blipFill rotWithShape="1">
                <a:blip r:embed="rId2"/>
                <a:stretch>
                  <a:fillRect l="-1630" t="-1625"/>
                </a:stretch>
              </a:blipFill>
            </p:spPr>
            <p:txBody>
              <a:bodyPr/>
              <a:lstStyle/>
              <a:p>
                <a:r>
                  <a:rPr lang="en-US">
                    <a:noFill/>
                  </a:rPr>
                  <a:t> </a:t>
                </a:r>
              </a:p>
            </p:txBody>
          </p:sp>
        </mc:Fallback>
      </mc:AlternateContent>
    </p:spTree>
    <p:extLst>
      <p:ext uri="{BB962C8B-B14F-4D97-AF65-F5344CB8AC3E}">
        <p14:creationId xmlns:p14="http://schemas.microsoft.com/office/powerpoint/2010/main" val="203912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Complexity vs. Time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524000"/>
                <a:ext cx="8229600" cy="5105400"/>
              </a:xfrm>
            </p:spPr>
            <p:txBody>
              <a:bodyPr>
                <a:normAutofit/>
              </a:bodyPr>
              <a:lstStyle/>
              <a:p>
                <a:r>
                  <a:rPr lang="en-US" dirty="0" smtClean="0"/>
                  <a:t>The two cases correspond to two possibilities in restricted proof. Here we plot </a:t>
                </a:r>
                <a14:m>
                  <m:oMath xmlns:m="http://schemas.openxmlformats.org/officeDocument/2006/math">
                    <m:r>
                      <a:rPr lang="en-US" i="1" smtClean="0">
                        <a:latin typeface="Cambria Math"/>
                        <a:ea typeface="Cambria Math"/>
                      </a:rPr>
                      <m:t>𝜇</m:t>
                    </m:r>
                  </m:oMath>
                </a14:m>
                <a:r>
                  <a:rPr lang="en-US" dirty="0" smtClean="0"/>
                  <a:t> vs. time.</a:t>
                </a:r>
              </a:p>
              <a:p>
                <a:endParaRPr lang="en-US" dirty="0"/>
              </a:p>
              <a:p>
                <a:endParaRPr lang="en-US" dirty="0" smtClean="0"/>
              </a:p>
              <a:p>
                <a:endParaRPr lang="en-US" dirty="0"/>
              </a:p>
              <a:p>
                <a:endParaRPr lang="en-US" dirty="0" smtClean="0"/>
              </a:p>
              <a:p>
                <a:r>
                  <a:rPr lang="en-US" dirty="0" smtClean="0"/>
                  <a:t>Let </a:t>
                </a:r>
                <a14:m>
                  <m:oMath xmlns:m="http://schemas.openxmlformats.org/officeDocument/2006/math">
                    <m:r>
                      <a:rPr lang="en-US" i="1" smtClean="0">
                        <a:latin typeface="Cambria Math"/>
                        <a:ea typeface="Cambria Math"/>
                      </a:rPr>
                      <m:t>𝜀</m:t>
                    </m:r>
                  </m:oMath>
                </a14:m>
                <a:r>
                  <a:rPr lang="en-US" dirty="0" smtClean="0"/>
                  <a:t> be a small constant. Say that </a:t>
                </a:r>
                <a14:m>
                  <m:oMath xmlns:m="http://schemas.openxmlformats.org/officeDocument/2006/math">
                    <m:r>
                      <a:rPr lang="en-US" i="1" smtClean="0">
                        <a:latin typeface="Cambria Math"/>
                        <a:ea typeface="Cambria Math"/>
                      </a:rPr>
                      <m:t>𝜇</m:t>
                    </m:r>
                    <m:r>
                      <a:rPr lang="en-US" b="0" i="1" smtClean="0">
                        <a:latin typeface="Cambria Math"/>
                        <a:ea typeface="Cambria Math"/>
                      </a:rPr>
                      <m:t>(</m:t>
                    </m:r>
                    <m:r>
                      <a:rPr lang="en-US" b="0" i="1" smtClean="0">
                        <a:latin typeface="Cambria Math"/>
                        <a:ea typeface="Cambria Math"/>
                      </a:rPr>
                      <m:t>𝐶</m:t>
                    </m:r>
                    <m:r>
                      <a:rPr lang="en-US" b="0" i="1" smtClean="0">
                        <a:latin typeface="Cambria Math"/>
                        <a:ea typeface="Cambria Math"/>
                      </a:rPr>
                      <m:t>)</m:t>
                    </m:r>
                  </m:oMath>
                </a14:m>
                <a:r>
                  <a:rPr lang="en-US" dirty="0" smtClean="0"/>
                  <a:t> is </a:t>
                </a:r>
                <a:r>
                  <a:rPr lang="en-US" i="1" dirty="0" smtClean="0"/>
                  <a:t>medium</a:t>
                </a:r>
                <a:r>
                  <a:rPr lang="en-US" dirty="0" smtClean="0"/>
                  <a:t> if </a:t>
                </a:r>
                <a14:m>
                  <m:oMath xmlns:m="http://schemas.openxmlformats.org/officeDocument/2006/math">
                    <m:r>
                      <a:rPr lang="en-US" i="1" smtClean="0">
                        <a:latin typeface="Cambria Math"/>
                        <a:ea typeface="Cambria Math"/>
                      </a:rPr>
                      <m:t>𝜀</m:t>
                    </m:r>
                    <m:r>
                      <a:rPr lang="en-US" b="0" i="1" smtClean="0">
                        <a:latin typeface="Cambria Math"/>
                        <a:ea typeface="Cambria Math"/>
                      </a:rPr>
                      <m:t>&lt;</m:t>
                    </m:r>
                    <m:f>
                      <m:fPr>
                        <m:type m:val="lin"/>
                        <m:ctrlPr>
                          <a:rPr lang="en-US" b="0" i="1" smtClean="0">
                            <a:latin typeface="Cambria Math"/>
                            <a:ea typeface="Cambria Math"/>
                          </a:rPr>
                        </m:ctrlPr>
                      </m:fPr>
                      <m:num>
                        <m:r>
                          <a:rPr lang="en-US" i="1">
                            <a:latin typeface="Cambria Math"/>
                            <a:ea typeface="Cambria Math"/>
                          </a:rPr>
                          <m:t>𝜇</m:t>
                        </m:r>
                        <m:d>
                          <m:dPr>
                            <m:ctrlPr>
                              <a:rPr lang="en-US" i="1">
                                <a:latin typeface="Cambria Math"/>
                                <a:ea typeface="Cambria Math"/>
                              </a:rPr>
                            </m:ctrlPr>
                          </m:dPr>
                          <m:e>
                            <m:r>
                              <a:rPr lang="en-US" i="1">
                                <a:latin typeface="Cambria Math"/>
                                <a:ea typeface="Cambria Math"/>
                              </a:rPr>
                              <m:t>𝐶</m:t>
                            </m:r>
                          </m:e>
                        </m:d>
                      </m:num>
                      <m:den>
                        <m:r>
                          <a:rPr lang="en-US" b="0" i="1" smtClean="0">
                            <a:latin typeface="Cambria Math"/>
                            <a:ea typeface="Cambria Math"/>
                          </a:rPr>
                          <m:t>|</m:t>
                        </m:r>
                        <m:r>
                          <a:rPr lang="en-US" b="0" i="1" smtClean="0">
                            <a:latin typeface="Cambria Math"/>
                            <a:ea typeface="Cambria Math"/>
                          </a:rPr>
                          <m:t>𝑉</m:t>
                        </m:r>
                        <m:r>
                          <a:rPr lang="en-US" b="0" i="1" smtClean="0">
                            <a:latin typeface="Cambria Math"/>
                            <a:ea typeface="Cambria Math"/>
                          </a:rPr>
                          <m:t>|</m:t>
                        </m:r>
                      </m:den>
                    </m:f>
                    <m:r>
                      <a:rPr lang="en-US" b="0" i="1" smtClean="0">
                        <a:latin typeface="Cambria Math"/>
                        <a:ea typeface="Cambria Math"/>
                      </a:rPr>
                      <m:t>&lt;1/2</m:t>
                    </m:r>
                  </m:oMath>
                </a14:m>
                <a:r>
                  <a:rPr lang="en-US" dirty="0" smtClean="0"/>
                  <a:t>, and high or low otherwise. </a:t>
                </a:r>
                <a:endParaRPr lang="en-US" dirty="0" smtClean="0"/>
              </a:p>
              <a:p>
                <a:endParaRPr lang="en-US" dirty="0"/>
              </a:p>
              <a:p>
                <a:endParaRPr lang="en-US" dirty="0" smtClean="0"/>
              </a:p>
              <a:p>
                <a:endParaRPr lang="en-US" dirty="0"/>
              </a:p>
              <a:p>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524000"/>
                <a:ext cx="8229600" cy="5105400"/>
              </a:xfrm>
              <a:blipFill rotWithShape="1">
                <a:blip r:embed="rId3"/>
                <a:stretch>
                  <a:fillRect l="-1630" t="-1551" r="-148" b="-1193"/>
                </a:stretch>
              </a:blipFill>
            </p:spPr>
            <p:txBody>
              <a:bodyPr/>
              <a:lstStyle/>
              <a:p>
                <a:r>
                  <a:rPr lang="en-US">
                    <a:noFill/>
                  </a:rPr>
                  <a:t> </a:t>
                </a:r>
              </a:p>
            </p:txBody>
          </p:sp>
        </mc:Fallback>
      </mc:AlternateContent>
      <p:sp>
        <p:nvSpPr>
          <p:cNvPr id="5" name="Rectangle 4"/>
          <p:cNvSpPr/>
          <p:nvPr/>
        </p:nvSpPr>
        <p:spPr>
          <a:xfrm>
            <a:off x="685800" y="2819400"/>
            <a:ext cx="7772400" cy="167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1828800" y="2819400"/>
            <a:ext cx="5334000" cy="1676400"/>
            <a:chOff x="1905000" y="2286000"/>
            <a:chExt cx="5334000" cy="2667000"/>
          </a:xfrm>
        </p:grpSpPr>
        <p:cxnSp>
          <p:nvCxnSpPr>
            <p:cNvPr id="7" name="Straight Connector 6"/>
            <p:cNvCxnSpPr/>
            <p:nvPr/>
          </p:nvCxnSpPr>
          <p:spPr>
            <a:xfrm>
              <a:off x="1905000" y="2286000"/>
              <a:ext cx="0" cy="2667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276600" y="2286000"/>
              <a:ext cx="0" cy="2667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943600" y="2286000"/>
              <a:ext cx="0" cy="2667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648200" y="2286000"/>
              <a:ext cx="0" cy="2667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39000" y="2286000"/>
              <a:ext cx="0" cy="2667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4191000" y="4629090"/>
            <a:ext cx="702436" cy="400110"/>
          </a:xfrm>
          <a:prstGeom prst="rect">
            <a:avLst/>
          </a:prstGeom>
          <a:noFill/>
        </p:spPr>
        <p:txBody>
          <a:bodyPr wrap="none" rtlCol="0">
            <a:spAutoFit/>
          </a:bodyPr>
          <a:lstStyle/>
          <a:p>
            <a:r>
              <a:rPr lang="en-US" sz="2000" dirty="0" smtClean="0"/>
              <a:t>Time</a:t>
            </a:r>
            <a:endParaRPr lang="en-US" sz="2000" dirty="0"/>
          </a:p>
        </p:txBody>
      </p:sp>
      <p:grpSp>
        <p:nvGrpSpPr>
          <p:cNvPr id="4" name="Group 3"/>
          <p:cNvGrpSpPr/>
          <p:nvPr/>
        </p:nvGrpSpPr>
        <p:grpSpPr>
          <a:xfrm>
            <a:off x="56243" y="2819400"/>
            <a:ext cx="8401957" cy="1619310"/>
            <a:chOff x="56243" y="2819400"/>
            <a:chExt cx="8401957" cy="1619310"/>
          </a:xfrm>
        </p:grpSpPr>
        <p:grpSp>
          <p:nvGrpSpPr>
            <p:cNvPr id="14" name="Group 13"/>
            <p:cNvGrpSpPr/>
            <p:nvPr/>
          </p:nvGrpSpPr>
          <p:grpSpPr>
            <a:xfrm>
              <a:off x="685800" y="3276600"/>
              <a:ext cx="7772400" cy="723900"/>
              <a:chOff x="762000" y="3200400"/>
              <a:chExt cx="7772400" cy="495300"/>
            </a:xfrm>
          </p:grpSpPr>
          <p:cxnSp>
            <p:nvCxnSpPr>
              <p:cNvPr id="15" name="Straight Connector 14"/>
              <p:cNvCxnSpPr/>
              <p:nvPr/>
            </p:nvCxnSpPr>
            <p:spPr>
              <a:xfrm>
                <a:off x="762000" y="3200400"/>
                <a:ext cx="7772400" cy="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2000" y="3695700"/>
                <a:ext cx="7772400" cy="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205322" y="2819400"/>
              <a:ext cx="404278" cy="400110"/>
            </a:xfrm>
            <a:prstGeom prst="rect">
              <a:avLst/>
            </a:prstGeom>
            <a:noFill/>
          </p:spPr>
          <p:txBody>
            <a:bodyPr wrap="none" rtlCol="0">
              <a:spAutoFit/>
            </a:bodyPr>
            <a:lstStyle/>
            <a:p>
              <a:r>
                <a:rPr lang="en-US" sz="2000" dirty="0" smtClean="0"/>
                <a:t>Hi</a:t>
              </a:r>
              <a:endParaRPr lang="en-US" sz="2000" dirty="0"/>
            </a:p>
          </p:txBody>
        </p:sp>
        <p:sp>
          <p:nvSpPr>
            <p:cNvPr id="19" name="TextBox 18"/>
            <p:cNvSpPr txBox="1"/>
            <p:nvPr/>
          </p:nvSpPr>
          <p:spPr>
            <a:xfrm>
              <a:off x="56243" y="3457545"/>
              <a:ext cx="667170" cy="400110"/>
            </a:xfrm>
            <a:prstGeom prst="rect">
              <a:avLst/>
            </a:prstGeom>
            <a:noFill/>
          </p:spPr>
          <p:txBody>
            <a:bodyPr wrap="none" rtlCol="0">
              <a:spAutoFit/>
            </a:bodyPr>
            <a:lstStyle/>
            <a:p>
              <a:r>
                <a:rPr lang="en-US" sz="2000" dirty="0" smtClean="0"/>
                <a:t>Med</a:t>
              </a:r>
              <a:endParaRPr lang="en-US" sz="2000" dirty="0"/>
            </a:p>
          </p:txBody>
        </p:sp>
        <p:sp>
          <p:nvSpPr>
            <p:cNvPr id="20" name="TextBox 19"/>
            <p:cNvSpPr txBox="1"/>
            <p:nvPr/>
          </p:nvSpPr>
          <p:spPr>
            <a:xfrm>
              <a:off x="77364" y="4038600"/>
              <a:ext cx="608436" cy="400110"/>
            </a:xfrm>
            <a:prstGeom prst="rect">
              <a:avLst/>
            </a:prstGeom>
            <a:noFill/>
          </p:spPr>
          <p:txBody>
            <a:bodyPr wrap="none" rtlCol="0">
              <a:spAutoFit/>
            </a:bodyPr>
            <a:lstStyle/>
            <a:p>
              <a:r>
                <a:rPr lang="en-US" sz="2000" dirty="0" smtClean="0"/>
                <a:t>Low</a:t>
              </a:r>
              <a:endParaRPr lang="en-US" sz="2000" dirty="0"/>
            </a:p>
          </p:txBody>
        </p:sp>
      </p:grpSp>
    </p:spTree>
    <p:extLst>
      <p:ext uri="{BB962C8B-B14F-4D97-AF65-F5344CB8AC3E}">
        <p14:creationId xmlns:p14="http://schemas.microsoft.com/office/powerpoint/2010/main" val="380425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 &amp; SAT Solvers</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DPLL search requires very little memory</a:t>
            </a:r>
          </a:p>
          <a:p>
            <a:r>
              <a:rPr lang="en-US" dirty="0" smtClean="0"/>
              <a:t>Clause learning adds new clauses to the CNF every time the search backtracks</a:t>
            </a:r>
          </a:p>
          <a:p>
            <a:pPr lvl="1"/>
            <a:r>
              <a:rPr lang="en-US" dirty="0" smtClean="0"/>
              <a:t>Uses </a:t>
            </a:r>
            <a:r>
              <a:rPr lang="en-US" b="1" dirty="0" smtClean="0"/>
              <a:t>lots</a:t>
            </a:r>
            <a:r>
              <a:rPr lang="en-US" dirty="0" smtClean="0"/>
              <a:t> of memory to try to beat DPLL. </a:t>
            </a:r>
          </a:p>
          <a:p>
            <a:pPr lvl="1"/>
            <a:r>
              <a:rPr lang="en-US" dirty="0" smtClean="0"/>
              <a:t>In practice, </a:t>
            </a:r>
            <a:r>
              <a:rPr lang="en-US" b="1" dirty="0" smtClean="0"/>
              <a:t>must</a:t>
            </a:r>
            <a:r>
              <a:rPr lang="en-US" dirty="0" smtClean="0"/>
              <a:t> use heuristics to guess which clauses are “important” and store only those. Hard to do well! Memory becomes a bottleneck.</a:t>
            </a:r>
          </a:p>
          <a:p>
            <a:r>
              <a:rPr lang="en-US" b="1" dirty="0" smtClean="0"/>
              <a:t>Question:</a:t>
            </a:r>
            <a:r>
              <a:rPr lang="en-US" dirty="0" smtClean="0"/>
              <a:t> Is this </a:t>
            </a:r>
            <a:r>
              <a:rPr lang="en-US" u="sng" dirty="0" smtClean="0"/>
              <a:t>inherent?</a:t>
            </a:r>
            <a:r>
              <a:rPr lang="en-US" dirty="0" smtClean="0"/>
              <a:t> Or can the right heuristics avoid the memory bottleneck?</a:t>
            </a:r>
          </a:p>
          <a:p>
            <a:endParaRPr lang="en-US" b="1" dirty="0" smtClean="0"/>
          </a:p>
        </p:txBody>
      </p:sp>
    </p:spTree>
    <p:extLst>
      <p:ext uri="{BB962C8B-B14F-4D97-AF65-F5344CB8AC3E}">
        <p14:creationId xmlns:p14="http://schemas.microsoft.com/office/powerpoint/2010/main" val="33862820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Possibilities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8229600" cy="5029200"/>
              </a:xfrm>
            </p:spPr>
            <p:txBody>
              <a:bodyPr>
                <a:normAutofit/>
              </a:bodyPr>
              <a:lstStyle/>
              <a:p>
                <a:r>
                  <a:rPr lang="en-US" b="1" dirty="0" smtClean="0"/>
                  <a:t>Either</a:t>
                </a:r>
                <a:r>
                  <a:rPr lang="en-US" dirty="0"/>
                  <a:t>, a </a:t>
                </a:r>
                <a:r>
                  <a:rPr lang="en-US" dirty="0" smtClean="0"/>
                  <a:t>medium clause </a:t>
                </a:r>
                <a:r>
                  <a:rPr lang="en-US" dirty="0"/>
                  <a:t>appears in memory </a:t>
                </a:r>
                <a:r>
                  <a:rPr lang="en-US" dirty="0" smtClean="0"/>
                  <a:t>during </a:t>
                </a:r>
                <a:r>
                  <a:rPr lang="en-US" b="1" dirty="0" smtClean="0"/>
                  <a:t>one</a:t>
                </a:r>
                <a:r>
                  <a:rPr lang="en-US" dirty="0" smtClean="0"/>
                  <a:t> breakpoint </a:t>
                </a:r>
                <a:r>
                  <a:rPr lang="en-US" dirty="0"/>
                  <a:t>between epochs,</a:t>
                </a:r>
                <a:endParaRPr lang="en-US" dirty="0"/>
              </a:p>
              <a:p>
                <a:endParaRPr lang="en-US" dirty="0" smtClean="0"/>
              </a:p>
              <a:p>
                <a:endParaRPr lang="en-US" sz="2800" dirty="0"/>
              </a:p>
              <a:p>
                <a:endParaRPr lang="en-US" sz="5400" dirty="0" smtClean="0"/>
              </a:p>
              <a:p>
                <a:endParaRPr lang="en-US" dirty="0" smtClean="0"/>
              </a:p>
              <a:p>
                <a:r>
                  <a:rPr lang="en-US" dirty="0"/>
                  <a:t>I</a:t>
                </a:r>
                <a:r>
                  <a:rPr lang="en-US" dirty="0" smtClean="0"/>
                  <a:t>f </a:t>
                </a:r>
                <a14:m>
                  <m:oMath xmlns:m="http://schemas.openxmlformats.org/officeDocument/2006/math">
                    <m:r>
                      <a:rPr lang="en-US" b="0" i="1" smtClean="0">
                        <a:latin typeface="Cambria Math"/>
                      </a:rPr>
                      <m:t>𝐸𝑝𝑜𝑐h𝑠</m:t>
                    </m:r>
                    <m:r>
                      <a:rPr lang="en-US" i="1">
                        <a:latin typeface="Cambria Math"/>
                        <a:ea typeface="Cambria Math"/>
                      </a:rPr>
                      <m:t>∙</m:t>
                    </m:r>
                    <m:r>
                      <a:rPr lang="en-US" i="1">
                        <a:latin typeface="Cambria Math"/>
                      </a:rPr>
                      <m:t>𝑆</m:t>
                    </m:r>
                    <m:r>
                      <a:rPr lang="en-US" i="1">
                        <a:latin typeface="Cambria Math"/>
                      </a:rPr>
                      <m:t>𝑝𝑎𝑐𝑒</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2</m:t>
                        </m:r>
                      </m:e>
                      <m:sup>
                        <m:r>
                          <a:rPr lang="en-US" i="1">
                            <a:latin typeface="Cambria Math"/>
                            <a:ea typeface="Cambria Math"/>
                          </a:rPr>
                          <m:t>𝑛</m:t>
                        </m:r>
                      </m:sup>
                    </m:sSup>
                  </m:oMath>
                </a14:m>
                <a:r>
                  <a:rPr lang="en-US" dirty="0"/>
                  <a:t>, </a:t>
                </a:r>
                <a:r>
                  <a:rPr lang="en-US" dirty="0" smtClean="0"/>
                  <a:t>this is unlikely, by a union bound.</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029200"/>
              </a:xfrm>
              <a:blipFill rotWithShape="1">
                <a:blip r:embed="rId3"/>
                <a:stretch>
                  <a:fillRect l="-1630" t="-1576"/>
                </a:stretch>
              </a:blipFill>
            </p:spPr>
            <p:txBody>
              <a:bodyPr/>
              <a:lstStyle/>
              <a:p>
                <a:r>
                  <a:rPr lang="en-US">
                    <a:noFill/>
                  </a:rPr>
                  <a:t> </a:t>
                </a:r>
              </a:p>
            </p:txBody>
          </p:sp>
        </mc:Fallback>
      </mc:AlternateContent>
      <p:sp>
        <p:nvSpPr>
          <p:cNvPr id="5" name="Rectangle 4"/>
          <p:cNvSpPr/>
          <p:nvPr/>
        </p:nvSpPr>
        <p:spPr>
          <a:xfrm>
            <a:off x="685800" y="2819400"/>
            <a:ext cx="7772400" cy="167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1828800" y="2819400"/>
            <a:ext cx="5334000" cy="1676400"/>
            <a:chOff x="1905000" y="2286000"/>
            <a:chExt cx="5334000" cy="2667000"/>
          </a:xfrm>
        </p:grpSpPr>
        <p:cxnSp>
          <p:nvCxnSpPr>
            <p:cNvPr id="7" name="Straight Connector 6"/>
            <p:cNvCxnSpPr/>
            <p:nvPr/>
          </p:nvCxnSpPr>
          <p:spPr>
            <a:xfrm>
              <a:off x="1905000" y="2286000"/>
              <a:ext cx="0" cy="2667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276600" y="2286000"/>
              <a:ext cx="0" cy="2667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943600" y="2286000"/>
              <a:ext cx="0" cy="2667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648200" y="2286000"/>
              <a:ext cx="0" cy="2667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39000" y="2286000"/>
              <a:ext cx="0" cy="2667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685800" y="3276600"/>
            <a:ext cx="7772400" cy="723900"/>
            <a:chOff x="762000" y="3200400"/>
            <a:chExt cx="7772400" cy="495300"/>
          </a:xfrm>
        </p:grpSpPr>
        <p:cxnSp>
          <p:nvCxnSpPr>
            <p:cNvPr id="15" name="Straight Connector 14"/>
            <p:cNvCxnSpPr/>
            <p:nvPr/>
          </p:nvCxnSpPr>
          <p:spPr>
            <a:xfrm>
              <a:off x="762000" y="3200400"/>
              <a:ext cx="7772400" cy="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2000" y="3695700"/>
              <a:ext cx="7772400" cy="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4191000" y="4629090"/>
            <a:ext cx="702436" cy="400110"/>
          </a:xfrm>
          <a:prstGeom prst="rect">
            <a:avLst/>
          </a:prstGeom>
          <a:noFill/>
        </p:spPr>
        <p:txBody>
          <a:bodyPr wrap="none" rtlCol="0">
            <a:spAutoFit/>
          </a:bodyPr>
          <a:lstStyle/>
          <a:p>
            <a:r>
              <a:rPr lang="en-US" sz="2000" dirty="0" smtClean="0"/>
              <a:t>Time</a:t>
            </a:r>
            <a:endParaRPr lang="en-US" sz="2000" dirty="0"/>
          </a:p>
        </p:txBody>
      </p:sp>
      <p:sp>
        <p:nvSpPr>
          <p:cNvPr id="18" name="TextBox 17"/>
          <p:cNvSpPr txBox="1"/>
          <p:nvPr/>
        </p:nvSpPr>
        <p:spPr>
          <a:xfrm>
            <a:off x="205322" y="2819400"/>
            <a:ext cx="404278" cy="400110"/>
          </a:xfrm>
          <a:prstGeom prst="rect">
            <a:avLst/>
          </a:prstGeom>
          <a:noFill/>
        </p:spPr>
        <p:txBody>
          <a:bodyPr wrap="none" rtlCol="0">
            <a:spAutoFit/>
          </a:bodyPr>
          <a:lstStyle/>
          <a:p>
            <a:r>
              <a:rPr lang="en-US" sz="2000" dirty="0" smtClean="0"/>
              <a:t>Hi</a:t>
            </a:r>
            <a:endParaRPr lang="en-US" sz="2000" dirty="0"/>
          </a:p>
        </p:txBody>
      </p:sp>
      <p:sp>
        <p:nvSpPr>
          <p:cNvPr id="19" name="TextBox 18"/>
          <p:cNvSpPr txBox="1"/>
          <p:nvPr/>
        </p:nvSpPr>
        <p:spPr>
          <a:xfrm>
            <a:off x="56243" y="3457545"/>
            <a:ext cx="667170" cy="400110"/>
          </a:xfrm>
          <a:prstGeom prst="rect">
            <a:avLst/>
          </a:prstGeom>
          <a:noFill/>
        </p:spPr>
        <p:txBody>
          <a:bodyPr wrap="none" rtlCol="0">
            <a:spAutoFit/>
          </a:bodyPr>
          <a:lstStyle/>
          <a:p>
            <a:r>
              <a:rPr lang="en-US" sz="2000" dirty="0" smtClean="0"/>
              <a:t>Med</a:t>
            </a:r>
            <a:endParaRPr lang="en-US" sz="2000" dirty="0"/>
          </a:p>
        </p:txBody>
      </p:sp>
      <p:sp>
        <p:nvSpPr>
          <p:cNvPr id="20" name="TextBox 19"/>
          <p:cNvSpPr txBox="1"/>
          <p:nvPr/>
        </p:nvSpPr>
        <p:spPr>
          <a:xfrm>
            <a:off x="77364" y="4038600"/>
            <a:ext cx="608436" cy="400110"/>
          </a:xfrm>
          <a:prstGeom prst="rect">
            <a:avLst/>
          </a:prstGeom>
          <a:noFill/>
        </p:spPr>
        <p:txBody>
          <a:bodyPr wrap="none" rtlCol="0">
            <a:spAutoFit/>
          </a:bodyPr>
          <a:lstStyle/>
          <a:p>
            <a:r>
              <a:rPr lang="en-US" sz="2000" dirty="0" smtClean="0"/>
              <a:t>Low</a:t>
            </a:r>
            <a:endParaRPr lang="en-US" sz="2000" dirty="0"/>
          </a:p>
        </p:txBody>
      </p:sp>
      <p:sp>
        <p:nvSpPr>
          <p:cNvPr id="4" name="Oval 3"/>
          <p:cNvSpPr/>
          <p:nvPr/>
        </p:nvSpPr>
        <p:spPr>
          <a:xfrm>
            <a:off x="1752600" y="3276600"/>
            <a:ext cx="152400" cy="7239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124200" y="3276600"/>
            <a:ext cx="152400" cy="7239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495800" y="3276600"/>
            <a:ext cx="152400" cy="7239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791200" y="3276600"/>
            <a:ext cx="152400" cy="7239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086600" y="3276600"/>
            <a:ext cx="152400" cy="7239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82426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Possibilities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524000"/>
                <a:ext cx="8229600" cy="5105400"/>
              </a:xfrm>
            </p:spPr>
            <p:txBody>
              <a:bodyPr>
                <a:normAutofit/>
              </a:bodyPr>
              <a:lstStyle/>
              <a:p>
                <a:r>
                  <a:rPr lang="en-US" b="1" dirty="0"/>
                  <a:t>Or</a:t>
                </a:r>
                <a:r>
                  <a:rPr lang="en-US" dirty="0"/>
                  <a:t>, all breakpoints only have Hi and Low.</a:t>
                </a:r>
                <a:endParaRPr lang="en-US" dirty="0"/>
              </a:p>
              <a:p>
                <a:endParaRPr lang="en-US" dirty="0" smtClean="0"/>
              </a:p>
              <a:p>
                <a:pPr marL="0" indent="0">
                  <a:buNone/>
                </a:pPr>
                <a:r>
                  <a:rPr lang="en-US" dirty="0"/>
                  <a:t/>
                </a:r>
                <a:br>
                  <a:rPr lang="en-US" dirty="0"/>
                </a:br>
                <a:endParaRPr lang="en-US" dirty="0" smtClean="0"/>
              </a:p>
              <a:p>
                <a:endParaRPr lang="en-US" sz="2000" dirty="0"/>
              </a:p>
              <a:p>
                <a:endParaRPr lang="en-US" sz="4400" dirty="0" smtClean="0"/>
              </a:p>
              <a:p>
                <a:r>
                  <a:rPr lang="en-US" dirty="0" smtClean="0"/>
                  <a:t>Must </a:t>
                </a:r>
                <a:r>
                  <a:rPr lang="en-US" dirty="0" smtClean="0"/>
                  <a:t>have an epoch which starts Low ends Hi, and so has </a:t>
                </a:r>
                <a14:m>
                  <m:oMath xmlns:m="http://schemas.openxmlformats.org/officeDocument/2006/math">
                    <m:func>
                      <m:funcPr>
                        <m:ctrlPr>
                          <a:rPr lang="en-US" i="1" smtClean="0">
                            <a:latin typeface="Cambria Math"/>
                            <a:ea typeface="Cambria Math"/>
                          </a:rPr>
                        </m:ctrlPr>
                      </m:funcPr>
                      <m:fName>
                        <m:r>
                          <m:rPr>
                            <m:sty m:val="p"/>
                          </m:rPr>
                          <a:rPr lang="en-US" i="0" smtClean="0">
                            <a:latin typeface="Cambria Math"/>
                            <a:ea typeface="Cambria Math"/>
                          </a:rPr>
                          <m:t>log</m:t>
                        </m:r>
                      </m:fName>
                      <m:e>
                        <m:r>
                          <a:rPr lang="en-US" b="0" i="1" smtClean="0">
                            <a:latin typeface="Cambria Math"/>
                            <a:ea typeface="Cambria Math"/>
                          </a:rPr>
                          <m:t>1/</m:t>
                        </m:r>
                        <m:r>
                          <a:rPr lang="en-US" b="0" i="1" smtClean="0">
                            <a:latin typeface="Cambria Math"/>
                            <a:ea typeface="Cambria Math"/>
                          </a:rPr>
                          <m:t>𝜀</m:t>
                        </m:r>
                      </m:e>
                    </m:func>
                  </m:oMath>
                </a14:m>
                <a:r>
                  <a:rPr lang="en-US" dirty="0" smtClean="0"/>
                  <a:t> clauses of </a:t>
                </a:r>
                <a:r>
                  <a:rPr lang="en-US" dirty="0" err="1" smtClean="0"/>
                  <a:t>superincreasing</a:t>
                </a:r>
                <a:r>
                  <a:rPr lang="en-US" dirty="0" smtClean="0"/>
                  <a:t> </a:t>
                </a:r>
                <a14:m>
                  <m:oMath xmlns:m="http://schemas.openxmlformats.org/officeDocument/2006/math">
                    <m:r>
                      <a:rPr lang="en-US" i="1" smtClean="0">
                        <a:latin typeface="Cambria Math"/>
                        <a:ea typeface="Cambria Math"/>
                      </a:rPr>
                      <m:t>𝜇</m:t>
                    </m:r>
                  </m:oMath>
                </a14:m>
                <a:r>
                  <a:rPr lang="en-US" dirty="0" smtClean="0"/>
                  <a:t> values, by </a:t>
                </a:r>
                <a:r>
                  <a:rPr lang="en-US" dirty="0" err="1" smtClean="0"/>
                  <a:t>subadditivity</a:t>
                </a:r>
                <a:r>
                  <a:rPr lang="en-US" dirty="0" smtClean="0"/>
                  <a:t>. </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524000"/>
                <a:ext cx="8229600" cy="5105400"/>
              </a:xfrm>
              <a:blipFill rotWithShape="1">
                <a:blip r:embed="rId3"/>
                <a:stretch>
                  <a:fillRect l="-1630" t="-1551" r="-1852" b="-1313"/>
                </a:stretch>
              </a:blipFill>
            </p:spPr>
            <p:txBody>
              <a:bodyPr/>
              <a:lstStyle/>
              <a:p>
                <a:r>
                  <a:rPr lang="en-US">
                    <a:noFill/>
                  </a:rPr>
                  <a:t> </a:t>
                </a:r>
              </a:p>
            </p:txBody>
          </p:sp>
        </mc:Fallback>
      </mc:AlternateContent>
      <p:sp>
        <p:nvSpPr>
          <p:cNvPr id="5" name="Rectangle 4"/>
          <p:cNvSpPr/>
          <p:nvPr/>
        </p:nvSpPr>
        <p:spPr>
          <a:xfrm>
            <a:off x="685800" y="2819400"/>
            <a:ext cx="7772400" cy="167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1828800" y="2819400"/>
            <a:ext cx="5334000" cy="1676400"/>
            <a:chOff x="1905000" y="2286000"/>
            <a:chExt cx="5334000" cy="2667000"/>
          </a:xfrm>
        </p:grpSpPr>
        <p:cxnSp>
          <p:nvCxnSpPr>
            <p:cNvPr id="7" name="Straight Connector 6"/>
            <p:cNvCxnSpPr/>
            <p:nvPr/>
          </p:nvCxnSpPr>
          <p:spPr>
            <a:xfrm>
              <a:off x="1905000" y="2286000"/>
              <a:ext cx="0" cy="2667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276600" y="2286000"/>
              <a:ext cx="0" cy="2667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943600" y="2286000"/>
              <a:ext cx="0" cy="2667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648200" y="2286000"/>
              <a:ext cx="0" cy="2667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39000" y="2286000"/>
              <a:ext cx="0" cy="2667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685800" y="3276600"/>
            <a:ext cx="7772400" cy="723900"/>
            <a:chOff x="762000" y="3200400"/>
            <a:chExt cx="7772400" cy="495300"/>
          </a:xfrm>
        </p:grpSpPr>
        <p:cxnSp>
          <p:nvCxnSpPr>
            <p:cNvPr id="15" name="Straight Connector 14"/>
            <p:cNvCxnSpPr/>
            <p:nvPr/>
          </p:nvCxnSpPr>
          <p:spPr>
            <a:xfrm>
              <a:off x="762000" y="3200400"/>
              <a:ext cx="7772400" cy="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2000" y="3695700"/>
              <a:ext cx="7772400" cy="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4191000" y="4629090"/>
            <a:ext cx="702436" cy="400110"/>
          </a:xfrm>
          <a:prstGeom prst="rect">
            <a:avLst/>
          </a:prstGeom>
          <a:noFill/>
        </p:spPr>
        <p:txBody>
          <a:bodyPr wrap="none" rtlCol="0">
            <a:spAutoFit/>
          </a:bodyPr>
          <a:lstStyle/>
          <a:p>
            <a:r>
              <a:rPr lang="en-US" sz="2000" dirty="0" smtClean="0"/>
              <a:t>Time</a:t>
            </a:r>
            <a:endParaRPr lang="en-US" sz="2000" dirty="0"/>
          </a:p>
        </p:txBody>
      </p:sp>
      <p:sp>
        <p:nvSpPr>
          <p:cNvPr id="18" name="TextBox 17"/>
          <p:cNvSpPr txBox="1"/>
          <p:nvPr/>
        </p:nvSpPr>
        <p:spPr>
          <a:xfrm>
            <a:off x="205322" y="2819400"/>
            <a:ext cx="404278" cy="400110"/>
          </a:xfrm>
          <a:prstGeom prst="rect">
            <a:avLst/>
          </a:prstGeom>
          <a:noFill/>
        </p:spPr>
        <p:txBody>
          <a:bodyPr wrap="none" rtlCol="0">
            <a:spAutoFit/>
          </a:bodyPr>
          <a:lstStyle/>
          <a:p>
            <a:r>
              <a:rPr lang="en-US" sz="2000" dirty="0" smtClean="0"/>
              <a:t>Hi</a:t>
            </a:r>
            <a:endParaRPr lang="en-US" sz="2000" dirty="0"/>
          </a:p>
        </p:txBody>
      </p:sp>
      <p:sp>
        <p:nvSpPr>
          <p:cNvPr id="19" name="TextBox 18"/>
          <p:cNvSpPr txBox="1"/>
          <p:nvPr/>
        </p:nvSpPr>
        <p:spPr>
          <a:xfrm>
            <a:off x="56243" y="3457545"/>
            <a:ext cx="667170" cy="400110"/>
          </a:xfrm>
          <a:prstGeom prst="rect">
            <a:avLst/>
          </a:prstGeom>
          <a:noFill/>
        </p:spPr>
        <p:txBody>
          <a:bodyPr wrap="none" rtlCol="0">
            <a:spAutoFit/>
          </a:bodyPr>
          <a:lstStyle/>
          <a:p>
            <a:r>
              <a:rPr lang="en-US" sz="2000" dirty="0" smtClean="0"/>
              <a:t>Med</a:t>
            </a:r>
            <a:endParaRPr lang="en-US" sz="2000" dirty="0"/>
          </a:p>
        </p:txBody>
      </p:sp>
      <p:sp>
        <p:nvSpPr>
          <p:cNvPr id="20" name="TextBox 19"/>
          <p:cNvSpPr txBox="1"/>
          <p:nvPr/>
        </p:nvSpPr>
        <p:spPr>
          <a:xfrm>
            <a:off x="77364" y="4038600"/>
            <a:ext cx="608436" cy="400110"/>
          </a:xfrm>
          <a:prstGeom prst="rect">
            <a:avLst/>
          </a:prstGeom>
          <a:noFill/>
        </p:spPr>
        <p:txBody>
          <a:bodyPr wrap="none" rtlCol="0">
            <a:spAutoFit/>
          </a:bodyPr>
          <a:lstStyle/>
          <a:p>
            <a:r>
              <a:rPr lang="en-US" sz="2000" dirty="0" smtClean="0"/>
              <a:t>Low</a:t>
            </a:r>
            <a:endParaRPr lang="en-US" sz="2000" dirty="0"/>
          </a:p>
        </p:txBody>
      </p:sp>
      <p:sp>
        <p:nvSpPr>
          <p:cNvPr id="12" name="Oval 11"/>
          <p:cNvSpPr/>
          <p:nvPr/>
        </p:nvSpPr>
        <p:spPr>
          <a:xfrm>
            <a:off x="3276600" y="3962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505200" y="3810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764281" y="3657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992881" y="3505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221481" y="3352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450081" y="3230881"/>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124200" y="4008118"/>
            <a:ext cx="152400" cy="487681"/>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495800" y="2788919"/>
            <a:ext cx="152400" cy="487681"/>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752600" y="4008119"/>
            <a:ext cx="152400" cy="487681"/>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791200" y="2788919"/>
            <a:ext cx="152400" cy="487681"/>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7086600" y="2788919"/>
            <a:ext cx="152400" cy="487681"/>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12182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Isoperimetry</a:t>
            </a:r>
            <a:r>
              <a:rPr lang="en-US" dirty="0" smtClean="0"/>
              <a:t> in the Grid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8229600" cy="4876800"/>
              </a:xfrm>
            </p:spPr>
            <p:txBody>
              <a:bodyPr>
                <a:normAutofit/>
              </a:bodyPr>
              <a:lstStyle/>
              <a:p>
                <a:r>
                  <a:rPr lang="en-US" dirty="0" smtClean="0"/>
                  <a:t>Observation: If we have </a:t>
                </a:r>
                <a14:m>
                  <m:oMath xmlns:m="http://schemas.openxmlformats.org/officeDocument/2006/math">
                    <m:r>
                      <a:rPr lang="en-US" i="1" dirty="0" smtClean="0">
                        <a:latin typeface="Cambria Math"/>
                      </a:rPr>
                      <m:t>𝑘</m:t>
                    </m:r>
                  </m:oMath>
                </a14:m>
                <a:r>
                  <a:rPr lang="en-US" dirty="0" smtClean="0"/>
                  <a:t> medium subsets of the grid of </a:t>
                </a:r>
                <a:r>
                  <a:rPr lang="en-US" dirty="0" err="1" smtClean="0"/>
                  <a:t>superincreasing</a:t>
                </a:r>
                <a:r>
                  <a:rPr lang="en-US" dirty="0" smtClean="0"/>
                  <a:t> sizes, have at least </a:t>
                </a:r>
                <a14:m>
                  <m:oMath xmlns:m="http://schemas.openxmlformats.org/officeDocument/2006/math">
                    <m:r>
                      <a:rPr lang="en-US" i="1" dirty="0" smtClean="0">
                        <a:latin typeface="Cambria Math"/>
                      </a:rPr>
                      <m:t>𝑘𝑛</m:t>
                    </m:r>
                  </m:oMath>
                </a14:m>
                <a:r>
                  <a:rPr lang="en-US" dirty="0" smtClean="0"/>
                  <a:t> edges in the union of their boundaries.</a:t>
                </a:r>
              </a:p>
              <a:p>
                <a:endParaRPr lang="en-US" dirty="0"/>
              </a:p>
              <a:p>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876800"/>
              </a:xfrm>
              <a:blipFill rotWithShape="1">
                <a:blip r:embed="rId2"/>
                <a:stretch>
                  <a:fillRect l="-1630" t="-1500" r="-963"/>
                </a:stretch>
              </a:blipFill>
            </p:spPr>
            <p:txBody>
              <a:bodyPr/>
              <a:lstStyle/>
              <a:p>
                <a:r>
                  <a:rPr lang="en-US">
                    <a:noFill/>
                  </a:rPr>
                  <a:t> </a:t>
                </a:r>
              </a:p>
            </p:txBody>
          </p:sp>
        </mc:Fallback>
      </mc:AlternateContent>
      <p:sp>
        <p:nvSpPr>
          <p:cNvPr id="4" name="Oval 3"/>
          <p:cNvSpPr/>
          <p:nvPr/>
        </p:nvSpPr>
        <p:spPr>
          <a:xfrm>
            <a:off x="1524000" y="33528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5" name="Oval 4"/>
          <p:cNvSpPr/>
          <p:nvPr/>
        </p:nvSpPr>
        <p:spPr>
          <a:xfrm>
            <a:off x="1524000" y="36576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6" name="Oval 5"/>
          <p:cNvSpPr/>
          <p:nvPr/>
        </p:nvSpPr>
        <p:spPr>
          <a:xfrm>
            <a:off x="1524000" y="39624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7" name="Oval 6"/>
          <p:cNvSpPr/>
          <p:nvPr/>
        </p:nvSpPr>
        <p:spPr>
          <a:xfrm>
            <a:off x="1524000" y="4267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cxnSp>
        <p:nvCxnSpPr>
          <p:cNvPr id="8" name="Straight Connector 7"/>
          <p:cNvCxnSpPr/>
          <p:nvPr/>
        </p:nvCxnSpPr>
        <p:spPr>
          <a:xfrm>
            <a:off x="16764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6764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764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6764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057400" y="33528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3" name="Oval 12"/>
          <p:cNvSpPr/>
          <p:nvPr/>
        </p:nvSpPr>
        <p:spPr>
          <a:xfrm>
            <a:off x="2057400" y="36576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4" name="Oval 13"/>
          <p:cNvSpPr/>
          <p:nvPr/>
        </p:nvSpPr>
        <p:spPr>
          <a:xfrm>
            <a:off x="2057400" y="39624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5" name="Oval 14"/>
          <p:cNvSpPr/>
          <p:nvPr/>
        </p:nvSpPr>
        <p:spPr>
          <a:xfrm>
            <a:off x="2057400" y="4267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cxnSp>
        <p:nvCxnSpPr>
          <p:cNvPr id="16" name="Straight Connector 15"/>
          <p:cNvCxnSpPr/>
          <p:nvPr/>
        </p:nvCxnSpPr>
        <p:spPr>
          <a:xfrm>
            <a:off x="22098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2098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2098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2098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2590800" y="33528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1" name="Oval 20"/>
          <p:cNvSpPr/>
          <p:nvPr/>
        </p:nvSpPr>
        <p:spPr>
          <a:xfrm>
            <a:off x="2590800" y="36576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2" name="Oval 21"/>
          <p:cNvSpPr/>
          <p:nvPr/>
        </p:nvSpPr>
        <p:spPr>
          <a:xfrm>
            <a:off x="2590800" y="39624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3" name="Oval 22"/>
          <p:cNvSpPr/>
          <p:nvPr/>
        </p:nvSpPr>
        <p:spPr>
          <a:xfrm>
            <a:off x="2590800" y="4267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cxnSp>
        <p:nvCxnSpPr>
          <p:cNvPr id="24" name="Straight Connector 23"/>
          <p:cNvCxnSpPr/>
          <p:nvPr/>
        </p:nvCxnSpPr>
        <p:spPr>
          <a:xfrm>
            <a:off x="27432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432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7432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7432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3124200" y="33528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9" name="Oval 28"/>
          <p:cNvSpPr/>
          <p:nvPr/>
        </p:nvSpPr>
        <p:spPr>
          <a:xfrm>
            <a:off x="3124200" y="36576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30" name="Oval 29"/>
          <p:cNvSpPr/>
          <p:nvPr/>
        </p:nvSpPr>
        <p:spPr>
          <a:xfrm>
            <a:off x="3124200" y="39624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31" name="Oval 30"/>
          <p:cNvSpPr/>
          <p:nvPr/>
        </p:nvSpPr>
        <p:spPr>
          <a:xfrm>
            <a:off x="3124200" y="4267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cxnSp>
        <p:nvCxnSpPr>
          <p:cNvPr id="32" name="Straight Connector 31"/>
          <p:cNvCxnSpPr/>
          <p:nvPr/>
        </p:nvCxnSpPr>
        <p:spPr>
          <a:xfrm>
            <a:off x="32766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2766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2766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2766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3657600" y="33528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657600" y="36576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38" name="Oval 37"/>
          <p:cNvSpPr/>
          <p:nvPr/>
        </p:nvSpPr>
        <p:spPr>
          <a:xfrm>
            <a:off x="3657600" y="39624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39" name="Oval 38"/>
          <p:cNvSpPr/>
          <p:nvPr/>
        </p:nvSpPr>
        <p:spPr>
          <a:xfrm>
            <a:off x="3657600" y="4267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cxnSp>
        <p:nvCxnSpPr>
          <p:cNvPr id="40" name="Straight Connector 39"/>
          <p:cNvCxnSpPr/>
          <p:nvPr/>
        </p:nvCxnSpPr>
        <p:spPr>
          <a:xfrm>
            <a:off x="38100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8100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8100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8100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4191000" y="33528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4191000" y="36576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191000" y="39624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47" name="Oval 46"/>
          <p:cNvSpPr/>
          <p:nvPr/>
        </p:nvSpPr>
        <p:spPr>
          <a:xfrm>
            <a:off x="4191000" y="4267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cxnSp>
        <p:nvCxnSpPr>
          <p:cNvPr id="48" name="Straight Connector 47"/>
          <p:cNvCxnSpPr/>
          <p:nvPr/>
        </p:nvCxnSpPr>
        <p:spPr>
          <a:xfrm>
            <a:off x="43434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3434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3434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3434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47244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724400" y="36576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724400" y="39624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4724400" y="4267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cxnSp>
        <p:nvCxnSpPr>
          <p:cNvPr id="56" name="Straight Connector 55"/>
          <p:cNvCxnSpPr/>
          <p:nvPr/>
        </p:nvCxnSpPr>
        <p:spPr>
          <a:xfrm>
            <a:off x="48768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8768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8768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48768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52578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257800" y="3657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257800" y="39624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5257800" y="4267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p:nvPr/>
        </p:nvCxnSpPr>
        <p:spPr>
          <a:xfrm>
            <a:off x="54102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54102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54102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4102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57912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5791200" y="3657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5791200" y="3962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5791200" y="4267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p:cNvCxnSpPr/>
          <p:nvPr/>
        </p:nvCxnSpPr>
        <p:spPr>
          <a:xfrm>
            <a:off x="59436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59436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59436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9436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63246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6324600" y="3657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6324600" y="3962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324600" y="4267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p:cNvCxnSpPr/>
          <p:nvPr/>
        </p:nvCxnSpPr>
        <p:spPr>
          <a:xfrm>
            <a:off x="64770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4770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64770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64770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68580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6858000" y="3657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6858000" y="3962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6858000" y="4267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p:cNvCxnSpPr/>
          <p:nvPr/>
        </p:nvCxnSpPr>
        <p:spPr>
          <a:xfrm>
            <a:off x="70104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70104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70104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70104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73914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7391400" y="3657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391400" y="3962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7391400" y="4267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1066800" y="3657600"/>
            <a:ext cx="312906" cy="369332"/>
          </a:xfrm>
          <a:prstGeom prst="rect">
            <a:avLst/>
          </a:prstGeom>
          <a:noFill/>
        </p:spPr>
        <p:txBody>
          <a:bodyPr wrap="none" rtlCol="0">
            <a:spAutoFit/>
          </a:bodyPr>
          <a:lstStyle/>
          <a:p>
            <a:r>
              <a:rPr lang="en-US" dirty="0" smtClean="0">
                <a:latin typeface="Cambria Math" pitchFamily="18" charset="0"/>
                <a:ea typeface="Cambria Math" pitchFamily="18" charset="0"/>
              </a:rPr>
              <a:t>n</a:t>
            </a:r>
            <a:endParaRPr lang="en-US" dirty="0">
              <a:latin typeface="Cambria Math" pitchFamily="18" charset="0"/>
              <a:ea typeface="Cambria Math" pitchFamily="18" charset="0"/>
            </a:endParaRPr>
          </a:p>
        </p:txBody>
      </p:sp>
      <p:cxnSp>
        <p:nvCxnSpPr>
          <p:cNvPr id="97" name="Straight Connector 96"/>
          <p:cNvCxnSpPr>
            <a:stCxn id="4" idx="4"/>
            <a:endCxn id="5" idx="0"/>
          </p:cNvCxnSpPr>
          <p:nvPr/>
        </p:nvCxnSpPr>
        <p:spPr>
          <a:xfrm>
            <a:off x="16002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5" idx="4"/>
            <a:endCxn id="6" idx="0"/>
          </p:cNvCxnSpPr>
          <p:nvPr/>
        </p:nvCxnSpPr>
        <p:spPr>
          <a:xfrm>
            <a:off x="16002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6" idx="4"/>
            <a:endCxn id="7" idx="0"/>
          </p:cNvCxnSpPr>
          <p:nvPr/>
        </p:nvCxnSpPr>
        <p:spPr>
          <a:xfrm>
            <a:off x="16002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21336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21336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1336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26670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26670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6670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32004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2004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32004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37338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37338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37338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42672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42672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42672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48006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48006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48006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53340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53340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53340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58674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58674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58674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64008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64008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64008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9342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69342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69342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74676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74676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74676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47394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Isoperimetry</a:t>
            </a:r>
            <a:r>
              <a:rPr lang="en-US" dirty="0" smtClean="0"/>
              <a:t> in the Grid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8229600" cy="4876800"/>
              </a:xfrm>
            </p:spPr>
            <p:txBody>
              <a:bodyPr>
                <a:normAutofit/>
              </a:bodyPr>
              <a:lstStyle/>
              <a:p>
                <a:r>
                  <a:rPr lang="en-US" dirty="0" smtClean="0"/>
                  <a:t>Observation: If we have </a:t>
                </a:r>
                <a14:m>
                  <m:oMath xmlns:m="http://schemas.openxmlformats.org/officeDocument/2006/math">
                    <m:r>
                      <a:rPr lang="en-US" i="1" dirty="0" smtClean="0">
                        <a:latin typeface="Cambria Math"/>
                      </a:rPr>
                      <m:t>𝑘</m:t>
                    </m:r>
                  </m:oMath>
                </a14:m>
                <a:r>
                  <a:rPr lang="en-US" dirty="0" smtClean="0"/>
                  <a:t> medium subsets of the grid of </a:t>
                </a:r>
                <a:r>
                  <a:rPr lang="en-US" dirty="0" err="1" smtClean="0"/>
                  <a:t>superincreasing</a:t>
                </a:r>
                <a:r>
                  <a:rPr lang="en-US" dirty="0" smtClean="0"/>
                  <a:t> sizes, have at least </a:t>
                </a:r>
                <a14:m>
                  <m:oMath xmlns:m="http://schemas.openxmlformats.org/officeDocument/2006/math">
                    <m:r>
                      <a:rPr lang="en-US" i="1" dirty="0" smtClean="0">
                        <a:latin typeface="Cambria Math"/>
                      </a:rPr>
                      <m:t>𝑘𝑛</m:t>
                    </m:r>
                  </m:oMath>
                </a14:m>
                <a:r>
                  <a:rPr lang="en-US" dirty="0" smtClean="0"/>
                  <a:t> edges in the union of their boundaries.</a:t>
                </a:r>
              </a:p>
              <a:p>
                <a:endParaRPr lang="en-US" dirty="0"/>
              </a:p>
              <a:p>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876800"/>
              </a:xfrm>
              <a:blipFill rotWithShape="1">
                <a:blip r:embed="rId2"/>
                <a:stretch>
                  <a:fillRect l="-1630" t="-1500" r="-963"/>
                </a:stretch>
              </a:blipFill>
            </p:spPr>
            <p:txBody>
              <a:bodyPr/>
              <a:lstStyle/>
              <a:p>
                <a:r>
                  <a:rPr lang="en-US">
                    <a:noFill/>
                  </a:rPr>
                  <a:t> </a:t>
                </a:r>
              </a:p>
            </p:txBody>
          </p:sp>
        </mc:Fallback>
      </mc:AlternateContent>
      <p:sp>
        <p:nvSpPr>
          <p:cNvPr id="4" name="Oval 3"/>
          <p:cNvSpPr/>
          <p:nvPr/>
        </p:nvSpPr>
        <p:spPr>
          <a:xfrm>
            <a:off x="1524000" y="33528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5" name="Oval 4"/>
          <p:cNvSpPr/>
          <p:nvPr/>
        </p:nvSpPr>
        <p:spPr>
          <a:xfrm>
            <a:off x="1524000" y="36576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6" name="Oval 5"/>
          <p:cNvSpPr/>
          <p:nvPr/>
        </p:nvSpPr>
        <p:spPr>
          <a:xfrm>
            <a:off x="1524000" y="39624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7" name="Oval 6"/>
          <p:cNvSpPr/>
          <p:nvPr/>
        </p:nvSpPr>
        <p:spPr>
          <a:xfrm>
            <a:off x="1524000" y="4267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cxnSp>
        <p:nvCxnSpPr>
          <p:cNvPr id="8" name="Straight Connector 7"/>
          <p:cNvCxnSpPr/>
          <p:nvPr/>
        </p:nvCxnSpPr>
        <p:spPr>
          <a:xfrm>
            <a:off x="16764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6764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764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6764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057400" y="33528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3" name="Oval 12"/>
          <p:cNvSpPr/>
          <p:nvPr/>
        </p:nvSpPr>
        <p:spPr>
          <a:xfrm>
            <a:off x="2057400" y="36576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4" name="Oval 13"/>
          <p:cNvSpPr/>
          <p:nvPr/>
        </p:nvSpPr>
        <p:spPr>
          <a:xfrm>
            <a:off x="2057400" y="39624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5" name="Oval 14"/>
          <p:cNvSpPr/>
          <p:nvPr/>
        </p:nvSpPr>
        <p:spPr>
          <a:xfrm>
            <a:off x="2057400" y="4267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cxnSp>
        <p:nvCxnSpPr>
          <p:cNvPr id="16" name="Straight Connector 15"/>
          <p:cNvCxnSpPr/>
          <p:nvPr/>
        </p:nvCxnSpPr>
        <p:spPr>
          <a:xfrm>
            <a:off x="22098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2098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2098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2098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2590800" y="33528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1" name="Oval 20"/>
          <p:cNvSpPr/>
          <p:nvPr/>
        </p:nvSpPr>
        <p:spPr>
          <a:xfrm>
            <a:off x="2590800" y="36576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2" name="Oval 21"/>
          <p:cNvSpPr/>
          <p:nvPr/>
        </p:nvSpPr>
        <p:spPr>
          <a:xfrm>
            <a:off x="2590800" y="39624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3" name="Oval 22"/>
          <p:cNvSpPr/>
          <p:nvPr/>
        </p:nvSpPr>
        <p:spPr>
          <a:xfrm>
            <a:off x="2590800" y="4267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cxnSp>
        <p:nvCxnSpPr>
          <p:cNvPr id="24" name="Straight Connector 23"/>
          <p:cNvCxnSpPr/>
          <p:nvPr/>
        </p:nvCxnSpPr>
        <p:spPr>
          <a:xfrm>
            <a:off x="27432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432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7432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7432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3124200" y="33528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9" name="Oval 28"/>
          <p:cNvSpPr/>
          <p:nvPr/>
        </p:nvSpPr>
        <p:spPr>
          <a:xfrm>
            <a:off x="3124200" y="36576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30" name="Oval 29"/>
          <p:cNvSpPr/>
          <p:nvPr/>
        </p:nvSpPr>
        <p:spPr>
          <a:xfrm>
            <a:off x="3124200" y="39624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31" name="Oval 30"/>
          <p:cNvSpPr/>
          <p:nvPr/>
        </p:nvSpPr>
        <p:spPr>
          <a:xfrm>
            <a:off x="3124200" y="4267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cxnSp>
        <p:nvCxnSpPr>
          <p:cNvPr id="32" name="Straight Connector 31"/>
          <p:cNvCxnSpPr/>
          <p:nvPr/>
        </p:nvCxnSpPr>
        <p:spPr>
          <a:xfrm>
            <a:off x="32766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2766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2766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2766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3657600" y="33528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657600" y="36576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38" name="Oval 37"/>
          <p:cNvSpPr/>
          <p:nvPr/>
        </p:nvSpPr>
        <p:spPr>
          <a:xfrm>
            <a:off x="3657600" y="39624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39" name="Oval 38"/>
          <p:cNvSpPr/>
          <p:nvPr/>
        </p:nvSpPr>
        <p:spPr>
          <a:xfrm>
            <a:off x="3657600" y="4267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cxnSp>
        <p:nvCxnSpPr>
          <p:cNvPr id="40" name="Straight Connector 39"/>
          <p:cNvCxnSpPr/>
          <p:nvPr/>
        </p:nvCxnSpPr>
        <p:spPr>
          <a:xfrm>
            <a:off x="38100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8100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8100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8100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4191000" y="33528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4191000" y="36576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191000" y="39624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47" name="Oval 46"/>
          <p:cNvSpPr/>
          <p:nvPr/>
        </p:nvSpPr>
        <p:spPr>
          <a:xfrm>
            <a:off x="4191000" y="4267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cxnSp>
        <p:nvCxnSpPr>
          <p:cNvPr id="48" name="Straight Connector 47"/>
          <p:cNvCxnSpPr/>
          <p:nvPr/>
        </p:nvCxnSpPr>
        <p:spPr>
          <a:xfrm>
            <a:off x="43434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3434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3434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3434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47244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724400" y="36576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724400" y="39624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4724400" y="4267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cxnSp>
        <p:nvCxnSpPr>
          <p:cNvPr id="56" name="Straight Connector 55"/>
          <p:cNvCxnSpPr/>
          <p:nvPr/>
        </p:nvCxnSpPr>
        <p:spPr>
          <a:xfrm>
            <a:off x="48768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8768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8768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48768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52578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257800" y="3657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257800" y="39624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5257800" y="4267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p:nvPr/>
        </p:nvCxnSpPr>
        <p:spPr>
          <a:xfrm>
            <a:off x="54102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54102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54102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4102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57912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5791200" y="3657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5791200" y="3962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5791200" y="4267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p:cNvCxnSpPr/>
          <p:nvPr/>
        </p:nvCxnSpPr>
        <p:spPr>
          <a:xfrm>
            <a:off x="59436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59436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59436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9436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63246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6324600" y="3657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6324600" y="3962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324600" y="4267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p:cNvCxnSpPr/>
          <p:nvPr/>
        </p:nvCxnSpPr>
        <p:spPr>
          <a:xfrm>
            <a:off x="64770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4770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64770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64770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68580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6858000" y="3657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6858000" y="3962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6858000" y="4267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p:cNvCxnSpPr/>
          <p:nvPr/>
        </p:nvCxnSpPr>
        <p:spPr>
          <a:xfrm>
            <a:off x="70104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70104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70104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70104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73914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7391400" y="3657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391400" y="3962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7391400" y="4267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1066800" y="3657600"/>
            <a:ext cx="312906" cy="369332"/>
          </a:xfrm>
          <a:prstGeom prst="rect">
            <a:avLst/>
          </a:prstGeom>
          <a:noFill/>
        </p:spPr>
        <p:txBody>
          <a:bodyPr wrap="none" rtlCol="0">
            <a:spAutoFit/>
          </a:bodyPr>
          <a:lstStyle/>
          <a:p>
            <a:r>
              <a:rPr lang="en-US" dirty="0" smtClean="0">
                <a:latin typeface="Cambria Math" pitchFamily="18" charset="0"/>
                <a:ea typeface="Cambria Math" pitchFamily="18" charset="0"/>
              </a:rPr>
              <a:t>n</a:t>
            </a:r>
            <a:endParaRPr lang="en-US" dirty="0">
              <a:latin typeface="Cambria Math" pitchFamily="18" charset="0"/>
              <a:ea typeface="Cambria Math" pitchFamily="18" charset="0"/>
            </a:endParaRPr>
          </a:p>
        </p:txBody>
      </p:sp>
      <p:cxnSp>
        <p:nvCxnSpPr>
          <p:cNvPr id="97" name="Straight Connector 96"/>
          <p:cNvCxnSpPr>
            <a:stCxn id="4" idx="4"/>
            <a:endCxn id="5" idx="0"/>
          </p:cNvCxnSpPr>
          <p:nvPr/>
        </p:nvCxnSpPr>
        <p:spPr>
          <a:xfrm>
            <a:off x="16002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5" idx="4"/>
            <a:endCxn id="6" idx="0"/>
          </p:cNvCxnSpPr>
          <p:nvPr/>
        </p:nvCxnSpPr>
        <p:spPr>
          <a:xfrm>
            <a:off x="16002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6" idx="4"/>
            <a:endCxn id="7" idx="0"/>
          </p:cNvCxnSpPr>
          <p:nvPr/>
        </p:nvCxnSpPr>
        <p:spPr>
          <a:xfrm>
            <a:off x="16002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21336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21336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1336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26670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26670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6670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32004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2004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32004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37338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37338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37338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42672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42672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42672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48006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48006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48006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53340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53340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53340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58674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58674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58674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64008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64008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64008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9342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69342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69342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74676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74676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74676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39143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Isoperimetry</a:t>
            </a:r>
            <a:r>
              <a:rPr lang="en-US" dirty="0" smtClean="0"/>
              <a:t> in the Grid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8229600" cy="4876800"/>
              </a:xfrm>
            </p:spPr>
            <p:txBody>
              <a:bodyPr>
                <a:normAutofit/>
              </a:bodyPr>
              <a:lstStyle/>
              <a:p>
                <a:r>
                  <a:rPr lang="en-US" dirty="0" smtClean="0"/>
                  <a:t>Observation: If we have </a:t>
                </a:r>
                <a14:m>
                  <m:oMath xmlns:m="http://schemas.openxmlformats.org/officeDocument/2006/math">
                    <m:r>
                      <a:rPr lang="en-US" i="1" dirty="0" smtClean="0">
                        <a:latin typeface="Cambria Math"/>
                      </a:rPr>
                      <m:t>𝑘</m:t>
                    </m:r>
                  </m:oMath>
                </a14:m>
                <a:r>
                  <a:rPr lang="en-US" dirty="0" smtClean="0"/>
                  <a:t> medium subsets of the grid of </a:t>
                </a:r>
                <a:r>
                  <a:rPr lang="en-US" dirty="0" err="1" smtClean="0"/>
                  <a:t>superincreasing</a:t>
                </a:r>
                <a:r>
                  <a:rPr lang="en-US" dirty="0" smtClean="0"/>
                  <a:t> sizes, have at least </a:t>
                </a:r>
                <a14:m>
                  <m:oMath xmlns:m="http://schemas.openxmlformats.org/officeDocument/2006/math">
                    <m:r>
                      <a:rPr lang="en-US" i="1" dirty="0" smtClean="0">
                        <a:latin typeface="Cambria Math"/>
                      </a:rPr>
                      <m:t>𝑘𝑛</m:t>
                    </m:r>
                  </m:oMath>
                </a14:m>
                <a:r>
                  <a:rPr lang="en-US" dirty="0" smtClean="0"/>
                  <a:t> edges in the union of their boundaries.</a:t>
                </a:r>
              </a:p>
              <a:p>
                <a:endParaRPr lang="en-US" dirty="0"/>
              </a:p>
              <a:p>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876800"/>
              </a:xfrm>
              <a:blipFill rotWithShape="1">
                <a:blip r:embed="rId2"/>
                <a:stretch>
                  <a:fillRect l="-1630" t="-1500" r="-963"/>
                </a:stretch>
              </a:blipFill>
            </p:spPr>
            <p:txBody>
              <a:bodyPr/>
              <a:lstStyle/>
              <a:p>
                <a:r>
                  <a:rPr lang="en-US">
                    <a:noFill/>
                  </a:rPr>
                  <a:t> </a:t>
                </a:r>
              </a:p>
            </p:txBody>
          </p:sp>
        </mc:Fallback>
      </mc:AlternateContent>
      <p:sp>
        <p:nvSpPr>
          <p:cNvPr id="4" name="Oval 3"/>
          <p:cNvSpPr/>
          <p:nvPr/>
        </p:nvSpPr>
        <p:spPr>
          <a:xfrm>
            <a:off x="1524000" y="33528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5" name="Oval 4"/>
          <p:cNvSpPr/>
          <p:nvPr/>
        </p:nvSpPr>
        <p:spPr>
          <a:xfrm>
            <a:off x="1524000" y="3657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6" name="Oval 5"/>
          <p:cNvSpPr/>
          <p:nvPr/>
        </p:nvSpPr>
        <p:spPr>
          <a:xfrm>
            <a:off x="1524000" y="39624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7" name="Oval 6"/>
          <p:cNvSpPr/>
          <p:nvPr/>
        </p:nvSpPr>
        <p:spPr>
          <a:xfrm>
            <a:off x="1524000" y="42672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cxnSp>
        <p:nvCxnSpPr>
          <p:cNvPr id="8" name="Straight Connector 7"/>
          <p:cNvCxnSpPr/>
          <p:nvPr/>
        </p:nvCxnSpPr>
        <p:spPr>
          <a:xfrm>
            <a:off x="16764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6764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764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6764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057400" y="33528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3" name="Oval 12"/>
          <p:cNvSpPr/>
          <p:nvPr/>
        </p:nvSpPr>
        <p:spPr>
          <a:xfrm>
            <a:off x="2057400" y="3657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4" name="Oval 13"/>
          <p:cNvSpPr/>
          <p:nvPr/>
        </p:nvSpPr>
        <p:spPr>
          <a:xfrm>
            <a:off x="2057400" y="39624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5" name="Oval 14"/>
          <p:cNvSpPr/>
          <p:nvPr/>
        </p:nvSpPr>
        <p:spPr>
          <a:xfrm>
            <a:off x="2057400" y="42672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cxnSp>
        <p:nvCxnSpPr>
          <p:cNvPr id="16" name="Straight Connector 15"/>
          <p:cNvCxnSpPr/>
          <p:nvPr/>
        </p:nvCxnSpPr>
        <p:spPr>
          <a:xfrm>
            <a:off x="22098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2098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2098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2098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2590800" y="33528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1" name="Oval 20"/>
          <p:cNvSpPr/>
          <p:nvPr/>
        </p:nvSpPr>
        <p:spPr>
          <a:xfrm>
            <a:off x="2590800" y="3657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2" name="Oval 21"/>
          <p:cNvSpPr/>
          <p:nvPr/>
        </p:nvSpPr>
        <p:spPr>
          <a:xfrm>
            <a:off x="2590800" y="39624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3" name="Oval 22"/>
          <p:cNvSpPr/>
          <p:nvPr/>
        </p:nvSpPr>
        <p:spPr>
          <a:xfrm>
            <a:off x="2590800" y="42672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cxnSp>
        <p:nvCxnSpPr>
          <p:cNvPr id="24" name="Straight Connector 23"/>
          <p:cNvCxnSpPr/>
          <p:nvPr/>
        </p:nvCxnSpPr>
        <p:spPr>
          <a:xfrm>
            <a:off x="27432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432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7432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7432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3124200" y="33528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9" name="Oval 28"/>
          <p:cNvSpPr/>
          <p:nvPr/>
        </p:nvSpPr>
        <p:spPr>
          <a:xfrm>
            <a:off x="3124200" y="3657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30" name="Oval 29"/>
          <p:cNvSpPr/>
          <p:nvPr/>
        </p:nvSpPr>
        <p:spPr>
          <a:xfrm>
            <a:off x="3124200" y="39624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31" name="Oval 30"/>
          <p:cNvSpPr/>
          <p:nvPr/>
        </p:nvSpPr>
        <p:spPr>
          <a:xfrm>
            <a:off x="3124200" y="4267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cxnSp>
        <p:nvCxnSpPr>
          <p:cNvPr id="32" name="Straight Connector 31"/>
          <p:cNvCxnSpPr/>
          <p:nvPr/>
        </p:nvCxnSpPr>
        <p:spPr>
          <a:xfrm>
            <a:off x="32766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2766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2766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2766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3657600" y="33528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657600" y="3657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38" name="Oval 37"/>
          <p:cNvSpPr/>
          <p:nvPr/>
        </p:nvSpPr>
        <p:spPr>
          <a:xfrm>
            <a:off x="3657600" y="39624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39" name="Oval 38"/>
          <p:cNvSpPr/>
          <p:nvPr/>
        </p:nvSpPr>
        <p:spPr>
          <a:xfrm>
            <a:off x="3657600" y="4267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cxnSp>
        <p:nvCxnSpPr>
          <p:cNvPr id="40" name="Straight Connector 39"/>
          <p:cNvCxnSpPr/>
          <p:nvPr/>
        </p:nvCxnSpPr>
        <p:spPr>
          <a:xfrm>
            <a:off x="38100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8100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8100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8100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4191000" y="33528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4191000" y="3657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191000" y="39624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47" name="Oval 46"/>
          <p:cNvSpPr/>
          <p:nvPr/>
        </p:nvSpPr>
        <p:spPr>
          <a:xfrm>
            <a:off x="4191000" y="4267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cxnSp>
        <p:nvCxnSpPr>
          <p:cNvPr id="48" name="Straight Connector 47"/>
          <p:cNvCxnSpPr/>
          <p:nvPr/>
        </p:nvCxnSpPr>
        <p:spPr>
          <a:xfrm>
            <a:off x="43434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3434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3434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3434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47244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724400" y="36576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724400" y="39624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4724400" y="4267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cxnSp>
        <p:nvCxnSpPr>
          <p:cNvPr id="56" name="Straight Connector 55"/>
          <p:cNvCxnSpPr/>
          <p:nvPr/>
        </p:nvCxnSpPr>
        <p:spPr>
          <a:xfrm>
            <a:off x="48768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8768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8768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48768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52578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257800" y="3657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257800" y="39624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5257800" y="4267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p:nvPr/>
        </p:nvCxnSpPr>
        <p:spPr>
          <a:xfrm>
            <a:off x="54102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54102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54102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4102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57912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5791200" y="3657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5791200" y="3962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5791200" y="4267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p:cNvCxnSpPr/>
          <p:nvPr/>
        </p:nvCxnSpPr>
        <p:spPr>
          <a:xfrm>
            <a:off x="59436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59436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59436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9436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63246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6324600" y="3657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6324600" y="3962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324600" y="4267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p:cNvCxnSpPr/>
          <p:nvPr/>
        </p:nvCxnSpPr>
        <p:spPr>
          <a:xfrm>
            <a:off x="64770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4770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64770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64770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68580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6858000" y="3657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6858000" y="3962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6858000" y="4267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p:cNvCxnSpPr/>
          <p:nvPr/>
        </p:nvCxnSpPr>
        <p:spPr>
          <a:xfrm>
            <a:off x="70104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70104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70104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70104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73914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7391400" y="3657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391400" y="3962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7391400" y="4267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1066800" y="3657600"/>
            <a:ext cx="312906" cy="369332"/>
          </a:xfrm>
          <a:prstGeom prst="rect">
            <a:avLst/>
          </a:prstGeom>
          <a:noFill/>
        </p:spPr>
        <p:txBody>
          <a:bodyPr wrap="none" rtlCol="0">
            <a:spAutoFit/>
          </a:bodyPr>
          <a:lstStyle/>
          <a:p>
            <a:r>
              <a:rPr lang="en-US" dirty="0" smtClean="0">
                <a:latin typeface="Cambria Math" pitchFamily="18" charset="0"/>
                <a:ea typeface="Cambria Math" pitchFamily="18" charset="0"/>
              </a:rPr>
              <a:t>n</a:t>
            </a:r>
            <a:endParaRPr lang="en-US" dirty="0">
              <a:latin typeface="Cambria Math" pitchFamily="18" charset="0"/>
              <a:ea typeface="Cambria Math" pitchFamily="18" charset="0"/>
            </a:endParaRPr>
          </a:p>
        </p:txBody>
      </p:sp>
      <p:cxnSp>
        <p:nvCxnSpPr>
          <p:cNvPr id="97" name="Straight Connector 96"/>
          <p:cNvCxnSpPr>
            <a:stCxn id="4" idx="4"/>
            <a:endCxn id="5" idx="0"/>
          </p:cNvCxnSpPr>
          <p:nvPr/>
        </p:nvCxnSpPr>
        <p:spPr>
          <a:xfrm>
            <a:off x="16002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5" idx="4"/>
            <a:endCxn id="6" idx="0"/>
          </p:cNvCxnSpPr>
          <p:nvPr/>
        </p:nvCxnSpPr>
        <p:spPr>
          <a:xfrm>
            <a:off x="16002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6" idx="4"/>
            <a:endCxn id="7" idx="0"/>
          </p:cNvCxnSpPr>
          <p:nvPr/>
        </p:nvCxnSpPr>
        <p:spPr>
          <a:xfrm>
            <a:off x="16002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21336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21336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1336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26670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26670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6670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32004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2004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32004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37338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37338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37338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42672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42672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42672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48006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48006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48006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53340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53340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53340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58674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58674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58674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64008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64008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64008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9342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69342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69342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74676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74676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74676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62032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Isoperimetry</a:t>
            </a:r>
            <a:r>
              <a:rPr lang="en-US" dirty="0" smtClean="0"/>
              <a:t> in the Grid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8229600" cy="4876800"/>
              </a:xfrm>
            </p:spPr>
            <p:txBody>
              <a:bodyPr>
                <a:normAutofit/>
              </a:bodyPr>
              <a:lstStyle/>
              <a:p>
                <a:r>
                  <a:rPr lang="en-US" dirty="0" smtClean="0"/>
                  <a:t>Observation: If we have </a:t>
                </a:r>
                <a14:m>
                  <m:oMath xmlns:m="http://schemas.openxmlformats.org/officeDocument/2006/math">
                    <m:r>
                      <a:rPr lang="en-US" i="1" dirty="0" smtClean="0">
                        <a:latin typeface="Cambria Math"/>
                      </a:rPr>
                      <m:t>𝑘</m:t>
                    </m:r>
                  </m:oMath>
                </a14:m>
                <a:r>
                  <a:rPr lang="en-US" dirty="0" smtClean="0"/>
                  <a:t> medium subsets of the grid of </a:t>
                </a:r>
                <a:r>
                  <a:rPr lang="en-US" dirty="0" err="1" smtClean="0"/>
                  <a:t>superincreasing</a:t>
                </a:r>
                <a:r>
                  <a:rPr lang="en-US" dirty="0" smtClean="0"/>
                  <a:t> sizes, have at least </a:t>
                </a:r>
                <a14:m>
                  <m:oMath xmlns:m="http://schemas.openxmlformats.org/officeDocument/2006/math">
                    <m:r>
                      <a:rPr lang="en-US" i="1" dirty="0" smtClean="0">
                        <a:latin typeface="Cambria Math"/>
                      </a:rPr>
                      <m:t>𝑘𝑛</m:t>
                    </m:r>
                  </m:oMath>
                </a14:m>
                <a:r>
                  <a:rPr lang="en-US" dirty="0" smtClean="0"/>
                  <a:t> edges in the union of their boundaries.</a:t>
                </a:r>
              </a:p>
              <a:p>
                <a:endParaRPr lang="en-US" dirty="0"/>
              </a:p>
              <a:p>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876800"/>
              </a:xfrm>
              <a:blipFill rotWithShape="1">
                <a:blip r:embed="rId2"/>
                <a:stretch>
                  <a:fillRect l="-1630" t="-1500" r="-963"/>
                </a:stretch>
              </a:blipFill>
            </p:spPr>
            <p:txBody>
              <a:bodyPr/>
              <a:lstStyle/>
              <a:p>
                <a:r>
                  <a:rPr lang="en-US">
                    <a:noFill/>
                  </a:rPr>
                  <a:t> </a:t>
                </a:r>
              </a:p>
            </p:txBody>
          </p:sp>
        </mc:Fallback>
      </mc:AlternateContent>
      <p:sp>
        <p:nvSpPr>
          <p:cNvPr id="4" name="Oval 3"/>
          <p:cNvSpPr/>
          <p:nvPr/>
        </p:nvSpPr>
        <p:spPr>
          <a:xfrm>
            <a:off x="1524000" y="33528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5" name="Oval 4"/>
          <p:cNvSpPr/>
          <p:nvPr/>
        </p:nvSpPr>
        <p:spPr>
          <a:xfrm>
            <a:off x="1524000" y="36576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6" name="Oval 5"/>
          <p:cNvSpPr/>
          <p:nvPr/>
        </p:nvSpPr>
        <p:spPr>
          <a:xfrm>
            <a:off x="1524000" y="39624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7" name="Oval 6"/>
          <p:cNvSpPr/>
          <p:nvPr/>
        </p:nvSpPr>
        <p:spPr>
          <a:xfrm>
            <a:off x="1524000" y="42672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cxnSp>
        <p:nvCxnSpPr>
          <p:cNvPr id="8" name="Straight Connector 7"/>
          <p:cNvCxnSpPr/>
          <p:nvPr/>
        </p:nvCxnSpPr>
        <p:spPr>
          <a:xfrm>
            <a:off x="16764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6764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764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6764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057400" y="33528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3" name="Oval 12"/>
          <p:cNvSpPr/>
          <p:nvPr/>
        </p:nvSpPr>
        <p:spPr>
          <a:xfrm>
            <a:off x="2057400" y="36576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4" name="Oval 13"/>
          <p:cNvSpPr/>
          <p:nvPr/>
        </p:nvSpPr>
        <p:spPr>
          <a:xfrm>
            <a:off x="2057400" y="39624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5" name="Oval 14"/>
          <p:cNvSpPr/>
          <p:nvPr/>
        </p:nvSpPr>
        <p:spPr>
          <a:xfrm>
            <a:off x="2057400" y="42672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cxnSp>
        <p:nvCxnSpPr>
          <p:cNvPr id="16" name="Straight Connector 15"/>
          <p:cNvCxnSpPr/>
          <p:nvPr/>
        </p:nvCxnSpPr>
        <p:spPr>
          <a:xfrm>
            <a:off x="22098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2098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2098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2098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2590800" y="33528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1" name="Oval 20"/>
          <p:cNvSpPr/>
          <p:nvPr/>
        </p:nvSpPr>
        <p:spPr>
          <a:xfrm>
            <a:off x="2590800" y="3657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2" name="Oval 21"/>
          <p:cNvSpPr/>
          <p:nvPr/>
        </p:nvSpPr>
        <p:spPr>
          <a:xfrm>
            <a:off x="2590800" y="39624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3" name="Oval 22"/>
          <p:cNvSpPr/>
          <p:nvPr/>
        </p:nvSpPr>
        <p:spPr>
          <a:xfrm>
            <a:off x="2590800" y="42672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cxnSp>
        <p:nvCxnSpPr>
          <p:cNvPr id="24" name="Straight Connector 23"/>
          <p:cNvCxnSpPr/>
          <p:nvPr/>
        </p:nvCxnSpPr>
        <p:spPr>
          <a:xfrm>
            <a:off x="27432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432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7432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7432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3124200" y="33528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9" name="Oval 28"/>
          <p:cNvSpPr/>
          <p:nvPr/>
        </p:nvSpPr>
        <p:spPr>
          <a:xfrm>
            <a:off x="3124200" y="3657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30" name="Oval 29"/>
          <p:cNvSpPr/>
          <p:nvPr/>
        </p:nvSpPr>
        <p:spPr>
          <a:xfrm>
            <a:off x="3124200" y="39624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31" name="Oval 30"/>
          <p:cNvSpPr/>
          <p:nvPr/>
        </p:nvSpPr>
        <p:spPr>
          <a:xfrm>
            <a:off x="3124200" y="4267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cxnSp>
        <p:nvCxnSpPr>
          <p:cNvPr id="32" name="Straight Connector 31"/>
          <p:cNvCxnSpPr/>
          <p:nvPr/>
        </p:nvCxnSpPr>
        <p:spPr>
          <a:xfrm>
            <a:off x="32766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2766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2766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2766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3657600" y="33528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657600" y="3657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38" name="Oval 37"/>
          <p:cNvSpPr/>
          <p:nvPr/>
        </p:nvSpPr>
        <p:spPr>
          <a:xfrm>
            <a:off x="3657600" y="39624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39" name="Oval 38"/>
          <p:cNvSpPr/>
          <p:nvPr/>
        </p:nvSpPr>
        <p:spPr>
          <a:xfrm>
            <a:off x="3657600" y="4267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cxnSp>
        <p:nvCxnSpPr>
          <p:cNvPr id="40" name="Straight Connector 39"/>
          <p:cNvCxnSpPr/>
          <p:nvPr/>
        </p:nvCxnSpPr>
        <p:spPr>
          <a:xfrm>
            <a:off x="38100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8100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8100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8100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4191000" y="33528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4191000" y="3657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191000" y="39624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47" name="Oval 46"/>
          <p:cNvSpPr/>
          <p:nvPr/>
        </p:nvSpPr>
        <p:spPr>
          <a:xfrm>
            <a:off x="4191000" y="4267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cxnSp>
        <p:nvCxnSpPr>
          <p:cNvPr id="48" name="Straight Connector 47"/>
          <p:cNvCxnSpPr/>
          <p:nvPr/>
        </p:nvCxnSpPr>
        <p:spPr>
          <a:xfrm>
            <a:off x="43434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3434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3434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3434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47244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724400" y="36576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724400" y="39624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4724400" y="4267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cxnSp>
        <p:nvCxnSpPr>
          <p:cNvPr id="56" name="Straight Connector 55"/>
          <p:cNvCxnSpPr/>
          <p:nvPr/>
        </p:nvCxnSpPr>
        <p:spPr>
          <a:xfrm>
            <a:off x="48768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8768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8768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48768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52578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257800" y="3657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257800" y="39624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5257800" y="4267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p:nvPr/>
        </p:nvCxnSpPr>
        <p:spPr>
          <a:xfrm>
            <a:off x="54102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54102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54102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4102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57912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5791200" y="3657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5791200" y="3962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5791200" y="4267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p:cNvCxnSpPr/>
          <p:nvPr/>
        </p:nvCxnSpPr>
        <p:spPr>
          <a:xfrm>
            <a:off x="59436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59436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59436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9436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63246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6324600" y="3657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6324600" y="3962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324600" y="4267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p:cNvCxnSpPr/>
          <p:nvPr/>
        </p:nvCxnSpPr>
        <p:spPr>
          <a:xfrm>
            <a:off x="64770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4770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64770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64770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68580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6858000" y="3657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6858000" y="3962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6858000" y="4267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p:cNvCxnSpPr/>
          <p:nvPr/>
        </p:nvCxnSpPr>
        <p:spPr>
          <a:xfrm>
            <a:off x="70104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70104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70104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70104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73914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7391400" y="3657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391400" y="3962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7391400" y="4267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1066800" y="3657600"/>
            <a:ext cx="312906" cy="369332"/>
          </a:xfrm>
          <a:prstGeom prst="rect">
            <a:avLst/>
          </a:prstGeom>
          <a:noFill/>
        </p:spPr>
        <p:txBody>
          <a:bodyPr wrap="none" rtlCol="0">
            <a:spAutoFit/>
          </a:bodyPr>
          <a:lstStyle/>
          <a:p>
            <a:r>
              <a:rPr lang="en-US" dirty="0" smtClean="0">
                <a:latin typeface="Cambria Math" pitchFamily="18" charset="0"/>
                <a:ea typeface="Cambria Math" pitchFamily="18" charset="0"/>
              </a:rPr>
              <a:t>n</a:t>
            </a:r>
            <a:endParaRPr lang="en-US" dirty="0">
              <a:latin typeface="Cambria Math" pitchFamily="18" charset="0"/>
              <a:ea typeface="Cambria Math" pitchFamily="18" charset="0"/>
            </a:endParaRPr>
          </a:p>
        </p:txBody>
      </p:sp>
      <p:cxnSp>
        <p:nvCxnSpPr>
          <p:cNvPr id="97" name="Straight Connector 96"/>
          <p:cNvCxnSpPr>
            <a:stCxn id="4" idx="4"/>
            <a:endCxn id="5" idx="0"/>
          </p:cNvCxnSpPr>
          <p:nvPr/>
        </p:nvCxnSpPr>
        <p:spPr>
          <a:xfrm>
            <a:off x="16002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5" idx="4"/>
            <a:endCxn id="6" idx="0"/>
          </p:cNvCxnSpPr>
          <p:nvPr/>
        </p:nvCxnSpPr>
        <p:spPr>
          <a:xfrm>
            <a:off x="16002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6" idx="4"/>
            <a:endCxn id="7" idx="0"/>
          </p:cNvCxnSpPr>
          <p:nvPr/>
        </p:nvCxnSpPr>
        <p:spPr>
          <a:xfrm>
            <a:off x="16002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21336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21336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1336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26670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26670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6670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32004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2004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32004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37338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37338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37338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42672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42672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42672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48006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48006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48006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53340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53340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53340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58674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58674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58674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64008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64008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64008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9342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69342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69342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74676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74676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74676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721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Isoperimetry</a:t>
            </a:r>
            <a:r>
              <a:rPr lang="en-US" dirty="0" smtClean="0"/>
              <a:t> in the Grid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8229600" cy="4876800"/>
              </a:xfrm>
            </p:spPr>
            <p:txBody>
              <a:bodyPr>
                <a:normAutofit/>
              </a:bodyPr>
              <a:lstStyle/>
              <a:p>
                <a:r>
                  <a:rPr lang="en-US" dirty="0" smtClean="0"/>
                  <a:t>Observation: If we have </a:t>
                </a:r>
                <a14:m>
                  <m:oMath xmlns:m="http://schemas.openxmlformats.org/officeDocument/2006/math">
                    <m:r>
                      <a:rPr lang="en-US" i="1" dirty="0" smtClean="0">
                        <a:latin typeface="Cambria Math"/>
                      </a:rPr>
                      <m:t>𝑘</m:t>
                    </m:r>
                  </m:oMath>
                </a14:m>
                <a:r>
                  <a:rPr lang="en-US" dirty="0" smtClean="0"/>
                  <a:t> medium subsets of the grid of </a:t>
                </a:r>
                <a:r>
                  <a:rPr lang="en-US" dirty="0" err="1" smtClean="0"/>
                  <a:t>superincreasing</a:t>
                </a:r>
                <a:r>
                  <a:rPr lang="en-US" dirty="0" smtClean="0"/>
                  <a:t> sizes, have at least </a:t>
                </a:r>
                <a14:m>
                  <m:oMath xmlns:m="http://schemas.openxmlformats.org/officeDocument/2006/math">
                    <m:r>
                      <a:rPr lang="en-US" i="1" dirty="0" smtClean="0">
                        <a:latin typeface="Cambria Math"/>
                      </a:rPr>
                      <m:t>𝑘𝑛</m:t>
                    </m:r>
                  </m:oMath>
                </a14:m>
                <a:r>
                  <a:rPr lang="en-US" dirty="0" smtClean="0"/>
                  <a:t> edges in the union of their boundaries.</a:t>
                </a:r>
              </a:p>
              <a:p>
                <a:endParaRPr lang="en-US" dirty="0"/>
              </a:p>
              <a:p>
                <a:pPr marL="0" indent="0">
                  <a:buNone/>
                </a:pPr>
                <a:endParaRPr lang="en-US" dirty="0"/>
              </a:p>
              <a:p>
                <a:pPr marL="0" indent="0">
                  <a:buNone/>
                </a:pPr>
                <a:endParaRPr lang="en-US" dirty="0"/>
              </a:p>
              <a:p>
                <a:r>
                  <a:rPr lang="en-US" dirty="0"/>
                  <a:t>Implies that in the second scenario, those clauses have many distinct variables, hence it was unlikely for all to survive.</a:t>
                </a:r>
              </a:p>
              <a:p>
                <a:endParaRPr lang="en-US" dirty="0" smtClean="0"/>
              </a:p>
              <a:p>
                <a:endParaRPr lang="en-US" dirty="0"/>
              </a:p>
              <a:p>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876800"/>
              </a:xfrm>
              <a:blipFill rotWithShape="1">
                <a:blip r:embed="rId2"/>
                <a:stretch>
                  <a:fillRect l="-1630" t="-1500" r="-963" b="-3875"/>
                </a:stretch>
              </a:blipFill>
            </p:spPr>
            <p:txBody>
              <a:bodyPr/>
              <a:lstStyle/>
              <a:p>
                <a:r>
                  <a:rPr lang="en-US">
                    <a:noFill/>
                  </a:rPr>
                  <a:t> </a:t>
                </a:r>
              </a:p>
            </p:txBody>
          </p:sp>
        </mc:Fallback>
      </mc:AlternateContent>
      <p:sp>
        <p:nvSpPr>
          <p:cNvPr id="4" name="Oval 3"/>
          <p:cNvSpPr/>
          <p:nvPr/>
        </p:nvSpPr>
        <p:spPr>
          <a:xfrm>
            <a:off x="1524000" y="33528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5" name="Oval 4"/>
          <p:cNvSpPr/>
          <p:nvPr/>
        </p:nvSpPr>
        <p:spPr>
          <a:xfrm>
            <a:off x="1524000" y="36576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6" name="Oval 5"/>
          <p:cNvSpPr/>
          <p:nvPr/>
        </p:nvSpPr>
        <p:spPr>
          <a:xfrm>
            <a:off x="1524000" y="39624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7" name="Oval 6"/>
          <p:cNvSpPr/>
          <p:nvPr/>
        </p:nvSpPr>
        <p:spPr>
          <a:xfrm>
            <a:off x="1524000" y="42672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cxnSp>
        <p:nvCxnSpPr>
          <p:cNvPr id="8" name="Straight Connector 7"/>
          <p:cNvCxnSpPr/>
          <p:nvPr/>
        </p:nvCxnSpPr>
        <p:spPr>
          <a:xfrm>
            <a:off x="16764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6764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764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6764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057400" y="33528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3" name="Oval 12"/>
          <p:cNvSpPr/>
          <p:nvPr/>
        </p:nvSpPr>
        <p:spPr>
          <a:xfrm>
            <a:off x="2057400" y="36576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4" name="Oval 13"/>
          <p:cNvSpPr/>
          <p:nvPr/>
        </p:nvSpPr>
        <p:spPr>
          <a:xfrm>
            <a:off x="2057400" y="39624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5" name="Oval 14"/>
          <p:cNvSpPr/>
          <p:nvPr/>
        </p:nvSpPr>
        <p:spPr>
          <a:xfrm>
            <a:off x="2057400" y="42672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cxnSp>
        <p:nvCxnSpPr>
          <p:cNvPr id="16" name="Straight Connector 15"/>
          <p:cNvCxnSpPr/>
          <p:nvPr/>
        </p:nvCxnSpPr>
        <p:spPr>
          <a:xfrm>
            <a:off x="22098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2098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2098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2098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2590800" y="33528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1" name="Oval 20"/>
          <p:cNvSpPr/>
          <p:nvPr/>
        </p:nvSpPr>
        <p:spPr>
          <a:xfrm>
            <a:off x="2590800" y="3657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2" name="Oval 21"/>
          <p:cNvSpPr/>
          <p:nvPr/>
        </p:nvSpPr>
        <p:spPr>
          <a:xfrm>
            <a:off x="2590800" y="39624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3" name="Oval 22"/>
          <p:cNvSpPr/>
          <p:nvPr/>
        </p:nvSpPr>
        <p:spPr>
          <a:xfrm>
            <a:off x="2590800" y="42672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cxnSp>
        <p:nvCxnSpPr>
          <p:cNvPr id="24" name="Straight Connector 23"/>
          <p:cNvCxnSpPr/>
          <p:nvPr/>
        </p:nvCxnSpPr>
        <p:spPr>
          <a:xfrm>
            <a:off x="27432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432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7432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7432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3124200" y="33528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9" name="Oval 28"/>
          <p:cNvSpPr/>
          <p:nvPr/>
        </p:nvSpPr>
        <p:spPr>
          <a:xfrm>
            <a:off x="3124200" y="3657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30" name="Oval 29"/>
          <p:cNvSpPr/>
          <p:nvPr/>
        </p:nvSpPr>
        <p:spPr>
          <a:xfrm>
            <a:off x="3124200" y="39624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31" name="Oval 30"/>
          <p:cNvSpPr/>
          <p:nvPr/>
        </p:nvSpPr>
        <p:spPr>
          <a:xfrm>
            <a:off x="3124200" y="4267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cxnSp>
        <p:nvCxnSpPr>
          <p:cNvPr id="32" name="Straight Connector 31"/>
          <p:cNvCxnSpPr/>
          <p:nvPr/>
        </p:nvCxnSpPr>
        <p:spPr>
          <a:xfrm>
            <a:off x="32766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2766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2766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2766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3657600" y="33528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657600" y="3657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38" name="Oval 37"/>
          <p:cNvSpPr/>
          <p:nvPr/>
        </p:nvSpPr>
        <p:spPr>
          <a:xfrm>
            <a:off x="3657600" y="39624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39" name="Oval 38"/>
          <p:cNvSpPr/>
          <p:nvPr/>
        </p:nvSpPr>
        <p:spPr>
          <a:xfrm>
            <a:off x="3657600" y="4267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cxnSp>
        <p:nvCxnSpPr>
          <p:cNvPr id="40" name="Straight Connector 39"/>
          <p:cNvCxnSpPr/>
          <p:nvPr/>
        </p:nvCxnSpPr>
        <p:spPr>
          <a:xfrm>
            <a:off x="38100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8100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8100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8100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4191000" y="33528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4191000" y="3657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191000" y="39624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47" name="Oval 46"/>
          <p:cNvSpPr/>
          <p:nvPr/>
        </p:nvSpPr>
        <p:spPr>
          <a:xfrm>
            <a:off x="4191000" y="4267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cxnSp>
        <p:nvCxnSpPr>
          <p:cNvPr id="48" name="Straight Connector 47"/>
          <p:cNvCxnSpPr/>
          <p:nvPr/>
        </p:nvCxnSpPr>
        <p:spPr>
          <a:xfrm>
            <a:off x="43434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3434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3434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3434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47244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724400" y="36576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724400" y="39624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4724400" y="4267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cxnSp>
        <p:nvCxnSpPr>
          <p:cNvPr id="56" name="Straight Connector 55"/>
          <p:cNvCxnSpPr/>
          <p:nvPr/>
        </p:nvCxnSpPr>
        <p:spPr>
          <a:xfrm>
            <a:off x="48768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8768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8768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48768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52578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257800" y="3657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257800" y="39624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5257800" y="4267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p:nvPr/>
        </p:nvCxnSpPr>
        <p:spPr>
          <a:xfrm>
            <a:off x="54102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54102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54102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4102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57912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5791200" y="3657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5791200" y="3962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5791200" y="4267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p:cNvCxnSpPr/>
          <p:nvPr/>
        </p:nvCxnSpPr>
        <p:spPr>
          <a:xfrm>
            <a:off x="59436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59436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59436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9436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63246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6324600" y="3657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6324600" y="3962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324600" y="4267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p:cNvCxnSpPr/>
          <p:nvPr/>
        </p:nvCxnSpPr>
        <p:spPr>
          <a:xfrm>
            <a:off x="64770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4770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64770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64770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68580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6858000" y="3657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6858000" y="3962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6858000" y="4267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p:cNvCxnSpPr/>
          <p:nvPr/>
        </p:nvCxnSpPr>
        <p:spPr>
          <a:xfrm>
            <a:off x="70104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7010400" y="3733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7010400" y="4038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7010400" y="4343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73914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7391400" y="3657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391400" y="3962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7391400" y="4267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1066800" y="3657600"/>
            <a:ext cx="312906" cy="369332"/>
          </a:xfrm>
          <a:prstGeom prst="rect">
            <a:avLst/>
          </a:prstGeom>
          <a:noFill/>
        </p:spPr>
        <p:txBody>
          <a:bodyPr wrap="none" rtlCol="0">
            <a:spAutoFit/>
          </a:bodyPr>
          <a:lstStyle/>
          <a:p>
            <a:r>
              <a:rPr lang="en-US" dirty="0" smtClean="0">
                <a:latin typeface="Cambria Math" pitchFamily="18" charset="0"/>
                <a:ea typeface="Cambria Math" pitchFamily="18" charset="0"/>
              </a:rPr>
              <a:t>n</a:t>
            </a:r>
            <a:endParaRPr lang="en-US" dirty="0">
              <a:latin typeface="Cambria Math" pitchFamily="18" charset="0"/>
              <a:ea typeface="Cambria Math" pitchFamily="18" charset="0"/>
            </a:endParaRPr>
          </a:p>
        </p:txBody>
      </p:sp>
      <p:cxnSp>
        <p:nvCxnSpPr>
          <p:cNvPr id="97" name="Straight Connector 96"/>
          <p:cNvCxnSpPr>
            <a:stCxn id="4" idx="4"/>
            <a:endCxn id="5" idx="0"/>
          </p:cNvCxnSpPr>
          <p:nvPr/>
        </p:nvCxnSpPr>
        <p:spPr>
          <a:xfrm>
            <a:off x="16002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5" idx="4"/>
            <a:endCxn id="6" idx="0"/>
          </p:cNvCxnSpPr>
          <p:nvPr/>
        </p:nvCxnSpPr>
        <p:spPr>
          <a:xfrm>
            <a:off x="16002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6" idx="4"/>
            <a:endCxn id="7" idx="0"/>
          </p:cNvCxnSpPr>
          <p:nvPr/>
        </p:nvCxnSpPr>
        <p:spPr>
          <a:xfrm>
            <a:off x="16002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21336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21336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1336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26670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26670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6670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32004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2004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32004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37338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37338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37338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42672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42672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42672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48006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48006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48006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53340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53340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53340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58674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58674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58674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64008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64008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64008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9342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69342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69342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7467600" y="3505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7467600" y="3810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7467600" y="4114800"/>
            <a:ext cx="0" cy="152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55567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Possibilities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524000"/>
                <a:ext cx="8229600" cy="5105400"/>
              </a:xfrm>
            </p:spPr>
            <p:txBody>
              <a:bodyPr>
                <a:normAutofit/>
              </a:bodyPr>
              <a:lstStyle/>
              <a:p>
                <a:r>
                  <a:rPr lang="en-US" dirty="0" smtClean="0"/>
                  <a:t>If the epochs are small, </a:t>
                </a:r>
                <a14:m>
                  <m:oMath xmlns:m="http://schemas.openxmlformats.org/officeDocument/2006/math">
                    <m:f>
                      <m:fPr>
                        <m:type m:val="lin"/>
                        <m:ctrlPr>
                          <a:rPr lang="en-US" i="1" smtClean="0">
                            <a:latin typeface="Cambria Math"/>
                            <a:ea typeface="Cambria Math"/>
                          </a:rPr>
                        </m:ctrlPr>
                      </m:fPr>
                      <m:num>
                        <m:r>
                          <a:rPr lang="en-US" b="0" i="1" smtClean="0">
                            <a:latin typeface="Cambria Math"/>
                            <a:ea typeface="Cambria Math"/>
                          </a:rPr>
                          <m:t>𝑆𝑖𝑧𝑒</m:t>
                        </m:r>
                      </m:num>
                      <m:den>
                        <m:r>
                          <a:rPr lang="en-US" b="0" i="1" smtClean="0">
                            <a:latin typeface="Cambria Math"/>
                            <a:ea typeface="Cambria Math"/>
                          </a:rPr>
                          <m:t>𝑚</m:t>
                        </m:r>
                      </m:den>
                    </m:f>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2</m:t>
                        </m:r>
                      </m:e>
                      <m:sup>
                        <m:r>
                          <a:rPr lang="en-US" i="1">
                            <a:latin typeface="Cambria Math"/>
                            <a:ea typeface="Cambria Math"/>
                          </a:rPr>
                          <m:t>𝑛</m:t>
                        </m:r>
                      </m:sup>
                    </m:sSup>
                  </m:oMath>
                </a14:m>
                <a:r>
                  <a:rPr lang="en-US" dirty="0" smtClean="0"/>
                  <a:t>, this argument shows second scenario is rare.</a:t>
                </a:r>
              </a:p>
              <a:p>
                <a:endParaRPr lang="en-US" dirty="0"/>
              </a:p>
              <a:p>
                <a:endParaRPr lang="en-US" dirty="0" smtClean="0"/>
              </a:p>
              <a:p>
                <a:endParaRPr lang="en-US" dirty="0"/>
              </a:p>
              <a:p>
                <a:endParaRPr lang="en-US" dirty="0" smtClean="0"/>
              </a:p>
              <a:p>
                <a:r>
                  <a:rPr lang="en-US" dirty="0"/>
                  <a:t>Both scenarios can’t be rare, so playing them off one another gives Size</a:t>
                </a:r>
                <a14:m>
                  <m:oMath xmlns:m="http://schemas.openxmlformats.org/officeDocument/2006/math">
                    <m:r>
                      <a:rPr lang="en-US" i="1">
                        <a:latin typeface="Cambria Math"/>
                        <a:ea typeface="Cambria Math"/>
                      </a:rPr>
                      <m:t>∙</m:t>
                    </m:r>
                  </m:oMath>
                </a14:m>
                <a:r>
                  <a:rPr lang="en-US" dirty="0"/>
                  <a:t>Space</a:t>
                </a:r>
                <a14:m>
                  <m:oMath xmlns:m="http://schemas.openxmlformats.org/officeDocument/2006/math">
                    <m:r>
                      <a:rPr lang="en-US" i="1" dirty="0">
                        <a:latin typeface="Cambria Math"/>
                      </a:rPr>
                      <m:t>≥</m:t>
                    </m:r>
                    <m:sSup>
                      <m:sSupPr>
                        <m:ctrlPr>
                          <a:rPr lang="en-US" i="1" dirty="0">
                            <a:latin typeface="Cambria Math"/>
                          </a:rPr>
                        </m:ctrlPr>
                      </m:sSupPr>
                      <m:e>
                        <m:r>
                          <a:rPr lang="en-US" i="1" dirty="0">
                            <a:latin typeface="Cambria Math"/>
                          </a:rPr>
                          <m:t>2</m:t>
                        </m:r>
                      </m:e>
                      <m:sup>
                        <m:d>
                          <m:dPr>
                            <m:ctrlPr>
                              <a:rPr lang="en-US" i="1" dirty="0">
                                <a:latin typeface="Cambria Math"/>
                              </a:rPr>
                            </m:ctrlPr>
                          </m:dPr>
                          <m:e>
                            <m:r>
                              <a:rPr lang="en-US" b="0" i="1" dirty="0" smtClean="0">
                                <a:latin typeface="Cambria Math"/>
                              </a:rPr>
                              <m:t>2</m:t>
                            </m:r>
                            <m:r>
                              <a:rPr lang="en-US" i="1" dirty="0">
                                <a:latin typeface="Cambria Math"/>
                              </a:rPr>
                              <m:t>+</m:t>
                            </m:r>
                            <m:sSup>
                              <m:sSupPr>
                                <m:ctrlPr>
                                  <a:rPr lang="en-US" i="1" dirty="0">
                                    <a:latin typeface="Cambria Math"/>
                                  </a:rPr>
                                </m:ctrlPr>
                              </m:sSupPr>
                              <m:e>
                                <m:r>
                                  <a:rPr lang="en-US" i="1" dirty="0">
                                    <a:latin typeface="Cambria Math"/>
                                  </a:rPr>
                                  <m:t>𝑐</m:t>
                                </m:r>
                              </m:e>
                              <m:sup>
                                <m:r>
                                  <a:rPr lang="en-US" i="1" dirty="0">
                                    <a:latin typeface="Cambria Math"/>
                                  </a:rPr>
                                  <m:t>′</m:t>
                                </m:r>
                              </m:sup>
                            </m:sSup>
                          </m:e>
                        </m:d>
                        <m:r>
                          <a:rPr lang="en-US" i="1" dirty="0">
                            <a:latin typeface="Cambria Math"/>
                          </a:rPr>
                          <m:t>𝑛</m:t>
                        </m:r>
                      </m:sup>
                    </m:sSup>
                  </m:oMath>
                </a14:m>
                <a:r>
                  <a:rPr lang="en-US"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524000"/>
                <a:ext cx="8229600" cy="5105400"/>
              </a:xfrm>
              <a:blipFill rotWithShape="1">
                <a:blip r:embed="rId3"/>
                <a:stretch>
                  <a:fillRect l="-1630" t="-1432"/>
                </a:stretch>
              </a:blipFill>
            </p:spPr>
            <p:txBody>
              <a:bodyPr/>
              <a:lstStyle/>
              <a:p>
                <a:r>
                  <a:rPr lang="en-US">
                    <a:noFill/>
                  </a:rPr>
                  <a:t> </a:t>
                </a:r>
              </a:p>
            </p:txBody>
          </p:sp>
        </mc:Fallback>
      </mc:AlternateContent>
      <p:sp>
        <p:nvSpPr>
          <p:cNvPr id="5" name="Rectangle 4"/>
          <p:cNvSpPr/>
          <p:nvPr/>
        </p:nvSpPr>
        <p:spPr>
          <a:xfrm>
            <a:off x="685800" y="2819400"/>
            <a:ext cx="7772400" cy="167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1828800" y="2819400"/>
            <a:ext cx="5334000" cy="1676400"/>
            <a:chOff x="1905000" y="2286000"/>
            <a:chExt cx="5334000" cy="2667000"/>
          </a:xfrm>
        </p:grpSpPr>
        <p:cxnSp>
          <p:nvCxnSpPr>
            <p:cNvPr id="7" name="Straight Connector 6"/>
            <p:cNvCxnSpPr/>
            <p:nvPr/>
          </p:nvCxnSpPr>
          <p:spPr>
            <a:xfrm>
              <a:off x="1905000" y="2286000"/>
              <a:ext cx="0" cy="2667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276600" y="2286000"/>
              <a:ext cx="0" cy="2667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943600" y="2286000"/>
              <a:ext cx="0" cy="2667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648200" y="2286000"/>
              <a:ext cx="0" cy="2667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39000" y="2286000"/>
              <a:ext cx="0" cy="2667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685800" y="3276600"/>
            <a:ext cx="7772400" cy="723900"/>
            <a:chOff x="762000" y="3200400"/>
            <a:chExt cx="7772400" cy="495300"/>
          </a:xfrm>
        </p:grpSpPr>
        <p:cxnSp>
          <p:nvCxnSpPr>
            <p:cNvPr id="15" name="Straight Connector 14"/>
            <p:cNvCxnSpPr/>
            <p:nvPr/>
          </p:nvCxnSpPr>
          <p:spPr>
            <a:xfrm>
              <a:off x="762000" y="3200400"/>
              <a:ext cx="7772400" cy="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2000" y="3695700"/>
              <a:ext cx="7772400" cy="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4191000" y="4629090"/>
            <a:ext cx="702436" cy="400110"/>
          </a:xfrm>
          <a:prstGeom prst="rect">
            <a:avLst/>
          </a:prstGeom>
          <a:noFill/>
        </p:spPr>
        <p:txBody>
          <a:bodyPr wrap="none" rtlCol="0">
            <a:spAutoFit/>
          </a:bodyPr>
          <a:lstStyle/>
          <a:p>
            <a:r>
              <a:rPr lang="en-US" sz="2000" dirty="0" smtClean="0"/>
              <a:t>Time</a:t>
            </a:r>
            <a:endParaRPr lang="en-US" sz="2000" dirty="0"/>
          </a:p>
        </p:txBody>
      </p:sp>
      <p:sp>
        <p:nvSpPr>
          <p:cNvPr id="18" name="TextBox 17"/>
          <p:cNvSpPr txBox="1"/>
          <p:nvPr/>
        </p:nvSpPr>
        <p:spPr>
          <a:xfrm>
            <a:off x="205322" y="2819400"/>
            <a:ext cx="404278" cy="400110"/>
          </a:xfrm>
          <a:prstGeom prst="rect">
            <a:avLst/>
          </a:prstGeom>
          <a:noFill/>
        </p:spPr>
        <p:txBody>
          <a:bodyPr wrap="none" rtlCol="0">
            <a:spAutoFit/>
          </a:bodyPr>
          <a:lstStyle/>
          <a:p>
            <a:r>
              <a:rPr lang="en-US" sz="2000" dirty="0" smtClean="0"/>
              <a:t>Hi</a:t>
            </a:r>
            <a:endParaRPr lang="en-US" sz="2000" dirty="0"/>
          </a:p>
        </p:txBody>
      </p:sp>
      <p:sp>
        <p:nvSpPr>
          <p:cNvPr id="19" name="TextBox 18"/>
          <p:cNvSpPr txBox="1"/>
          <p:nvPr/>
        </p:nvSpPr>
        <p:spPr>
          <a:xfrm>
            <a:off x="56243" y="3457545"/>
            <a:ext cx="667170" cy="400110"/>
          </a:xfrm>
          <a:prstGeom prst="rect">
            <a:avLst/>
          </a:prstGeom>
          <a:noFill/>
        </p:spPr>
        <p:txBody>
          <a:bodyPr wrap="none" rtlCol="0">
            <a:spAutoFit/>
          </a:bodyPr>
          <a:lstStyle/>
          <a:p>
            <a:r>
              <a:rPr lang="en-US" sz="2000" dirty="0" smtClean="0"/>
              <a:t>Med</a:t>
            </a:r>
            <a:endParaRPr lang="en-US" sz="2000" dirty="0"/>
          </a:p>
        </p:txBody>
      </p:sp>
      <p:sp>
        <p:nvSpPr>
          <p:cNvPr id="20" name="TextBox 19"/>
          <p:cNvSpPr txBox="1"/>
          <p:nvPr/>
        </p:nvSpPr>
        <p:spPr>
          <a:xfrm>
            <a:off x="77364" y="4038600"/>
            <a:ext cx="608436" cy="400110"/>
          </a:xfrm>
          <a:prstGeom prst="rect">
            <a:avLst/>
          </a:prstGeom>
          <a:noFill/>
        </p:spPr>
        <p:txBody>
          <a:bodyPr wrap="none" rtlCol="0">
            <a:spAutoFit/>
          </a:bodyPr>
          <a:lstStyle/>
          <a:p>
            <a:r>
              <a:rPr lang="en-US" sz="2000" dirty="0" smtClean="0"/>
              <a:t>Low</a:t>
            </a:r>
            <a:endParaRPr lang="en-US" sz="2000" dirty="0"/>
          </a:p>
        </p:txBody>
      </p:sp>
      <p:sp>
        <p:nvSpPr>
          <p:cNvPr id="12" name="Oval 11"/>
          <p:cNvSpPr/>
          <p:nvPr/>
        </p:nvSpPr>
        <p:spPr>
          <a:xfrm>
            <a:off x="3276600" y="3962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505200" y="3810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764281" y="3657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992881" y="35052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221481" y="3352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450081" y="3230881"/>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124200" y="4008118"/>
            <a:ext cx="152400" cy="487681"/>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495800" y="2788919"/>
            <a:ext cx="152400" cy="487681"/>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752600" y="4008119"/>
            <a:ext cx="152400" cy="487681"/>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791200" y="2788919"/>
            <a:ext cx="152400" cy="487681"/>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7086600" y="2788919"/>
            <a:ext cx="152400" cy="487681"/>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82630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Result</a:t>
            </a:r>
            <a:endParaRPr lang="en-US" dirty="0"/>
          </a:p>
        </p:txBody>
      </p:sp>
      <p:sp>
        <p:nvSpPr>
          <p:cNvPr id="3" name="Content Placeholder 2"/>
          <p:cNvSpPr>
            <a:spLocks noGrp="1"/>
          </p:cNvSpPr>
          <p:nvPr>
            <p:ph idx="1"/>
          </p:nvPr>
        </p:nvSpPr>
        <p:spPr>
          <a:xfrm>
            <a:off x="457200" y="1600200"/>
            <a:ext cx="8229600" cy="4876800"/>
          </a:xfrm>
        </p:spPr>
        <p:txBody>
          <a:bodyPr/>
          <a:lstStyle/>
          <a:p>
            <a:r>
              <a:rPr lang="en-US" dirty="0" smtClean="0"/>
              <a:t>To get the full result in [BBI’12], don’t just subdivide into epochs once, do it recursively. Uses a more sophisticated case analysis on progress.</a:t>
            </a:r>
          </a:p>
          <a:p>
            <a:r>
              <a:rPr lang="en-US" dirty="0" smtClean="0"/>
              <a:t>The full result can also be extended to Polynomial Calculus Resolution, an algebraic proof system which manipulates polynomials rather than clauses. In [BNT’12], we combined the ideas of [BBI’12], [BGIP’01] to achieve this. </a:t>
            </a:r>
            <a:endParaRPr lang="en-US" dirty="0"/>
          </a:p>
        </p:txBody>
      </p:sp>
    </p:spTree>
    <p:extLst>
      <p:ext uri="{BB962C8B-B14F-4D97-AF65-F5344CB8AC3E}">
        <p14:creationId xmlns:p14="http://schemas.microsoft.com/office/powerpoint/2010/main" val="22440659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Questions</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r>
              <a:rPr lang="en-US" dirty="0" smtClean="0"/>
              <a:t>More </a:t>
            </a:r>
            <a:r>
              <a:rPr lang="en-US" dirty="0" smtClean="0"/>
              <a:t>than quasi-polynomial separations?</a:t>
            </a:r>
          </a:p>
          <a:p>
            <a:pPr lvl="1"/>
            <a:r>
              <a:rPr lang="en-US" dirty="0" smtClean="0"/>
              <a:t>For </a:t>
            </a:r>
            <a:r>
              <a:rPr lang="en-US" dirty="0" err="1" smtClean="0"/>
              <a:t>Tseitin</a:t>
            </a:r>
            <a:r>
              <a:rPr lang="en-US" dirty="0" smtClean="0"/>
              <a:t> formulas upper bound for small space is only a </a:t>
            </a:r>
            <a:r>
              <a:rPr lang="en-US" dirty="0" smtClean="0">
                <a:solidFill>
                  <a:schemeClr val="accent6">
                    <a:lumMod val="50000"/>
                  </a:schemeClr>
                </a:solidFill>
              </a:rPr>
              <a:t>log </a:t>
            </a:r>
            <a:r>
              <a:rPr lang="en-US" i="1" dirty="0" smtClean="0">
                <a:solidFill>
                  <a:schemeClr val="accent6">
                    <a:lumMod val="50000"/>
                  </a:schemeClr>
                </a:solidFill>
              </a:rPr>
              <a:t>n</a:t>
            </a:r>
            <a:r>
              <a:rPr lang="en-US" dirty="0" smtClean="0">
                <a:solidFill>
                  <a:schemeClr val="accent6">
                    <a:lumMod val="50000"/>
                  </a:schemeClr>
                </a:solidFill>
              </a:rPr>
              <a:t> </a:t>
            </a:r>
            <a:r>
              <a:rPr lang="en-US" dirty="0" smtClean="0"/>
              <a:t>power of the unrestricted size</a:t>
            </a:r>
          </a:p>
          <a:p>
            <a:pPr lvl="1"/>
            <a:r>
              <a:rPr lang="en-US" dirty="0" smtClean="0"/>
              <a:t>Candidate formulas? Are these even possible?</a:t>
            </a:r>
          </a:p>
          <a:p>
            <a:pPr lvl="1"/>
            <a:endParaRPr lang="en-US" sz="1600" dirty="0" smtClean="0"/>
          </a:p>
          <a:p>
            <a:r>
              <a:rPr lang="en-US" dirty="0" smtClean="0"/>
              <a:t>Tight result for </a:t>
            </a:r>
            <a:r>
              <a:rPr lang="en-US" dirty="0" err="1" smtClean="0"/>
              <a:t>Tseitin</a:t>
            </a:r>
            <a:r>
              <a:rPr lang="en-US" dirty="0" smtClean="0"/>
              <a:t>? A connection with a pebbling result </a:t>
            </a:r>
            <a:r>
              <a:rPr lang="en-US" sz="2800" dirty="0" smtClean="0"/>
              <a:t>[Paul, Tarjan</a:t>
            </a:r>
            <a:r>
              <a:rPr lang="en-US" sz="2800" dirty="0" smtClean="0"/>
              <a:t>’79]</a:t>
            </a:r>
            <a:r>
              <a:rPr lang="en-US" dirty="0" smtClean="0"/>
              <a:t> may show how.</a:t>
            </a:r>
            <a:endParaRPr lang="en-US" dirty="0" smtClean="0"/>
          </a:p>
          <a:p>
            <a:r>
              <a:rPr lang="en-US" dirty="0" smtClean="0"/>
              <a:t>Can we get tradeoffs for </a:t>
            </a:r>
            <a:r>
              <a:rPr lang="en-US" dirty="0" smtClean="0"/>
              <a:t>Cutting </a:t>
            </a:r>
            <a:r>
              <a:rPr lang="en-US" dirty="0" smtClean="0"/>
              <a:t>Planes? </a:t>
            </a:r>
            <a:r>
              <a:rPr lang="en-US" dirty="0" smtClean="0"/>
              <a:t>Monotone Circuits? </a:t>
            </a:r>
            <a:r>
              <a:rPr lang="en-US" dirty="0" err="1" smtClean="0"/>
              <a:t>Frege</a:t>
            </a:r>
            <a:r>
              <a:rPr lang="en-US" dirty="0" smtClean="0"/>
              <a:t> subsystems?</a:t>
            </a:r>
            <a:endParaRPr lang="en-US" dirty="0" smtClean="0"/>
          </a:p>
        </p:txBody>
      </p:sp>
    </p:spTree>
    <p:extLst>
      <p:ext uri="{BB962C8B-B14F-4D97-AF65-F5344CB8AC3E}">
        <p14:creationId xmlns:p14="http://schemas.microsoft.com/office/powerpoint/2010/main" val="2289019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 Solvers and Proofs</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r>
              <a:rPr lang="en-US" dirty="0" smtClean="0"/>
              <a:t>All </a:t>
            </a:r>
            <a:r>
              <a:rPr lang="en-US" dirty="0" smtClean="0"/>
              <a:t>SAT </a:t>
            </a:r>
            <a:r>
              <a:rPr lang="en-US" dirty="0" smtClean="0"/>
              <a:t>algorithms </a:t>
            </a:r>
            <a:r>
              <a:rPr lang="en-US" dirty="0" smtClean="0"/>
              <a:t>find </a:t>
            </a:r>
            <a:r>
              <a:rPr lang="en-US" dirty="0" smtClean="0"/>
              <a:t>a </a:t>
            </a:r>
            <a:r>
              <a:rPr lang="en-US" dirty="0" smtClean="0">
                <a:solidFill>
                  <a:schemeClr val="tx2"/>
                </a:solidFill>
              </a:rPr>
              <a:t>satisfying assignment </a:t>
            </a:r>
            <a:r>
              <a:rPr lang="en-US" dirty="0" smtClean="0"/>
              <a:t>or a </a:t>
            </a:r>
            <a:r>
              <a:rPr lang="en-US" dirty="0" smtClean="0">
                <a:solidFill>
                  <a:schemeClr val="accent3">
                    <a:lumMod val="50000"/>
                  </a:schemeClr>
                </a:solidFill>
              </a:rPr>
              <a:t>proof of </a:t>
            </a:r>
            <a:r>
              <a:rPr lang="en-US" dirty="0" err="1" smtClean="0">
                <a:solidFill>
                  <a:schemeClr val="accent3">
                    <a:lumMod val="50000"/>
                  </a:schemeClr>
                </a:solidFill>
              </a:rPr>
              <a:t>unsatisfiability</a:t>
            </a:r>
            <a:r>
              <a:rPr lang="en-US" dirty="0" smtClean="0"/>
              <a:t>. </a:t>
            </a:r>
            <a:endParaRPr lang="en-US" dirty="0" smtClean="0"/>
          </a:p>
          <a:p>
            <a:pPr lvl="1"/>
            <a:r>
              <a:rPr lang="en-US" dirty="0" smtClean="0"/>
              <a:t>Important </a:t>
            </a:r>
            <a:r>
              <a:rPr lang="en-US" dirty="0" smtClean="0"/>
              <a:t>for applications, not simply academic.</a:t>
            </a:r>
          </a:p>
          <a:p>
            <a:r>
              <a:rPr lang="en-US" dirty="0" smtClean="0"/>
              <a:t>For “real” algorithms, these proofs take place in </a:t>
            </a:r>
            <a:r>
              <a:rPr lang="en-US" dirty="0" smtClean="0">
                <a:solidFill>
                  <a:schemeClr val="accent6">
                    <a:lumMod val="50000"/>
                  </a:schemeClr>
                </a:solidFill>
              </a:rPr>
              <a:t>simple deductive proof systems</a:t>
            </a:r>
            <a:r>
              <a:rPr lang="en-US" dirty="0" smtClean="0"/>
              <a:t>, reflecting the underlying reasoning of the algorithm.</a:t>
            </a:r>
          </a:p>
          <a:p>
            <a:pPr lvl="1"/>
            <a:r>
              <a:rPr lang="en-US" dirty="0" smtClean="0"/>
              <a:t>Proof can be thought of as a </a:t>
            </a:r>
            <a:r>
              <a:rPr lang="en-US" dirty="0" smtClean="0">
                <a:solidFill>
                  <a:schemeClr val="accent3">
                    <a:lumMod val="50000"/>
                  </a:schemeClr>
                </a:solidFill>
              </a:rPr>
              <a:t>high level summary </a:t>
            </a:r>
            <a:r>
              <a:rPr lang="en-US" dirty="0" smtClean="0"/>
              <a:t>of the computation history.</a:t>
            </a:r>
          </a:p>
          <a:p>
            <a:pPr lvl="1"/>
            <a:r>
              <a:rPr lang="en-US" dirty="0" smtClean="0"/>
              <a:t>Backtracking SAT Solvers correspond to </a:t>
            </a:r>
            <a:r>
              <a:rPr lang="en-US" b="1" i="1" dirty="0" smtClean="0"/>
              <a:t>Resolution</a:t>
            </a:r>
            <a:endParaRPr lang="en-US" b="1" dirty="0" smtClean="0"/>
          </a:p>
          <a:p>
            <a:pPr lvl="1"/>
            <a:endParaRPr lang="en-US" dirty="0" smtClean="0"/>
          </a:p>
        </p:txBody>
      </p:sp>
    </p:spTree>
    <p:extLst>
      <p:ext uri="{BB962C8B-B14F-4D97-AF65-F5344CB8AC3E}">
        <p14:creationId xmlns:p14="http://schemas.microsoft.com/office/powerpoint/2010/main" val="22004166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Thanks!</a:t>
            </a:r>
            <a:endParaRPr lang="en-US" dirty="0"/>
          </a:p>
        </p:txBody>
      </p:sp>
    </p:spTree>
    <p:extLst>
      <p:ext uri="{BB962C8B-B14F-4D97-AF65-F5344CB8AC3E}">
        <p14:creationId xmlns:p14="http://schemas.microsoft.com/office/powerpoint/2010/main" val="4829386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988304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1578272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026302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488988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Analogy with Flows, Pebbling</a:t>
            </a:r>
            <a:endParaRPr lang="en-US" dirty="0"/>
          </a:p>
        </p:txBody>
      </p:sp>
      <p:sp>
        <p:nvSpPr>
          <p:cNvPr id="3" name="Content Placeholder 2"/>
          <p:cNvSpPr>
            <a:spLocks noGrp="1"/>
          </p:cNvSpPr>
          <p:nvPr>
            <p:ph idx="1"/>
          </p:nvPr>
        </p:nvSpPr>
        <p:spPr/>
        <p:txBody>
          <a:bodyPr>
            <a:normAutofit/>
          </a:bodyPr>
          <a:lstStyle/>
          <a:p>
            <a:r>
              <a:rPr lang="en-US" dirty="0" smtClean="0"/>
              <a:t>In any Resolution proof, can </a:t>
            </a:r>
            <a:r>
              <a:rPr lang="en-US" dirty="0"/>
              <a:t>t</a:t>
            </a:r>
            <a:r>
              <a:rPr lang="en-US" dirty="0" smtClean="0"/>
              <a:t>hink of a </a:t>
            </a:r>
            <a:r>
              <a:rPr lang="en-US" dirty="0" smtClean="0">
                <a:solidFill>
                  <a:srgbClr val="FF0000"/>
                </a:solidFill>
              </a:rPr>
              <a:t>truth assignment </a:t>
            </a:r>
            <a:r>
              <a:rPr lang="en-US" dirty="0" smtClean="0"/>
              <a:t>as following a </a:t>
            </a:r>
            <a:r>
              <a:rPr lang="en-US" dirty="0" smtClean="0">
                <a:solidFill>
                  <a:srgbClr val="FF0000"/>
                </a:solidFill>
              </a:rPr>
              <a:t>path</a:t>
            </a:r>
            <a:r>
              <a:rPr lang="en-US" dirty="0" smtClean="0"/>
              <a:t> in the proof dag, stepping along falsified clauses.</a:t>
            </a:r>
          </a:p>
          <a:p>
            <a:r>
              <a:rPr lang="en-US" dirty="0" smtClean="0">
                <a:solidFill>
                  <a:srgbClr val="FF0000"/>
                </a:solidFill>
              </a:rPr>
              <a:t>Path</a:t>
            </a:r>
            <a:r>
              <a:rPr lang="en-US" dirty="0" smtClean="0"/>
              <a:t> starts at empty clause, at the end of the proof.</a:t>
            </a:r>
            <a:br>
              <a:rPr lang="en-US" dirty="0" smtClean="0"/>
            </a:br>
            <a:endParaRPr lang="en-US" dirty="0" smtClean="0"/>
          </a:p>
          <a:p>
            <a:r>
              <a:rPr lang="en-US" dirty="0" smtClean="0"/>
              <a:t>Branch according to</a:t>
            </a:r>
            <a:br>
              <a:rPr lang="en-US" dirty="0" smtClean="0"/>
            </a:br>
            <a:r>
              <a:rPr lang="en-US" dirty="0" smtClean="0"/>
              <a:t>resolved variable.</a:t>
            </a:r>
          </a:p>
        </p:txBody>
      </p:sp>
      <p:sp>
        <p:nvSpPr>
          <p:cNvPr id="5" name="Oval 4"/>
          <p:cNvSpPr/>
          <p:nvPr/>
        </p:nvSpPr>
        <p:spPr>
          <a:xfrm>
            <a:off x="5562600" y="540002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553200" y="440942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610100" y="444752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7" idx="5"/>
            <a:endCxn id="5" idx="1"/>
          </p:cNvCxnSpPr>
          <p:nvPr/>
        </p:nvCxnSpPr>
        <p:spPr>
          <a:xfrm>
            <a:off x="4772702" y="4610122"/>
            <a:ext cx="817796" cy="817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7"/>
            <a:endCxn id="6" idx="3"/>
          </p:cNvCxnSpPr>
          <p:nvPr/>
        </p:nvCxnSpPr>
        <p:spPr>
          <a:xfrm flipV="1">
            <a:off x="5725202" y="4572022"/>
            <a:ext cx="855896" cy="85589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4170460" y="3924300"/>
                <a:ext cx="106978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𝐶</m:t>
                      </m:r>
                      <m:r>
                        <a:rPr lang="en-US" sz="2800" b="0" i="1" smtClean="0">
                          <a:latin typeface="Cambria Math"/>
                        </a:rPr>
                        <m:t>∨</m:t>
                      </m:r>
                      <m:r>
                        <a:rPr lang="en-US" sz="2800" b="0" i="1" smtClean="0">
                          <a:latin typeface="Cambria Math"/>
                        </a:rPr>
                        <m:t>𝑥</m:t>
                      </m:r>
                    </m:oMath>
                  </m:oMathPara>
                </a14:m>
                <a:endParaRPr lang="en-US"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4170460" y="3924300"/>
                <a:ext cx="1069780" cy="523220"/>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113560" y="3886200"/>
                <a:ext cx="136588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𝐷</m:t>
                      </m:r>
                      <m:r>
                        <a:rPr lang="en-US" sz="2800" b="0" i="1" smtClean="0">
                          <a:latin typeface="Cambria Math"/>
                        </a:rPr>
                        <m:t>∨¬</m:t>
                      </m:r>
                      <m:r>
                        <a:rPr lang="en-US" sz="2800" b="0" i="1" smtClean="0">
                          <a:latin typeface="Cambria Math"/>
                        </a:rPr>
                        <m:t>𝑥</m:t>
                      </m:r>
                    </m:oMath>
                  </m:oMathPara>
                </a14:m>
                <a:endParaRPr lang="en-US" sz="2800" dirty="0"/>
              </a:p>
            </p:txBody>
          </p:sp>
        </mc:Choice>
        <mc:Fallback xmlns="">
          <p:sp>
            <p:nvSpPr>
              <p:cNvPr id="13" name="TextBox 12"/>
              <p:cNvSpPr txBox="1">
                <a:spLocks noRot="1" noChangeAspect="1" noMove="1" noResize="1" noEditPoints="1" noAdjustHandles="1" noChangeArrowheads="1" noChangeShapeType="1" noTextEdit="1"/>
              </p:cNvSpPr>
              <p:nvPr/>
            </p:nvSpPr>
            <p:spPr>
              <a:xfrm>
                <a:off x="6113560" y="3886200"/>
                <a:ext cx="1365887" cy="523220"/>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5144990" y="5590520"/>
                <a:ext cx="112710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𝐶</m:t>
                      </m:r>
                      <m:r>
                        <a:rPr lang="en-US" sz="2800" b="0" i="1" smtClean="0">
                          <a:latin typeface="Cambria Math"/>
                        </a:rPr>
                        <m:t>∨</m:t>
                      </m:r>
                      <m:r>
                        <a:rPr lang="en-US" sz="2800" b="0" i="1" smtClean="0">
                          <a:latin typeface="Cambria Math"/>
                        </a:rPr>
                        <m:t>𝐷</m:t>
                      </m:r>
                    </m:oMath>
                  </m:oMathPara>
                </a14:m>
                <a:endParaRPr lang="en-US" sz="2800" dirty="0"/>
              </a:p>
            </p:txBody>
          </p:sp>
        </mc:Choice>
        <mc:Fallback xmlns="">
          <p:sp>
            <p:nvSpPr>
              <p:cNvPr id="14" name="TextBox 13"/>
              <p:cNvSpPr txBox="1">
                <a:spLocks noRot="1" noChangeAspect="1" noMove="1" noResize="1" noEditPoints="1" noAdjustHandles="1" noChangeArrowheads="1" noChangeShapeType="1" noTextEdit="1"/>
              </p:cNvSpPr>
              <p:nvPr/>
            </p:nvSpPr>
            <p:spPr>
              <a:xfrm>
                <a:off x="5144990" y="5590520"/>
                <a:ext cx="1127103" cy="523220"/>
              </a:xfrm>
              <a:prstGeom prst="rect">
                <a:avLst/>
              </a:prstGeom>
              <a:blipFill rotWithShape="1">
                <a:blip r:embed="rId4"/>
                <a:stretch>
                  <a:fillRect/>
                </a:stretch>
              </a:blipFill>
            </p:spPr>
            <p:txBody>
              <a:bodyPr/>
              <a:lstStyle/>
              <a:p>
                <a:r>
                  <a:rPr lang="en-US">
                    <a:noFill/>
                  </a:rPr>
                  <a:t> </a:t>
                </a:r>
              </a:p>
            </p:txBody>
          </p:sp>
        </mc:Fallback>
      </mc:AlternateContent>
      <p:cxnSp>
        <p:nvCxnSpPr>
          <p:cNvPr id="16" name="Curved Connector 15"/>
          <p:cNvCxnSpPr/>
          <p:nvPr/>
        </p:nvCxnSpPr>
        <p:spPr>
          <a:xfrm rot="5400000" flipH="1" flipV="1">
            <a:off x="4525580" y="5675040"/>
            <a:ext cx="1267480" cy="1098441"/>
          </a:xfrm>
          <a:prstGeom prst="curvedConnector3">
            <a:avLst>
              <a:gd name="adj1" fmla="val 50000"/>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Curved Connector 17"/>
          <p:cNvCxnSpPr>
            <a:endCxn id="6" idx="4"/>
          </p:cNvCxnSpPr>
          <p:nvPr/>
        </p:nvCxnSpPr>
        <p:spPr>
          <a:xfrm flipV="1">
            <a:off x="5683359" y="4599920"/>
            <a:ext cx="965091" cy="914400"/>
          </a:xfrm>
          <a:prstGeom prst="curvedConnector2">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6113560" y="4185910"/>
            <a:ext cx="3030440" cy="1584908"/>
            <a:chOff x="6113560" y="4691390"/>
            <a:chExt cx="3030440" cy="1584908"/>
          </a:xfrm>
        </p:grpSpPr>
        <p:sp>
          <p:nvSpPr>
            <p:cNvPr id="21" name="Cloud 20"/>
            <p:cNvSpPr/>
            <p:nvPr/>
          </p:nvSpPr>
          <p:spPr>
            <a:xfrm>
              <a:off x="6934200" y="4691390"/>
              <a:ext cx="2209800" cy="1346783"/>
            </a:xfrm>
            <a:prstGeom prst="cloud">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126831" y="5108261"/>
              <a:ext cx="1394934" cy="523220"/>
            </a:xfrm>
            <a:prstGeom prst="rect">
              <a:avLst/>
            </a:prstGeom>
            <a:noFill/>
          </p:spPr>
          <p:txBody>
            <a:bodyPr wrap="none" rtlCol="0">
              <a:spAutoFit/>
            </a:bodyPr>
            <a:lstStyle/>
            <a:p>
              <a:r>
                <a:rPr lang="en-US" sz="2800" dirty="0" smtClean="0">
                  <a:solidFill>
                    <a:srgbClr val="FF0000"/>
                  </a:solidFill>
                </a:rPr>
                <a:t>If x = 1…</a:t>
              </a:r>
              <a:endParaRPr lang="en-US" sz="2800" dirty="0">
                <a:solidFill>
                  <a:srgbClr val="FF0000"/>
                </a:solidFill>
              </a:endParaRPr>
            </a:p>
          </p:txBody>
        </p:sp>
        <p:sp>
          <p:nvSpPr>
            <p:cNvPr id="23" name="Cloud 22"/>
            <p:cNvSpPr/>
            <p:nvPr/>
          </p:nvSpPr>
          <p:spPr>
            <a:xfrm>
              <a:off x="6113560" y="5933398"/>
              <a:ext cx="439640" cy="342900"/>
            </a:xfrm>
            <a:prstGeom prst="cloud">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loud 23"/>
            <p:cNvSpPr/>
            <p:nvPr/>
          </p:nvSpPr>
          <p:spPr>
            <a:xfrm>
              <a:off x="6646960" y="5791200"/>
              <a:ext cx="439640" cy="342900"/>
            </a:xfrm>
            <a:prstGeom prst="cloud">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46554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Analogy with Flows, Pebbling</a:t>
            </a:r>
            <a:endParaRPr lang="en-US" dirty="0"/>
          </a:p>
        </p:txBody>
      </p:sp>
      <p:sp>
        <p:nvSpPr>
          <p:cNvPr id="3" name="Content Placeholder 2"/>
          <p:cNvSpPr>
            <a:spLocks noGrp="1"/>
          </p:cNvSpPr>
          <p:nvPr>
            <p:ph idx="1"/>
          </p:nvPr>
        </p:nvSpPr>
        <p:spPr/>
        <p:txBody>
          <a:bodyPr>
            <a:normAutofit/>
          </a:bodyPr>
          <a:lstStyle/>
          <a:p>
            <a:r>
              <a:rPr lang="en-US" dirty="0" smtClean="0"/>
              <a:t>Then the random restriction argument can be viewed as a construction of a distribution on truth assignments following paths that are unlikely to hit complex clauses. </a:t>
            </a:r>
          </a:p>
        </p:txBody>
      </p:sp>
      <p:sp>
        <p:nvSpPr>
          <p:cNvPr id="19" name="Oval 18"/>
          <p:cNvSpPr/>
          <p:nvPr/>
        </p:nvSpPr>
        <p:spPr>
          <a:xfrm>
            <a:off x="3048000" y="632460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981200" y="3881735"/>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743200" y="3881735"/>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429000" y="3881735"/>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114800" y="3881735"/>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257800" y="3746152"/>
            <a:ext cx="1981200" cy="461665"/>
          </a:xfrm>
          <a:prstGeom prst="rect">
            <a:avLst/>
          </a:prstGeom>
          <a:noFill/>
        </p:spPr>
        <p:txBody>
          <a:bodyPr wrap="square" rtlCol="0">
            <a:spAutoFit/>
          </a:bodyPr>
          <a:lstStyle/>
          <a:p>
            <a:r>
              <a:rPr lang="en-US" sz="2400" dirty="0" smtClean="0"/>
              <a:t>Initial  Clauses </a:t>
            </a:r>
            <a:endParaRPr lang="en-US" sz="2400" dirty="0"/>
          </a:p>
        </p:txBody>
      </p:sp>
      <mc:AlternateContent xmlns:mc="http://schemas.openxmlformats.org/markup-compatibility/2006" xmlns:a14="http://schemas.microsoft.com/office/drawing/2010/main">
        <mc:Choice Requires="a14">
          <p:sp>
            <p:nvSpPr>
              <p:cNvPr id="30" name="TextBox 29"/>
              <p:cNvSpPr txBox="1"/>
              <p:nvPr/>
            </p:nvSpPr>
            <p:spPr>
              <a:xfrm>
                <a:off x="5257800" y="6167735"/>
                <a:ext cx="1981200" cy="461665"/>
              </a:xfrm>
              <a:prstGeom prst="rect">
                <a:avLst/>
              </a:prstGeom>
              <a:noFill/>
            </p:spPr>
            <p:txBody>
              <a:bodyPr wrap="square" rtlCol="0">
                <a:spAutoFit/>
              </a:bodyPr>
              <a:lstStyle/>
              <a:p>
                <a14:m>
                  <m:oMath xmlns:m="http://schemas.openxmlformats.org/officeDocument/2006/math">
                    <m:r>
                      <a:rPr lang="en-US" sz="2400" i="1" smtClean="0">
                        <a:latin typeface="Cambria Math"/>
                        <a:ea typeface="Cambria Math"/>
                      </a:rPr>
                      <m:t>⊥</m:t>
                    </m:r>
                  </m:oMath>
                </a14:m>
                <a:r>
                  <a:rPr lang="en-US" sz="2400" dirty="0" smtClean="0"/>
                  <a:t> </a:t>
                </a:r>
                <a:endParaRPr lang="en-US" sz="2400" dirty="0"/>
              </a:p>
            </p:txBody>
          </p:sp>
        </mc:Choice>
        <mc:Fallback xmlns="">
          <p:sp>
            <p:nvSpPr>
              <p:cNvPr id="30" name="TextBox 29"/>
              <p:cNvSpPr txBox="1">
                <a:spLocks noRot="1" noChangeAspect="1" noMove="1" noResize="1" noEditPoints="1" noAdjustHandles="1" noChangeArrowheads="1" noChangeShapeType="1" noTextEdit="1"/>
              </p:cNvSpPr>
              <p:nvPr/>
            </p:nvSpPr>
            <p:spPr>
              <a:xfrm>
                <a:off x="5257800" y="6167735"/>
                <a:ext cx="1981200" cy="461665"/>
              </a:xfrm>
              <a:prstGeom prst="rect">
                <a:avLst/>
              </a:prstGeom>
              <a:blipFill rotWithShape="1">
                <a:blip r:embed="rId2"/>
                <a:stretch>
                  <a:fillRect l="-308"/>
                </a:stretch>
              </a:blipFill>
            </p:spPr>
            <p:txBody>
              <a:bodyPr/>
              <a:lstStyle/>
              <a:p>
                <a:r>
                  <a:rPr lang="en-US">
                    <a:noFill/>
                  </a:rPr>
                  <a:t> </a:t>
                </a:r>
              </a:p>
            </p:txBody>
          </p:sp>
        </mc:Fallback>
      </mc:AlternateContent>
      <p:sp>
        <p:nvSpPr>
          <p:cNvPr id="31" name="Oval 30"/>
          <p:cNvSpPr/>
          <p:nvPr/>
        </p:nvSpPr>
        <p:spPr>
          <a:xfrm>
            <a:off x="1485900" y="483870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905000" y="483870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2362200" y="483870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781300" y="483870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200400" y="483870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619500" y="483870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114800" y="483870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533900" y="483870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5257800" y="4719935"/>
            <a:ext cx="2590800" cy="830997"/>
          </a:xfrm>
          <a:prstGeom prst="rect">
            <a:avLst/>
          </a:prstGeom>
          <a:noFill/>
        </p:spPr>
        <p:txBody>
          <a:bodyPr wrap="square" rtlCol="0">
            <a:spAutoFit/>
          </a:bodyPr>
          <a:lstStyle/>
          <a:p>
            <a:r>
              <a:rPr lang="en-US" sz="2400" dirty="0" smtClean="0"/>
              <a:t>“Bottlenecks” (complex clauses) </a:t>
            </a:r>
            <a:endParaRPr lang="en-US" sz="2400" dirty="0"/>
          </a:p>
        </p:txBody>
      </p:sp>
      <p:grpSp>
        <p:nvGrpSpPr>
          <p:cNvPr id="40" name="Group 39"/>
          <p:cNvGrpSpPr/>
          <p:nvPr/>
        </p:nvGrpSpPr>
        <p:grpSpPr>
          <a:xfrm>
            <a:off x="1581150" y="5105400"/>
            <a:ext cx="3048000" cy="1323298"/>
            <a:chOff x="1581150" y="2823865"/>
            <a:chExt cx="3048000" cy="1323298"/>
          </a:xfrm>
        </p:grpSpPr>
        <p:cxnSp>
          <p:nvCxnSpPr>
            <p:cNvPr id="41" name="Curved Connector 40"/>
            <p:cNvCxnSpPr>
              <a:stCxn id="19" idx="1"/>
              <a:endCxn id="31" idx="4"/>
            </p:cNvCxnSpPr>
            <p:nvPr/>
          </p:nvCxnSpPr>
          <p:spPr>
            <a:xfrm rot="16200000" flipV="1">
              <a:off x="1666875" y="2738140"/>
              <a:ext cx="1323298" cy="1494748"/>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19" idx="0"/>
              <a:endCxn id="32" idx="4"/>
            </p:cNvCxnSpPr>
            <p:nvPr/>
          </p:nvCxnSpPr>
          <p:spPr>
            <a:xfrm rot="16200000" flipV="1">
              <a:off x="1924050" y="2900065"/>
              <a:ext cx="1295400" cy="1143000"/>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19" idx="0"/>
              <a:endCxn id="33" idx="4"/>
            </p:cNvCxnSpPr>
            <p:nvPr/>
          </p:nvCxnSpPr>
          <p:spPr>
            <a:xfrm rot="16200000" flipV="1">
              <a:off x="2152650" y="3128665"/>
              <a:ext cx="1295400" cy="685800"/>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19" idx="0"/>
              <a:endCxn id="34" idx="4"/>
            </p:cNvCxnSpPr>
            <p:nvPr/>
          </p:nvCxnSpPr>
          <p:spPr>
            <a:xfrm rot="16200000" flipV="1">
              <a:off x="2362200" y="3338215"/>
              <a:ext cx="1295400" cy="266700"/>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Curved Connector 44"/>
            <p:cNvCxnSpPr>
              <a:stCxn id="19" idx="0"/>
              <a:endCxn id="35" idx="4"/>
            </p:cNvCxnSpPr>
            <p:nvPr/>
          </p:nvCxnSpPr>
          <p:spPr>
            <a:xfrm rot="5400000" flipH="1" flipV="1">
              <a:off x="2571750" y="3395365"/>
              <a:ext cx="1295400" cy="152400"/>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19" idx="0"/>
              <a:endCxn id="36" idx="4"/>
            </p:cNvCxnSpPr>
            <p:nvPr/>
          </p:nvCxnSpPr>
          <p:spPr>
            <a:xfrm rot="5400000" flipH="1" flipV="1">
              <a:off x="2781300" y="3185815"/>
              <a:ext cx="1295400" cy="571500"/>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19" idx="7"/>
              <a:endCxn id="37" idx="4"/>
            </p:cNvCxnSpPr>
            <p:nvPr/>
          </p:nvCxnSpPr>
          <p:spPr>
            <a:xfrm rot="5400000" flipH="1" flipV="1">
              <a:off x="3048677" y="2985790"/>
              <a:ext cx="1323298" cy="999448"/>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Curved Connector 47"/>
            <p:cNvCxnSpPr>
              <a:stCxn id="19" idx="7"/>
              <a:endCxn id="38" idx="4"/>
            </p:cNvCxnSpPr>
            <p:nvPr/>
          </p:nvCxnSpPr>
          <p:spPr>
            <a:xfrm rot="5400000" flipH="1" flipV="1">
              <a:off x="3258227" y="2776240"/>
              <a:ext cx="1323298" cy="1418548"/>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6066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Analogy with Flows, Pebbling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638800"/>
              </a:xfrm>
            </p:spPr>
            <p:txBody>
              <a:bodyPr>
                <a:normAutofit/>
              </a:bodyPr>
              <a:lstStyle/>
              <a:p>
                <a:endParaRPr lang="en-US" dirty="0" smtClean="0"/>
              </a:p>
              <a:p>
                <a:endParaRPr lang="en-US" dirty="0"/>
              </a:p>
              <a:p>
                <a:endParaRPr lang="en-US" dirty="0" smtClean="0"/>
              </a:p>
              <a:p>
                <a:endParaRPr lang="en-US" dirty="0"/>
              </a:p>
              <a:p>
                <a:pPr marL="0" indent="0">
                  <a:buNone/>
                </a:pPr>
                <a:r>
                  <a:rPr lang="en-US" sz="2400" dirty="0" smtClean="0"/>
                  <a:t> </a:t>
                </a:r>
              </a:p>
              <a:p>
                <a:r>
                  <a:rPr lang="en-US" dirty="0" smtClean="0"/>
                  <a:t>Suppose that for any particular     ,    ,</a:t>
                </a:r>
                <a:br>
                  <a:rPr lang="en-US" dirty="0" smtClean="0"/>
                </a:br>
                <a14:m>
                  <m:oMath xmlns:m="http://schemas.openxmlformats.org/officeDocument/2006/math">
                    <m:func>
                      <m:funcPr>
                        <m:ctrlPr>
                          <a:rPr lang="en-US" b="0" i="1" smtClean="0">
                            <a:latin typeface="Cambria Math"/>
                          </a:rPr>
                        </m:ctrlPr>
                      </m:funcPr>
                      <m:fName>
                        <m:r>
                          <m:rPr>
                            <m:sty m:val="p"/>
                          </m:rPr>
                          <a:rPr lang="en-US" b="0" i="0" smtClean="0">
                            <a:latin typeface="Cambria Math"/>
                          </a:rPr>
                          <m:t>Pr</m:t>
                        </m:r>
                      </m:fName>
                      <m:e>
                        <m:d>
                          <m:dPr>
                            <m:begChr m:val="["/>
                            <m:endChr m:val="]"/>
                            <m:ctrlPr>
                              <a:rPr lang="en-US" b="0" i="1" smtClean="0">
                                <a:latin typeface="Cambria Math"/>
                              </a:rPr>
                            </m:ctrlPr>
                          </m:dPr>
                          <m:e>
                            <m:r>
                              <a:rPr lang="en-US" b="0" i="1" smtClean="0">
                                <a:latin typeface="Cambria Math"/>
                              </a:rPr>
                              <m:t>    </m:t>
                            </m:r>
                          </m:e>
                        </m:d>
                      </m:e>
                    </m:func>
                    <m:r>
                      <a:rPr lang="en-US" b="0" i="1" smtClean="0">
                        <a:latin typeface="Cambria Math"/>
                      </a:rPr>
                      <m:t>≤</m:t>
                    </m:r>
                    <m:r>
                      <a:rPr lang="en-US" b="0" i="1" smtClean="0">
                        <a:latin typeface="Cambria Math"/>
                      </a:rPr>
                      <m:t>𝑝</m:t>
                    </m:r>
                    <m:r>
                      <a:rPr lang="en-US" b="0" i="1" smtClean="0">
                        <a:latin typeface="Cambria Math"/>
                      </a:rPr>
                      <m:t>,</m:t>
                    </m:r>
                    <m:func>
                      <m:funcPr>
                        <m:ctrlPr>
                          <a:rPr lang="en-US" i="1">
                            <a:latin typeface="Cambria Math"/>
                          </a:rPr>
                        </m:ctrlPr>
                      </m:funcPr>
                      <m:fName>
                        <m:r>
                          <m:rPr>
                            <m:sty m:val="p"/>
                          </m:rPr>
                          <a:rPr lang="en-US">
                            <a:latin typeface="Cambria Math"/>
                          </a:rPr>
                          <m:t>Pr</m:t>
                        </m:r>
                      </m:fName>
                      <m:e>
                        <m:d>
                          <m:dPr>
                            <m:begChr m:val="["/>
                            <m:endChr m:val="]"/>
                            <m:ctrlPr>
                              <a:rPr lang="en-US" i="1">
                                <a:latin typeface="Cambria Math"/>
                              </a:rPr>
                            </m:ctrlPr>
                          </m:dPr>
                          <m:e>
                            <m:r>
                              <a:rPr lang="en-US" i="1">
                                <a:latin typeface="Cambria Math"/>
                              </a:rPr>
                              <m:t>    </m:t>
                            </m:r>
                          </m:e>
                        </m:d>
                      </m:e>
                    </m:func>
                    <m:r>
                      <a:rPr lang="en-US" i="1">
                        <a:latin typeface="Cambria Math"/>
                      </a:rPr>
                      <m:t>≤</m:t>
                    </m:r>
                    <m:r>
                      <a:rPr lang="en-US" i="1">
                        <a:latin typeface="Cambria Math"/>
                      </a:rPr>
                      <m:t>𝑝</m:t>
                    </m:r>
                    <m:r>
                      <a:rPr lang="en-US" i="1">
                        <a:latin typeface="Cambria Math"/>
                      </a:rPr>
                      <m:t>,</m:t>
                    </m:r>
                  </m:oMath>
                </a14:m>
                <a:r>
                  <a:rPr lang="en-US" dirty="0" smtClean="0"/>
                  <a:t> </a:t>
                </a:r>
                <a14:m>
                  <m:oMath xmlns:m="http://schemas.openxmlformats.org/officeDocument/2006/math">
                    <m:func>
                      <m:funcPr>
                        <m:ctrlPr>
                          <a:rPr lang="en-US" i="1">
                            <a:latin typeface="Cambria Math"/>
                          </a:rPr>
                        </m:ctrlPr>
                      </m:funcPr>
                      <m:fName>
                        <m:r>
                          <m:rPr>
                            <m:sty m:val="p"/>
                          </m:rPr>
                          <a:rPr lang="en-US">
                            <a:latin typeface="Cambria Math"/>
                          </a:rPr>
                          <m:t>Pr</m:t>
                        </m:r>
                      </m:fName>
                      <m:e>
                        <m:d>
                          <m:dPr>
                            <m:begChr m:val="["/>
                            <m:endChr m:val="]"/>
                            <m:ctrlPr>
                              <a:rPr lang="en-US" i="1">
                                <a:latin typeface="Cambria Math"/>
                              </a:rPr>
                            </m:ctrlPr>
                          </m:dPr>
                          <m:e>
                            <m:r>
                              <a:rPr lang="en-US" i="1">
                                <a:latin typeface="Cambria Math"/>
                              </a:rPr>
                              <m:t>    </m:t>
                            </m:r>
                            <m:r>
                              <a:rPr lang="en-US" b="0" i="1" smtClean="0">
                                <a:latin typeface="Cambria Math"/>
                              </a:rPr>
                              <m:t>  </m:t>
                            </m:r>
                            <m:r>
                              <m:rPr>
                                <m:sty m:val="p"/>
                              </m:rPr>
                              <a:rPr lang="en-US" b="0" i="0" smtClean="0">
                                <a:latin typeface="Cambria Math"/>
                              </a:rPr>
                              <m:t>and</m:t>
                            </m:r>
                            <m:r>
                              <a:rPr lang="en-US" b="0" i="1" smtClean="0">
                                <a:latin typeface="Cambria Math"/>
                              </a:rPr>
                              <m:t>      </m:t>
                            </m:r>
                          </m:e>
                        </m:d>
                      </m:e>
                    </m:func>
                    <m:r>
                      <a:rPr lang="en-US" i="1">
                        <a:latin typeface="Cambria Math"/>
                      </a:rPr>
                      <m:t>≤</m:t>
                    </m:r>
                    <m:sSup>
                      <m:sSupPr>
                        <m:ctrlPr>
                          <a:rPr lang="en-US" i="1" smtClean="0">
                            <a:latin typeface="Cambria Math"/>
                          </a:rPr>
                        </m:ctrlPr>
                      </m:sSupPr>
                      <m:e>
                        <m:r>
                          <a:rPr lang="en-US" b="0" i="1" smtClean="0">
                            <a:latin typeface="Cambria Math"/>
                          </a:rPr>
                          <m:t>𝑝</m:t>
                        </m:r>
                      </m:e>
                      <m:sup>
                        <m:r>
                          <a:rPr lang="en-US" b="0" i="1" smtClean="0">
                            <a:latin typeface="Cambria Math"/>
                          </a:rPr>
                          <m:t>2</m:t>
                        </m:r>
                      </m:sup>
                    </m:sSup>
                    <m:r>
                      <a:rPr lang="en-US" b="0" i="1" smtClean="0">
                        <a:latin typeface="Cambria Math"/>
                      </a:rPr>
                      <m:t>.</m:t>
                    </m:r>
                  </m:oMath>
                </a14:m>
                <a:r>
                  <a:rPr lang="en-US" dirty="0" smtClean="0"/>
                  <a:t/>
                </a:r>
                <a:br>
                  <a:rPr lang="en-US" dirty="0" smtClean="0"/>
                </a:br>
                <a:r>
                  <a:rPr lang="en-US" sz="2800" dirty="0" smtClean="0"/>
                  <a:t> </a:t>
                </a:r>
                <a:r>
                  <a:rPr lang="en-US" dirty="0" smtClean="0"/>
                  <a:t/>
                </a:r>
                <a:br>
                  <a:rPr lang="en-US" dirty="0" smtClean="0"/>
                </a:br>
                <a:r>
                  <a:rPr lang="en-US" dirty="0" smtClean="0"/>
                  <a:t>Then to pebble with k pebbles, </a:t>
                </a:r>
                <a14:m>
                  <m:oMath xmlns:m="http://schemas.openxmlformats.org/officeDocument/2006/math">
                    <m:sSup>
                      <m:sSupPr>
                        <m:ctrlPr>
                          <a:rPr lang="en-US" b="0" i="1" smtClean="0">
                            <a:latin typeface="Cambria Math"/>
                          </a:rPr>
                        </m:ctrlPr>
                      </m:sSupPr>
                      <m:e>
                        <m:r>
                          <m:rPr>
                            <m:sty m:val="p"/>
                          </m:rPr>
                          <a:rPr lang="en-US" b="0" i="0" smtClean="0">
                            <a:latin typeface="Cambria Math"/>
                          </a:rPr>
                          <m:t>T</m:t>
                        </m:r>
                      </m:e>
                      <m:sup>
                        <m:r>
                          <a:rPr lang="en-US" b="0" i="1" smtClean="0">
                            <a:latin typeface="Cambria Math"/>
                          </a:rPr>
                          <m:t>2</m:t>
                        </m:r>
                      </m:sup>
                    </m:sSup>
                    <m:r>
                      <a:rPr lang="en-US" b="0" i="1" smtClean="0">
                        <a:latin typeface="Cambria Math"/>
                        <a:ea typeface="Cambria Math"/>
                      </a:rPr>
                      <m:t>∙</m:t>
                    </m:r>
                    <m:r>
                      <m:rPr>
                        <m:sty m:val="p"/>
                      </m:rPr>
                      <a:rPr lang="en-US" b="0" i="0" smtClean="0">
                        <a:latin typeface="Cambria Math"/>
                        <a:ea typeface="Cambria Math"/>
                      </a:rPr>
                      <m:t>k</m:t>
                    </m:r>
                    <m:r>
                      <a:rPr lang="en-US" b="0" i="1" smtClean="0">
                        <a:latin typeface="Cambria Math"/>
                        <a:ea typeface="Cambria Math"/>
                      </a:rPr>
                      <m:t>≥</m:t>
                    </m:r>
                    <m:sSup>
                      <m:sSupPr>
                        <m:ctrlPr>
                          <a:rPr lang="en-US" b="0" i="1" smtClean="0">
                            <a:latin typeface="Cambria Math"/>
                            <a:ea typeface="Cambria Math"/>
                          </a:rPr>
                        </m:ctrlPr>
                      </m:sSupPr>
                      <m:e>
                        <m:r>
                          <a:rPr lang="en-US" b="0" i="1" smtClean="0">
                            <a:latin typeface="Cambria Math"/>
                            <a:ea typeface="Cambria Math"/>
                          </a:rPr>
                          <m:t>𝑝</m:t>
                        </m:r>
                      </m:e>
                      <m:sup>
                        <m:r>
                          <a:rPr lang="en-US" b="0" i="1" smtClean="0">
                            <a:latin typeface="Cambria Math"/>
                            <a:ea typeface="Cambria Math"/>
                          </a:rPr>
                          <m:t>−3</m:t>
                        </m:r>
                      </m:sup>
                    </m:sSup>
                  </m:oMath>
                </a14:m>
                <a:r>
                  <a:rPr lang="en-US" dirty="0" smtClean="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638800"/>
              </a:xfrm>
              <a:blipFill rotWithShape="1">
                <a:blip r:embed="rId3"/>
                <a:stretch>
                  <a:fillRect l="-1630"/>
                </a:stretch>
              </a:blipFill>
            </p:spPr>
            <p:txBody>
              <a:bodyPr/>
              <a:lstStyle/>
              <a:p>
                <a:r>
                  <a:rPr lang="en-US">
                    <a:noFill/>
                  </a:rPr>
                  <a:t> </a:t>
                </a:r>
              </a:p>
            </p:txBody>
          </p:sp>
        </mc:Fallback>
      </mc:AlternateContent>
      <p:sp>
        <p:nvSpPr>
          <p:cNvPr id="4" name="Oval 3"/>
          <p:cNvSpPr/>
          <p:nvPr/>
        </p:nvSpPr>
        <p:spPr>
          <a:xfrm>
            <a:off x="3048000" y="388620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981200" y="160020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743200" y="160020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429000" y="160020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114800" y="160020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257800" y="1464617"/>
            <a:ext cx="1981200" cy="461665"/>
          </a:xfrm>
          <a:prstGeom prst="rect">
            <a:avLst/>
          </a:prstGeom>
          <a:noFill/>
        </p:spPr>
        <p:txBody>
          <a:bodyPr wrap="square" rtlCol="0">
            <a:spAutoFit/>
          </a:bodyPr>
          <a:lstStyle/>
          <a:p>
            <a:r>
              <a:rPr lang="en-US" sz="2400" dirty="0" smtClean="0"/>
              <a:t>Initial  Points</a:t>
            </a:r>
            <a:endParaRPr lang="en-US" sz="2400" dirty="0"/>
          </a:p>
        </p:txBody>
      </p:sp>
      <mc:AlternateContent xmlns:mc="http://schemas.openxmlformats.org/markup-compatibility/2006" xmlns:a14="http://schemas.microsoft.com/office/drawing/2010/main">
        <mc:Choice Requires="a14">
          <p:sp>
            <p:nvSpPr>
              <p:cNvPr id="12" name="TextBox 11"/>
              <p:cNvSpPr txBox="1"/>
              <p:nvPr/>
            </p:nvSpPr>
            <p:spPr>
              <a:xfrm>
                <a:off x="5257800" y="3733800"/>
                <a:ext cx="1981200" cy="461665"/>
              </a:xfrm>
              <a:prstGeom prst="rect">
                <a:avLst/>
              </a:prstGeom>
              <a:noFill/>
            </p:spPr>
            <p:txBody>
              <a:bodyPr wrap="square" rtlCol="0">
                <a:spAutoFit/>
              </a:bodyPr>
              <a:lstStyle/>
              <a:p>
                <a14:m>
                  <m:oMath xmlns:m="http://schemas.openxmlformats.org/officeDocument/2006/math">
                    <m:r>
                      <m:rPr>
                        <m:sty m:val="p"/>
                      </m:rPr>
                      <a:rPr lang="en-US" sz="2400" b="0" i="0" smtClean="0">
                        <a:latin typeface="Cambria Math"/>
                      </a:rPr>
                      <m:t>Target</m:t>
                    </m:r>
                  </m:oMath>
                </a14:m>
                <a:r>
                  <a:rPr lang="en-US" sz="2400" dirty="0" smtClean="0"/>
                  <a:t> </a:t>
                </a:r>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257800" y="3733800"/>
                <a:ext cx="1981200" cy="461665"/>
              </a:xfrm>
              <a:prstGeom prst="rect">
                <a:avLst/>
              </a:prstGeom>
              <a:blipFill rotWithShape="1">
                <a:blip r:embed="rId4"/>
                <a:stretch>
                  <a:fillRect l="-2462" b="-16000"/>
                </a:stretch>
              </a:blipFill>
            </p:spPr>
            <p:txBody>
              <a:bodyPr/>
              <a:lstStyle/>
              <a:p>
                <a:r>
                  <a:rPr lang="en-US">
                    <a:noFill/>
                  </a:rPr>
                  <a:t> </a:t>
                </a:r>
              </a:p>
            </p:txBody>
          </p:sp>
        </mc:Fallback>
      </mc:AlternateContent>
      <p:sp>
        <p:nvSpPr>
          <p:cNvPr id="13" name="Oval 12"/>
          <p:cNvSpPr/>
          <p:nvPr/>
        </p:nvSpPr>
        <p:spPr>
          <a:xfrm>
            <a:off x="1485900" y="3009900"/>
            <a:ext cx="190500" cy="1905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905000" y="3009900"/>
            <a:ext cx="190500" cy="1905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362200" y="3009900"/>
            <a:ext cx="190500" cy="1905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781300" y="3009900"/>
            <a:ext cx="190500" cy="1905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200400" y="3009900"/>
            <a:ext cx="190500" cy="1905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619500" y="3009900"/>
            <a:ext cx="190500" cy="1905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114800" y="3009900"/>
            <a:ext cx="190500" cy="1905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533900" y="3009900"/>
            <a:ext cx="190500" cy="1905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257800" y="2133600"/>
            <a:ext cx="2362200" cy="461665"/>
          </a:xfrm>
          <a:prstGeom prst="rect">
            <a:avLst/>
          </a:prstGeom>
          <a:noFill/>
        </p:spPr>
        <p:txBody>
          <a:bodyPr wrap="square" rtlCol="0">
            <a:spAutoFit/>
          </a:bodyPr>
          <a:lstStyle/>
          <a:p>
            <a:r>
              <a:rPr lang="en-US" sz="2400" dirty="0" smtClean="0"/>
              <a:t>Middle Layer 1</a:t>
            </a:r>
            <a:endParaRPr lang="en-US" sz="2400" dirty="0"/>
          </a:p>
        </p:txBody>
      </p:sp>
      <p:grpSp>
        <p:nvGrpSpPr>
          <p:cNvPr id="43" name="Group 42"/>
          <p:cNvGrpSpPr/>
          <p:nvPr/>
        </p:nvGrpSpPr>
        <p:grpSpPr>
          <a:xfrm>
            <a:off x="1581150" y="3200400"/>
            <a:ext cx="3048000" cy="713698"/>
            <a:chOff x="1581150" y="3276600"/>
            <a:chExt cx="3048000" cy="713698"/>
          </a:xfrm>
        </p:grpSpPr>
        <p:cxnSp>
          <p:nvCxnSpPr>
            <p:cNvPr id="23" name="Curved Connector 22"/>
            <p:cNvCxnSpPr>
              <a:stCxn id="4" idx="1"/>
              <a:endCxn id="13" idx="4"/>
            </p:cNvCxnSpPr>
            <p:nvPr/>
          </p:nvCxnSpPr>
          <p:spPr>
            <a:xfrm rot="16200000" flipV="1">
              <a:off x="1971675" y="2886075"/>
              <a:ext cx="713698" cy="1494748"/>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0"/>
              <a:endCxn id="14" idx="4"/>
            </p:cNvCxnSpPr>
            <p:nvPr/>
          </p:nvCxnSpPr>
          <p:spPr>
            <a:xfrm rot="16200000" flipV="1">
              <a:off x="2228850" y="3048000"/>
              <a:ext cx="685800" cy="1143000"/>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0"/>
              <a:endCxn id="15" idx="4"/>
            </p:cNvCxnSpPr>
            <p:nvPr/>
          </p:nvCxnSpPr>
          <p:spPr>
            <a:xfrm rot="16200000" flipV="1">
              <a:off x="2457450" y="3276600"/>
              <a:ext cx="685800" cy="685800"/>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4" idx="0"/>
              <a:endCxn id="16" idx="4"/>
            </p:cNvCxnSpPr>
            <p:nvPr/>
          </p:nvCxnSpPr>
          <p:spPr>
            <a:xfrm rot="16200000" flipV="1">
              <a:off x="2667000" y="3486150"/>
              <a:ext cx="685800" cy="266700"/>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4" idx="0"/>
              <a:endCxn id="17" idx="4"/>
            </p:cNvCxnSpPr>
            <p:nvPr/>
          </p:nvCxnSpPr>
          <p:spPr>
            <a:xfrm rot="5400000" flipH="1" flipV="1">
              <a:off x="2876550" y="3543300"/>
              <a:ext cx="685800" cy="152400"/>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4" idx="0"/>
              <a:endCxn id="18" idx="4"/>
            </p:cNvCxnSpPr>
            <p:nvPr/>
          </p:nvCxnSpPr>
          <p:spPr>
            <a:xfrm rot="5400000" flipH="1" flipV="1">
              <a:off x="3086100" y="3333750"/>
              <a:ext cx="685800" cy="571500"/>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4" idx="7"/>
              <a:endCxn id="19" idx="4"/>
            </p:cNvCxnSpPr>
            <p:nvPr/>
          </p:nvCxnSpPr>
          <p:spPr>
            <a:xfrm rot="5400000" flipH="1" flipV="1">
              <a:off x="3353477" y="3133725"/>
              <a:ext cx="713698" cy="999448"/>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4" idx="7"/>
              <a:endCxn id="20" idx="4"/>
            </p:cNvCxnSpPr>
            <p:nvPr/>
          </p:nvCxnSpPr>
          <p:spPr>
            <a:xfrm rot="5400000" flipH="1" flipV="1">
              <a:off x="3563027" y="2924175"/>
              <a:ext cx="713698" cy="1418548"/>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9" name="Oval 28"/>
          <p:cNvSpPr/>
          <p:nvPr/>
        </p:nvSpPr>
        <p:spPr>
          <a:xfrm>
            <a:off x="1485900" y="2286000"/>
            <a:ext cx="190500" cy="1905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905000" y="2286000"/>
            <a:ext cx="190500" cy="1905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362200" y="2286000"/>
            <a:ext cx="190500" cy="1905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2781300" y="2286000"/>
            <a:ext cx="190500" cy="1905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200400" y="2286000"/>
            <a:ext cx="190500" cy="1905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619500" y="2286000"/>
            <a:ext cx="190500" cy="1905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114800" y="2286000"/>
            <a:ext cx="190500" cy="1905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533900" y="2286000"/>
            <a:ext cx="190500" cy="1905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5257800" y="2891135"/>
            <a:ext cx="2362200" cy="461665"/>
          </a:xfrm>
          <a:prstGeom prst="rect">
            <a:avLst/>
          </a:prstGeom>
          <a:noFill/>
        </p:spPr>
        <p:txBody>
          <a:bodyPr wrap="square" rtlCol="0">
            <a:spAutoFit/>
          </a:bodyPr>
          <a:lstStyle/>
          <a:p>
            <a:r>
              <a:rPr lang="en-US" sz="2400" dirty="0" smtClean="0"/>
              <a:t>Middle Layer 2</a:t>
            </a:r>
            <a:endParaRPr lang="en-US" sz="2400" dirty="0"/>
          </a:p>
        </p:txBody>
      </p:sp>
      <p:cxnSp>
        <p:nvCxnSpPr>
          <p:cNvPr id="42" name="Curved Connector 41"/>
          <p:cNvCxnSpPr>
            <a:stCxn id="16" idx="0"/>
            <a:endCxn id="29" idx="4"/>
          </p:cNvCxnSpPr>
          <p:nvPr/>
        </p:nvCxnSpPr>
        <p:spPr>
          <a:xfrm rot="16200000" flipV="1">
            <a:off x="1962150" y="2095500"/>
            <a:ext cx="533400" cy="1295400"/>
          </a:xfrm>
          <a:prstGeom prst="curved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Curved Connector 43"/>
          <p:cNvCxnSpPr/>
          <p:nvPr/>
        </p:nvCxnSpPr>
        <p:spPr>
          <a:xfrm rot="16200000" flipV="1">
            <a:off x="3276601" y="2095499"/>
            <a:ext cx="533400" cy="1295400"/>
          </a:xfrm>
          <a:prstGeom prst="curved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Curved Connector 44"/>
          <p:cNvCxnSpPr>
            <a:stCxn id="13" idx="0"/>
            <a:endCxn id="32" idx="4"/>
          </p:cNvCxnSpPr>
          <p:nvPr/>
        </p:nvCxnSpPr>
        <p:spPr>
          <a:xfrm rot="5400000" flipH="1" flipV="1">
            <a:off x="1752600" y="2305050"/>
            <a:ext cx="533400" cy="876300"/>
          </a:xfrm>
          <a:prstGeom prst="curved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14" idx="0"/>
            <a:endCxn id="39" idx="4"/>
          </p:cNvCxnSpPr>
          <p:nvPr/>
        </p:nvCxnSpPr>
        <p:spPr>
          <a:xfrm rot="5400000" flipH="1" flipV="1">
            <a:off x="3048000" y="1428750"/>
            <a:ext cx="533400" cy="2628900"/>
          </a:xfrm>
          <a:prstGeom prst="curved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Curved Connector 47"/>
          <p:cNvCxnSpPr>
            <a:stCxn id="20" idx="0"/>
            <a:endCxn id="36" idx="4"/>
          </p:cNvCxnSpPr>
          <p:nvPr/>
        </p:nvCxnSpPr>
        <p:spPr>
          <a:xfrm rot="16200000" flipV="1">
            <a:off x="3905250" y="2286000"/>
            <a:ext cx="533400" cy="914400"/>
          </a:xfrm>
          <a:prstGeom prst="curved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Curved Connector 50"/>
          <p:cNvCxnSpPr>
            <a:stCxn id="17" idx="0"/>
            <a:endCxn id="30" idx="4"/>
          </p:cNvCxnSpPr>
          <p:nvPr/>
        </p:nvCxnSpPr>
        <p:spPr>
          <a:xfrm rot="16200000" flipV="1">
            <a:off x="2381250" y="2095500"/>
            <a:ext cx="533400" cy="1295400"/>
          </a:xfrm>
          <a:prstGeom prst="curved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Curved Connector 53"/>
          <p:cNvCxnSpPr>
            <a:stCxn id="18" idx="0"/>
            <a:endCxn id="35" idx="4"/>
          </p:cNvCxnSpPr>
          <p:nvPr/>
        </p:nvCxnSpPr>
        <p:spPr>
          <a:xfrm rot="16200000" flipV="1">
            <a:off x="3238500" y="2533650"/>
            <a:ext cx="533400" cy="419100"/>
          </a:xfrm>
          <a:prstGeom prst="curved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1524000" y="4610100"/>
            <a:ext cx="5372100" cy="647700"/>
            <a:chOff x="1524000" y="4762500"/>
            <a:chExt cx="5372100" cy="647700"/>
          </a:xfrm>
        </p:grpSpPr>
        <p:sp>
          <p:nvSpPr>
            <p:cNvPr id="57" name="Oval 56"/>
            <p:cNvSpPr/>
            <p:nvPr/>
          </p:nvSpPr>
          <p:spPr>
            <a:xfrm>
              <a:off x="1524000" y="5219700"/>
              <a:ext cx="190500" cy="1905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5562600" y="5219700"/>
              <a:ext cx="190500" cy="1905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3467100" y="5219700"/>
              <a:ext cx="190500" cy="1905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6705600" y="5219700"/>
              <a:ext cx="190500" cy="1905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6629400" y="4762500"/>
              <a:ext cx="190500" cy="1905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6134100" y="4762500"/>
              <a:ext cx="190500" cy="1905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3" name="Curved Connector 62"/>
          <p:cNvCxnSpPr>
            <a:stCxn id="15" idx="0"/>
            <a:endCxn id="38" idx="4"/>
          </p:cNvCxnSpPr>
          <p:nvPr/>
        </p:nvCxnSpPr>
        <p:spPr>
          <a:xfrm rot="5400000" flipH="1" flipV="1">
            <a:off x="3067050" y="1866900"/>
            <a:ext cx="533400" cy="1752600"/>
          </a:xfrm>
          <a:prstGeom prst="curved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3" idx="0"/>
            <a:endCxn id="29" idx="4"/>
          </p:cNvCxnSpPr>
          <p:nvPr/>
        </p:nvCxnSpPr>
        <p:spPr>
          <a:xfrm flipV="1">
            <a:off x="1581150" y="2476500"/>
            <a:ext cx="0"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4" idx="0"/>
            <a:endCxn id="30" idx="4"/>
          </p:cNvCxnSpPr>
          <p:nvPr/>
        </p:nvCxnSpPr>
        <p:spPr>
          <a:xfrm flipV="1">
            <a:off x="2000250" y="2476500"/>
            <a:ext cx="0"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5" idx="0"/>
            <a:endCxn id="32" idx="4"/>
          </p:cNvCxnSpPr>
          <p:nvPr/>
        </p:nvCxnSpPr>
        <p:spPr>
          <a:xfrm flipV="1">
            <a:off x="2457450" y="2476500"/>
            <a:ext cx="0"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6" idx="0"/>
            <a:endCxn id="33" idx="4"/>
          </p:cNvCxnSpPr>
          <p:nvPr/>
        </p:nvCxnSpPr>
        <p:spPr>
          <a:xfrm flipV="1">
            <a:off x="2876550" y="2476500"/>
            <a:ext cx="0"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17" idx="0"/>
            <a:endCxn id="35" idx="4"/>
          </p:cNvCxnSpPr>
          <p:nvPr/>
        </p:nvCxnSpPr>
        <p:spPr>
          <a:xfrm flipV="1">
            <a:off x="3295650" y="2476500"/>
            <a:ext cx="0"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8" idx="0"/>
            <a:endCxn id="36" idx="4"/>
          </p:cNvCxnSpPr>
          <p:nvPr/>
        </p:nvCxnSpPr>
        <p:spPr>
          <a:xfrm flipV="1">
            <a:off x="3714750" y="2476500"/>
            <a:ext cx="0"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9" idx="0"/>
            <a:endCxn id="38" idx="4"/>
          </p:cNvCxnSpPr>
          <p:nvPr/>
        </p:nvCxnSpPr>
        <p:spPr>
          <a:xfrm flipV="1">
            <a:off x="4210050" y="2476500"/>
            <a:ext cx="0"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0" idx="0"/>
            <a:endCxn id="39" idx="4"/>
          </p:cNvCxnSpPr>
          <p:nvPr/>
        </p:nvCxnSpPr>
        <p:spPr>
          <a:xfrm flipV="1">
            <a:off x="4629150" y="2476500"/>
            <a:ext cx="0"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31519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Analogy with Flows, Pebbling</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r>
              <a:rPr lang="en-US" dirty="0" smtClean="0"/>
              <a:t>In a series of papers, [Paul, </a:t>
            </a:r>
            <a:r>
              <a:rPr lang="en-US" dirty="0" err="1" smtClean="0"/>
              <a:t>Tarjan</a:t>
            </a:r>
            <a:r>
              <a:rPr lang="en-US" dirty="0" smtClean="0"/>
              <a:t> ‘79], [</a:t>
            </a:r>
            <a:r>
              <a:rPr lang="en-US" dirty="0" err="1" smtClean="0"/>
              <a:t>Lengauer</a:t>
            </a:r>
            <a:r>
              <a:rPr lang="en-US" dirty="0" smtClean="0"/>
              <a:t>, </a:t>
            </a:r>
            <a:r>
              <a:rPr lang="en-US" dirty="0" err="1" smtClean="0"/>
              <a:t>Tarjan</a:t>
            </a:r>
            <a:r>
              <a:rPr lang="en-US" dirty="0" smtClean="0"/>
              <a:t> ’80?] an epoch subdivision argument appeared for </a:t>
            </a:r>
            <a:r>
              <a:rPr lang="en-US" dirty="0" err="1" smtClean="0"/>
              <a:t>pebblings</a:t>
            </a:r>
            <a:r>
              <a:rPr lang="en-US" dirty="0" smtClean="0"/>
              <a:t> which solved most open questions in graph pebbling. Their argument works for graphs formed from stacks of expanders, </a:t>
            </a:r>
            <a:r>
              <a:rPr lang="en-US" dirty="0" err="1" smtClean="0"/>
              <a:t>superconcentrators</a:t>
            </a:r>
            <a:r>
              <a:rPr lang="en-US" dirty="0" smtClean="0"/>
              <a:t>, etc. </a:t>
            </a:r>
            <a:endParaRPr lang="en-US" dirty="0"/>
          </a:p>
          <a:p>
            <a:r>
              <a:rPr lang="en-US" dirty="0" smtClean="0"/>
              <a:t>The arguments seem closely related. However, theirs scales up exponentially with # of stacks, ours scales up exponentially with log #stacks.</a:t>
            </a:r>
            <a:endParaRPr lang="en-US" dirty="0"/>
          </a:p>
        </p:txBody>
      </p:sp>
    </p:spTree>
    <p:extLst>
      <p:ext uri="{BB962C8B-B14F-4D97-AF65-F5344CB8AC3E}">
        <p14:creationId xmlns:p14="http://schemas.microsoft.com/office/powerpoint/2010/main" val="34244015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11949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Resolution Proof System</a:t>
            </a:r>
            <a:endParaRPr lang="en-US" sz="5400" dirty="0"/>
          </a:p>
        </p:txBody>
      </p:sp>
      <p:sp>
        <p:nvSpPr>
          <p:cNvPr id="3" name="Content Placeholder 2"/>
          <p:cNvSpPr>
            <a:spLocks noGrp="1"/>
          </p:cNvSpPr>
          <p:nvPr>
            <p:ph idx="1"/>
          </p:nvPr>
        </p:nvSpPr>
        <p:spPr>
          <a:xfrm>
            <a:off x="457200" y="1600200"/>
            <a:ext cx="8382000" cy="5029200"/>
          </a:xfrm>
        </p:spPr>
        <p:txBody>
          <a:bodyPr>
            <a:normAutofit/>
          </a:bodyPr>
          <a:lstStyle/>
          <a:p>
            <a:r>
              <a:rPr lang="en-US" dirty="0" smtClean="0"/>
              <a:t>Proof lines </a:t>
            </a:r>
            <a:r>
              <a:rPr lang="en-US" dirty="0" smtClean="0"/>
              <a:t>are clauses, one simple proof step</a:t>
            </a:r>
          </a:p>
          <a:p>
            <a:endParaRPr lang="en-US" sz="3600" dirty="0"/>
          </a:p>
          <a:p>
            <a:endParaRPr lang="en-US" sz="3600" dirty="0" smtClean="0"/>
          </a:p>
          <a:p>
            <a:endParaRPr lang="en-US" sz="2800" dirty="0" smtClean="0"/>
          </a:p>
          <a:p>
            <a:r>
              <a:rPr lang="en-US" dirty="0" smtClean="0"/>
              <a:t>Proof is a sequence of clauses each of which is</a:t>
            </a:r>
            <a:r>
              <a:rPr lang="en-US" sz="3600" dirty="0" smtClean="0"/>
              <a:t> </a:t>
            </a:r>
          </a:p>
          <a:p>
            <a:pPr lvl="1"/>
            <a:r>
              <a:rPr lang="en-US" dirty="0" smtClean="0"/>
              <a:t>an original clause, or </a:t>
            </a:r>
          </a:p>
          <a:p>
            <a:pPr lvl="1"/>
            <a:r>
              <a:rPr lang="en-US" dirty="0" smtClean="0"/>
              <a:t>follows from previous clauses via resolution step</a:t>
            </a:r>
          </a:p>
          <a:p>
            <a:r>
              <a:rPr lang="en-US" dirty="0"/>
              <a:t>A</a:t>
            </a:r>
            <a:r>
              <a:rPr lang="en-US" dirty="0" smtClean="0"/>
              <a:t> CNF is UNSAT </a:t>
            </a:r>
            <a:r>
              <a:rPr lang="en-US" dirty="0" err="1" smtClean="0"/>
              <a:t>iff</a:t>
            </a:r>
            <a:r>
              <a:rPr lang="en-US" dirty="0" smtClean="0"/>
              <a:t> can derive empty clause</a:t>
            </a:r>
            <a:r>
              <a:rPr lang="en-US" dirty="0">
                <a:solidFill>
                  <a:srgbClr val="FF0000"/>
                </a:solidFill>
                <a:latin typeface="Cambria Math" pitchFamily="18" charset="0"/>
                <a:ea typeface="Cambria Math" pitchFamily="18" charset="0"/>
              </a:rPr>
              <a:t> </a:t>
            </a:r>
            <a:r>
              <a:rPr lang="en-US" dirty="0">
                <a:latin typeface="Cambria Math" pitchFamily="18" charset="0"/>
                <a:ea typeface="Cambria Math" pitchFamily="18" charset="0"/>
              </a:rPr>
              <a:t>⊥</a:t>
            </a:r>
            <a:r>
              <a:rPr lang="en-US" dirty="0" smtClean="0"/>
              <a:t> </a:t>
            </a:r>
          </a:p>
        </p:txBody>
      </p:sp>
      <p:pic>
        <p:nvPicPr>
          <p:cNvPr id="9" name="Picture 8"/>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2133600" y="2590799"/>
            <a:ext cx="4342855" cy="1295401"/>
          </a:xfrm>
          <a:prstGeom prst="rect">
            <a:avLst/>
          </a:prstGeom>
        </p:spPr>
      </p:pic>
      <p:pic>
        <p:nvPicPr>
          <p:cNvPr id="8" name="Picture 7"/>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10592347" y="1752601"/>
            <a:ext cx="2666999" cy="484497"/>
          </a:xfrm>
          <a:prstGeom prst="rect">
            <a:avLst/>
          </a:prstGeom>
        </p:spPr>
      </p:pic>
    </p:spTree>
    <p:extLst>
      <p:ext uri="{BB962C8B-B14F-4D97-AF65-F5344CB8AC3E}">
        <p14:creationId xmlns:p14="http://schemas.microsoft.com/office/powerpoint/2010/main" val="4081912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84324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 Solvers</a:t>
            </a:r>
            <a:endParaRPr lang="en-US" dirty="0"/>
          </a:p>
        </p:txBody>
      </p:sp>
      <p:sp>
        <p:nvSpPr>
          <p:cNvPr id="3" name="Content Placeholder 2"/>
          <p:cNvSpPr>
            <a:spLocks noGrp="1"/>
          </p:cNvSpPr>
          <p:nvPr>
            <p:ph idx="1"/>
          </p:nvPr>
        </p:nvSpPr>
        <p:spPr>
          <a:xfrm>
            <a:off x="457200" y="1371600"/>
            <a:ext cx="8229600" cy="5334000"/>
          </a:xfrm>
        </p:spPr>
        <p:txBody>
          <a:bodyPr>
            <a:normAutofit/>
          </a:bodyPr>
          <a:lstStyle/>
          <a:p>
            <a:r>
              <a:rPr lang="en-US" dirty="0" smtClean="0"/>
              <a:t>Well-known connection between Resolution and SAT solvers based on Backtracking</a:t>
            </a:r>
          </a:p>
          <a:p>
            <a:r>
              <a:rPr lang="en-US" dirty="0" smtClean="0"/>
              <a:t>These algorithms are very powerful </a:t>
            </a:r>
          </a:p>
          <a:p>
            <a:pPr lvl="1"/>
            <a:r>
              <a:rPr lang="en-US" dirty="0" smtClean="0"/>
              <a:t>sometimes can quickly handle CNF’s with millions of variables.</a:t>
            </a:r>
          </a:p>
          <a:p>
            <a:r>
              <a:rPr lang="en-US" dirty="0" smtClean="0"/>
              <a:t>On UNSAT formulas, computation history yields a Resolution proof.</a:t>
            </a:r>
            <a:r>
              <a:rPr lang="en-US" dirty="0"/>
              <a:t> </a:t>
            </a:r>
            <a:endParaRPr lang="en-US" dirty="0" smtClean="0"/>
          </a:p>
          <a:p>
            <a:pPr lvl="1"/>
            <a:r>
              <a:rPr lang="en-US" dirty="0" smtClean="0"/>
              <a:t>Tree-like </a:t>
            </a:r>
            <a:r>
              <a:rPr lang="en-US" dirty="0"/>
              <a:t>Resolution </a:t>
            </a:r>
            <a:r>
              <a:rPr lang="en-US" dirty="0" smtClean="0">
                <a:latin typeface="Cambria Math" pitchFamily="18" charset="0"/>
              </a:rPr>
              <a:t>≈</a:t>
            </a:r>
            <a:r>
              <a:rPr lang="en-US" dirty="0" smtClean="0"/>
              <a:t> DPLL algorithm </a:t>
            </a:r>
          </a:p>
          <a:p>
            <a:pPr lvl="1"/>
            <a:r>
              <a:rPr lang="en-US" dirty="0" smtClean="0"/>
              <a:t>General Resolution </a:t>
            </a:r>
            <a:r>
              <a:rPr lang="en-US" dirty="0" smtClean="0">
                <a:latin typeface="Cambria Math" pitchFamily="18" charset="0"/>
              </a:rPr>
              <a:t>≿</a:t>
            </a:r>
            <a:r>
              <a:rPr lang="en-US" dirty="0" smtClean="0"/>
              <a:t> DPLL </a:t>
            </a:r>
            <a:r>
              <a:rPr lang="en-US" dirty="0"/>
              <a:t>+ </a:t>
            </a:r>
            <a:r>
              <a:rPr lang="en-US" dirty="0" smtClean="0"/>
              <a:t>“Clause Learning”</a:t>
            </a:r>
          </a:p>
          <a:p>
            <a:pPr lvl="2"/>
            <a:r>
              <a:rPr lang="en-US" dirty="0" smtClean="0"/>
              <a:t>Best current SAT solvers use this approach</a:t>
            </a:r>
          </a:p>
          <a:p>
            <a:pPr lvl="2"/>
            <a:endParaRPr lang="en-US" dirty="0"/>
          </a:p>
          <a:p>
            <a:endParaRPr lang="en-US" i="1" dirty="0" smtClean="0"/>
          </a:p>
        </p:txBody>
      </p:sp>
    </p:spTree>
    <p:extLst>
      <p:ext uri="{BB962C8B-B14F-4D97-AF65-F5344CB8AC3E}">
        <p14:creationId xmlns:p14="http://schemas.microsoft.com/office/powerpoint/2010/main" val="32204163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5628873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314798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931966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Overview of Lower Bound</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smtClean="0"/>
              <a:t>To get a time space tradeoff, divide the proof into a large number of epochs and a case analysis involving the progress measure:</a:t>
            </a:r>
          </a:p>
          <a:p>
            <a:pPr lvl="1"/>
            <a:r>
              <a:rPr lang="en-US" dirty="0" smtClean="0"/>
              <a:t>Either, progress is saved during the breakpoints between epochs (difficult with small space)</a:t>
            </a:r>
          </a:p>
          <a:p>
            <a:pPr lvl="1"/>
            <a:r>
              <a:rPr lang="en-US" dirty="0" smtClean="0"/>
              <a:t>Or, progress happens within an epoch. (difficult if epochs are small)</a:t>
            </a:r>
          </a:p>
          <a:p>
            <a:r>
              <a:rPr lang="en-US" dirty="0" smtClean="0"/>
              <a:t>Simple arguments in restricted proof boost to almost tight bounds in unrestricted proof.</a:t>
            </a:r>
          </a:p>
        </p:txBody>
      </p:sp>
    </p:spTree>
    <p:extLst>
      <p:ext uri="{BB962C8B-B14F-4D97-AF65-F5344CB8AC3E}">
        <p14:creationId xmlns:p14="http://schemas.microsoft.com/office/powerpoint/2010/main" val="1278285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Lower Bound</a:t>
            </a:r>
            <a:endParaRPr lang="en-US" dirty="0"/>
          </a:p>
        </p:txBody>
      </p:sp>
      <p:sp>
        <p:nvSpPr>
          <p:cNvPr id="3" name="Content Placeholder 2"/>
          <p:cNvSpPr>
            <a:spLocks noGrp="1"/>
          </p:cNvSpPr>
          <p:nvPr>
            <p:ph idx="1"/>
          </p:nvPr>
        </p:nvSpPr>
        <p:spPr/>
        <p:txBody>
          <a:bodyPr/>
          <a:lstStyle/>
          <a:p>
            <a:r>
              <a:rPr lang="en-US" dirty="0" smtClean="0"/>
              <a:t>Suppose the space used by the proof is small. Divide the proof into epochs of equal sizes, and hit it with the random restriction.</a:t>
            </a:r>
          </a:p>
          <a:p>
            <a:r>
              <a:rPr lang="en-US" dirty="0" smtClean="0"/>
              <a:t>The number of epochs times the space bounds the number of clauses appearing at breakpoints between epochs. If their number is small, then with high probability, none of them has a “medium’ value of mu.</a:t>
            </a:r>
            <a:endParaRPr lang="en-US" dirty="0"/>
          </a:p>
        </p:txBody>
      </p:sp>
    </p:spTree>
    <p:extLst>
      <p:ext uri="{BB962C8B-B14F-4D97-AF65-F5344CB8AC3E}">
        <p14:creationId xmlns:p14="http://schemas.microsoft.com/office/powerpoint/2010/main" val="194329705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457363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Overview of Lower Bound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257800"/>
              </a:xfrm>
            </p:spPr>
            <p:txBody>
              <a:bodyPr>
                <a:normAutofit/>
              </a:bodyPr>
              <a:lstStyle/>
              <a:p>
                <a:r>
                  <a:rPr lang="en-US" dirty="0" smtClean="0"/>
                  <a:t>Divide </a:t>
                </a:r>
                <a14:m>
                  <m:oMath xmlns:m="http://schemas.openxmlformats.org/officeDocument/2006/math">
                    <m:r>
                      <m:rPr>
                        <m:sty m:val="p"/>
                      </m:rPr>
                      <a:rPr lang="el-GR" i="1">
                        <a:latin typeface="Cambria Math"/>
                      </a:rPr>
                      <m:t>Π</m:t>
                    </m:r>
                  </m:oMath>
                </a14:m>
                <a:r>
                  <a:rPr lang="en-US" dirty="0" smtClean="0"/>
                  <a:t> into m epochs, m a parameter.</a:t>
                </a:r>
              </a:p>
              <a:p>
                <a:r>
                  <a:rPr lang="en-US" dirty="0" smtClean="0"/>
                  <a:t>If </a:t>
                </a:r>
                <a:r>
                  <a:rPr lang="en-US" dirty="0" err="1" smtClean="0"/>
                  <a:t>mS</a:t>
                </a:r>
                <a:r>
                  <a:rPr lang="en-US" dirty="0" smtClean="0"/>
                  <a:t> &lt;&lt; 2^{n/2}, then almost surely the breakpoints between epochs of the restricted proof have no wide clauses, so all such clauses have mu(C) &lt; 1/100 or mu(C) &gt; 1/2.</a:t>
                </a:r>
              </a:p>
              <a:p>
                <a:r>
                  <a:rPr lang="en-US" dirty="0" smtClean="0"/>
                  <a:t>In this case, some epoch must start with low clauses and end with a high clause. So it must have C_1 … </a:t>
                </a:r>
                <a:r>
                  <a:rPr lang="en-US" dirty="0" err="1" smtClean="0"/>
                  <a:t>C_k</a:t>
                </a:r>
                <a:r>
                  <a:rPr lang="en-US" dirty="0" smtClean="0"/>
                  <a:t> with 1/100 &lt; mu(C_1) &lt; 1/50 &lt; mu(C_2) &lt; 1/25 &lt; mu(C_3) &lt; … &lt; 1/2.</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257800"/>
              </a:xfrm>
              <a:blipFill rotWithShape="1">
                <a:blip r:embed="rId2"/>
                <a:stretch>
                  <a:fillRect l="-1630" t="-1392" r="-2370"/>
                </a:stretch>
              </a:blipFill>
            </p:spPr>
            <p:txBody>
              <a:bodyPr/>
              <a:lstStyle/>
              <a:p>
                <a:r>
                  <a:rPr lang="en-US">
                    <a:noFill/>
                  </a:rPr>
                  <a:t> </a:t>
                </a:r>
              </a:p>
            </p:txBody>
          </p:sp>
        </mc:Fallback>
      </mc:AlternateContent>
    </p:spTree>
    <p:extLst>
      <p:ext uri="{BB962C8B-B14F-4D97-AF65-F5344CB8AC3E}">
        <p14:creationId xmlns:p14="http://schemas.microsoft.com/office/powerpoint/2010/main" val="159081224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Overview of Lower Bound</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r>
              <a:rPr lang="en-US" dirty="0" smtClean="0"/>
              <a:t>Main technical step: Show that if an epoch contains few clauses, restriction is unlikely to have C_1 … </a:t>
            </a:r>
            <a:r>
              <a:rPr lang="en-US" dirty="0" err="1" smtClean="0"/>
              <a:t>C_k</a:t>
            </a:r>
            <a:r>
              <a:rPr lang="en-US" dirty="0" smtClean="0"/>
              <a:t>’ of </a:t>
            </a:r>
            <a:r>
              <a:rPr lang="en-US" dirty="0" err="1" smtClean="0"/>
              <a:t>superincreasing</a:t>
            </a:r>
            <a:r>
              <a:rPr lang="en-US" dirty="0" smtClean="0"/>
              <a:t> mu values.</a:t>
            </a:r>
          </a:p>
          <a:p>
            <a:r>
              <a:rPr lang="en-US" dirty="0" smtClean="0"/>
              <a:t>Need to do better than a union bound over all clauses, or result will be trivial.</a:t>
            </a:r>
          </a:p>
          <a:p>
            <a:r>
              <a:rPr lang="en-US" dirty="0" smtClean="0"/>
              <a:t>Main Idea: Show that any such C_1 … </a:t>
            </a:r>
            <a:r>
              <a:rPr lang="en-US" dirty="0" err="1" smtClean="0"/>
              <a:t>C_k</a:t>
            </a:r>
            <a:r>
              <a:rPr lang="en-US" dirty="0" smtClean="0"/>
              <a:t>’ have Omega(k’ n) variables collectively. If so, then by a union bound over k’ tuples,</a:t>
            </a:r>
            <a:br>
              <a:rPr lang="en-US" dirty="0" smtClean="0"/>
            </a:br>
            <a:r>
              <a:rPr lang="en-US" dirty="0" err="1" smtClean="0"/>
              <a:t>Pr</a:t>
            </a:r>
            <a:r>
              <a:rPr lang="en-US" dirty="0" smtClean="0"/>
              <a:t>[ E has k’ </a:t>
            </a:r>
            <a:r>
              <a:rPr lang="en-US" dirty="0" err="1" smtClean="0"/>
              <a:t>superincreasing</a:t>
            </a:r>
            <a:r>
              <a:rPr lang="en-US" dirty="0" smtClean="0"/>
              <a:t>] &lt; (|E| 2^{-w})^k’</a:t>
            </a:r>
            <a:endParaRPr lang="en-US" dirty="0"/>
          </a:p>
        </p:txBody>
      </p:sp>
    </p:spTree>
    <p:extLst>
      <p:ext uri="{BB962C8B-B14F-4D97-AF65-F5344CB8AC3E}">
        <p14:creationId xmlns:p14="http://schemas.microsoft.com/office/powerpoint/2010/main" val="4083004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69427" y="304800"/>
            <a:ext cx="8898373" cy="5832491"/>
          </a:xfrm>
          <a:prstGeom prst="rect">
            <a:avLst/>
          </a:prstGeom>
        </p:spPr>
      </p:pic>
      <p:sp>
        <p:nvSpPr>
          <p:cNvPr id="5" name="TextBox 4"/>
          <p:cNvSpPr txBox="1"/>
          <p:nvPr/>
        </p:nvSpPr>
        <p:spPr>
          <a:xfrm>
            <a:off x="3429000" y="875377"/>
            <a:ext cx="2359620" cy="707886"/>
          </a:xfrm>
          <a:prstGeom prst="rect">
            <a:avLst/>
          </a:prstGeom>
          <a:noFill/>
        </p:spPr>
        <p:txBody>
          <a:bodyPr wrap="none" rtlCol="0">
            <a:spAutoFit/>
          </a:bodyPr>
          <a:lstStyle/>
          <a:p>
            <a:r>
              <a:rPr lang="en-US" sz="4000" dirty="0" smtClean="0"/>
              <a:t>Proof DAG</a:t>
            </a:r>
            <a:endParaRPr lang="en-US" sz="4000" dirty="0"/>
          </a:p>
        </p:txBody>
      </p:sp>
      <p:sp>
        <p:nvSpPr>
          <p:cNvPr id="2" name="TextBox 1"/>
          <p:cNvSpPr txBox="1"/>
          <p:nvPr/>
        </p:nvSpPr>
        <p:spPr>
          <a:xfrm>
            <a:off x="228600" y="5791200"/>
            <a:ext cx="3702617" cy="707886"/>
          </a:xfrm>
          <a:prstGeom prst="rect">
            <a:avLst/>
          </a:prstGeom>
          <a:noFill/>
        </p:spPr>
        <p:txBody>
          <a:bodyPr wrap="none" rtlCol="0">
            <a:spAutoFit/>
          </a:bodyPr>
          <a:lstStyle/>
          <a:p>
            <a:r>
              <a:rPr lang="en-US" sz="2000" dirty="0" smtClean="0"/>
              <a:t>General resolution: Arbitrary DAG</a:t>
            </a:r>
          </a:p>
          <a:p>
            <a:r>
              <a:rPr lang="en-US" sz="2000" dirty="0" smtClean="0"/>
              <a:t>For DPLL algorithm, DAG is a tree.</a:t>
            </a:r>
            <a:endParaRPr lang="en-US" sz="2000" dirty="0"/>
          </a:p>
        </p:txBody>
      </p:sp>
    </p:spTree>
    <p:extLst>
      <p:ext uri="{BB962C8B-B14F-4D97-AF65-F5344CB8AC3E}">
        <p14:creationId xmlns:p14="http://schemas.microsoft.com/office/powerpoint/2010/main" val="125530819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Lower Bound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257800"/>
              </a:xfrm>
            </p:spPr>
            <p:txBody>
              <a:bodyPr>
                <a:normAutofit/>
              </a:bodyPr>
              <a:lstStyle/>
              <a:p>
                <a:r>
                  <a:rPr lang="en-US" dirty="0" smtClean="0"/>
                  <a:t>Main idea: Show that any such C_1 … </a:t>
                </a:r>
                <a:r>
                  <a:rPr lang="en-US" dirty="0" err="1" smtClean="0"/>
                  <a:t>C_k</a:t>
                </a:r>
                <a:r>
                  <a:rPr lang="en-US" dirty="0" smtClean="0"/>
                  <a:t>’ have Omega(k’ n) variables collectively.</a:t>
                </a:r>
              </a:p>
              <a:p>
                <a:r>
                  <a:rPr lang="en-US" dirty="0" smtClean="0"/>
                  <a:t>Using observation about boundary edges, this </a:t>
                </a:r>
                <a:r>
                  <a:rPr lang="en-US" i="1" dirty="0" smtClean="0"/>
                  <a:t>generalized isoperimetric bound</a:t>
                </a:r>
                <a:r>
                  <a:rPr lang="en-US" dirty="0" smtClean="0"/>
                  <a:t> is enough.</a:t>
                </a:r>
              </a:p>
              <a:p>
                <a:r>
                  <a:rPr lang="en-US" dirty="0" smtClean="0"/>
                  <a:t>Let S_1 … </a:t>
                </a:r>
                <a:r>
                  <a:rPr lang="en-US" dirty="0" err="1" smtClean="0"/>
                  <a:t>S_k</a:t>
                </a:r>
                <a:r>
                  <a:rPr lang="en-US" dirty="0" smtClean="0"/>
                  <a:t>’ be subsets of the grid of volume between 1/100 and 1/2, of </a:t>
                </a:r>
                <a:r>
                  <a:rPr lang="en-US" dirty="0" err="1" smtClean="0"/>
                  <a:t>superincreasing</a:t>
                </a:r>
                <a:r>
                  <a:rPr lang="en-US" dirty="0" smtClean="0"/>
                  <a:t> sizes. Then </a:t>
                </a:r>
                <a14:m>
                  <m:oMath xmlns:m="http://schemas.openxmlformats.org/officeDocument/2006/math">
                    <m:r>
                      <a:rPr lang="en-US" i="1" dirty="0" smtClean="0">
                        <a:latin typeface="Cambria Math"/>
                      </a:rPr>
                      <m:t>|</m:t>
                    </m:r>
                    <m:nary>
                      <m:naryPr>
                        <m:chr m:val="⋃"/>
                        <m:subHide m:val="on"/>
                        <m:supHide m:val="on"/>
                        <m:ctrlPr>
                          <a:rPr lang="en-US" i="1" dirty="0" smtClean="0">
                            <a:latin typeface="Cambria Math"/>
                          </a:rPr>
                        </m:ctrlPr>
                      </m:naryPr>
                      <m:sub/>
                      <m:sup/>
                      <m:e>
                        <m:r>
                          <a:rPr lang="en-US" i="1" dirty="0" smtClean="0">
                            <a:latin typeface="Cambria Math"/>
                            <a:ea typeface="Cambria Math"/>
                          </a:rPr>
                          <m:t>𝛿</m:t>
                        </m:r>
                        <m:d>
                          <m:dPr>
                            <m:ctrlPr>
                              <a:rPr lang="en-US" b="0" i="1" dirty="0" smtClean="0">
                                <a:latin typeface="Cambria Math"/>
                                <a:ea typeface="Cambria Math"/>
                              </a:rPr>
                            </m:ctrlPr>
                          </m:dPr>
                          <m:e>
                            <m:sSub>
                              <m:sSubPr>
                                <m:ctrlPr>
                                  <a:rPr lang="en-US" b="0" i="1" dirty="0" smtClean="0">
                                    <a:latin typeface="Cambria Math"/>
                                    <a:ea typeface="Cambria Math"/>
                                  </a:rPr>
                                </m:ctrlPr>
                              </m:sSubPr>
                              <m:e>
                                <m:r>
                                  <a:rPr lang="en-US" b="0" i="1" dirty="0" smtClean="0">
                                    <a:latin typeface="Cambria Math"/>
                                    <a:ea typeface="Cambria Math"/>
                                  </a:rPr>
                                  <m:t>𝑆</m:t>
                                </m:r>
                              </m:e>
                              <m:sub>
                                <m:r>
                                  <a:rPr lang="en-US" b="0" i="1" dirty="0" smtClean="0">
                                    <a:latin typeface="Cambria Math"/>
                                    <a:ea typeface="Cambria Math"/>
                                  </a:rPr>
                                  <m:t>𝑖</m:t>
                                </m:r>
                              </m:sub>
                            </m:sSub>
                          </m:e>
                        </m:d>
                        <m:r>
                          <a:rPr lang="en-US" b="0" i="1" dirty="0" smtClean="0">
                            <a:latin typeface="Cambria Math"/>
                            <a:ea typeface="Cambria Math"/>
                          </a:rPr>
                          <m:t>|</m:t>
                        </m:r>
                      </m:e>
                    </m:nary>
                    <m:r>
                      <a:rPr lang="en-US" i="1" dirty="0" smtClean="0">
                        <a:latin typeface="Cambria Math"/>
                      </a:rPr>
                      <m:t>&gt; </m:t>
                    </m:r>
                    <m:r>
                      <a:rPr lang="en-US" i="1" dirty="0" err="1" smtClean="0">
                        <a:latin typeface="Cambria Math"/>
                      </a:rPr>
                      <m:t>𝑘</m:t>
                    </m:r>
                    <m:r>
                      <a:rPr lang="en-US" i="1" dirty="0" err="1" smtClean="0">
                        <a:latin typeface="Cambria Math"/>
                      </a:rPr>
                      <m:t>’</m:t>
                    </m:r>
                    <m:r>
                      <a:rPr lang="en-US" i="1" dirty="0" err="1" smtClean="0">
                        <a:latin typeface="Cambria Math"/>
                      </a:rPr>
                      <m:t>𝑛</m:t>
                    </m:r>
                  </m:oMath>
                </a14:m>
                <a:r>
                  <a:rPr lang="en-US" dirty="0" smtClean="0"/>
                  <a:t>.</a:t>
                </a:r>
                <a:br>
                  <a:rPr lang="en-US" dirty="0" smtClean="0"/>
                </a:br>
                <a:endParaRPr lang="en-US" dirty="0"/>
              </a:p>
              <a:p>
                <a:r>
                  <a:rPr lang="en-US" sz="2800" i="1" dirty="0" smtClean="0"/>
                  <a:t>Sketch</a:t>
                </a:r>
                <a:r>
                  <a:rPr lang="en-US" sz="2800" dirty="0" smtClean="0"/>
                  <a:t>: If </a:t>
                </a:r>
                <a:r>
                  <a:rPr lang="en-US" sz="2800" dirty="0" err="1" smtClean="0"/>
                  <a:t>S_i</a:t>
                </a:r>
                <a:r>
                  <a:rPr lang="en-US" sz="2800" dirty="0" smtClean="0"/>
                  <a:t> are blocks, boundaries are disjoint, each of size n. If far from blocks, boundaries are large.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257800"/>
              </a:xfrm>
              <a:blipFill rotWithShape="1">
                <a:blip r:embed="rId2"/>
                <a:stretch>
                  <a:fillRect l="-1630" t="-1508" r="-2074" b="-812"/>
                </a:stretch>
              </a:blipFill>
            </p:spPr>
            <p:txBody>
              <a:bodyPr/>
              <a:lstStyle/>
              <a:p>
                <a:r>
                  <a:rPr lang="en-US">
                    <a:noFill/>
                  </a:rPr>
                  <a:t> </a:t>
                </a:r>
              </a:p>
            </p:txBody>
          </p:sp>
        </mc:Fallback>
      </mc:AlternateContent>
    </p:spTree>
    <p:extLst>
      <p:ext uri="{BB962C8B-B14F-4D97-AF65-F5344CB8AC3E}">
        <p14:creationId xmlns:p14="http://schemas.microsoft.com/office/powerpoint/2010/main" val="219624067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Overview of Lower Bound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Let </a:t>
                </a:r>
                <a14:m>
                  <m:oMath xmlns:m="http://schemas.openxmlformats.org/officeDocument/2006/math">
                    <m:r>
                      <m:rPr>
                        <m:sty m:val="p"/>
                      </m:rPr>
                      <a:rPr lang="el-GR" i="1">
                        <a:latin typeface="Cambria Math"/>
                      </a:rPr>
                      <m:t>Π</m:t>
                    </m:r>
                  </m:oMath>
                </a14:m>
                <a:r>
                  <a:rPr lang="en-US" dirty="0" smtClean="0"/>
                  <a:t> be a proof of size T, space S.</a:t>
                </a:r>
                <a:br>
                  <a:rPr lang="en-US" dirty="0" smtClean="0"/>
                </a:br>
                <a:r>
                  <a:rPr lang="en-US" dirty="0" smtClean="0"/>
                  <a:t>Case Analysis of </a:t>
                </a:r>
                <a14:m>
                  <m:oMath xmlns:m="http://schemas.openxmlformats.org/officeDocument/2006/math">
                    <m:sSub>
                      <m:sSubPr>
                        <m:ctrlPr>
                          <a:rPr lang="en-US" i="1">
                            <a:latin typeface="Cambria Math"/>
                            <a:ea typeface="Cambria Math"/>
                          </a:rPr>
                        </m:ctrlPr>
                      </m:sSubPr>
                      <m:e>
                        <m:r>
                          <m:rPr>
                            <m:sty m:val="p"/>
                          </m:rPr>
                          <a:rPr lang="el-GR" i="1">
                            <a:latin typeface="Cambria Math"/>
                          </a:rPr>
                          <m:t>Π</m:t>
                        </m:r>
                        <m:r>
                          <a:rPr lang="en-US" i="1">
                            <a:latin typeface="Cambria Math"/>
                          </a:rPr>
                          <m:t>|</m:t>
                        </m:r>
                      </m:e>
                      <m:sub>
                        <m:r>
                          <a:rPr lang="en-US" i="1">
                            <a:latin typeface="Cambria Math"/>
                            <a:ea typeface="Cambria Math"/>
                          </a:rPr>
                          <m:t>𝜌</m:t>
                        </m:r>
                      </m:sub>
                    </m:sSub>
                  </m:oMath>
                </a14:m>
                <a:r>
                  <a:rPr lang="en-US" dirty="0" smtClean="0"/>
                  <a:t>, with m epochs:</a:t>
                </a:r>
                <a:endParaRPr lang="en-US" dirty="0"/>
              </a:p>
              <a:p>
                <a:pPr lvl="1"/>
                <a:r>
                  <a:rPr lang="en-US" dirty="0"/>
                  <a:t>(1) Breakpoints contain a clause of mu in [eps,1/2]</a:t>
                </a:r>
              </a:p>
              <a:p>
                <a:pPr lvl="1"/>
                <a:r>
                  <a:rPr lang="en-US" dirty="0"/>
                  <a:t>(2) Some epoch contains sequence of </a:t>
                </a:r>
                <a:r>
                  <a:rPr lang="en-US" dirty="0" smtClean="0"/>
                  <a:t>log </a:t>
                </a:r>
                <a:r>
                  <a:rPr lang="en-US" dirty="0"/>
                  <a:t>1/</a:t>
                </a:r>
                <a:r>
                  <a:rPr lang="en-US" dirty="0" err="1"/>
                  <a:t>eps</a:t>
                </a:r>
                <a:r>
                  <a:rPr lang="en-US" dirty="0"/>
                  <a:t> clauses with mu </a:t>
                </a:r>
                <a:r>
                  <a:rPr lang="en-US" dirty="0" err="1"/>
                  <a:t>superincreasing</a:t>
                </a:r>
                <a:r>
                  <a:rPr lang="en-US" dirty="0"/>
                  <a:t> from </a:t>
                </a:r>
                <a:r>
                  <a:rPr lang="en-US" dirty="0" err="1"/>
                  <a:t>eps</a:t>
                </a:r>
                <a:r>
                  <a:rPr lang="en-US" dirty="0"/>
                  <a:t> to 1/2</a:t>
                </a:r>
                <a:r>
                  <a:rPr lang="en-US" dirty="0" smtClean="0"/>
                  <a:t>.</a:t>
                </a:r>
              </a:p>
              <a:p>
                <a:r>
                  <a:rPr lang="en-US" dirty="0" err="1" smtClean="0"/>
                  <a:t>Pr</a:t>
                </a:r>
                <a:r>
                  <a:rPr lang="en-US" dirty="0" smtClean="0"/>
                  <a:t>[(1)] &lt; mS2^{-w/2}</a:t>
                </a:r>
              </a:p>
              <a:p>
                <a:r>
                  <a:rPr lang="en-US" dirty="0" err="1" smtClean="0"/>
                  <a:t>Pr</a:t>
                </a:r>
                <a:r>
                  <a:rPr lang="en-US" dirty="0" smtClean="0"/>
                  <a:t>[(2)] &lt; (T/m </a:t>
                </a:r>
                <a:r>
                  <a:rPr lang="en-US" dirty="0" err="1" smtClean="0"/>
                  <a:t>exp</a:t>
                </a:r>
                <a:r>
                  <a:rPr lang="en-US" dirty="0" smtClean="0"/>
                  <a:t>(-w))^{k’}, k’ = log 1/</a:t>
                </a:r>
                <a:r>
                  <a:rPr lang="en-US" dirty="0" err="1" smtClean="0"/>
                  <a:t>eps</a:t>
                </a:r>
                <a:r>
                  <a:rPr lang="en-US" dirty="0" smtClean="0"/>
                  <a:t>.</a:t>
                </a:r>
              </a:p>
              <a:p>
                <a:r>
                  <a:rPr lang="en-US" dirty="0" smtClean="0"/>
                  <a:t>Optimizing, get asymptotically TS = </a:t>
                </a:r>
                <a:r>
                  <a:rPr lang="en-US" dirty="0" err="1" smtClean="0"/>
                  <a:t>exp</a:t>
                </a:r>
                <a:r>
                  <a:rPr lang="en-US" dirty="0" smtClean="0"/>
                  <a:t>(w).</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617" r="-667"/>
                </a:stretch>
              </a:blipFill>
            </p:spPr>
            <p:txBody>
              <a:bodyPr/>
              <a:lstStyle/>
              <a:p>
                <a:r>
                  <a:rPr lang="en-US">
                    <a:noFill/>
                  </a:rPr>
                  <a:t> </a:t>
                </a:r>
              </a:p>
            </p:txBody>
          </p:sp>
        </mc:Fallback>
      </mc:AlternateContent>
    </p:spTree>
    <p:extLst>
      <p:ext uri="{BB962C8B-B14F-4D97-AF65-F5344CB8AC3E}">
        <p14:creationId xmlns:p14="http://schemas.microsoft.com/office/powerpoint/2010/main" val="254504906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1971268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Tseitin</a:t>
            </a:r>
            <a:r>
              <a:rPr lang="en-US" dirty="0" smtClean="0"/>
              <a:t> formula on Grid-like Graph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876800"/>
              </a:xfrm>
            </p:spPr>
            <p:txBody>
              <a:bodyPr>
                <a:noAutofit/>
              </a:bodyPr>
              <a:lstStyle/>
              <a:p>
                <a:r>
                  <a:rPr lang="en-US" dirty="0" smtClean="0"/>
                  <a:t>Consider </a:t>
                </a:r>
                <a:r>
                  <a:rPr lang="en-US" dirty="0" err="1" smtClean="0"/>
                  <a:t>Tseitin</a:t>
                </a:r>
                <a:r>
                  <a:rPr lang="en-US" dirty="0" smtClean="0"/>
                  <a:t> formula on </a:t>
                </a:r>
                <a14:m>
                  <m:oMath xmlns:m="http://schemas.openxmlformats.org/officeDocument/2006/math">
                    <m:sSub>
                      <m:sSubPr>
                        <m:ctrlPr>
                          <a:rPr lang="en-US" b="1" i="1" smtClean="0">
                            <a:solidFill>
                              <a:schemeClr val="accent3">
                                <a:lumMod val="50000"/>
                              </a:schemeClr>
                            </a:solidFill>
                            <a:latin typeface="Cambria Math"/>
                          </a:rPr>
                        </m:ctrlPr>
                      </m:sSubPr>
                      <m:e>
                        <m:r>
                          <a:rPr lang="en-US" b="1" i="1" smtClean="0">
                            <a:solidFill>
                              <a:schemeClr val="accent3">
                                <a:lumMod val="50000"/>
                              </a:schemeClr>
                            </a:solidFill>
                            <a:latin typeface="Cambria Math"/>
                          </a:rPr>
                          <m:t>𝑲</m:t>
                        </m:r>
                      </m:e>
                      <m:sub>
                        <m:r>
                          <a:rPr lang="en-US" b="1" i="1" smtClean="0">
                            <a:solidFill>
                              <a:schemeClr val="accent3">
                                <a:lumMod val="50000"/>
                              </a:schemeClr>
                            </a:solidFill>
                            <a:latin typeface="Cambria Math"/>
                          </a:rPr>
                          <m:t>𝒏</m:t>
                        </m:r>
                      </m:sub>
                    </m:sSub>
                    <m:r>
                      <a:rPr lang="en-US" b="1" i="1" smtClean="0">
                        <a:solidFill>
                          <a:schemeClr val="accent3">
                            <a:lumMod val="50000"/>
                          </a:schemeClr>
                        </a:solidFill>
                        <a:latin typeface="Cambria Math"/>
                        <a:ea typeface="Cambria Math"/>
                      </a:rPr>
                      <m:t>⊗</m:t>
                    </m:r>
                    <m:sSub>
                      <m:sSubPr>
                        <m:ctrlPr>
                          <a:rPr lang="en-US" b="1" i="1" smtClean="0">
                            <a:solidFill>
                              <a:schemeClr val="accent3">
                                <a:lumMod val="50000"/>
                              </a:schemeClr>
                            </a:solidFill>
                            <a:latin typeface="Cambria Math"/>
                            <a:ea typeface="Cambria Math"/>
                          </a:rPr>
                        </m:ctrlPr>
                      </m:sSubPr>
                      <m:e>
                        <m:r>
                          <a:rPr lang="en-US" b="1" i="1" smtClean="0">
                            <a:solidFill>
                              <a:schemeClr val="accent3">
                                <a:lumMod val="50000"/>
                              </a:schemeClr>
                            </a:solidFill>
                            <a:latin typeface="Cambria Math"/>
                            <a:ea typeface="Cambria Math"/>
                          </a:rPr>
                          <m:t>𝑷</m:t>
                        </m:r>
                      </m:e>
                      <m:sub>
                        <m:r>
                          <a:rPr lang="en-US" b="1" i="1" smtClean="0">
                            <a:solidFill>
                              <a:schemeClr val="accent3">
                                <a:lumMod val="50000"/>
                              </a:schemeClr>
                            </a:solidFill>
                            <a:latin typeface="Cambria Math"/>
                            <a:ea typeface="Cambria Math"/>
                          </a:rPr>
                          <m:t>𝒍</m:t>
                        </m:r>
                      </m:sub>
                    </m:sSub>
                  </m:oMath>
                </a14:m>
                <a:r>
                  <a:rPr lang="en-US" dirty="0"/>
                  <a:t>, </a:t>
                </a:r>
                <a14:m>
                  <m:oMath xmlns:m="http://schemas.openxmlformats.org/officeDocument/2006/math">
                    <m:r>
                      <a:rPr lang="en-US" i="1" dirty="0" smtClean="0">
                        <a:solidFill>
                          <a:schemeClr val="accent3">
                            <a:lumMod val="50000"/>
                          </a:schemeClr>
                        </a:solidFill>
                        <a:latin typeface="Cambria Math"/>
                        <a:ea typeface="Cambria Math" pitchFamily="18" charset="0"/>
                      </a:rPr>
                      <m:t>𝒍</m:t>
                    </m:r>
                    <m:r>
                      <a:rPr lang="en-US" i="1" dirty="0" smtClean="0">
                        <a:solidFill>
                          <a:schemeClr val="accent3">
                            <a:lumMod val="50000"/>
                          </a:schemeClr>
                        </a:solidFill>
                        <a:latin typeface="Cambria Math"/>
                        <a:ea typeface="Cambria Math"/>
                      </a:rPr>
                      <m:t>≈</m:t>
                    </m:r>
                    <m:sSup>
                      <m:sSupPr>
                        <m:ctrlPr>
                          <a:rPr lang="en-US" b="1" i="1" dirty="0" smtClean="0">
                            <a:solidFill>
                              <a:schemeClr val="accent3">
                                <a:lumMod val="50000"/>
                              </a:schemeClr>
                            </a:solidFill>
                            <a:latin typeface="Cambria Math"/>
                            <a:ea typeface="Cambria Math"/>
                          </a:rPr>
                        </m:ctrlPr>
                      </m:sSupPr>
                      <m:e>
                        <m:r>
                          <a:rPr lang="en-US" b="1" i="1" dirty="0" smtClean="0">
                            <a:solidFill>
                              <a:schemeClr val="accent3">
                                <a:lumMod val="50000"/>
                              </a:schemeClr>
                            </a:solidFill>
                            <a:latin typeface="Cambria Math"/>
                            <a:ea typeface="Cambria Math"/>
                          </a:rPr>
                          <m:t>𝒏</m:t>
                        </m:r>
                      </m:e>
                      <m:sup>
                        <m:r>
                          <a:rPr lang="en-US" b="1" i="1" dirty="0" smtClean="0">
                            <a:solidFill>
                              <a:schemeClr val="accent3">
                                <a:lumMod val="50000"/>
                              </a:schemeClr>
                            </a:solidFill>
                            <a:latin typeface="Cambria Math"/>
                            <a:ea typeface="Cambria Math"/>
                          </a:rPr>
                          <m:t>𝟒</m:t>
                        </m:r>
                      </m:sup>
                    </m:sSup>
                  </m:oMath>
                </a14:m>
                <a:endParaRPr lang="en-US" b="1" dirty="0"/>
              </a:p>
              <a:p>
                <a:endParaRPr lang="en-US" dirty="0" smtClean="0"/>
              </a:p>
              <a:p>
                <a:endParaRPr lang="en-US" dirty="0"/>
              </a:p>
              <a:p>
                <a:endParaRPr lang="en-US" dirty="0" smtClean="0"/>
              </a:p>
              <a:p>
                <a:r>
                  <a:rPr lang="en-US" dirty="0" err="1" smtClean="0"/>
                  <a:t>Treewidth</a:t>
                </a:r>
                <a:r>
                  <a:rPr lang="en-US" dirty="0" smtClean="0"/>
                  <a:t> of this CSP is </a:t>
                </a:r>
                <a14:m>
                  <m:oMath xmlns:m="http://schemas.openxmlformats.org/officeDocument/2006/math">
                    <m:r>
                      <a:rPr lang="en-US" b="1" i="1" smtClean="0">
                        <a:solidFill>
                          <a:schemeClr val="accent3">
                            <a:lumMod val="50000"/>
                          </a:schemeClr>
                        </a:solidFill>
                        <a:latin typeface="Cambria Math"/>
                        <a:ea typeface="Cambria Math"/>
                      </a:rPr>
                      <m:t>≈</m:t>
                    </m:r>
                    <m:sSup>
                      <m:sSupPr>
                        <m:ctrlPr>
                          <a:rPr lang="en-US" b="1" i="1" smtClean="0">
                            <a:solidFill>
                              <a:schemeClr val="accent3">
                                <a:lumMod val="50000"/>
                              </a:schemeClr>
                            </a:solidFill>
                            <a:latin typeface="Cambria Math"/>
                            <a:ea typeface="Cambria Math"/>
                          </a:rPr>
                        </m:ctrlPr>
                      </m:sSupPr>
                      <m:e>
                        <m:r>
                          <a:rPr lang="en-US" b="1" i="1" smtClean="0">
                            <a:solidFill>
                              <a:schemeClr val="accent3">
                                <a:lumMod val="50000"/>
                              </a:schemeClr>
                            </a:solidFill>
                            <a:latin typeface="Cambria Math"/>
                            <a:ea typeface="Cambria Math"/>
                          </a:rPr>
                          <m:t>𝒏</m:t>
                        </m:r>
                      </m:e>
                      <m:sup>
                        <m:r>
                          <a:rPr lang="en-US" b="1" i="1" smtClean="0">
                            <a:solidFill>
                              <a:schemeClr val="accent3">
                                <a:lumMod val="50000"/>
                              </a:schemeClr>
                            </a:solidFill>
                            <a:latin typeface="Cambria Math"/>
                            <a:ea typeface="Cambria Math"/>
                          </a:rPr>
                          <m:t>𝟐</m:t>
                        </m:r>
                      </m:sup>
                    </m:sSup>
                  </m:oMath>
                </a14:m>
                <a:r>
                  <a:rPr lang="en-US" dirty="0" smtClean="0"/>
                  <a:t>, so we get a </a:t>
                </a:r>
                <a14:m>
                  <m:oMath xmlns:m="http://schemas.openxmlformats.org/officeDocument/2006/math">
                    <m:sSup>
                      <m:sSupPr>
                        <m:ctrlPr>
                          <a:rPr lang="en-US" b="1" i="1" smtClean="0">
                            <a:solidFill>
                              <a:schemeClr val="accent3">
                                <a:lumMod val="50000"/>
                              </a:schemeClr>
                            </a:solidFill>
                            <a:latin typeface="Cambria Math"/>
                          </a:rPr>
                        </m:ctrlPr>
                      </m:sSupPr>
                      <m:e>
                        <m:r>
                          <a:rPr lang="en-US" b="1" i="1" smtClean="0">
                            <a:solidFill>
                              <a:schemeClr val="accent3">
                                <a:lumMod val="50000"/>
                              </a:schemeClr>
                            </a:solidFill>
                            <a:latin typeface="Cambria Math"/>
                          </a:rPr>
                          <m:t>𝟐</m:t>
                        </m:r>
                      </m:e>
                      <m:sup>
                        <m:r>
                          <a:rPr lang="en-US" b="1" i="1" smtClean="0">
                            <a:solidFill>
                              <a:schemeClr val="accent3">
                                <a:lumMod val="50000"/>
                              </a:schemeClr>
                            </a:solidFill>
                            <a:latin typeface="Cambria Math"/>
                          </a:rPr>
                          <m:t>𝑶</m:t>
                        </m:r>
                        <m:r>
                          <a:rPr lang="en-US" b="1" i="1" smtClean="0">
                            <a:solidFill>
                              <a:schemeClr val="accent3">
                                <a:lumMod val="50000"/>
                              </a:schemeClr>
                            </a:solidFill>
                            <a:latin typeface="Cambria Math"/>
                          </a:rPr>
                          <m:t>(</m:t>
                        </m:r>
                        <m:sSup>
                          <m:sSupPr>
                            <m:ctrlPr>
                              <a:rPr lang="en-US" b="1" i="1" smtClean="0">
                                <a:solidFill>
                                  <a:schemeClr val="accent3">
                                    <a:lumMod val="50000"/>
                                  </a:schemeClr>
                                </a:solidFill>
                                <a:latin typeface="Cambria Math"/>
                              </a:rPr>
                            </m:ctrlPr>
                          </m:sSupPr>
                          <m:e>
                            <m:r>
                              <a:rPr lang="en-US" b="1" i="1" smtClean="0">
                                <a:solidFill>
                                  <a:schemeClr val="accent3">
                                    <a:lumMod val="50000"/>
                                  </a:schemeClr>
                                </a:solidFill>
                                <a:latin typeface="Cambria Math"/>
                              </a:rPr>
                              <m:t>𝒏</m:t>
                            </m:r>
                          </m:e>
                          <m:sup>
                            <m:r>
                              <a:rPr lang="en-US" b="1" i="1" smtClean="0">
                                <a:solidFill>
                                  <a:schemeClr val="accent3">
                                    <a:lumMod val="50000"/>
                                  </a:schemeClr>
                                </a:solidFill>
                                <a:latin typeface="Cambria Math"/>
                              </a:rPr>
                              <m:t>𝟐</m:t>
                            </m:r>
                          </m:sup>
                        </m:sSup>
                        <m:r>
                          <a:rPr lang="en-US" b="1" i="1" smtClean="0">
                            <a:solidFill>
                              <a:schemeClr val="accent3">
                                <a:lumMod val="50000"/>
                              </a:schemeClr>
                            </a:solidFill>
                            <a:latin typeface="Cambria Math"/>
                            <a:ea typeface="Cambria Math"/>
                          </a:rPr>
                          <m:t>∙</m:t>
                        </m:r>
                        <m:func>
                          <m:funcPr>
                            <m:ctrlPr>
                              <a:rPr lang="en-US" b="1" i="1" smtClean="0">
                                <a:solidFill>
                                  <a:schemeClr val="accent3">
                                    <a:lumMod val="50000"/>
                                  </a:schemeClr>
                                </a:solidFill>
                                <a:latin typeface="Cambria Math"/>
                                <a:ea typeface="Cambria Math"/>
                              </a:rPr>
                            </m:ctrlPr>
                          </m:funcPr>
                          <m:fName>
                            <m:r>
                              <m:rPr>
                                <m:sty m:val="p"/>
                              </m:rPr>
                              <a:rPr lang="en-US" b="0" i="0" smtClean="0">
                                <a:solidFill>
                                  <a:schemeClr val="accent3">
                                    <a:lumMod val="50000"/>
                                  </a:schemeClr>
                                </a:solidFill>
                                <a:latin typeface="Cambria Math"/>
                                <a:ea typeface="Cambria Math"/>
                              </a:rPr>
                              <m:t>log</m:t>
                            </m:r>
                          </m:fName>
                          <m:e>
                            <m:r>
                              <a:rPr lang="en-US" b="1" i="1" smtClean="0">
                                <a:solidFill>
                                  <a:schemeClr val="accent3">
                                    <a:lumMod val="50000"/>
                                  </a:schemeClr>
                                </a:solidFill>
                                <a:latin typeface="Cambria Math"/>
                                <a:ea typeface="Cambria Math"/>
                              </a:rPr>
                              <m:t>𝒏</m:t>
                            </m:r>
                          </m:e>
                        </m:func>
                        <m:r>
                          <a:rPr lang="en-US" b="1" i="1" smtClean="0">
                            <a:solidFill>
                              <a:schemeClr val="accent3">
                                <a:lumMod val="50000"/>
                              </a:schemeClr>
                            </a:solidFill>
                            <a:latin typeface="Cambria Math"/>
                          </a:rPr>
                          <m:t>)</m:t>
                        </m:r>
                      </m:sup>
                    </m:sSup>
                  </m:oMath>
                </a14:m>
                <a:r>
                  <a:rPr lang="en-US" b="1" dirty="0" smtClean="0"/>
                  <a:t> </a:t>
                </a:r>
                <a:r>
                  <a:rPr lang="en-US" dirty="0" smtClean="0"/>
                  <a:t>divide and conquer algorithm, and  </a:t>
                </a:r>
                <a14:m>
                  <m:oMath xmlns:m="http://schemas.openxmlformats.org/officeDocument/2006/math">
                    <m:r>
                      <a:rPr lang="en-US" b="1" i="0" smtClean="0">
                        <a:solidFill>
                          <a:schemeClr val="accent3">
                            <a:lumMod val="50000"/>
                          </a:schemeClr>
                        </a:solidFill>
                        <a:latin typeface="Cambria Math"/>
                      </a:rPr>
                      <m:t>𝐩𝐨𝐥𝐲</m:t>
                    </m:r>
                    <m:d>
                      <m:dPr>
                        <m:ctrlPr>
                          <a:rPr lang="en-US" b="1" i="1" smtClean="0">
                            <a:solidFill>
                              <a:schemeClr val="accent3">
                                <a:lumMod val="50000"/>
                              </a:schemeClr>
                            </a:solidFill>
                            <a:latin typeface="Cambria Math"/>
                          </a:rPr>
                        </m:ctrlPr>
                      </m:dPr>
                      <m:e>
                        <m:r>
                          <a:rPr lang="en-US" b="1" i="1" smtClean="0">
                            <a:solidFill>
                              <a:schemeClr val="accent3">
                                <a:lumMod val="50000"/>
                              </a:schemeClr>
                            </a:solidFill>
                            <a:latin typeface="Cambria Math"/>
                          </a:rPr>
                          <m:t>𝒏</m:t>
                        </m:r>
                      </m:e>
                    </m:d>
                    <m:sSup>
                      <m:sSupPr>
                        <m:ctrlPr>
                          <a:rPr lang="en-US" b="1" i="1" smtClean="0">
                            <a:solidFill>
                              <a:schemeClr val="accent3">
                                <a:lumMod val="50000"/>
                              </a:schemeClr>
                            </a:solidFill>
                            <a:latin typeface="Cambria Math"/>
                          </a:rPr>
                        </m:ctrlPr>
                      </m:sSupPr>
                      <m:e>
                        <m:r>
                          <a:rPr lang="en-US" b="1" i="1" smtClean="0">
                            <a:solidFill>
                              <a:schemeClr val="accent3">
                                <a:lumMod val="50000"/>
                              </a:schemeClr>
                            </a:solidFill>
                            <a:latin typeface="Cambria Math"/>
                          </a:rPr>
                          <m:t>𝟐</m:t>
                        </m:r>
                      </m:e>
                      <m:sup>
                        <m:r>
                          <a:rPr lang="en-US" b="1" i="1" smtClean="0">
                            <a:solidFill>
                              <a:schemeClr val="accent3">
                                <a:lumMod val="50000"/>
                              </a:schemeClr>
                            </a:solidFill>
                            <a:latin typeface="Cambria Math"/>
                          </a:rPr>
                          <m:t>𝑶</m:t>
                        </m:r>
                        <m:r>
                          <a:rPr lang="en-US" b="1" i="1" smtClean="0">
                            <a:solidFill>
                              <a:schemeClr val="accent3">
                                <a:lumMod val="50000"/>
                              </a:schemeClr>
                            </a:solidFill>
                            <a:latin typeface="Cambria Math"/>
                          </a:rPr>
                          <m:t>(</m:t>
                        </m:r>
                        <m:sSup>
                          <m:sSupPr>
                            <m:ctrlPr>
                              <a:rPr lang="en-US" b="1" i="1" smtClean="0">
                                <a:solidFill>
                                  <a:schemeClr val="accent3">
                                    <a:lumMod val="50000"/>
                                  </a:schemeClr>
                                </a:solidFill>
                                <a:latin typeface="Cambria Math"/>
                              </a:rPr>
                            </m:ctrlPr>
                          </m:sSupPr>
                          <m:e>
                            <m:r>
                              <a:rPr lang="en-US" b="1" i="1" smtClean="0">
                                <a:solidFill>
                                  <a:schemeClr val="accent3">
                                    <a:lumMod val="50000"/>
                                  </a:schemeClr>
                                </a:solidFill>
                                <a:latin typeface="Cambria Math"/>
                              </a:rPr>
                              <m:t>𝒏</m:t>
                            </m:r>
                          </m:e>
                          <m:sup>
                            <m:r>
                              <a:rPr lang="en-US" b="1" i="1" smtClean="0">
                                <a:solidFill>
                                  <a:schemeClr val="accent3">
                                    <a:lumMod val="50000"/>
                                  </a:schemeClr>
                                </a:solidFill>
                                <a:latin typeface="Cambria Math"/>
                              </a:rPr>
                              <m:t>𝟐</m:t>
                            </m:r>
                          </m:sup>
                        </m:sSup>
                        <m:r>
                          <a:rPr lang="en-US" b="1" i="1" smtClean="0">
                            <a:solidFill>
                              <a:schemeClr val="accent3">
                                <a:lumMod val="50000"/>
                              </a:schemeClr>
                            </a:solidFill>
                            <a:latin typeface="Cambria Math"/>
                          </a:rPr>
                          <m:t>)</m:t>
                        </m:r>
                      </m:sup>
                    </m:sSup>
                  </m:oMath>
                </a14:m>
                <a:r>
                  <a:rPr lang="en-US" dirty="0" smtClean="0"/>
                  <a:t> by dynamic programming.</a:t>
                </a:r>
                <a:endParaRPr lang="en-US" b="1" dirty="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876800"/>
              </a:xfrm>
              <a:blipFill rotWithShape="1">
                <a:blip r:embed="rId2"/>
                <a:stretch>
                  <a:fillRect l="-1630" t="-1250" r="-3185"/>
                </a:stretch>
              </a:blipFill>
            </p:spPr>
            <p:txBody>
              <a:bodyPr/>
              <a:lstStyle/>
              <a:p>
                <a:r>
                  <a:rPr lang="en-US">
                    <a:noFill/>
                  </a:rPr>
                  <a:t> </a:t>
                </a:r>
              </a:p>
            </p:txBody>
          </p:sp>
        </mc:Fallback>
      </mc:AlternateContent>
      <p:sp>
        <p:nvSpPr>
          <p:cNvPr id="134" name="Oval 133"/>
          <p:cNvSpPr/>
          <p:nvPr/>
        </p:nvSpPr>
        <p:spPr>
          <a:xfrm>
            <a:off x="1524000" y="2438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1524000" y="2743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1524000" y="3048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15240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1" name="Straight Connector 140"/>
          <p:cNvCxnSpPr/>
          <p:nvPr/>
        </p:nvCxnSpPr>
        <p:spPr>
          <a:xfrm>
            <a:off x="1676400" y="2514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34" idx="6"/>
          </p:cNvCxnSpPr>
          <p:nvPr/>
        </p:nvCxnSpPr>
        <p:spPr>
          <a:xfrm>
            <a:off x="1676400" y="2514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1676400" y="2533650"/>
            <a:ext cx="381000"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flipH="1" flipV="1">
            <a:off x="1676400" y="2533650"/>
            <a:ext cx="381000" cy="895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H="1">
            <a:off x="1676400" y="2514600"/>
            <a:ext cx="381000" cy="90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1676400" y="2514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V="1">
            <a:off x="1676400" y="2819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V="1">
            <a:off x="1676400" y="31242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1676400" y="2819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1676400" y="3124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16764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1676400" y="2819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1676400" y="31242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1676400" y="28194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1676400" y="25146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1676400" y="2828925"/>
            <a:ext cx="381000"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170" name="Oval 169"/>
          <p:cNvSpPr/>
          <p:nvPr/>
        </p:nvSpPr>
        <p:spPr>
          <a:xfrm>
            <a:off x="2057400" y="2438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p:cNvSpPr/>
          <p:nvPr/>
        </p:nvSpPr>
        <p:spPr>
          <a:xfrm>
            <a:off x="2057400" y="2743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p:cNvSpPr/>
          <p:nvPr/>
        </p:nvSpPr>
        <p:spPr>
          <a:xfrm>
            <a:off x="2057400" y="3048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p:cNvSpPr/>
          <p:nvPr/>
        </p:nvSpPr>
        <p:spPr>
          <a:xfrm>
            <a:off x="20574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Connector 173"/>
          <p:cNvCxnSpPr/>
          <p:nvPr/>
        </p:nvCxnSpPr>
        <p:spPr>
          <a:xfrm>
            <a:off x="2209800" y="2514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170" idx="6"/>
          </p:cNvCxnSpPr>
          <p:nvPr/>
        </p:nvCxnSpPr>
        <p:spPr>
          <a:xfrm>
            <a:off x="2209800" y="2514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2209800" y="2533650"/>
            <a:ext cx="381000"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flipV="1">
            <a:off x="2209800" y="2533650"/>
            <a:ext cx="381000" cy="895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H="1">
            <a:off x="2209800" y="2514600"/>
            <a:ext cx="381000" cy="90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V="1">
            <a:off x="2209800" y="2514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V="1">
            <a:off x="2209800" y="2819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flipV="1">
            <a:off x="2209800" y="31242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2209800" y="2819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2209800" y="3124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22098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2209800" y="2819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2209800" y="31242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2209800" y="28194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flipV="1">
            <a:off x="2209800" y="25146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flipV="1">
            <a:off x="2209800" y="2828925"/>
            <a:ext cx="381000"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201" name="Oval 200"/>
          <p:cNvSpPr/>
          <p:nvPr/>
        </p:nvSpPr>
        <p:spPr>
          <a:xfrm>
            <a:off x="2590800" y="2438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2590800" y="2743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2590800" y="3048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25908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0" name="Straight Connector 209"/>
          <p:cNvCxnSpPr/>
          <p:nvPr/>
        </p:nvCxnSpPr>
        <p:spPr>
          <a:xfrm>
            <a:off x="2743200" y="2514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a:stCxn id="201" idx="6"/>
          </p:cNvCxnSpPr>
          <p:nvPr/>
        </p:nvCxnSpPr>
        <p:spPr>
          <a:xfrm>
            <a:off x="2743200" y="2514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2743200" y="2533650"/>
            <a:ext cx="381000"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flipH="1" flipV="1">
            <a:off x="2743200" y="2533650"/>
            <a:ext cx="381000" cy="895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flipH="1">
            <a:off x="2743200" y="2514600"/>
            <a:ext cx="381000" cy="90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flipV="1">
            <a:off x="2743200" y="2514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flipV="1">
            <a:off x="2743200" y="2819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flipV="1">
            <a:off x="2743200" y="31242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a:off x="2743200" y="2819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2743200" y="3124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a:off x="27432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2743200" y="2819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2743200" y="31242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2743200" y="28194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p:nvCxnSpPr>
        <p:spPr>
          <a:xfrm flipV="1">
            <a:off x="2743200" y="25146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flipV="1">
            <a:off x="2743200" y="2828925"/>
            <a:ext cx="381000"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271" name="Oval 270"/>
          <p:cNvSpPr/>
          <p:nvPr/>
        </p:nvSpPr>
        <p:spPr>
          <a:xfrm>
            <a:off x="3124200" y="2438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p:cNvSpPr/>
          <p:nvPr/>
        </p:nvSpPr>
        <p:spPr>
          <a:xfrm>
            <a:off x="3124200" y="2743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p:cNvSpPr/>
          <p:nvPr/>
        </p:nvSpPr>
        <p:spPr>
          <a:xfrm>
            <a:off x="3124200" y="3048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p:cNvSpPr/>
          <p:nvPr/>
        </p:nvSpPr>
        <p:spPr>
          <a:xfrm>
            <a:off x="31242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5" name="Straight Connector 274"/>
          <p:cNvCxnSpPr/>
          <p:nvPr/>
        </p:nvCxnSpPr>
        <p:spPr>
          <a:xfrm>
            <a:off x="3276600" y="2514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6" name="Straight Connector 275"/>
          <p:cNvCxnSpPr>
            <a:stCxn id="271" idx="6"/>
          </p:cNvCxnSpPr>
          <p:nvPr/>
        </p:nvCxnSpPr>
        <p:spPr>
          <a:xfrm>
            <a:off x="3276600" y="2514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a:off x="3276600" y="2533650"/>
            <a:ext cx="381000"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flipH="1" flipV="1">
            <a:off x="3276600" y="2533650"/>
            <a:ext cx="381000" cy="895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flipH="1">
            <a:off x="3276600" y="2514600"/>
            <a:ext cx="381000" cy="90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flipV="1">
            <a:off x="3276600" y="2514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p:nvCxnSpPr>
        <p:spPr>
          <a:xfrm flipV="1">
            <a:off x="3276600" y="2819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flipV="1">
            <a:off x="3276600" y="31242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a:off x="3276600" y="2819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a:off x="3276600" y="3124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a:off x="32766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a:off x="3276600" y="2819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p:nvCxnSpPr>
        <p:spPr>
          <a:xfrm>
            <a:off x="3276600" y="31242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a:off x="3276600" y="28194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flipV="1">
            <a:off x="3276600" y="25146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flipV="1">
            <a:off x="3276600" y="2828925"/>
            <a:ext cx="381000"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291" name="Oval 290"/>
          <p:cNvSpPr/>
          <p:nvPr/>
        </p:nvSpPr>
        <p:spPr>
          <a:xfrm>
            <a:off x="3657600" y="2438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p:cNvSpPr/>
          <p:nvPr/>
        </p:nvSpPr>
        <p:spPr>
          <a:xfrm>
            <a:off x="3657600" y="2743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p:nvPr/>
        </p:nvSpPr>
        <p:spPr>
          <a:xfrm>
            <a:off x="3657600" y="3048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p:cNvSpPr/>
          <p:nvPr/>
        </p:nvSpPr>
        <p:spPr>
          <a:xfrm>
            <a:off x="36576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5" name="Straight Connector 294"/>
          <p:cNvCxnSpPr/>
          <p:nvPr/>
        </p:nvCxnSpPr>
        <p:spPr>
          <a:xfrm>
            <a:off x="3810000" y="2514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6" name="Straight Connector 295"/>
          <p:cNvCxnSpPr>
            <a:stCxn id="291" idx="6"/>
          </p:cNvCxnSpPr>
          <p:nvPr/>
        </p:nvCxnSpPr>
        <p:spPr>
          <a:xfrm>
            <a:off x="3810000" y="2514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p:nvCxnSpPr>
        <p:spPr>
          <a:xfrm>
            <a:off x="3810000" y="2533650"/>
            <a:ext cx="381000"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flipH="1" flipV="1">
            <a:off x="3810000" y="2533650"/>
            <a:ext cx="381000" cy="895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flipH="1">
            <a:off x="3810000" y="2514600"/>
            <a:ext cx="381000" cy="90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flipV="1">
            <a:off x="3810000" y="2514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p:nvCxnSpPr>
        <p:spPr>
          <a:xfrm flipV="1">
            <a:off x="3810000" y="2819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flipV="1">
            <a:off x="3810000" y="31242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p:nvCxnSpPr>
        <p:spPr>
          <a:xfrm>
            <a:off x="3810000" y="2819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a:xfrm>
            <a:off x="3810000" y="3124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p:nvCxnSpPr>
        <p:spPr>
          <a:xfrm>
            <a:off x="38100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a:off x="3810000" y="2819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a:off x="3810000" y="31242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a:off x="3810000" y="28194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flipV="1">
            <a:off x="3810000" y="25146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flipV="1">
            <a:off x="3810000" y="2828925"/>
            <a:ext cx="381000"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311" name="Oval 310"/>
          <p:cNvSpPr/>
          <p:nvPr/>
        </p:nvSpPr>
        <p:spPr>
          <a:xfrm>
            <a:off x="4191000" y="2438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p:cNvSpPr/>
          <p:nvPr/>
        </p:nvSpPr>
        <p:spPr>
          <a:xfrm>
            <a:off x="4191000" y="2743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p:cNvSpPr/>
          <p:nvPr/>
        </p:nvSpPr>
        <p:spPr>
          <a:xfrm>
            <a:off x="4191000" y="3048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p:cNvSpPr/>
          <p:nvPr/>
        </p:nvSpPr>
        <p:spPr>
          <a:xfrm>
            <a:off x="41910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5" name="Straight Connector 314"/>
          <p:cNvCxnSpPr/>
          <p:nvPr/>
        </p:nvCxnSpPr>
        <p:spPr>
          <a:xfrm>
            <a:off x="4343400" y="2514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6" name="Straight Connector 315"/>
          <p:cNvCxnSpPr>
            <a:stCxn id="311" idx="6"/>
          </p:cNvCxnSpPr>
          <p:nvPr/>
        </p:nvCxnSpPr>
        <p:spPr>
          <a:xfrm>
            <a:off x="4343400" y="2514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p:nvCxnSpPr>
        <p:spPr>
          <a:xfrm>
            <a:off x="4343400" y="2533650"/>
            <a:ext cx="381000"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p:nvCxnSpPr>
        <p:spPr>
          <a:xfrm flipH="1" flipV="1">
            <a:off x="4343400" y="2533650"/>
            <a:ext cx="381000" cy="895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p:nvCxnSpPr>
        <p:spPr>
          <a:xfrm flipH="1">
            <a:off x="4343400" y="2514600"/>
            <a:ext cx="381000" cy="90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p:nvCxnSpPr>
        <p:spPr>
          <a:xfrm flipV="1">
            <a:off x="4343400" y="2514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p:nvCxnSpPr>
        <p:spPr>
          <a:xfrm flipV="1">
            <a:off x="4343400" y="2819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p:nvCxnSpPr>
        <p:spPr>
          <a:xfrm flipV="1">
            <a:off x="4343400" y="31242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p:nvCxnSpPr>
        <p:spPr>
          <a:xfrm>
            <a:off x="4343400" y="2819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p:nvCxnSpPr>
        <p:spPr>
          <a:xfrm>
            <a:off x="4343400" y="3124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p:nvCxnSpPr>
        <p:spPr>
          <a:xfrm>
            <a:off x="43434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p:nvCxnSpPr>
        <p:spPr>
          <a:xfrm>
            <a:off x="4343400" y="2819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p:nvCxnSpPr>
        <p:spPr>
          <a:xfrm>
            <a:off x="4343400" y="31242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p:nvCxnSpPr>
        <p:spPr>
          <a:xfrm>
            <a:off x="4343400" y="28194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p:nvCxnSpPr>
        <p:spPr>
          <a:xfrm flipV="1">
            <a:off x="4343400" y="25146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p:nvCxnSpPr>
        <p:spPr>
          <a:xfrm flipV="1">
            <a:off x="4343400" y="2828925"/>
            <a:ext cx="381000"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331" name="Oval 330"/>
          <p:cNvSpPr/>
          <p:nvPr/>
        </p:nvSpPr>
        <p:spPr>
          <a:xfrm>
            <a:off x="4724400" y="2438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Oval 331"/>
          <p:cNvSpPr/>
          <p:nvPr/>
        </p:nvSpPr>
        <p:spPr>
          <a:xfrm>
            <a:off x="4724400" y="2743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Oval 332"/>
          <p:cNvSpPr/>
          <p:nvPr/>
        </p:nvSpPr>
        <p:spPr>
          <a:xfrm>
            <a:off x="4724400" y="3048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Oval 333"/>
          <p:cNvSpPr/>
          <p:nvPr/>
        </p:nvSpPr>
        <p:spPr>
          <a:xfrm>
            <a:off x="47244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5" name="Straight Connector 334"/>
          <p:cNvCxnSpPr/>
          <p:nvPr/>
        </p:nvCxnSpPr>
        <p:spPr>
          <a:xfrm>
            <a:off x="4876800" y="2514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6" name="Straight Connector 335"/>
          <p:cNvCxnSpPr>
            <a:stCxn id="331" idx="6"/>
          </p:cNvCxnSpPr>
          <p:nvPr/>
        </p:nvCxnSpPr>
        <p:spPr>
          <a:xfrm>
            <a:off x="4876800" y="2514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p:nvCxnSpPr>
        <p:spPr>
          <a:xfrm>
            <a:off x="4876800" y="2533650"/>
            <a:ext cx="381000"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p:nvCxnSpPr>
        <p:spPr>
          <a:xfrm flipH="1" flipV="1">
            <a:off x="4876800" y="2533650"/>
            <a:ext cx="381000" cy="895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p:nvCxnSpPr>
        <p:spPr>
          <a:xfrm flipH="1">
            <a:off x="4876800" y="2514600"/>
            <a:ext cx="381000" cy="90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p:nvCxnSpPr>
        <p:spPr>
          <a:xfrm flipV="1">
            <a:off x="4876800" y="2514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p:nvCxnSpPr>
        <p:spPr>
          <a:xfrm flipV="1">
            <a:off x="4876800" y="2819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p:nvCxnSpPr>
        <p:spPr>
          <a:xfrm flipV="1">
            <a:off x="4876800" y="31242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p:nvCxnSpPr>
        <p:spPr>
          <a:xfrm>
            <a:off x="4876800" y="2819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p:nvCxnSpPr>
        <p:spPr>
          <a:xfrm>
            <a:off x="4876800" y="3124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p:nvCxnSpPr>
        <p:spPr>
          <a:xfrm>
            <a:off x="48768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p:nvCxnSpPr>
        <p:spPr>
          <a:xfrm>
            <a:off x="4876800" y="2819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p:nvCxnSpPr>
        <p:spPr>
          <a:xfrm>
            <a:off x="4876800" y="31242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p:nvCxnSpPr>
        <p:spPr>
          <a:xfrm>
            <a:off x="4876800" y="28194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p:nvCxnSpPr>
        <p:spPr>
          <a:xfrm flipV="1">
            <a:off x="4876800" y="25146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p:nvCxnSpPr>
        <p:spPr>
          <a:xfrm flipV="1">
            <a:off x="4876800" y="2828925"/>
            <a:ext cx="381000"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351" name="Oval 350"/>
          <p:cNvSpPr/>
          <p:nvPr/>
        </p:nvSpPr>
        <p:spPr>
          <a:xfrm>
            <a:off x="5257800" y="2438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Oval 351"/>
          <p:cNvSpPr/>
          <p:nvPr/>
        </p:nvSpPr>
        <p:spPr>
          <a:xfrm>
            <a:off x="5257800" y="2743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Oval 352"/>
          <p:cNvSpPr/>
          <p:nvPr/>
        </p:nvSpPr>
        <p:spPr>
          <a:xfrm>
            <a:off x="5257800" y="3048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Oval 353"/>
          <p:cNvSpPr/>
          <p:nvPr/>
        </p:nvSpPr>
        <p:spPr>
          <a:xfrm>
            <a:off x="52578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5" name="Straight Connector 354"/>
          <p:cNvCxnSpPr/>
          <p:nvPr/>
        </p:nvCxnSpPr>
        <p:spPr>
          <a:xfrm>
            <a:off x="5410200" y="2514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6" name="Straight Connector 355"/>
          <p:cNvCxnSpPr>
            <a:stCxn id="351" idx="6"/>
          </p:cNvCxnSpPr>
          <p:nvPr/>
        </p:nvCxnSpPr>
        <p:spPr>
          <a:xfrm>
            <a:off x="5410200" y="2514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p:nvCxnSpPr>
        <p:spPr>
          <a:xfrm>
            <a:off x="5410200" y="2533650"/>
            <a:ext cx="381000"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p:nvCxnSpPr>
        <p:spPr>
          <a:xfrm flipH="1" flipV="1">
            <a:off x="5410200" y="2533650"/>
            <a:ext cx="381000" cy="895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p:nvCxnSpPr>
        <p:spPr>
          <a:xfrm flipH="1">
            <a:off x="5410200" y="2514600"/>
            <a:ext cx="381000" cy="90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p:nvCxnSpPr>
        <p:spPr>
          <a:xfrm flipV="1">
            <a:off x="5410200" y="2514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p:nvCxnSpPr>
        <p:spPr>
          <a:xfrm flipV="1">
            <a:off x="5410200" y="2819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p:nvCxnSpPr>
        <p:spPr>
          <a:xfrm flipV="1">
            <a:off x="5410200" y="31242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p:nvCxnSpPr>
        <p:spPr>
          <a:xfrm>
            <a:off x="5410200" y="2819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p:nvCxnSpPr>
        <p:spPr>
          <a:xfrm>
            <a:off x="5410200" y="3124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p:nvCxnSpPr>
        <p:spPr>
          <a:xfrm>
            <a:off x="54102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p:nvCxnSpPr>
        <p:spPr>
          <a:xfrm>
            <a:off x="5410200" y="2819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p:nvCxnSpPr>
        <p:spPr>
          <a:xfrm>
            <a:off x="5410200" y="31242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p:nvCxnSpPr>
        <p:spPr>
          <a:xfrm>
            <a:off x="5410200" y="28194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p:nvCxnSpPr>
        <p:spPr>
          <a:xfrm flipV="1">
            <a:off x="5410200" y="25146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p:nvCxnSpPr>
        <p:spPr>
          <a:xfrm flipV="1">
            <a:off x="5410200" y="2828925"/>
            <a:ext cx="381000"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371" name="Oval 370"/>
          <p:cNvSpPr/>
          <p:nvPr/>
        </p:nvSpPr>
        <p:spPr>
          <a:xfrm>
            <a:off x="5791200" y="2438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p:cNvSpPr/>
          <p:nvPr/>
        </p:nvSpPr>
        <p:spPr>
          <a:xfrm>
            <a:off x="5791200" y="2743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p:cNvSpPr/>
          <p:nvPr/>
        </p:nvSpPr>
        <p:spPr>
          <a:xfrm>
            <a:off x="5791200" y="3048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p:cNvSpPr/>
          <p:nvPr/>
        </p:nvSpPr>
        <p:spPr>
          <a:xfrm>
            <a:off x="57912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5" name="Straight Connector 374"/>
          <p:cNvCxnSpPr/>
          <p:nvPr/>
        </p:nvCxnSpPr>
        <p:spPr>
          <a:xfrm>
            <a:off x="5943600" y="2514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6" name="Straight Connector 375"/>
          <p:cNvCxnSpPr>
            <a:stCxn id="371" idx="6"/>
          </p:cNvCxnSpPr>
          <p:nvPr/>
        </p:nvCxnSpPr>
        <p:spPr>
          <a:xfrm>
            <a:off x="5943600" y="2514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p:nvCxnSpPr>
        <p:spPr>
          <a:xfrm>
            <a:off x="5943600" y="2533650"/>
            <a:ext cx="381000"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p:nvCxnSpPr>
        <p:spPr>
          <a:xfrm flipH="1" flipV="1">
            <a:off x="5943600" y="2533650"/>
            <a:ext cx="381000" cy="895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p:nvCxnSpPr>
        <p:spPr>
          <a:xfrm flipH="1">
            <a:off x="5943600" y="2514600"/>
            <a:ext cx="381000" cy="90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p:nvCxnSpPr>
        <p:spPr>
          <a:xfrm flipV="1">
            <a:off x="5943600" y="2514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p:nvCxnSpPr>
        <p:spPr>
          <a:xfrm flipV="1">
            <a:off x="5943600" y="2819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p:nvCxnSpPr>
        <p:spPr>
          <a:xfrm flipV="1">
            <a:off x="5943600" y="31242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3" name="Straight Connector 382"/>
          <p:cNvCxnSpPr/>
          <p:nvPr/>
        </p:nvCxnSpPr>
        <p:spPr>
          <a:xfrm>
            <a:off x="5943600" y="2819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p:nvCxnSpPr>
        <p:spPr>
          <a:xfrm>
            <a:off x="5943600" y="3124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5" name="Straight Connector 384"/>
          <p:cNvCxnSpPr/>
          <p:nvPr/>
        </p:nvCxnSpPr>
        <p:spPr>
          <a:xfrm>
            <a:off x="59436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6" name="Straight Connector 385"/>
          <p:cNvCxnSpPr/>
          <p:nvPr/>
        </p:nvCxnSpPr>
        <p:spPr>
          <a:xfrm>
            <a:off x="5943600" y="2819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7" name="Straight Connector 386"/>
          <p:cNvCxnSpPr/>
          <p:nvPr/>
        </p:nvCxnSpPr>
        <p:spPr>
          <a:xfrm>
            <a:off x="5943600" y="31242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8" name="Straight Connector 387"/>
          <p:cNvCxnSpPr/>
          <p:nvPr/>
        </p:nvCxnSpPr>
        <p:spPr>
          <a:xfrm>
            <a:off x="5943600" y="28194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9" name="Straight Connector 388"/>
          <p:cNvCxnSpPr/>
          <p:nvPr/>
        </p:nvCxnSpPr>
        <p:spPr>
          <a:xfrm flipV="1">
            <a:off x="5943600" y="25146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0" name="Straight Connector 389"/>
          <p:cNvCxnSpPr/>
          <p:nvPr/>
        </p:nvCxnSpPr>
        <p:spPr>
          <a:xfrm flipV="1">
            <a:off x="5943600" y="2828925"/>
            <a:ext cx="381000"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391" name="Oval 390"/>
          <p:cNvSpPr/>
          <p:nvPr/>
        </p:nvSpPr>
        <p:spPr>
          <a:xfrm>
            <a:off x="6324600" y="2438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Oval 391"/>
          <p:cNvSpPr/>
          <p:nvPr/>
        </p:nvSpPr>
        <p:spPr>
          <a:xfrm>
            <a:off x="6324600" y="2743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Oval 392"/>
          <p:cNvSpPr/>
          <p:nvPr/>
        </p:nvSpPr>
        <p:spPr>
          <a:xfrm>
            <a:off x="6324600" y="3048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Oval 393"/>
          <p:cNvSpPr/>
          <p:nvPr/>
        </p:nvSpPr>
        <p:spPr>
          <a:xfrm>
            <a:off x="63246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5" name="Straight Connector 394"/>
          <p:cNvCxnSpPr/>
          <p:nvPr/>
        </p:nvCxnSpPr>
        <p:spPr>
          <a:xfrm>
            <a:off x="6477000" y="2514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6" name="Straight Connector 395"/>
          <p:cNvCxnSpPr>
            <a:stCxn id="391" idx="6"/>
          </p:cNvCxnSpPr>
          <p:nvPr/>
        </p:nvCxnSpPr>
        <p:spPr>
          <a:xfrm>
            <a:off x="6477000" y="2514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7" name="Straight Connector 396"/>
          <p:cNvCxnSpPr/>
          <p:nvPr/>
        </p:nvCxnSpPr>
        <p:spPr>
          <a:xfrm>
            <a:off x="6477000" y="2533650"/>
            <a:ext cx="381000"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8" name="Straight Connector 397"/>
          <p:cNvCxnSpPr/>
          <p:nvPr/>
        </p:nvCxnSpPr>
        <p:spPr>
          <a:xfrm flipH="1" flipV="1">
            <a:off x="6477000" y="2533650"/>
            <a:ext cx="381000" cy="895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9" name="Straight Connector 398"/>
          <p:cNvCxnSpPr/>
          <p:nvPr/>
        </p:nvCxnSpPr>
        <p:spPr>
          <a:xfrm flipH="1">
            <a:off x="6477000" y="2514600"/>
            <a:ext cx="381000" cy="90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0" name="Straight Connector 399"/>
          <p:cNvCxnSpPr/>
          <p:nvPr/>
        </p:nvCxnSpPr>
        <p:spPr>
          <a:xfrm flipV="1">
            <a:off x="6477000" y="2514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1" name="Straight Connector 400"/>
          <p:cNvCxnSpPr/>
          <p:nvPr/>
        </p:nvCxnSpPr>
        <p:spPr>
          <a:xfrm flipV="1">
            <a:off x="6477000" y="2819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2" name="Straight Connector 401"/>
          <p:cNvCxnSpPr/>
          <p:nvPr/>
        </p:nvCxnSpPr>
        <p:spPr>
          <a:xfrm flipV="1">
            <a:off x="6477000" y="31242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p:nvCxnSpPr>
        <p:spPr>
          <a:xfrm>
            <a:off x="6477000" y="2819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p:nvCxnSpPr>
        <p:spPr>
          <a:xfrm>
            <a:off x="6477000" y="3124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5" name="Straight Connector 404"/>
          <p:cNvCxnSpPr/>
          <p:nvPr/>
        </p:nvCxnSpPr>
        <p:spPr>
          <a:xfrm>
            <a:off x="64770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p:nvCxnSpPr>
        <p:spPr>
          <a:xfrm>
            <a:off x="6477000" y="2819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7" name="Straight Connector 406"/>
          <p:cNvCxnSpPr/>
          <p:nvPr/>
        </p:nvCxnSpPr>
        <p:spPr>
          <a:xfrm>
            <a:off x="6477000" y="31242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8" name="Straight Connector 407"/>
          <p:cNvCxnSpPr/>
          <p:nvPr/>
        </p:nvCxnSpPr>
        <p:spPr>
          <a:xfrm>
            <a:off x="6477000" y="28194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9" name="Straight Connector 408"/>
          <p:cNvCxnSpPr/>
          <p:nvPr/>
        </p:nvCxnSpPr>
        <p:spPr>
          <a:xfrm flipV="1">
            <a:off x="6477000" y="25146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0" name="Straight Connector 409"/>
          <p:cNvCxnSpPr/>
          <p:nvPr/>
        </p:nvCxnSpPr>
        <p:spPr>
          <a:xfrm flipV="1">
            <a:off x="6477000" y="2828925"/>
            <a:ext cx="381000"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411" name="Oval 410"/>
          <p:cNvSpPr/>
          <p:nvPr/>
        </p:nvSpPr>
        <p:spPr>
          <a:xfrm>
            <a:off x="6858000" y="2438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Oval 411"/>
          <p:cNvSpPr/>
          <p:nvPr/>
        </p:nvSpPr>
        <p:spPr>
          <a:xfrm>
            <a:off x="6858000" y="2743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Oval 412"/>
          <p:cNvSpPr/>
          <p:nvPr/>
        </p:nvSpPr>
        <p:spPr>
          <a:xfrm>
            <a:off x="6858000" y="3048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Oval 413"/>
          <p:cNvSpPr/>
          <p:nvPr/>
        </p:nvSpPr>
        <p:spPr>
          <a:xfrm>
            <a:off x="68580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5" name="Straight Connector 414"/>
          <p:cNvCxnSpPr/>
          <p:nvPr/>
        </p:nvCxnSpPr>
        <p:spPr>
          <a:xfrm>
            <a:off x="7010400" y="2514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6" name="Straight Connector 415"/>
          <p:cNvCxnSpPr>
            <a:stCxn id="411" idx="6"/>
          </p:cNvCxnSpPr>
          <p:nvPr/>
        </p:nvCxnSpPr>
        <p:spPr>
          <a:xfrm>
            <a:off x="7010400" y="2514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7" name="Straight Connector 416"/>
          <p:cNvCxnSpPr/>
          <p:nvPr/>
        </p:nvCxnSpPr>
        <p:spPr>
          <a:xfrm>
            <a:off x="7010400" y="2533650"/>
            <a:ext cx="381000"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8" name="Straight Connector 417"/>
          <p:cNvCxnSpPr/>
          <p:nvPr/>
        </p:nvCxnSpPr>
        <p:spPr>
          <a:xfrm flipH="1" flipV="1">
            <a:off x="7010400" y="2533650"/>
            <a:ext cx="381000" cy="895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9" name="Straight Connector 418"/>
          <p:cNvCxnSpPr/>
          <p:nvPr/>
        </p:nvCxnSpPr>
        <p:spPr>
          <a:xfrm flipH="1">
            <a:off x="7010400" y="2514600"/>
            <a:ext cx="381000" cy="90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0" name="Straight Connector 419"/>
          <p:cNvCxnSpPr/>
          <p:nvPr/>
        </p:nvCxnSpPr>
        <p:spPr>
          <a:xfrm flipV="1">
            <a:off x="7010400" y="2514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1" name="Straight Connector 420"/>
          <p:cNvCxnSpPr/>
          <p:nvPr/>
        </p:nvCxnSpPr>
        <p:spPr>
          <a:xfrm flipV="1">
            <a:off x="7010400" y="2819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2" name="Straight Connector 421"/>
          <p:cNvCxnSpPr/>
          <p:nvPr/>
        </p:nvCxnSpPr>
        <p:spPr>
          <a:xfrm flipV="1">
            <a:off x="7010400" y="31242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3" name="Straight Connector 422"/>
          <p:cNvCxnSpPr/>
          <p:nvPr/>
        </p:nvCxnSpPr>
        <p:spPr>
          <a:xfrm>
            <a:off x="7010400" y="2819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4" name="Straight Connector 423"/>
          <p:cNvCxnSpPr/>
          <p:nvPr/>
        </p:nvCxnSpPr>
        <p:spPr>
          <a:xfrm>
            <a:off x="7010400" y="3124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5" name="Straight Connector 424"/>
          <p:cNvCxnSpPr/>
          <p:nvPr/>
        </p:nvCxnSpPr>
        <p:spPr>
          <a:xfrm>
            <a:off x="70104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6" name="Straight Connector 425"/>
          <p:cNvCxnSpPr/>
          <p:nvPr/>
        </p:nvCxnSpPr>
        <p:spPr>
          <a:xfrm>
            <a:off x="7010400" y="2819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7" name="Straight Connector 426"/>
          <p:cNvCxnSpPr/>
          <p:nvPr/>
        </p:nvCxnSpPr>
        <p:spPr>
          <a:xfrm>
            <a:off x="7010400" y="31242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8" name="Straight Connector 427"/>
          <p:cNvCxnSpPr/>
          <p:nvPr/>
        </p:nvCxnSpPr>
        <p:spPr>
          <a:xfrm>
            <a:off x="7010400" y="28194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9" name="Straight Connector 428"/>
          <p:cNvCxnSpPr/>
          <p:nvPr/>
        </p:nvCxnSpPr>
        <p:spPr>
          <a:xfrm flipV="1">
            <a:off x="7010400" y="25146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0" name="Straight Connector 429"/>
          <p:cNvCxnSpPr/>
          <p:nvPr/>
        </p:nvCxnSpPr>
        <p:spPr>
          <a:xfrm flipV="1">
            <a:off x="7010400" y="2828925"/>
            <a:ext cx="381000"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431" name="Oval 430"/>
          <p:cNvSpPr/>
          <p:nvPr/>
        </p:nvSpPr>
        <p:spPr>
          <a:xfrm>
            <a:off x="7391400" y="2438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Oval 431"/>
          <p:cNvSpPr/>
          <p:nvPr/>
        </p:nvSpPr>
        <p:spPr>
          <a:xfrm>
            <a:off x="7391400" y="2743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Oval 432"/>
          <p:cNvSpPr/>
          <p:nvPr/>
        </p:nvSpPr>
        <p:spPr>
          <a:xfrm>
            <a:off x="7391400" y="3048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Oval 433"/>
          <p:cNvSpPr/>
          <p:nvPr/>
        </p:nvSpPr>
        <p:spPr>
          <a:xfrm>
            <a:off x="73914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TextBox 434"/>
          <p:cNvSpPr txBox="1"/>
          <p:nvPr/>
        </p:nvSpPr>
        <p:spPr>
          <a:xfrm>
            <a:off x="4343400" y="3581400"/>
            <a:ext cx="247184" cy="369332"/>
          </a:xfrm>
          <a:prstGeom prst="rect">
            <a:avLst/>
          </a:prstGeom>
          <a:noFill/>
        </p:spPr>
        <p:txBody>
          <a:bodyPr wrap="none" rtlCol="0">
            <a:spAutoFit/>
          </a:bodyPr>
          <a:lstStyle/>
          <a:p>
            <a:r>
              <a:rPr lang="en-US" dirty="0" smtClean="0">
                <a:latin typeface="Cambria Math" pitchFamily="18" charset="0"/>
                <a:ea typeface="Cambria Math" pitchFamily="18" charset="0"/>
              </a:rPr>
              <a:t>l</a:t>
            </a:r>
            <a:endParaRPr lang="en-US" dirty="0">
              <a:latin typeface="Cambria Math" pitchFamily="18" charset="0"/>
              <a:ea typeface="Cambria Math" pitchFamily="18" charset="0"/>
            </a:endParaRPr>
          </a:p>
        </p:txBody>
      </p:sp>
      <p:sp>
        <p:nvSpPr>
          <p:cNvPr id="436" name="TextBox 435"/>
          <p:cNvSpPr txBox="1"/>
          <p:nvPr/>
        </p:nvSpPr>
        <p:spPr>
          <a:xfrm>
            <a:off x="1066800" y="2743200"/>
            <a:ext cx="312906" cy="369332"/>
          </a:xfrm>
          <a:prstGeom prst="rect">
            <a:avLst/>
          </a:prstGeom>
          <a:noFill/>
        </p:spPr>
        <p:txBody>
          <a:bodyPr wrap="none" rtlCol="0">
            <a:spAutoFit/>
          </a:bodyPr>
          <a:lstStyle/>
          <a:p>
            <a:r>
              <a:rPr lang="en-US" dirty="0" smtClean="0">
                <a:latin typeface="Cambria Math" pitchFamily="18" charset="0"/>
                <a:ea typeface="Cambria Math" pitchFamily="18" charset="0"/>
              </a:rPr>
              <a:t>n</a:t>
            </a:r>
            <a:endParaRPr lang="en-US" dirty="0">
              <a:latin typeface="Cambria Math" pitchFamily="18" charset="0"/>
              <a:ea typeface="Cambria Math" pitchFamily="18" charset="0"/>
            </a:endParaRPr>
          </a:p>
        </p:txBody>
      </p:sp>
    </p:spTree>
    <p:extLst>
      <p:ext uri="{BB962C8B-B14F-4D97-AF65-F5344CB8AC3E}">
        <p14:creationId xmlns:p14="http://schemas.microsoft.com/office/powerpoint/2010/main" val="1601678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Tseitin</a:t>
            </a:r>
            <a:r>
              <a:rPr lang="en-US" dirty="0" smtClean="0"/>
              <a:t> formula on Grid-like Graph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029200"/>
              </a:xfrm>
            </p:spPr>
            <p:txBody>
              <a:bodyPr>
                <a:normAutofit/>
              </a:bodyPr>
              <a:lstStyle/>
              <a:p>
                <a:r>
                  <a:rPr lang="en-US" dirty="0"/>
                  <a:t>Consider </a:t>
                </a:r>
                <a:r>
                  <a:rPr lang="en-US" dirty="0" err="1"/>
                  <a:t>Tseitin</a:t>
                </a:r>
                <a:r>
                  <a:rPr lang="en-US" dirty="0"/>
                  <a:t> formula on </a:t>
                </a:r>
                <a14:m>
                  <m:oMath xmlns:m="http://schemas.openxmlformats.org/officeDocument/2006/math">
                    <m:sSub>
                      <m:sSubPr>
                        <m:ctrlPr>
                          <a:rPr lang="en-US" b="1" i="1">
                            <a:solidFill>
                              <a:schemeClr val="accent3">
                                <a:lumMod val="50000"/>
                              </a:schemeClr>
                            </a:solidFill>
                            <a:latin typeface="Cambria Math"/>
                          </a:rPr>
                        </m:ctrlPr>
                      </m:sSubPr>
                      <m:e>
                        <m:r>
                          <a:rPr lang="en-US" b="1" i="1">
                            <a:solidFill>
                              <a:schemeClr val="accent3">
                                <a:lumMod val="50000"/>
                              </a:schemeClr>
                            </a:solidFill>
                            <a:latin typeface="Cambria Math"/>
                          </a:rPr>
                          <m:t>𝑲</m:t>
                        </m:r>
                      </m:e>
                      <m:sub>
                        <m:r>
                          <a:rPr lang="en-US" b="1" i="1">
                            <a:solidFill>
                              <a:schemeClr val="accent3">
                                <a:lumMod val="50000"/>
                              </a:schemeClr>
                            </a:solidFill>
                            <a:latin typeface="Cambria Math"/>
                          </a:rPr>
                          <m:t>𝒏</m:t>
                        </m:r>
                      </m:sub>
                    </m:sSub>
                    <m:r>
                      <a:rPr lang="en-US" b="1" i="1">
                        <a:solidFill>
                          <a:schemeClr val="accent3">
                            <a:lumMod val="50000"/>
                          </a:schemeClr>
                        </a:solidFill>
                        <a:latin typeface="Cambria Math"/>
                        <a:ea typeface="Cambria Math"/>
                      </a:rPr>
                      <m:t>⊗</m:t>
                    </m:r>
                    <m:sSub>
                      <m:sSubPr>
                        <m:ctrlPr>
                          <a:rPr lang="en-US" b="1" i="1">
                            <a:solidFill>
                              <a:schemeClr val="accent3">
                                <a:lumMod val="50000"/>
                              </a:schemeClr>
                            </a:solidFill>
                            <a:latin typeface="Cambria Math"/>
                            <a:ea typeface="Cambria Math"/>
                          </a:rPr>
                        </m:ctrlPr>
                      </m:sSubPr>
                      <m:e>
                        <m:r>
                          <a:rPr lang="en-US" b="1" i="1">
                            <a:solidFill>
                              <a:schemeClr val="accent3">
                                <a:lumMod val="50000"/>
                              </a:schemeClr>
                            </a:solidFill>
                            <a:latin typeface="Cambria Math"/>
                            <a:ea typeface="Cambria Math"/>
                          </a:rPr>
                          <m:t>𝑷</m:t>
                        </m:r>
                      </m:e>
                      <m:sub>
                        <m:r>
                          <a:rPr lang="en-US" b="1" i="1">
                            <a:solidFill>
                              <a:schemeClr val="accent3">
                                <a:lumMod val="50000"/>
                              </a:schemeClr>
                            </a:solidFill>
                            <a:latin typeface="Cambria Math"/>
                            <a:ea typeface="Cambria Math"/>
                          </a:rPr>
                          <m:t>𝒍</m:t>
                        </m:r>
                      </m:sub>
                    </m:sSub>
                  </m:oMath>
                </a14:m>
                <a:r>
                  <a:rPr lang="en-US" dirty="0"/>
                  <a:t>, </a:t>
                </a:r>
                <a14:m>
                  <m:oMath xmlns:m="http://schemas.openxmlformats.org/officeDocument/2006/math">
                    <m:r>
                      <a:rPr lang="en-US" i="1" dirty="0" smtClean="0">
                        <a:solidFill>
                          <a:schemeClr val="accent3">
                            <a:lumMod val="50000"/>
                          </a:schemeClr>
                        </a:solidFill>
                        <a:latin typeface="Cambria Math"/>
                        <a:ea typeface="Cambria Math" pitchFamily="18" charset="0"/>
                      </a:rPr>
                      <m:t>𝒍</m:t>
                    </m:r>
                    <m:r>
                      <a:rPr lang="en-US" i="1" dirty="0" smtClean="0">
                        <a:solidFill>
                          <a:schemeClr val="accent3">
                            <a:lumMod val="50000"/>
                          </a:schemeClr>
                        </a:solidFill>
                        <a:latin typeface="Cambria Math"/>
                        <a:ea typeface="Cambria Math"/>
                      </a:rPr>
                      <m:t>≈</m:t>
                    </m:r>
                    <m:sSup>
                      <m:sSupPr>
                        <m:ctrlPr>
                          <a:rPr lang="en-US" b="1" i="1" dirty="0" smtClean="0">
                            <a:solidFill>
                              <a:schemeClr val="accent3">
                                <a:lumMod val="50000"/>
                              </a:schemeClr>
                            </a:solidFill>
                            <a:latin typeface="Cambria Math"/>
                            <a:ea typeface="Cambria Math"/>
                          </a:rPr>
                        </m:ctrlPr>
                      </m:sSupPr>
                      <m:e>
                        <m:r>
                          <a:rPr lang="en-US" b="1" i="1" dirty="0" smtClean="0">
                            <a:solidFill>
                              <a:schemeClr val="accent3">
                                <a:lumMod val="50000"/>
                              </a:schemeClr>
                            </a:solidFill>
                            <a:latin typeface="Cambria Math"/>
                            <a:ea typeface="Cambria Math"/>
                          </a:rPr>
                          <m:t>𝒏</m:t>
                        </m:r>
                      </m:e>
                      <m:sup>
                        <m:r>
                          <a:rPr lang="en-US" b="1" i="1" dirty="0" smtClean="0">
                            <a:solidFill>
                              <a:schemeClr val="accent3">
                                <a:lumMod val="50000"/>
                              </a:schemeClr>
                            </a:solidFill>
                            <a:latin typeface="Cambria Math"/>
                            <a:ea typeface="Cambria Math"/>
                          </a:rPr>
                          <m:t>𝟒</m:t>
                        </m:r>
                      </m:sup>
                    </m:sSup>
                  </m:oMath>
                </a14:m>
                <a:endParaRPr lang="en-US" b="1" dirty="0"/>
              </a:p>
              <a:p>
                <a:endParaRPr lang="en-US" dirty="0" smtClean="0"/>
              </a:p>
              <a:p>
                <a:endParaRPr lang="en-US" dirty="0"/>
              </a:p>
              <a:p>
                <a:endParaRPr lang="en-US" dirty="0" smtClean="0"/>
              </a:p>
              <a:p>
                <a:r>
                  <a:rPr lang="en-US" dirty="0" smtClean="0"/>
                  <a:t>In fact, the algorithms give </a:t>
                </a:r>
                <a:r>
                  <a:rPr lang="en-US" i="1" dirty="0" smtClean="0"/>
                  <a:t>resolution proofs.</a:t>
                </a:r>
                <a:br>
                  <a:rPr lang="en-US" i="1" dirty="0" smtClean="0"/>
                </a:br>
                <a:r>
                  <a:rPr lang="en-US" sz="1400" i="1" dirty="0" smtClean="0"/>
                  <a:t> </a:t>
                </a:r>
                <a:endParaRPr lang="en-US" i="1" dirty="0" smtClean="0"/>
              </a:p>
              <a:p>
                <a:pPr marL="0" indent="0">
                  <a:buNone/>
                </a:pPr>
                <a:r>
                  <a:rPr lang="en-US" i="1" dirty="0" smtClean="0"/>
                  <a:t>      DP:</a:t>
                </a:r>
                <a:r>
                  <a:rPr lang="en-US" dirty="0" smtClean="0"/>
                  <a:t> </a:t>
                </a:r>
                <a:r>
                  <a:rPr lang="en-US" i="1" dirty="0" smtClean="0"/>
                  <a:t>     </a:t>
                </a:r>
                <a:r>
                  <a:rPr lang="en-US" dirty="0" smtClean="0">
                    <a:solidFill>
                      <a:schemeClr val="tx2"/>
                    </a:solidFill>
                  </a:rPr>
                  <a:t>Size </a:t>
                </a:r>
                <a14:m>
                  <m:oMath xmlns:m="http://schemas.openxmlformats.org/officeDocument/2006/math">
                    <m:r>
                      <a:rPr lang="en-US" i="1" dirty="0">
                        <a:solidFill>
                          <a:schemeClr val="accent2">
                            <a:lumMod val="75000"/>
                          </a:schemeClr>
                        </a:solidFill>
                        <a:latin typeface="Cambria Math"/>
                        <a:ea typeface="Cambria Math"/>
                      </a:rPr>
                      <m:t>≈</m:t>
                    </m:r>
                    <m:r>
                      <m:rPr>
                        <m:sty m:val="p"/>
                      </m:rPr>
                      <a:rPr lang="en-US" b="0" i="0" dirty="0" smtClean="0">
                        <a:solidFill>
                          <a:schemeClr val="accent2">
                            <a:lumMod val="75000"/>
                          </a:schemeClr>
                        </a:solidFill>
                        <a:latin typeface="Cambria Math"/>
                        <a:ea typeface="Cambria Math"/>
                      </a:rPr>
                      <m:t>poly</m:t>
                    </m:r>
                    <m:r>
                      <a:rPr lang="en-US" b="0" i="1" dirty="0" smtClean="0">
                        <a:solidFill>
                          <a:schemeClr val="accent2">
                            <a:lumMod val="75000"/>
                          </a:schemeClr>
                        </a:solidFill>
                        <a:latin typeface="Cambria Math"/>
                        <a:ea typeface="Cambria Math"/>
                      </a:rPr>
                      <m:t>(</m:t>
                    </m:r>
                    <m:r>
                      <a:rPr lang="en-US" b="0" i="1" dirty="0" smtClean="0">
                        <a:solidFill>
                          <a:schemeClr val="accent2">
                            <a:lumMod val="75000"/>
                          </a:schemeClr>
                        </a:solidFill>
                        <a:latin typeface="Cambria Math"/>
                      </a:rPr>
                      <m:t>𝑛</m:t>
                    </m:r>
                    <m:r>
                      <a:rPr lang="en-US" b="0" i="1" dirty="0" smtClean="0">
                        <a:solidFill>
                          <a:schemeClr val="accent2">
                            <a:lumMod val="75000"/>
                          </a:schemeClr>
                        </a:solidFill>
                        <a:latin typeface="Cambria Math"/>
                      </a:rPr>
                      <m:t>)∙</m:t>
                    </m:r>
                    <m:sSup>
                      <m:sSupPr>
                        <m:ctrlPr>
                          <a:rPr lang="en-US" i="1" dirty="0">
                            <a:solidFill>
                              <a:schemeClr val="accent2">
                                <a:lumMod val="75000"/>
                              </a:schemeClr>
                            </a:solidFill>
                            <a:latin typeface="Cambria Math"/>
                            <a:ea typeface="Cambria Math"/>
                          </a:rPr>
                        </m:ctrlPr>
                      </m:sSupPr>
                      <m:e>
                        <m:r>
                          <a:rPr lang="en-US" i="1" dirty="0">
                            <a:solidFill>
                              <a:schemeClr val="accent2">
                                <a:lumMod val="75000"/>
                              </a:schemeClr>
                            </a:solidFill>
                            <a:latin typeface="Cambria Math"/>
                            <a:ea typeface="Cambria Math"/>
                          </a:rPr>
                          <m:t>2</m:t>
                        </m:r>
                      </m:e>
                      <m:sup>
                        <m:sSup>
                          <m:sSupPr>
                            <m:ctrlPr>
                              <a:rPr lang="en-US" i="1" dirty="0" smtClean="0">
                                <a:solidFill>
                                  <a:schemeClr val="accent2">
                                    <a:lumMod val="75000"/>
                                  </a:schemeClr>
                                </a:solidFill>
                                <a:latin typeface="Cambria Math"/>
                                <a:ea typeface="Cambria Math"/>
                              </a:rPr>
                            </m:ctrlPr>
                          </m:sSupPr>
                          <m:e>
                            <m:r>
                              <a:rPr lang="en-US" b="0" i="1" dirty="0" smtClean="0">
                                <a:solidFill>
                                  <a:schemeClr val="accent2">
                                    <a:lumMod val="75000"/>
                                  </a:schemeClr>
                                </a:solidFill>
                                <a:latin typeface="Cambria Math"/>
                                <a:ea typeface="Cambria Math"/>
                              </a:rPr>
                              <m:t>𝑛</m:t>
                            </m:r>
                          </m:e>
                          <m:sup>
                            <m:r>
                              <a:rPr lang="en-US" b="0" i="1" dirty="0" smtClean="0">
                                <a:solidFill>
                                  <a:schemeClr val="accent2">
                                    <a:lumMod val="75000"/>
                                  </a:schemeClr>
                                </a:solidFill>
                                <a:latin typeface="Cambria Math"/>
                                <a:ea typeface="Cambria Math"/>
                              </a:rPr>
                              <m:t>2</m:t>
                            </m:r>
                          </m:sup>
                        </m:sSup>
                      </m:sup>
                    </m:sSup>
                  </m:oMath>
                </a14:m>
                <a:r>
                  <a:rPr lang="en-US" dirty="0"/>
                  <a:t>, </a:t>
                </a:r>
                <a:r>
                  <a:rPr lang="en-US" dirty="0">
                    <a:solidFill>
                      <a:schemeClr val="accent3">
                        <a:lumMod val="50000"/>
                      </a:schemeClr>
                    </a:solidFill>
                  </a:rPr>
                  <a:t>Space</a:t>
                </a:r>
                <a:r>
                  <a:rPr lang="en-US" dirty="0"/>
                  <a:t> </a:t>
                </a:r>
                <a14:m>
                  <m:oMath xmlns:m="http://schemas.openxmlformats.org/officeDocument/2006/math">
                    <m:r>
                      <a:rPr lang="en-US" i="1" dirty="0">
                        <a:solidFill>
                          <a:schemeClr val="accent2">
                            <a:lumMod val="75000"/>
                          </a:schemeClr>
                        </a:solidFill>
                        <a:latin typeface="Cambria Math"/>
                        <a:ea typeface="Cambria Math"/>
                      </a:rPr>
                      <m:t>≈</m:t>
                    </m:r>
                    <m:sSup>
                      <m:sSupPr>
                        <m:ctrlPr>
                          <a:rPr lang="en-US" i="1" dirty="0">
                            <a:solidFill>
                              <a:schemeClr val="accent2">
                                <a:lumMod val="75000"/>
                              </a:schemeClr>
                            </a:solidFill>
                            <a:latin typeface="Cambria Math"/>
                          </a:rPr>
                        </m:ctrlPr>
                      </m:sSupPr>
                      <m:e>
                        <m:r>
                          <a:rPr lang="en-US" i="1" dirty="0">
                            <a:solidFill>
                              <a:schemeClr val="accent2">
                                <a:lumMod val="75000"/>
                              </a:schemeClr>
                            </a:solidFill>
                            <a:latin typeface="Cambria Math"/>
                          </a:rPr>
                          <m:t>2</m:t>
                        </m:r>
                      </m:e>
                      <m:sup>
                        <m:sSup>
                          <m:sSupPr>
                            <m:ctrlPr>
                              <a:rPr lang="en-US" i="1" dirty="0" smtClean="0">
                                <a:solidFill>
                                  <a:schemeClr val="accent2">
                                    <a:lumMod val="75000"/>
                                  </a:schemeClr>
                                </a:solidFill>
                                <a:latin typeface="Cambria Math"/>
                              </a:rPr>
                            </m:ctrlPr>
                          </m:sSupPr>
                          <m:e>
                            <m:r>
                              <a:rPr lang="en-US" b="0" i="1" dirty="0" smtClean="0">
                                <a:solidFill>
                                  <a:schemeClr val="accent2">
                                    <a:lumMod val="75000"/>
                                  </a:schemeClr>
                                </a:solidFill>
                                <a:latin typeface="Cambria Math"/>
                              </a:rPr>
                              <m:t>𝑛</m:t>
                            </m:r>
                          </m:e>
                          <m:sup>
                            <m:r>
                              <a:rPr lang="en-US" b="0" i="1" dirty="0" smtClean="0">
                                <a:solidFill>
                                  <a:schemeClr val="accent2">
                                    <a:lumMod val="75000"/>
                                  </a:schemeClr>
                                </a:solidFill>
                                <a:latin typeface="Cambria Math"/>
                              </a:rPr>
                              <m:t>2</m:t>
                            </m:r>
                          </m:sup>
                        </m:sSup>
                      </m:sup>
                    </m:sSup>
                  </m:oMath>
                </a14:m>
                <a:r>
                  <a:rPr lang="en-US" dirty="0">
                    <a:solidFill>
                      <a:srgbClr val="C00000"/>
                    </a:solidFill>
                  </a:rPr>
                  <a:t>.</a:t>
                </a:r>
              </a:p>
              <a:p>
                <a:pPr marL="0" indent="0">
                  <a:buNone/>
                </a:pPr>
                <a:r>
                  <a:rPr lang="en-US" i="1" dirty="0" smtClean="0"/>
                  <a:t>      D&amp;C</a:t>
                </a:r>
                <a:r>
                  <a:rPr lang="en-US" dirty="0" smtClean="0"/>
                  <a:t>:   </a:t>
                </a:r>
                <a:r>
                  <a:rPr lang="en-US" dirty="0" smtClean="0">
                    <a:solidFill>
                      <a:schemeClr val="tx2"/>
                    </a:solidFill>
                  </a:rPr>
                  <a:t>Size </a:t>
                </a:r>
                <a14:m>
                  <m:oMath xmlns:m="http://schemas.openxmlformats.org/officeDocument/2006/math">
                    <m:r>
                      <a:rPr lang="en-US" i="1" dirty="0">
                        <a:solidFill>
                          <a:schemeClr val="accent2">
                            <a:lumMod val="75000"/>
                          </a:schemeClr>
                        </a:solidFill>
                        <a:latin typeface="Cambria Math"/>
                        <a:ea typeface="Cambria Math"/>
                      </a:rPr>
                      <m:t>≈</m:t>
                    </m:r>
                    <m:sSup>
                      <m:sSupPr>
                        <m:ctrlPr>
                          <a:rPr lang="en-US" i="1" dirty="0">
                            <a:solidFill>
                              <a:schemeClr val="accent2">
                                <a:lumMod val="75000"/>
                              </a:schemeClr>
                            </a:solidFill>
                            <a:latin typeface="Cambria Math"/>
                            <a:ea typeface="Cambria Math"/>
                          </a:rPr>
                        </m:ctrlPr>
                      </m:sSupPr>
                      <m:e>
                        <m:r>
                          <a:rPr lang="en-US" i="1" dirty="0">
                            <a:solidFill>
                              <a:schemeClr val="accent2">
                                <a:lumMod val="75000"/>
                              </a:schemeClr>
                            </a:solidFill>
                            <a:latin typeface="Cambria Math"/>
                            <a:ea typeface="Cambria Math"/>
                          </a:rPr>
                          <m:t>2</m:t>
                        </m:r>
                      </m:e>
                      <m:sup>
                        <m:sSup>
                          <m:sSupPr>
                            <m:ctrlPr>
                              <a:rPr lang="en-US" i="1" dirty="0" smtClean="0">
                                <a:solidFill>
                                  <a:schemeClr val="accent2">
                                    <a:lumMod val="75000"/>
                                  </a:schemeClr>
                                </a:solidFill>
                                <a:latin typeface="Cambria Math"/>
                                <a:ea typeface="Cambria Math"/>
                              </a:rPr>
                            </m:ctrlPr>
                          </m:sSupPr>
                          <m:e>
                            <m:r>
                              <a:rPr lang="en-US" b="0" i="1" dirty="0" smtClean="0">
                                <a:solidFill>
                                  <a:schemeClr val="accent2">
                                    <a:lumMod val="75000"/>
                                  </a:schemeClr>
                                </a:solidFill>
                                <a:latin typeface="Cambria Math"/>
                                <a:ea typeface="Cambria Math"/>
                              </a:rPr>
                              <m:t>𝑛</m:t>
                            </m:r>
                          </m:e>
                          <m:sup>
                            <m:r>
                              <a:rPr lang="en-US" b="0" i="1" dirty="0" smtClean="0">
                                <a:solidFill>
                                  <a:schemeClr val="accent2">
                                    <a:lumMod val="75000"/>
                                  </a:schemeClr>
                                </a:solidFill>
                                <a:latin typeface="Cambria Math"/>
                                <a:ea typeface="Cambria Math"/>
                              </a:rPr>
                              <m:t>2</m:t>
                            </m:r>
                          </m:sup>
                        </m:sSup>
                        <m:r>
                          <a:rPr lang="en-US" i="1" dirty="0" smtClean="0">
                            <a:solidFill>
                              <a:schemeClr val="accent2">
                                <a:lumMod val="75000"/>
                              </a:schemeClr>
                            </a:solidFill>
                            <a:latin typeface="Cambria Math"/>
                            <a:ea typeface="Cambria Math"/>
                          </a:rPr>
                          <m:t>∙</m:t>
                        </m:r>
                        <m:r>
                          <m:rPr>
                            <m:sty m:val="p"/>
                          </m:rPr>
                          <a:rPr lang="en-US" b="0" i="0" dirty="0" smtClean="0">
                            <a:solidFill>
                              <a:schemeClr val="accent2">
                                <a:lumMod val="75000"/>
                              </a:schemeClr>
                            </a:solidFill>
                            <a:latin typeface="Cambria Math"/>
                            <a:ea typeface="Cambria Math"/>
                          </a:rPr>
                          <m:t>log</m:t>
                        </m:r>
                        <m:r>
                          <a:rPr lang="en-US" b="0" i="1" dirty="0" smtClean="0">
                            <a:solidFill>
                              <a:schemeClr val="accent2">
                                <a:lumMod val="75000"/>
                              </a:schemeClr>
                            </a:solidFill>
                            <a:latin typeface="Cambria Math"/>
                            <a:ea typeface="Cambria Math"/>
                          </a:rPr>
                          <m:t>⁡(</m:t>
                        </m:r>
                        <m:r>
                          <a:rPr lang="en-US" b="0" i="1" dirty="0" smtClean="0">
                            <a:solidFill>
                              <a:schemeClr val="accent2">
                                <a:lumMod val="75000"/>
                              </a:schemeClr>
                            </a:solidFill>
                            <a:latin typeface="Cambria Math"/>
                            <a:ea typeface="Cambria Math"/>
                          </a:rPr>
                          <m:t>𝑛</m:t>
                        </m:r>
                        <m:r>
                          <a:rPr lang="en-US" b="0" i="1" dirty="0" smtClean="0">
                            <a:solidFill>
                              <a:schemeClr val="accent2">
                                <a:lumMod val="75000"/>
                              </a:schemeClr>
                            </a:solidFill>
                            <a:latin typeface="Cambria Math"/>
                            <a:ea typeface="Cambria Math"/>
                          </a:rPr>
                          <m:t>)</m:t>
                        </m:r>
                      </m:sup>
                    </m:sSup>
                  </m:oMath>
                </a14:m>
                <a:r>
                  <a:rPr lang="en-US" dirty="0"/>
                  <a:t>, </a:t>
                </a:r>
                <a:r>
                  <a:rPr lang="en-US" dirty="0">
                    <a:solidFill>
                      <a:schemeClr val="accent3">
                        <a:lumMod val="50000"/>
                      </a:schemeClr>
                    </a:solidFill>
                  </a:rPr>
                  <a:t>Space</a:t>
                </a:r>
                <a:r>
                  <a:rPr lang="en-US" dirty="0"/>
                  <a:t> </a:t>
                </a:r>
                <a14:m>
                  <m:oMath xmlns:m="http://schemas.openxmlformats.org/officeDocument/2006/math">
                    <m:r>
                      <a:rPr lang="en-US" i="1" dirty="0">
                        <a:solidFill>
                          <a:schemeClr val="accent2">
                            <a:lumMod val="75000"/>
                          </a:schemeClr>
                        </a:solidFill>
                        <a:latin typeface="Cambria Math"/>
                        <a:ea typeface="Cambria Math"/>
                      </a:rPr>
                      <m:t>≈</m:t>
                    </m:r>
                    <m:r>
                      <m:rPr>
                        <m:sty m:val="p"/>
                      </m:rPr>
                      <a:rPr lang="en-US" b="0" i="0" dirty="0" smtClean="0">
                        <a:solidFill>
                          <a:schemeClr val="accent2">
                            <a:lumMod val="75000"/>
                          </a:schemeClr>
                        </a:solidFill>
                        <a:latin typeface="Cambria Math"/>
                        <a:ea typeface="Cambria Math"/>
                      </a:rPr>
                      <m:t>poly</m:t>
                    </m:r>
                    <m:r>
                      <a:rPr lang="en-US" b="0" i="1" dirty="0" smtClean="0">
                        <a:solidFill>
                          <a:schemeClr val="accent2">
                            <a:lumMod val="75000"/>
                          </a:schemeClr>
                        </a:solidFill>
                        <a:latin typeface="Cambria Math"/>
                        <a:ea typeface="Cambria Math"/>
                      </a:rPr>
                      <m:t>(</m:t>
                    </m:r>
                    <m:r>
                      <a:rPr lang="en-US" b="0" i="1" dirty="0" smtClean="0">
                        <a:solidFill>
                          <a:schemeClr val="accent2">
                            <a:lumMod val="75000"/>
                          </a:schemeClr>
                        </a:solidFill>
                        <a:latin typeface="Cambria Math"/>
                        <a:ea typeface="Cambria Math"/>
                      </a:rPr>
                      <m:t>𝑛</m:t>
                    </m:r>
                    <m:r>
                      <a:rPr lang="en-US" b="0" i="1" dirty="0" smtClean="0">
                        <a:solidFill>
                          <a:schemeClr val="accent2">
                            <a:lumMod val="75000"/>
                          </a:schemeClr>
                        </a:solidFill>
                        <a:latin typeface="Cambria Math"/>
                        <a:ea typeface="Cambria Math"/>
                      </a:rPr>
                      <m:t>)</m:t>
                    </m:r>
                  </m:oMath>
                </a14:m>
                <a:r>
                  <a:rPr lang="en-US"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029200"/>
              </a:xfrm>
              <a:blipFill rotWithShape="1">
                <a:blip r:embed="rId2"/>
                <a:stretch>
                  <a:fillRect l="-1630" t="-1212"/>
                </a:stretch>
              </a:blipFill>
            </p:spPr>
            <p:txBody>
              <a:bodyPr/>
              <a:lstStyle/>
              <a:p>
                <a:r>
                  <a:rPr lang="en-US">
                    <a:noFill/>
                  </a:rPr>
                  <a:t> </a:t>
                </a:r>
              </a:p>
            </p:txBody>
          </p:sp>
        </mc:Fallback>
      </mc:AlternateContent>
      <p:sp>
        <p:nvSpPr>
          <p:cNvPr id="437" name="Oval 436"/>
          <p:cNvSpPr/>
          <p:nvPr/>
        </p:nvSpPr>
        <p:spPr>
          <a:xfrm>
            <a:off x="1524000" y="2438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Oval 437"/>
          <p:cNvSpPr/>
          <p:nvPr/>
        </p:nvSpPr>
        <p:spPr>
          <a:xfrm>
            <a:off x="1524000" y="2743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Oval 438"/>
          <p:cNvSpPr/>
          <p:nvPr/>
        </p:nvSpPr>
        <p:spPr>
          <a:xfrm>
            <a:off x="1524000" y="3048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Oval 439"/>
          <p:cNvSpPr/>
          <p:nvPr/>
        </p:nvSpPr>
        <p:spPr>
          <a:xfrm>
            <a:off x="15240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1" name="Straight Connector 440"/>
          <p:cNvCxnSpPr/>
          <p:nvPr/>
        </p:nvCxnSpPr>
        <p:spPr>
          <a:xfrm>
            <a:off x="1676400" y="2514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2" name="Straight Connector 441"/>
          <p:cNvCxnSpPr>
            <a:stCxn id="437" idx="6"/>
          </p:cNvCxnSpPr>
          <p:nvPr/>
        </p:nvCxnSpPr>
        <p:spPr>
          <a:xfrm>
            <a:off x="1676400" y="2514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3" name="Straight Connector 442"/>
          <p:cNvCxnSpPr/>
          <p:nvPr/>
        </p:nvCxnSpPr>
        <p:spPr>
          <a:xfrm>
            <a:off x="1676400" y="2533650"/>
            <a:ext cx="381000"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4" name="Straight Connector 443"/>
          <p:cNvCxnSpPr/>
          <p:nvPr/>
        </p:nvCxnSpPr>
        <p:spPr>
          <a:xfrm flipH="1" flipV="1">
            <a:off x="1676400" y="2533650"/>
            <a:ext cx="381000" cy="895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5" name="Straight Connector 444"/>
          <p:cNvCxnSpPr/>
          <p:nvPr/>
        </p:nvCxnSpPr>
        <p:spPr>
          <a:xfrm flipH="1">
            <a:off x="1676400" y="2514600"/>
            <a:ext cx="381000" cy="90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6" name="Straight Connector 445"/>
          <p:cNvCxnSpPr/>
          <p:nvPr/>
        </p:nvCxnSpPr>
        <p:spPr>
          <a:xfrm flipV="1">
            <a:off x="1676400" y="2514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7" name="Straight Connector 446"/>
          <p:cNvCxnSpPr/>
          <p:nvPr/>
        </p:nvCxnSpPr>
        <p:spPr>
          <a:xfrm flipV="1">
            <a:off x="1676400" y="2819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8" name="Straight Connector 447"/>
          <p:cNvCxnSpPr/>
          <p:nvPr/>
        </p:nvCxnSpPr>
        <p:spPr>
          <a:xfrm flipV="1">
            <a:off x="1676400" y="31242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9" name="Straight Connector 448"/>
          <p:cNvCxnSpPr/>
          <p:nvPr/>
        </p:nvCxnSpPr>
        <p:spPr>
          <a:xfrm>
            <a:off x="1676400" y="2819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0" name="Straight Connector 449"/>
          <p:cNvCxnSpPr/>
          <p:nvPr/>
        </p:nvCxnSpPr>
        <p:spPr>
          <a:xfrm>
            <a:off x="1676400" y="3124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1" name="Straight Connector 450"/>
          <p:cNvCxnSpPr/>
          <p:nvPr/>
        </p:nvCxnSpPr>
        <p:spPr>
          <a:xfrm>
            <a:off x="16764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2" name="Straight Connector 451"/>
          <p:cNvCxnSpPr/>
          <p:nvPr/>
        </p:nvCxnSpPr>
        <p:spPr>
          <a:xfrm>
            <a:off x="1676400" y="2819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3" name="Straight Connector 452"/>
          <p:cNvCxnSpPr/>
          <p:nvPr/>
        </p:nvCxnSpPr>
        <p:spPr>
          <a:xfrm>
            <a:off x="1676400" y="31242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4" name="Straight Connector 453"/>
          <p:cNvCxnSpPr/>
          <p:nvPr/>
        </p:nvCxnSpPr>
        <p:spPr>
          <a:xfrm>
            <a:off x="1676400" y="28194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5" name="Straight Connector 454"/>
          <p:cNvCxnSpPr/>
          <p:nvPr/>
        </p:nvCxnSpPr>
        <p:spPr>
          <a:xfrm flipV="1">
            <a:off x="1676400" y="25146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6" name="Straight Connector 455"/>
          <p:cNvCxnSpPr/>
          <p:nvPr/>
        </p:nvCxnSpPr>
        <p:spPr>
          <a:xfrm flipV="1">
            <a:off x="1676400" y="2828925"/>
            <a:ext cx="381000"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457" name="Oval 456"/>
          <p:cNvSpPr/>
          <p:nvPr/>
        </p:nvSpPr>
        <p:spPr>
          <a:xfrm>
            <a:off x="2057400" y="2438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8" name="Oval 457"/>
          <p:cNvSpPr/>
          <p:nvPr/>
        </p:nvSpPr>
        <p:spPr>
          <a:xfrm>
            <a:off x="2057400" y="2743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9" name="Oval 458"/>
          <p:cNvSpPr/>
          <p:nvPr/>
        </p:nvSpPr>
        <p:spPr>
          <a:xfrm>
            <a:off x="2057400" y="3048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 name="Oval 459"/>
          <p:cNvSpPr/>
          <p:nvPr/>
        </p:nvSpPr>
        <p:spPr>
          <a:xfrm>
            <a:off x="20574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1" name="Straight Connector 460"/>
          <p:cNvCxnSpPr/>
          <p:nvPr/>
        </p:nvCxnSpPr>
        <p:spPr>
          <a:xfrm>
            <a:off x="2209800" y="2514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2" name="Straight Connector 461"/>
          <p:cNvCxnSpPr>
            <a:stCxn id="457" idx="6"/>
          </p:cNvCxnSpPr>
          <p:nvPr/>
        </p:nvCxnSpPr>
        <p:spPr>
          <a:xfrm>
            <a:off x="2209800" y="2514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3" name="Straight Connector 462"/>
          <p:cNvCxnSpPr/>
          <p:nvPr/>
        </p:nvCxnSpPr>
        <p:spPr>
          <a:xfrm>
            <a:off x="2209800" y="2533650"/>
            <a:ext cx="381000"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4" name="Straight Connector 463"/>
          <p:cNvCxnSpPr/>
          <p:nvPr/>
        </p:nvCxnSpPr>
        <p:spPr>
          <a:xfrm flipH="1" flipV="1">
            <a:off x="2209800" y="2533650"/>
            <a:ext cx="381000" cy="895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5" name="Straight Connector 464"/>
          <p:cNvCxnSpPr/>
          <p:nvPr/>
        </p:nvCxnSpPr>
        <p:spPr>
          <a:xfrm flipH="1">
            <a:off x="2209800" y="2514600"/>
            <a:ext cx="381000" cy="90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6" name="Straight Connector 465"/>
          <p:cNvCxnSpPr/>
          <p:nvPr/>
        </p:nvCxnSpPr>
        <p:spPr>
          <a:xfrm flipV="1">
            <a:off x="2209800" y="2514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7" name="Straight Connector 466"/>
          <p:cNvCxnSpPr/>
          <p:nvPr/>
        </p:nvCxnSpPr>
        <p:spPr>
          <a:xfrm flipV="1">
            <a:off x="2209800" y="2819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8" name="Straight Connector 467"/>
          <p:cNvCxnSpPr/>
          <p:nvPr/>
        </p:nvCxnSpPr>
        <p:spPr>
          <a:xfrm flipV="1">
            <a:off x="2209800" y="31242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9" name="Straight Connector 468"/>
          <p:cNvCxnSpPr/>
          <p:nvPr/>
        </p:nvCxnSpPr>
        <p:spPr>
          <a:xfrm>
            <a:off x="2209800" y="2819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0" name="Straight Connector 469"/>
          <p:cNvCxnSpPr/>
          <p:nvPr/>
        </p:nvCxnSpPr>
        <p:spPr>
          <a:xfrm>
            <a:off x="2209800" y="3124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1" name="Straight Connector 470"/>
          <p:cNvCxnSpPr/>
          <p:nvPr/>
        </p:nvCxnSpPr>
        <p:spPr>
          <a:xfrm>
            <a:off x="22098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2" name="Straight Connector 471"/>
          <p:cNvCxnSpPr/>
          <p:nvPr/>
        </p:nvCxnSpPr>
        <p:spPr>
          <a:xfrm>
            <a:off x="2209800" y="2819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3" name="Straight Connector 472"/>
          <p:cNvCxnSpPr/>
          <p:nvPr/>
        </p:nvCxnSpPr>
        <p:spPr>
          <a:xfrm>
            <a:off x="2209800" y="31242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4" name="Straight Connector 473"/>
          <p:cNvCxnSpPr/>
          <p:nvPr/>
        </p:nvCxnSpPr>
        <p:spPr>
          <a:xfrm>
            <a:off x="2209800" y="28194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5" name="Straight Connector 474"/>
          <p:cNvCxnSpPr/>
          <p:nvPr/>
        </p:nvCxnSpPr>
        <p:spPr>
          <a:xfrm flipV="1">
            <a:off x="2209800" y="25146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6" name="Straight Connector 475"/>
          <p:cNvCxnSpPr/>
          <p:nvPr/>
        </p:nvCxnSpPr>
        <p:spPr>
          <a:xfrm flipV="1">
            <a:off x="2209800" y="2828925"/>
            <a:ext cx="381000"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477" name="Oval 476"/>
          <p:cNvSpPr/>
          <p:nvPr/>
        </p:nvSpPr>
        <p:spPr>
          <a:xfrm>
            <a:off x="2590800" y="2438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8" name="Oval 477"/>
          <p:cNvSpPr/>
          <p:nvPr/>
        </p:nvSpPr>
        <p:spPr>
          <a:xfrm>
            <a:off x="2590800" y="2743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9" name="Oval 478"/>
          <p:cNvSpPr/>
          <p:nvPr/>
        </p:nvSpPr>
        <p:spPr>
          <a:xfrm>
            <a:off x="2590800" y="3048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0" name="Oval 479"/>
          <p:cNvSpPr/>
          <p:nvPr/>
        </p:nvSpPr>
        <p:spPr>
          <a:xfrm>
            <a:off x="25908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1" name="Straight Connector 480"/>
          <p:cNvCxnSpPr/>
          <p:nvPr/>
        </p:nvCxnSpPr>
        <p:spPr>
          <a:xfrm>
            <a:off x="2743200" y="2514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2" name="Straight Connector 481"/>
          <p:cNvCxnSpPr>
            <a:stCxn id="477" idx="6"/>
          </p:cNvCxnSpPr>
          <p:nvPr/>
        </p:nvCxnSpPr>
        <p:spPr>
          <a:xfrm>
            <a:off x="2743200" y="2514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3" name="Straight Connector 482"/>
          <p:cNvCxnSpPr/>
          <p:nvPr/>
        </p:nvCxnSpPr>
        <p:spPr>
          <a:xfrm>
            <a:off x="2743200" y="2533650"/>
            <a:ext cx="381000"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4" name="Straight Connector 483"/>
          <p:cNvCxnSpPr/>
          <p:nvPr/>
        </p:nvCxnSpPr>
        <p:spPr>
          <a:xfrm flipH="1" flipV="1">
            <a:off x="2743200" y="2533650"/>
            <a:ext cx="381000" cy="895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5" name="Straight Connector 484"/>
          <p:cNvCxnSpPr/>
          <p:nvPr/>
        </p:nvCxnSpPr>
        <p:spPr>
          <a:xfrm flipH="1">
            <a:off x="2743200" y="2514600"/>
            <a:ext cx="381000" cy="90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6" name="Straight Connector 485"/>
          <p:cNvCxnSpPr/>
          <p:nvPr/>
        </p:nvCxnSpPr>
        <p:spPr>
          <a:xfrm flipV="1">
            <a:off x="2743200" y="2514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7" name="Straight Connector 486"/>
          <p:cNvCxnSpPr/>
          <p:nvPr/>
        </p:nvCxnSpPr>
        <p:spPr>
          <a:xfrm flipV="1">
            <a:off x="2743200" y="2819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8" name="Straight Connector 487"/>
          <p:cNvCxnSpPr/>
          <p:nvPr/>
        </p:nvCxnSpPr>
        <p:spPr>
          <a:xfrm flipV="1">
            <a:off x="2743200" y="31242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9" name="Straight Connector 488"/>
          <p:cNvCxnSpPr/>
          <p:nvPr/>
        </p:nvCxnSpPr>
        <p:spPr>
          <a:xfrm>
            <a:off x="2743200" y="2819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0" name="Straight Connector 489"/>
          <p:cNvCxnSpPr/>
          <p:nvPr/>
        </p:nvCxnSpPr>
        <p:spPr>
          <a:xfrm>
            <a:off x="2743200" y="3124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1" name="Straight Connector 490"/>
          <p:cNvCxnSpPr/>
          <p:nvPr/>
        </p:nvCxnSpPr>
        <p:spPr>
          <a:xfrm>
            <a:off x="27432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2" name="Straight Connector 491"/>
          <p:cNvCxnSpPr/>
          <p:nvPr/>
        </p:nvCxnSpPr>
        <p:spPr>
          <a:xfrm>
            <a:off x="2743200" y="2819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3" name="Straight Connector 492"/>
          <p:cNvCxnSpPr/>
          <p:nvPr/>
        </p:nvCxnSpPr>
        <p:spPr>
          <a:xfrm>
            <a:off x="2743200" y="31242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4" name="Straight Connector 493"/>
          <p:cNvCxnSpPr/>
          <p:nvPr/>
        </p:nvCxnSpPr>
        <p:spPr>
          <a:xfrm>
            <a:off x="2743200" y="28194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5" name="Straight Connector 494"/>
          <p:cNvCxnSpPr/>
          <p:nvPr/>
        </p:nvCxnSpPr>
        <p:spPr>
          <a:xfrm flipV="1">
            <a:off x="2743200" y="25146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6" name="Straight Connector 495"/>
          <p:cNvCxnSpPr/>
          <p:nvPr/>
        </p:nvCxnSpPr>
        <p:spPr>
          <a:xfrm flipV="1">
            <a:off x="2743200" y="2828925"/>
            <a:ext cx="381000"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497" name="Oval 496"/>
          <p:cNvSpPr/>
          <p:nvPr/>
        </p:nvSpPr>
        <p:spPr>
          <a:xfrm>
            <a:off x="3124200" y="2438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8" name="Oval 497"/>
          <p:cNvSpPr/>
          <p:nvPr/>
        </p:nvSpPr>
        <p:spPr>
          <a:xfrm>
            <a:off x="3124200" y="2743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9" name="Oval 498"/>
          <p:cNvSpPr/>
          <p:nvPr/>
        </p:nvSpPr>
        <p:spPr>
          <a:xfrm>
            <a:off x="3124200" y="3048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0" name="Oval 499"/>
          <p:cNvSpPr/>
          <p:nvPr/>
        </p:nvSpPr>
        <p:spPr>
          <a:xfrm>
            <a:off x="31242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1" name="Straight Connector 500"/>
          <p:cNvCxnSpPr/>
          <p:nvPr/>
        </p:nvCxnSpPr>
        <p:spPr>
          <a:xfrm>
            <a:off x="3276600" y="2514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2" name="Straight Connector 501"/>
          <p:cNvCxnSpPr>
            <a:stCxn id="497" idx="6"/>
          </p:cNvCxnSpPr>
          <p:nvPr/>
        </p:nvCxnSpPr>
        <p:spPr>
          <a:xfrm>
            <a:off x="3276600" y="2514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3" name="Straight Connector 502"/>
          <p:cNvCxnSpPr/>
          <p:nvPr/>
        </p:nvCxnSpPr>
        <p:spPr>
          <a:xfrm>
            <a:off x="3276600" y="2533650"/>
            <a:ext cx="381000"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4" name="Straight Connector 503"/>
          <p:cNvCxnSpPr/>
          <p:nvPr/>
        </p:nvCxnSpPr>
        <p:spPr>
          <a:xfrm flipH="1" flipV="1">
            <a:off x="3276600" y="2533650"/>
            <a:ext cx="381000" cy="895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5" name="Straight Connector 504"/>
          <p:cNvCxnSpPr/>
          <p:nvPr/>
        </p:nvCxnSpPr>
        <p:spPr>
          <a:xfrm flipH="1">
            <a:off x="3276600" y="2514600"/>
            <a:ext cx="381000" cy="90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06" name="Straight Connector 505"/>
          <p:cNvCxnSpPr/>
          <p:nvPr/>
        </p:nvCxnSpPr>
        <p:spPr>
          <a:xfrm flipV="1">
            <a:off x="3276600" y="2514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7" name="Straight Connector 506"/>
          <p:cNvCxnSpPr/>
          <p:nvPr/>
        </p:nvCxnSpPr>
        <p:spPr>
          <a:xfrm flipV="1">
            <a:off x="3276600" y="2819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8" name="Straight Connector 507"/>
          <p:cNvCxnSpPr/>
          <p:nvPr/>
        </p:nvCxnSpPr>
        <p:spPr>
          <a:xfrm flipV="1">
            <a:off x="3276600" y="31242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9" name="Straight Connector 508"/>
          <p:cNvCxnSpPr/>
          <p:nvPr/>
        </p:nvCxnSpPr>
        <p:spPr>
          <a:xfrm>
            <a:off x="3276600" y="2819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0" name="Straight Connector 509"/>
          <p:cNvCxnSpPr/>
          <p:nvPr/>
        </p:nvCxnSpPr>
        <p:spPr>
          <a:xfrm>
            <a:off x="3276600" y="3124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1" name="Straight Connector 510"/>
          <p:cNvCxnSpPr/>
          <p:nvPr/>
        </p:nvCxnSpPr>
        <p:spPr>
          <a:xfrm>
            <a:off x="32766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2" name="Straight Connector 511"/>
          <p:cNvCxnSpPr/>
          <p:nvPr/>
        </p:nvCxnSpPr>
        <p:spPr>
          <a:xfrm>
            <a:off x="3276600" y="2819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3" name="Straight Connector 512"/>
          <p:cNvCxnSpPr/>
          <p:nvPr/>
        </p:nvCxnSpPr>
        <p:spPr>
          <a:xfrm>
            <a:off x="3276600" y="31242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4" name="Straight Connector 513"/>
          <p:cNvCxnSpPr/>
          <p:nvPr/>
        </p:nvCxnSpPr>
        <p:spPr>
          <a:xfrm>
            <a:off x="3276600" y="28194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5" name="Straight Connector 514"/>
          <p:cNvCxnSpPr/>
          <p:nvPr/>
        </p:nvCxnSpPr>
        <p:spPr>
          <a:xfrm flipV="1">
            <a:off x="3276600" y="25146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6" name="Straight Connector 515"/>
          <p:cNvCxnSpPr/>
          <p:nvPr/>
        </p:nvCxnSpPr>
        <p:spPr>
          <a:xfrm flipV="1">
            <a:off x="3276600" y="2828925"/>
            <a:ext cx="381000"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517" name="Oval 516"/>
          <p:cNvSpPr/>
          <p:nvPr/>
        </p:nvSpPr>
        <p:spPr>
          <a:xfrm>
            <a:off x="3657600" y="2438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 name="Oval 517"/>
          <p:cNvSpPr/>
          <p:nvPr/>
        </p:nvSpPr>
        <p:spPr>
          <a:xfrm>
            <a:off x="3657600" y="2743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9" name="Oval 518"/>
          <p:cNvSpPr/>
          <p:nvPr/>
        </p:nvSpPr>
        <p:spPr>
          <a:xfrm>
            <a:off x="3657600" y="3048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0" name="Oval 519"/>
          <p:cNvSpPr/>
          <p:nvPr/>
        </p:nvSpPr>
        <p:spPr>
          <a:xfrm>
            <a:off x="36576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1" name="Straight Connector 520"/>
          <p:cNvCxnSpPr/>
          <p:nvPr/>
        </p:nvCxnSpPr>
        <p:spPr>
          <a:xfrm>
            <a:off x="3810000" y="2514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2" name="Straight Connector 521"/>
          <p:cNvCxnSpPr>
            <a:stCxn id="517" idx="6"/>
          </p:cNvCxnSpPr>
          <p:nvPr/>
        </p:nvCxnSpPr>
        <p:spPr>
          <a:xfrm>
            <a:off x="3810000" y="2514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3" name="Straight Connector 522"/>
          <p:cNvCxnSpPr/>
          <p:nvPr/>
        </p:nvCxnSpPr>
        <p:spPr>
          <a:xfrm>
            <a:off x="3810000" y="2533650"/>
            <a:ext cx="381000"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4" name="Straight Connector 523"/>
          <p:cNvCxnSpPr/>
          <p:nvPr/>
        </p:nvCxnSpPr>
        <p:spPr>
          <a:xfrm flipH="1" flipV="1">
            <a:off x="3810000" y="2533650"/>
            <a:ext cx="381000" cy="895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5" name="Straight Connector 524"/>
          <p:cNvCxnSpPr/>
          <p:nvPr/>
        </p:nvCxnSpPr>
        <p:spPr>
          <a:xfrm flipH="1">
            <a:off x="3810000" y="2514600"/>
            <a:ext cx="381000" cy="90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6" name="Straight Connector 525"/>
          <p:cNvCxnSpPr/>
          <p:nvPr/>
        </p:nvCxnSpPr>
        <p:spPr>
          <a:xfrm flipV="1">
            <a:off x="3810000" y="2514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7" name="Straight Connector 526"/>
          <p:cNvCxnSpPr/>
          <p:nvPr/>
        </p:nvCxnSpPr>
        <p:spPr>
          <a:xfrm flipV="1">
            <a:off x="3810000" y="2819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flipV="1">
            <a:off x="3810000" y="31242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3810000" y="2819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3810000" y="3124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38100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3810000" y="2819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3810000" y="31242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3810000" y="28194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flipV="1">
            <a:off x="3810000" y="25146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flipV="1">
            <a:off x="3810000" y="2828925"/>
            <a:ext cx="381000"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537" name="Oval 536"/>
          <p:cNvSpPr/>
          <p:nvPr/>
        </p:nvSpPr>
        <p:spPr>
          <a:xfrm>
            <a:off x="4191000" y="2438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8" name="Oval 537"/>
          <p:cNvSpPr/>
          <p:nvPr/>
        </p:nvSpPr>
        <p:spPr>
          <a:xfrm>
            <a:off x="4191000" y="2743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9" name="Oval 538"/>
          <p:cNvSpPr/>
          <p:nvPr/>
        </p:nvSpPr>
        <p:spPr>
          <a:xfrm>
            <a:off x="4191000" y="3048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0" name="Oval 539"/>
          <p:cNvSpPr/>
          <p:nvPr/>
        </p:nvSpPr>
        <p:spPr>
          <a:xfrm>
            <a:off x="41910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1" name="Straight Connector 540"/>
          <p:cNvCxnSpPr/>
          <p:nvPr/>
        </p:nvCxnSpPr>
        <p:spPr>
          <a:xfrm>
            <a:off x="4343400" y="2514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2" name="Straight Connector 541"/>
          <p:cNvCxnSpPr>
            <a:stCxn id="537" idx="6"/>
          </p:cNvCxnSpPr>
          <p:nvPr/>
        </p:nvCxnSpPr>
        <p:spPr>
          <a:xfrm>
            <a:off x="4343400" y="2514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3" name="Straight Connector 542"/>
          <p:cNvCxnSpPr/>
          <p:nvPr/>
        </p:nvCxnSpPr>
        <p:spPr>
          <a:xfrm>
            <a:off x="4343400" y="2533650"/>
            <a:ext cx="381000"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4" name="Straight Connector 543"/>
          <p:cNvCxnSpPr/>
          <p:nvPr/>
        </p:nvCxnSpPr>
        <p:spPr>
          <a:xfrm flipH="1" flipV="1">
            <a:off x="4343400" y="2533650"/>
            <a:ext cx="381000" cy="895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5" name="Straight Connector 544"/>
          <p:cNvCxnSpPr/>
          <p:nvPr/>
        </p:nvCxnSpPr>
        <p:spPr>
          <a:xfrm flipH="1">
            <a:off x="4343400" y="2514600"/>
            <a:ext cx="381000" cy="90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6" name="Straight Connector 545"/>
          <p:cNvCxnSpPr/>
          <p:nvPr/>
        </p:nvCxnSpPr>
        <p:spPr>
          <a:xfrm flipV="1">
            <a:off x="4343400" y="2514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7" name="Straight Connector 546"/>
          <p:cNvCxnSpPr/>
          <p:nvPr/>
        </p:nvCxnSpPr>
        <p:spPr>
          <a:xfrm flipV="1">
            <a:off x="4343400" y="2819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8" name="Straight Connector 547"/>
          <p:cNvCxnSpPr/>
          <p:nvPr/>
        </p:nvCxnSpPr>
        <p:spPr>
          <a:xfrm flipV="1">
            <a:off x="4343400" y="31242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9" name="Straight Connector 548"/>
          <p:cNvCxnSpPr/>
          <p:nvPr/>
        </p:nvCxnSpPr>
        <p:spPr>
          <a:xfrm>
            <a:off x="4343400" y="2819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0" name="Straight Connector 549"/>
          <p:cNvCxnSpPr/>
          <p:nvPr/>
        </p:nvCxnSpPr>
        <p:spPr>
          <a:xfrm>
            <a:off x="4343400" y="3124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1" name="Straight Connector 550"/>
          <p:cNvCxnSpPr/>
          <p:nvPr/>
        </p:nvCxnSpPr>
        <p:spPr>
          <a:xfrm>
            <a:off x="43434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2" name="Straight Connector 551"/>
          <p:cNvCxnSpPr/>
          <p:nvPr/>
        </p:nvCxnSpPr>
        <p:spPr>
          <a:xfrm>
            <a:off x="4343400" y="2819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3" name="Straight Connector 552"/>
          <p:cNvCxnSpPr/>
          <p:nvPr/>
        </p:nvCxnSpPr>
        <p:spPr>
          <a:xfrm>
            <a:off x="4343400" y="31242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4" name="Straight Connector 553"/>
          <p:cNvCxnSpPr/>
          <p:nvPr/>
        </p:nvCxnSpPr>
        <p:spPr>
          <a:xfrm>
            <a:off x="4343400" y="28194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5" name="Straight Connector 554"/>
          <p:cNvCxnSpPr/>
          <p:nvPr/>
        </p:nvCxnSpPr>
        <p:spPr>
          <a:xfrm flipV="1">
            <a:off x="4343400" y="25146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6" name="Straight Connector 555"/>
          <p:cNvCxnSpPr/>
          <p:nvPr/>
        </p:nvCxnSpPr>
        <p:spPr>
          <a:xfrm flipV="1">
            <a:off x="4343400" y="2828925"/>
            <a:ext cx="381000"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557" name="Oval 556"/>
          <p:cNvSpPr/>
          <p:nvPr/>
        </p:nvSpPr>
        <p:spPr>
          <a:xfrm>
            <a:off x="4724400" y="2438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8" name="Oval 557"/>
          <p:cNvSpPr/>
          <p:nvPr/>
        </p:nvSpPr>
        <p:spPr>
          <a:xfrm>
            <a:off x="4724400" y="2743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9" name="Oval 558"/>
          <p:cNvSpPr/>
          <p:nvPr/>
        </p:nvSpPr>
        <p:spPr>
          <a:xfrm>
            <a:off x="4724400" y="3048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0" name="Oval 559"/>
          <p:cNvSpPr/>
          <p:nvPr/>
        </p:nvSpPr>
        <p:spPr>
          <a:xfrm>
            <a:off x="47244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1" name="Straight Connector 560"/>
          <p:cNvCxnSpPr/>
          <p:nvPr/>
        </p:nvCxnSpPr>
        <p:spPr>
          <a:xfrm>
            <a:off x="4876800" y="2514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2" name="Straight Connector 561"/>
          <p:cNvCxnSpPr>
            <a:stCxn id="557" idx="6"/>
          </p:cNvCxnSpPr>
          <p:nvPr/>
        </p:nvCxnSpPr>
        <p:spPr>
          <a:xfrm>
            <a:off x="4876800" y="2514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3" name="Straight Connector 562"/>
          <p:cNvCxnSpPr/>
          <p:nvPr/>
        </p:nvCxnSpPr>
        <p:spPr>
          <a:xfrm>
            <a:off x="4876800" y="2533650"/>
            <a:ext cx="381000"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4" name="Straight Connector 563"/>
          <p:cNvCxnSpPr/>
          <p:nvPr/>
        </p:nvCxnSpPr>
        <p:spPr>
          <a:xfrm flipH="1" flipV="1">
            <a:off x="4876800" y="2533650"/>
            <a:ext cx="381000" cy="895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5" name="Straight Connector 564"/>
          <p:cNvCxnSpPr/>
          <p:nvPr/>
        </p:nvCxnSpPr>
        <p:spPr>
          <a:xfrm flipH="1">
            <a:off x="4876800" y="2514600"/>
            <a:ext cx="381000" cy="90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66" name="Straight Connector 565"/>
          <p:cNvCxnSpPr/>
          <p:nvPr/>
        </p:nvCxnSpPr>
        <p:spPr>
          <a:xfrm flipV="1">
            <a:off x="4876800" y="2514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7" name="Straight Connector 566"/>
          <p:cNvCxnSpPr/>
          <p:nvPr/>
        </p:nvCxnSpPr>
        <p:spPr>
          <a:xfrm flipV="1">
            <a:off x="4876800" y="2819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8" name="Straight Connector 567"/>
          <p:cNvCxnSpPr/>
          <p:nvPr/>
        </p:nvCxnSpPr>
        <p:spPr>
          <a:xfrm flipV="1">
            <a:off x="4876800" y="31242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9" name="Straight Connector 568"/>
          <p:cNvCxnSpPr/>
          <p:nvPr/>
        </p:nvCxnSpPr>
        <p:spPr>
          <a:xfrm>
            <a:off x="4876800" y="2819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0" name="Straight Connector 569"/>
          <p:cNvCxnSpPr/>
          <p:nvPr/>
        </p:nvCxnSpPr>
        <p:spPr>
          <a:xfrm>
            <a:off x="4876800" y="3124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1" name="Straight Connector 570"/>
          <p:cNvCxnSpPr/>
          <p:nvPr/>
        </p:nvCxnSpPr>
        <p:spPr>
          <a:xfrm>
            <a:off x="48768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2" name="Straight Connector 571"/>
          <p:cNvCxnSpPr/>
          <p:nvPr/>
        </p:nvCxnSpPr>
        <p:spPr>
          <a:xfrm>
            <a:off x="4876800" y="2819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3" name="Straight Connector 572"/>
          <p:cNvCxnSpPr/>
          <p:nvPr/>
        </p:nvCxnSpPr>
        <p:spPr>
          <a:xfrm>
            <a:off x="4876800" y="31242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4" name="Straight Connector 573"/>
          <p:cNvCxnSpPr/>
          <p:nvPr/>
        </p:nvCxnSpPr>
        <p:spPr>
          <a:xfrm>
            <a:off x="4876800" y="28194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5" name="Straight Connector 574"/>
          <p:cNvCxnSpPr/>
          <p:nvPr/>
        </p:nvCxnSpPr>
        <p:spPr>
          <a:xfrm flipV="1">
            <a:off x="4876800" y="25146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6" name="Straight Connector 575"/>
          <p:cNvCxnSpPr/>
          <p:nvPr/>
        </p:nvCxnSpPr>
        <p:spPr>
          <a:xfrm flipV="1">
            <a:off x="4876800" y="2828925"/>
            <a:ext cx="381000"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577" name="Oval 576"/>
          <p:cNvSpPr/>
          <p:nvPr/>
        </p:nvSpPr>
        <p:spPr>
          <a:xfrm>
            <a:off x="5257800" y="2438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8" name="Oval 577"/>
          <p:cNvSpPr/>
          <p:nvPr/>
        </p:nvSpPr>
        <p:spPr>
          <a:xfrm>
            <a:off x="5257800" y="2743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9" name="Oval 578"/>
          <p:cNvSpPr/>
          <p:nvPr/>
        </p:nvSpPr>
        <p:spPr>
          <a:xfrm>
            <a:off x="5257800" y="3048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0" name="Oval 579"/>
          <p:cNvSpPr/>
          <p:nvPr/>
        </p:nvSpPr>
        <p:spPr>
          <a:xfrm>
            <a:off x="52578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1" name="Straight Connector 580"/>
          <p:cNvCxnSpPr/>
          <p:nvPr/>
        </p:nvCxnSpPr>
        <p:spPr>
          <a:xfrm>
            <a:off x="5410200" y="2514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2" name="Straight Connector 581"/>
          <p:cNvCxnSpPr>
            <a:stCxn id="577" idx="6"/>
          </p:cNvCxnSpPr>
          <p:nvPr/>
        </p:nvCxnSpPr>
        <p:spPr>
          <a:xfrm>
            <a:off x="5410200" y="2514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3" name="Straight Connector 582"/>
          <p:cNvCxnSpPr/>
          <p:nvPr/>
        </p:nvCxnSpPr>
        <p:spPr>
          <a:xfrm>
            <a:off x="5410200" y="2533650"/>
            <a:ext cx="381000"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4" name="Straight Connector 583"/>
          <p:cNvCxnSpPr/>
          <p:nvPr/>
        </p:nvCxnSpPr>
        <p:spPr>
          <a:xfrm flipH="1" flipV="1">
            <a:off x="5410200" y="2533650"/>
            <a:ext cx="381000" cy="895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5" name="Straight Connector 584"/>
          <p:cNvCxnSpPr/>
          <p:nvPr/>
        </p:nvCxnSpPr>
        <p:spPr>
          <a:xfrm flipH="1">
            <a:off x="5410200" y="2514600"/>
            <a:ext cx="381000" cy="90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86" name="Straight Connector 585"/>
          <p:cNvCxnSpPr/>
          <p:nvPr/>
        </p:nvCxnSpPr>
        <p:spPr>
          <a:xfrm flipV="1">
            <a:off x="5410200" y="2514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7" name="Straight Connector 586"/>
          <p:cNvCxnSpPr/>
          <p:nvPr/>
        </p:nvCxnSpPr>
        <p:spPr>
          <a:xfrm flipV="1">
            <a:off x="5410200" y="2819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8" name="Straight Connector 587"/>
          <p:cNvCxnSpPr/>
          <p:nvPr/>
        </p:nvCxnSpPr>
        <p:spPr>
          <a:xfrm flipV="1">
            <a:off x="5410200" y="31242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9" name="Straight Connector 588"/>
          <p:cNvCxnSpPr/>
          <p:nvPr/>
        </p:nvCxnSpPr>
        <p:spPr>
          <a:xfrm>
            <a:off x="5410200" y="2819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0" name="Straight Connector 589"/>
          <p:cNvCxnSpPr/>
          <p:nvPr/>
        </p:nvCxnSpPr>
        <p:spPr>
          <a:xfrm>
            <a:off x="5410200" y="3124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1" name="Straight Connector 590"/>
          <p:cNvCxnSpPr/>
          <p:nvPr/>
        </p:nvCxnSpPr>
        <p:spPr>
          <a:xfrm>
            <a:off x="54102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2" name="Straight Connector 591"/>
          <p:cNvCxnSpPr/>
          <p:nvPr/>
        </p:nvCxnSpPr>
        <p:spPr>
          <a:xfrm>
            <a:off x="5410200" y="2819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3" name="Straight Connector 592"/>
          <p:cNvCxnSpPr/>
          <p:nvPr/>
        </p:nvCxnSpPr>
        <p:spPr>
          <a:xfrm>
            <a:off x="5410200" y="31242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4" name="Straight Connector 593"/>
          <p:cNvCxnSpPr/>
          <p:nvPr/>
        </p:nvCxnSpPr>
        <p:spPr>
          <a:xfrm>
            <a:off x="5410200" y="28194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5" name="Straight Connector 594"/>
          <p:cNvCxnSpPr/>
          <p:nvPr/>
        </p:nvCxnSpPr>
        <p:spPr>
          <a:xfrm flipV="1">
            <a:off x="5410200" y="25146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6" name="Straight Connector 595"/>
          <p:cNvCxnSpPr/>
          <p:nvPr/>
        </p:nvCxnSpPr>
        <p:spPr>
          <a:xfrm flipV="1">
            <a:off x="5410200" y="2828925"/>
            <a:ext cx="381000"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597" name="Oval 596"/>
          <p:cNvSpPr/>
          <p:nvPr/>
        </p:nvSpPr>
        <p:spPr>
          <a:xfrm>
            <a:off x="5791200" y="2438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8" name="Oval 597"/>
          <p:cNvSpPr/>
          <p:nvPr/>
        </p:nvSpPr>
        <p:spPr>
          <a:xfrm>
            <a:off x="5791200" y="2743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9" name="Oval 598"/>
          <p:cNvSpPr/>
          <p:nvPr/>
        </p:nvSpPr>
        <p:spPr>
          <a:xfrm>
            <a:off x="5791200" y="3048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0" name="Oval 599"/>
          <p:cNvSpPr/>
          <p:nvPr/>
        </p:nvSpPr>
        <p:spPr>
          <a:xfrm>
            <a:off x="57912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1" name="Straight Connector 600"/>
          <p:cNvCxnSpPr/>
          <p:nvPr/>
        </p:nvCxnSpPr>
        <p:spPr>
          <a:xfrm>
            <a:off x="5943600" y="2514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2" name="Straight Connector 601"/>
          <p:cNvCxnSpPr>
            <a:stCxn id="597" idx="6"/>
          </p:cNvCxnSpPr>
          <p:nvPr/>
        </p:nvCxnSpPr>
        <p:spPr>
          <a:xfrm>
            <a:off x="5943600" y="2514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3" name="Straight Connector 602"/>
          <p:cNvCxnSpPr/>
          <p:nvPr/>
        </p:nvCxnSpPr>
        <p:spPr>
          <a:xfrm>
            <a:off x="5943600" y="2533650"/>
            <a:ext cx="381000"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4" name="Straight Connector 603"/>
          <p:cNvCxnSpPr/>
          <p:nvPr/>
        </p:nvCxnSpPr>
        <p:spPr>
          <a:xfrm flipH="1" flipV="1">
            <a:off x="5943600" y="2533650"/>
            <a:ext cx="381000" cy="895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5" name="Straight Connector 604"/>
          <p:cNvCxnSpPr/>
          <p:nvPr/>
        </p:nvCxnSpPr>
        <p:spPr>
          <a:xfrm flipH="1">
            <a:off x="5943600" y="2514600"/>
            <a:ext cx="381000" cy="90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6" name="Straight Connector 605"/>
          <p:cNvCxnSpPr/>
          <p:nvPr/>
        </p:nvCxnSpPr>
        <p:spPr>
          <a:xfrm flipV="1">
            <a:off x="5943600" y="2514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7" name="Straight Connector 606"/>
          <p:cNvCxnSpPr/>
          <p:nvPr/>
        </p:nvCxnSpPr>
        <p:spPr>
          <a:xfrm flipV="1">
            <a:off x="5943600" y="2819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8" name="Straight Connector 607"/>
          <p:cNvCxnSpPr/>
          <p:nvPr/>
        </p:nvCxnSpPr>
        <p:spPr>
          <a:xfrm flipV="1">
            <a:off x="5943600" y="31242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9" name="Straight Connector 608"/>
          <p:cNvCxnSpPr/>
          <p:nvPr/>
        </p:nvCxnSpPr>
        <p:spPr>
          <a:xfrm>
            <a:off x="5943600" y="2819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0" name="Straight Connector 609"/>
          <p:cNvCxnSpPr/>
          <p:nvPr/>
        </p:nvCxnSpPr>
        <p:spPr>
          <a:xfrm>
            <a:off x="5943600" y="3124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1" name="Straight Connector 610"/>
          <p:cNvCxnSpPr/>
          <p:nvPr/>
        </p:nvCxnSpPr>
        <p:spPr>
          <a:xfrm>
            <a:off x="59436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2" name="Straight Connector 611"/>
          <p:cNvCxnSpPr/>
          <p:nvPr/>
        </p:nvCxnSpPr>
        <p:spPr>
          <a:xfrm>
            <a:off x="5943600" y="2819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3" name="Straight Connector 612"/>
          <p:cNvCxnSpPr/>
          <p:nvPr/>
        </p:nvCxnSpPr>
        <p:spPr>
          <a:xfrm>
            <a:off x="5943600" y="31242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4" name="Straight Connector 613"/>
          <p:cNvCxnSpPr/>
          <p:nvPr/>
        </p:nvCxnSpPr>
        <p:spPr>
          <a:xfrm>
            <a:off x="5943600" y="28194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5" name="Straight Connector 614"/>
          <p:cNvCxnSpPr/>
          <p:nvPr/>
        </p:nvCxnSpPr>
        <p:spPr>
          <a:xfrm flipV="1">
            <a:off x="5943600" y="25146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6" name="Straight Connector 615"/>
          <p:cNvCxnSpPr/>
          <p:nvPr/>
        </p:nvCxnSpPr>
        <p:spPr>
          <a:xfrm flipV="1">
            <a:off x="5943600" y="2828925"/>
            <a:ext cx="381000"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617" name="Oval 616"/>
          <p:cNvSpPr/>
          <p:nvPr/>
        </p:nvSpPr>
        <p:spPr>
          <a:xfrm>
            <a:off x="6324600" y="2438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8" name="Oval 617"/>
          <p:cNvSpPr/>
          <p:nvPr/>
        </p:nvSpPr>
        <p:spPr>
          <a:xfrm>
            <a:off x="6324600" y="2743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9" name="Oval 618"/>
          <p:cNvSpPr/>
          <p:nvPr/>
        </p:nvSpPr>
        <p:spPr>
          <a:xfrm>
            <a:off x="6324600" y="3048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0" name="Oval 619"/>
          <p:cNvSpPr/>
          <p:nvPr/>
        </p:nvSpPr>
        <p:spPr>
          <a:xfrm>
            <a:off x="63246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1" name="Straight Connector 620"/>
          <p:cNvCxnSpPr/>
          <p:nvPr/>
        </p:nvCxnSpPr>
        <p:spPr>
          <a:xfrm>
            <a:off x="6477000" y="2514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2" name="Straight Connector 621"/>
          <p:cNvCxnSpPr>
            <a:stCxn id="617" idx="6"/>
          </p:cNvCxnSpPr>
          <p:nvPr/>
        </p:nvCxnSpPr>
        <p:spPr>
          <a:xfrm>
            <a:off x="6477000" y="2514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3" name="Straight Connector 622"/>
          <p:cNvCxnSpPr/>
          <p:nvPr/>
        </p:nvCxnSpPr>
        <p:spPr>
          <a:xfrm>
            <a:off x="6477000" y="2533650"/>
            <a:ext cx="381000"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4" name="Straight Connector 623"/>
          <p:cNvCxnSpPr/>
          <p:nvPr/>
        </p:nvCxnSpPr>
        <p:spPr>
          <a:xfrm flipH="1" flipV="1">
            <a:off x="6477000" y="2533650"/>
            <a:ext cx="381000" cy="895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5" name="Straight Connector 624"/>
          <p:cNvCxnSpPr/>
          <p:nvPr/>
        </p:nvCxnSpPr>
        <p:spPr>
          <a:xfrm flipH="1">
            <a:off x="6477000" y="2514600"/>
            <a:ext cx="381000" cy="90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6" name="Straight Connector 625"/>
          <p:cNvCxnSpPr/>
          <p:nvPr/>
        </p:nvCxnSpPr>
        <p:spPr>
          <a:xfrm flipV="1">
            <a:off x="6477000" y="2514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7" name="Straight Connector 626"/>
          <p:cNvCxnSpPr/>
          <p:nvPr/>
        </p:nvCxnSpPr>
        <p:spPr>
          <a:xfrm flipV="1">
            <a:off x="6477000" y="2819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8" name="Straight Connector 627"/>
          <p:cNvCxnSpPr/>
          <p:nvPr/>
        </p:nvCxnSpPr>
        <p:spPr>
          <a:xfrm flipV="1">
            <a:off x="6477000" y="31242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9" name="Straight Connector 628"/>
          <p:cNvCxnSpPr/>
          <p:nvPr/>
        </p:nvCxnSpPr>
        <p:spPr>
          <a:xfrm>
            <a:off x="6477000" y="2819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0" name="Straight Connector 629"/>
          <p:cNvCxnSpPr/>
          <p:nvPr/>
        </p:nvCxnSpPr>
        <p:spPr>
          <a:xfrm>
            <a:off x="6477000" y="3124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1" name="Straight Connector 630"/>
          <p:cNvCxnSpPr/>
          <p:nvPr/>
        </p:nvCxnSpPr>
        <p:spPr>
          <a:xfrm>
            <a:off x="64770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2" name="Straight Connector 631"/>
          <p:cNvCxnSpPr/>
          <p:nvPr/>
        </p:nvCxnSpPr>
        <p:spPr>
          <a:xfrm>
            <a:off x="6477000" y="2819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3" name="Straight Connector 632"/>
          <p:cNvCxnSpPr/>
          <p:nvPr/>
        </p:nvCxnSpPr>
        <p:spPr>
          <a:xfrm>
            <a:off x="6477000" y="31242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4" name="Straight Connector 633"/>
          <p:cNvCxnSpPr/>
          <p:nvPr/>
        </p:nvCxnSpPr>
        <p:spPr>
          <a:xfrm>
            <a:off x="6477000" y="28194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5" name="Straight Connector 634"/>
          <p:cNvCxnSpPr/>
          <p:nvPr/>
        </p:nvCxnSpPr>
        <p:spPr>
          <a:xfrm flipV="1">
            <a:off x="6477000" y="25146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6" name="Straight Connector 635"/>
          <p:cNvCxnSpPr/>
          <p:nvPr/>
        </p:nvCxnSpPr>
        <p:spPr>
          <a:xfrm flipV="1">
            <a:off x="6477000" y="2828925"/>
            <a:ext cx="381000"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637" name="Oval 636"/>
          <p:cNvSpPr/>
          <p:nvPr/>
        </p:nvSpPr>
        <p:spPr>
          <a:xfrm>
            <a:off x="6858000" y="2438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8" name="Oval 637"/>
          <p:cNvSpPr/>
          <p:nvPr/>
        </p:nvSpPr>
        <p:spPr>
          <a:xfrm>
            <a:off x="6858000" y="2743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9" name="Oval 638"/>
          <p:cNvSpPr/>
          <p:nvPr/>
        </p:nvSpPr>
        <p:spPr>
          <a:xfrm>
            <a:off x="6858000" y="3048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0" name="Oval 639"/>
          <p:cNvSpPr/>
          <p:nvPr/>
        </p:nvSpPr>
        <p:spPr>
          <a:xfrm>
            <a:off x="68580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1" name="Straight Connector 640"/>
          <p:cNvCxnSpPr/>
          <p:nvPr/>
        </p:nvCxnSpPr>
        <p:spPr>
          <a:xfrm>
            <a:off x="7010400" y="2514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2" name="Straight Connector 641"/>
          <p:cNvCxnSpPr>
            <a:stCxn id="637" idx="6"/>
          </p:cNvCxnSpPr>
          <p:nvPr/>
        </p:nvCxnSpPr>
        <p:spPr>
          <a:xfrm>
            <a:off x="7010400" y="2514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3" name="Straight Connector 642"/>
          <p:cNvCxnSpPr/>
          <p:nvPr/>
        </p:nvCxnSpPr>
        <p:spPr>
          <a:xfrm>
            <a:off x="7010400" y="2533650"/>
            <a:ext cx="381000"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4" name="Straight Connector 643"/>
          <p:cNvCxnSpPr/>
          <p:nvPr/>
        </p:nvCxnSpPr>
        <p:spPr>
          <a:xfrm flipH="1" flipV="1">
            <a:off x="7010400" y="2533650"/>
            <a:ext cx="381000" cy="895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5" name="Straight Connector 644"/>
          <p:cNvCxnSpPr/>
          <p:nvPr/>
        </p:nvCxnSpPr>
        <p:spPr>
          <a:xfrm flipH="1">
            <a:off x="7010400" y="2514600"/>
            <a:ext cx="381000" cy="90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6" name="Straight Connector 645"/>
          <p:cNvCxnSpPr/>
          <p:nvPr/>
        </p:nvCxnSpPr>
        <p:spPr>
          <a:xfrm flipV="1">
            <a:off x="7010400" y="2514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7" name="Straight Connector 646"/>
          <p:cNvCxnSpPr/>
          <p:nvPr/>
        </p:nvCxnSpPr>
        <p:spPr>
          <a:xfrm flipV="1">
            <a:off x="7010400" y="2819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8" name="Straight Connector 647"/>
          <p:cNvCxnSpPr/>
          <p:nvPr/>
        </p:nvCxnSpPr>
        <p:spPr>
          <a:xfrm flipV="1">
            <a:off x="7010400" y="31242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9" name="Straight Connector 648"/>
          <p:cNvCxnSpPr/>
          <p:nvPr/>
        </p:nvCxnSpPr>
        <p:spPr>
          <a:xfrm>
            <a:off x="7010400" y="2819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0" name="Straight Connector 649"/>
          <p:cNvCxnSpPr/>
          <p:nvPr/>
        </p:nvCxnSpPr>
        <p:spPr>
          <a:xfrm>
            <a:off x="7010400" y="3124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1" name="Straight Connector 650"/>
          <p:cNvCxnSpPr/>
          <p:nvPr/>
        </p:nvCxnSpPr>
        <p:spPr>
          <a:xfrm>
            <a:off x="70104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2" name="Straight Connector 651"/>
          <p:cNvCxnSpPr/>
          <p:nvPr/>
        </p:nvCxnSpPr>
        <p:spPr>
          <a:xfrm>
            <a:off x="7010400" y="2819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3" name="Straight Connector 652"/>
          <p:cNvCxnSpPr/>
          <p:nvPr/>
        </p:nvCxnSpPr>
        <p:spPr>
          <a:xfrm>
            <a:off x="7010400" y="31242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4" name="Straight Connector 653"/>
          <p:cNvCxnSpPr/>
          <p:nvPr/>
        </p:nvCxnSpPr>
        <p:spPr>
          <a:xfrm>
            <a:off x="7010400" y="28194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5" name="Straight Connector 654"/>
          <p:cNvCxnSpPr/>
          <p:nvPr/>
        </p:nvCxnSpPr>
        <p:spPr>
          <a:xfrm flipV="1">
            <a:off x="7010400" y="25146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6" name="Straight Connector 655"/>
          <p:cNvCxnSpPr/>
          <p:nvPr/>
        </p:nvCxnSpPr>
        <p:spPr>
          <a:xfrm flipV="1">
            <a:off x="7010400" y="2828925"/>
            <a:ext cx="381000"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657" name="Oval 656"/>
          <p:cNvSpPr/>
          <p:nvPr/>
        </p:nvSpPr>
        <p:spPr>
          <a:xfrm>
            <a:off x="7391400" y="2438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8" name="Oval 657"/>
          <p:cNvSpPr/>
          <p:nvPr/>
        </p:nvSpPr>
        <p:spPr>
          <a:xfrm>
            <a:off x="7391400" y="2743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Oval 658"/>
          <p:cNvSpPr/>
          <p:nvPr/>
        </p:nvSpPr>
        <p:spPr>
          <a:xfrm>
            <a:off x="7391400" y="3048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0" name="Oval 659"/>
          <p:cNvSpPr/>
          <p:nvPr/>
        </p:nvSpPr>
        <p:spPr>
          <a:xfrm>
            <a:off x="73914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1" name="TextBox 660"/>
          <p:cNvSpPr txBox="1"/>
          <p:nvPr/>
        </p:nvSpPr>
        <p:spPr>
          <a:xfrm>
            <a:off x="4343400" y="3581400"/>
            <a:ext cx="247184" cy="369332"/>
          </a:xfrm>
          <a:prstGeom prst="rect">
            <a:avLst/>
          </a:prstGeom>
          <a:noFill/>
        </p:spPr>
        <p:txBody>
          <a:bodyPr wrap="none" rtlCol="0">
            <a:spAutoFit/>
          </a:bodyPr>
          <a:lstStyle/>
          <a:p>
            <a:r>
              <a:rPr lang="en-US" dirty="0" smtClean="0">
                <a:latin typeface="Cambria Math" pitchFamily="18" charset="0"/>
                <a:ea typeface="Cambria Math" pitchFamily="18" charset="0"/>
              </a:rPr>
              <a:t>l</a:t>
            </a:r>
            <a:endParaRPr lang="en-US" dirty="0">
              <a:latin typeface="Cambria Math" pitchFamily="18" charset="0"/>
              <a:ea typeface="Cambria Math" pitchFamily="18" charset="0"/>
            </a:endParaRPr>
          </a:p>
        </p:txBody>
      </p:sp>
      <p:sp>
        <p:nvSpPr>
          <p:cNvPr id="662" name="TextBox 661"/>
          <p:cNvSpPr txBox="1"/>
          <p:nvPr/>
        </p:nvSpPr>
        <p:spPr>
          <a:xfrm>
            <a:off x="1066800" y="2743200"/>
            <a:ext cx="312906" cy="369332"/>
          </a:xfrm>
          <a:prstGeom prst="rect">
            <a:avLst/>
          </a:prstGeom>
          <a:noFill/>
        </p:spPr>
        <p:txBody>
          <a:bodyPr wrap="none" rtlCol="0">
            <a:spAutoFit/>
          </a:bodyPr>
          <a:lstStyle/>
          <a:p>
            <a:r>
              <a:rPr lang="en-US" dirty="0" smtClean="0">
                <a:latin typeface="Cambria Math" pitchFamily="18" charset="0"/>
                <a:ea typeface="Cambria Math" pitchFamily="18" charset="0"/>
              </a:rPr>
              <a:t>n</a:t>
            </a:r>
            <a:endParaRPr lang="en-US" dirty="0">
              <a:latin typeface="Cambria Math" pitchFamily="18" charset="0"/>
              <a:ea typeface="Cambria Math" pitchFamily="18" charset="0"/>
            </a:endParaRPr>
          </a:p>
        </p:txBody>
      </p:sp>
    </p:spTree>
    <p:extLst>
      <p:ext uri="{BB962C8B-B14F-4D97-AF65-F5344CB8AC3E}">
        <p14:creationId xmlns:p14="http://schemas.microsoft.com/office/powerpoint/2010/main" val="270900089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Tseitin</a:t>
            </a:r>
            <a:r>
              <a:rPr lang="en-US" dirty="0" smtClean="0"/>
              <a:t> formula on Grid-like Graph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76400"/>
                <a:ext cx="8229600" cy="5029200"/>
              </a:xfrm>
            </p:spPr>
            <p:txBody>
              <a:bodyPr>
                <a:normAutofit lnSpcReduction="10000"/>
              </a:bodyPr>
              <a:lstStyle/>
              <a:p>
                <a:r>
                  <a:rPr lang="en-US" dirty="0" smtClean="0"/>
                  <a:t>Consider </a:t>
                </a:r>
                <a:r>
                  <a:rPr lang="en-US" dirty="0" err="1"/>
                  <a:t>Tseitin</a:t>
                </a:r>
                <a:r>
                  <a:rPr lang="en-US" dirty="0"/>
                  <a:t> formula on </a:t>
                </a:r>
                <a14:m>
                  <m:oMath xmlns:m="http://schemas.openxmlformats.org/officeDocument/2006/math">
                    <m:sSub>
                      <m:sSubPr>
                        <m:ctrlPr>
                          <a:rPr lang="en-US" b="1" i="1">
                            <a:solidFill>
                              <a:schemeClr val="accent3">
                                <a:lumMod val="50000"/>
                              </a:schemeClr>
                            </a:solidFill>
                            <a:latin typeface="Cambria Math"/>
                          </a:rPr>
                        </m:ctrlPr>
                      </m:sSubPr>
                      <m:e>
                        <m:r>
                          <a:rPr lang="en-US" b="1" i="1">
                            <a:solidFill>
                              <a:schemeClr val="accent3">
                                <a:lumMod val="50000"/>
                              </a:schemeClr>
                            </a:solidFill>
                            <a:latin typeface="Cambria Math"/>
                          </a:rPr>
                          <m:t>𝑲</m:t>
                        </m:r>
                      </m:e>
                      <m:sub>
                        <m:r>
                          <a:rPr lang="en-US" b="1" i="1">
                            <a:solidFill>
                              <a:schemeClr val="accent3">
                                <a:lumMod val="50000"/>
                              </a:schemeClr>
                            </a:solidFill>
                            <a:latin typeface="Cambria Math"/>
                          </a:rPr>
                          <m:t>𝒏</m:t>
                        </m:r>
                      </m:sub>
                    </m:sSub>
                    <m:r>
                      <a:rPr lang="en-US" b="1" i="1">
                        <a:solidFill>
                          <a:schemeClr val="accent3">
                            <a:lumMod val="50000"/>
                          </a:schemeClr>
                        </a:solidFill>
                        <a:latin typeface="Cambria Math"/>
                        <a:ea typeface="Cambria Math"/>
                      </a:rPr>
                      <m:t>⊗</m:t>
                    </m:r>
                    <m:sSub>
                      <m:sSubPr>
                        <m:ctrlPr>
                          <a:rPr lang="en-US" b="1" i="1">
                            <a:solidFill>
                              <a:schemeClr val="accent3">
                                <a:lumMod val="50000"/>
                              </a:schemeClr>
                            </a:solidFill>
                            <a:latin typeface="Cambria Math"/>
                            <a:ea typeface="Cambria Math"/>
                          </a:rPr>
                        </m:ctrlPr>
                      </m:sSubPr>
                      <m:e>
                        <m:r>
                          <a:rPr lang="en-US" b="1" i="1">
                            <a:solidFill>
                              <a:schemeClr val="accent3">
                                <a:lumMod val="50000"/>
                              </a:schemeClr>
                            </a:solidFill>
                            <a:latin typeface="Cambria Math"/>
                            <a:ea typeface="Cambria Math"/>
                          </a:rPr>
                          <m:t>𝑷</m:t>
                        </m:r>
                      </m:e>
                      <m:sub>
                        <m:r>
                          <a:rPr lang="en-US" b="1" i="1">
                            <a:solidFill>
                              <a:schemeClr val="accent3">
                                <a:lumMod val="50000"/>
                              </a:schemeClr>
                            </a:solidFill>
                            <a:latin typeface="Cambria Math"/>
                            <a:ea typeface="Cambria Math"/>
                          </a:rPr>
                          <m:t>𝒍</m:t>
                        </m:r>
                      </m:sub>
                    </m:sSub>
                  </m:oMath>
                </a14:m>
                <a:r>
                  <a:rPr lang="en-US" dirty="0"/>
                  <a:t>, </a:t>
                </a:r>
                <a14:m>
                  <m:oMath xmlns:m="http://schemas.openxmlformats.org/officeDocument/2006/math">
                    <m:r>
                      <a:rPr lang="en-US" i="1" dirty="0" smtClean="0">
                        <a:solidFill>
                          <a:schemeClr val="accent3">
                            <a:lumMod val="50000"/>
                          </a:schemeClr>
                        </a:solidFill>
                        <a:latin typeface="Cambria Math"/>
                        <a:ea typeface="Cambria Math" pitchFamily="18" charset="0"/>
                      </a:rPr>
                      <m:t>𝒍</m:t>
                    </m:r>
                    <m:r>
                      <a:rPr lang="en-US" i="1" dirty="0" smtClean="0">
                        <a:solidFill>
                          <a:schemeClr val="accent3">
                            <a:lumMod val="50000"/>
                          </a:schemeClr>
                        </a:solidFill>
                        <a:latin typeface="Cambria Math"/>
                        <a:ea typeface="Cambria Math"/>
                      </a:rPr>
                      <m:t>≈</m:t>
                    </m:r>
                    <m:sSup>
                      <m:sSupPr>
                        <m:ctrlPr>
                          <a:rPr lang="en-US" b="1" i="1" dirty="0" smtClean="0">
                            <a:solidFill>
                              <a:schemeClr val="accent3">
                                <a:lumMod val="50000"/>
                              </a:schemeClr>
                            </a:solidFill>
                            <a:latin typeface="Cambria Math"/>
                            <a:ea typeface="Cambria Math"/>
                          </a:rPr>
                        </m:ctrlPr>
                      </m:sSupPr>
                      <m:e>
                        <m:r>
                          <a:rPr lang="en-US" b="1" i="1" dirty="0" smtClean="0">
                            <a:solidFill>
                              <a:schemeClr val="accent3">
                                <a:lumMod val="50000"/>
                              </a:schemeClr>
                            </a:solidFill>
                            <a:latin typeface="Cambria Math"/>
                            <a:ea typeface="Cambria Math"/>
                          </a:rPr>
                          <m:t>𝒏</m:t>
                        </m:r>
                      </m:e>
                      <m:sup>
                        <m:r>
                          <a:rPr lang="en-US" b="1" i="1" dirty="0" smtClean="0">
                            <a:solidFill>
                              <a:schemeClr val="accent3">
                                <a:lumMod val="50000"/>
                              </a:schemeClr>
                            </a:solidFill>
                            <a:latin typeface="Cambria Math"/>
                            <a:ea typeface="Cambria Math"/>
                          </a:rPr>
                          <m:t>𝟒</m:t>
                        </m:r>
                      </m:sup>
                    </m:sSup>
                  </m:oMath>
                </a14:m>
                <a:endParaRPr lang="en-US" b="1" dirty="0"/>
              </a:p>
              <a:p>
                <a:endParaRPr lang="en-US" dirty="0" smtClean="0"/>
              </a:p>
              <a:p>
                <a:endParaRPr lang="en-US" dirty="0"/>
              </a:p>
              <a:p>
                <a:endParaRPr lang="en-US" dirty="0" smtClean="0"/>
              </a:p>
              <a:p>
                <a:r>
                  <a:rPr lang="en-US" dirty="0" smtClean="0"/>
                  <a:t>Our lower bound shows that </a:t>
                </a:r>
                <a:r>
                  <a:rPr lang="en-US" dirty="0" err="1" smtClean="0"/>
                  <a:t>quasipolynomial</a:t>
                </a:r>
                <a:r>
                  <a:rPr lang="en-US" dirty="0" smtClean="0"/>
                  <a:t> blow up in size is </a:t>
                </a:r>
                <a:r>
                  <a:rPr lang="en-US" b="1" dirty="0" smtClean="0"/>
                  <a:t>necessary</a:t>
                </a:r>
                <a:r>
                  <a:rPr lang="en-US" dirty="0" smtClean="0"/>
                  <a:t> for </a:t>
                </a:r>
                <a:r>
                  <a:rPr lang="en-US" dirty="0"/>
                  <a:t>proofs </a:t>
                </a:r>
                <a:r>
                  <a:rPr lang="en-US" dirty="0" smtClean="0"/>
                  <a:t>of these formulas in </a:t>
                </a:r>
                <a:r>
                  <a:rPr lang="en-US" dirty="0"/>
                  <a:t>space </a:t>
                </a:r>
                <a14:m>
                  <m:oMath xmlns:m="http://schemas.openxmlformats.org/officeDocument/2006/math">
                    <m:sSup>
                      <m:sSupPr>
                        <m:ctrlPr>
                          <a:rPr lang="en-US" i="1">
                            <a:latin typeface="Cambria Math"/>
                          </a:rPr>
                        </m:ctrlPr>
                      </m:sSupPr>
                      <m:e>
                        <m:r>
                          <a:rPr lang="en-US" i="1">
                            <a:latin typeface="Cambria Math"/>
                          </a:rPr>
                          <m:t>2</m:t>
                        </m:r>
                      </m:e>
                      <m:sup>
                        <m:sSup>
                          <m:sSupPr>
                            <m:ctrlPr>
                              <a:rPr lang="en-US" i="1" smtClean="0">
                                <a:latin typeface="Cambria Math"/>
                              </a:rPr>
                            </m:ctrlPr>
                          </m:sSupPr>
                          <m:e>
                            <m:r>
                              <a:rPr lang="en-US" b="0" i="1" smtClean="0">
                                <a:latin typeface="Cambria Math"/>
                              </a:rPr>
                              <m:t>𝑛</m:t>
                            </m:r>
                          </m:e>
                          <m:sup>
                            <m:r>
                              <a:rPr lang="en-US" b="0" i="1" smtClean="0">
                                <a:latin typeface="Cambria Math"/>
                              </a:rPr>
                              <m:t>2</m:t>
                            </m:r>
                          </m:sup>
                        </m:sSup>
                        <m:r>
                          <a:rPr lang="en-US" i="1">
                            <a:latin typeface="Cambria Math"/>
                          </a:rPr>
                          <m:t>/2</m:t>
                        </m:r>
                      </m:sup>
                    </m:sSup>
                  </m:oMath>
                </a14:m>
                <a:r>
                  <a:rPr lang="en-US" dirty="0" smtClean="0"/>
                  <a:t>.</a:t>
                </a:r>
                <a:br>
                  <a:rPr lang="en-US" dirty="0" smtClean="0"/>
                </a:br>
                <a:r>
                  <a:rPr lang="en-US" sz="1800" dirty="0" smtClean="0"/>
                  <a:t> </a:t>
                </a:r>
                <a:r>
                  <a:rPr lang="en-US" dirty="0" smtClean="0"/>
                  <a:t/>
                </a:r>
                <a:br>
                  <a:rPr lang="en-US" dirty="0" smtClean="0"/>
                </a:br>
                <a14:m>
                  <m:oMath xmlns:m="http://schemas.openxmlformats.org/officeDocument/2006/math">
                    <m:r>
                      <m:rPr>
                        <m:sty m:val="p"/>
                      </m:rPr>
                      <a:rPr lang="en-US" b="0" i="0" smtClean="0">
                        <a:solidFill>
                          <a:schemeClr val="tx2">
                            <a:lumMod val="75000"/>
                          </a:schemeClr>
                        </a:solidFill>
                        <a:latin typeface="Cambria Math"/>
                      </a:rPr>
                      <m:t>Size</m:t>
                    </m:r>
                    <m:r>
                      <a:rPr lang="en-US" b="0" i="1" smtClean="0">
                        <a:latin typeface="Cambria Math"/>
                        <a:ea typeface="Cambria Math"/>
                      </a:rPr>
                      <m:t>≥</m:t>
                    </m:r>
                    <m:sSup>
                      <m:sSupPr>
                        <m:ctrlPr>
                          <a:rPr lang="en-US" b="0" i="1" smtClean="0">
                            <a:latin typeface="Cambria Math"/>
                            <a:ea typeface="Cambria Math"/>
                          </a:rPr>
                        </m:ctrlPr>
                      </m:sSupPr>
                      <m:e>
                        <m:d>
                          <m:dPr>
                            <m:ctrlPr>
                              <a:rPr lang="en-US" b="0" i="1" smtClean="0">
                                <a:latin typeface="Cambria Math"/>
                                <a:ea typeface="Cambria Math"/>
                              </a:rPr>
                            </m:ctrlPr>
                          </m:dPr>
                          <m:e>
                            <m:f>
                              <m:fPr>
                                <m:type m:val="skw"/>
                                <m:ctrlPr>
                                  <a:rPr lang="en-US" b="0" i="1" smtClean="0">
                                    <a:latin typeface="Cambria Math"/>
                                    <a:ea typeface="Cambria Math"/>
                                  </a:rPr>
                                </m:ctrlPr>
                              </m:fPr>
                              <m:num>
                                <m:sSup>
                                  <m:sSupPr>
                                    <m:ctrlPr>
                                      <a:rPr lang="en-US" b="0" i="1" smtClean="0">
                                        <a:solidFill>
                                          <a:srgbClr val="C00000"/>
                                        </a:solidFill>
                                        <a:latin typeface="Cambria Math"/>
                                        <a:ea typeface="Cambria Math"/>
                                      </a:rPr>
                                    </m:ctrlPr>
                                  </m:sSupPr>
                                  <m:e>
                                    <m:r>
                                      <a:rPr lang="en-US" b="0" i="1" smtClean="0">
                                        <a:solidFill>
                                          <a:srgbClr val="C00000"/>
                                        </a:solidFill>
                                        <a:latin typeface="Cambria Math"/>
                                        <a:ea typeface="Cambria Math"/>
                                      </a:rPr>
                                      <m:t>2</m:t>
                                    </m:r>
                                  </m:e>
                                  <m:sup>
                                    <m:r>
                                      <a:rPr lang="en-US" b="0" i="1" smtClean="0">
                                        <a:solidFill>
                                          <a:srgbClr val="C00000"/>
                                        </a:solidFill>
                                        <a:latin typeface="Cambria Math"/>
                                        <a:ea typeface="Cambria Math"/>
                                      </a:rPr>
                                      <m:t>.57</m:t>
                                    </m:r>
                                    <m:sSup>
                                      <m:sSupPr>
                                        <m:ctrlPr>
                                          <a:rPr lang="en-US" b="0" i="1" smtClean="0">
                                            <a:solidFill>
                                              <a:srgbClr val="C00000"/>
                                            </a:solidFill>
                                            <a:latin typeface="Cambria Math"/>
                                            <a:ea typeface="Cambria Math"/>
                                          </a:rPr>
                                        </m:ctrlPr>
                                      </m:sSupPr>
                                      <m:e>
                                        <m:r>
                                          <a:rPr lang="en-US" b="0" i="1" smtClean="0">
                                            <a:solidFill>
                                              <a:srgbClr val="C00000"/>
                                            </a:solidFill>
                                            <a:latin typeface="Cambria Math"/>
                                            <a:ea typeface="Cambria Math"/>
                                          </a:rPr>
                                          <m:t>𝑛</m:t>
                                        </m:r>
                                      </m:e>
                                      <m:sup>
                                        <m:r>
                                          <a:rPr lang="en-US" b="0" i="1" smtClean="0">
                                            <a:solidFill>
                                              <a:srgbClr val="C00000"/>
                                            </a:solidFill>
                                            <a:latin typeface="Cambria Math"/>
                                            <a:ea typeface="Cambria Math"/>
                                          </a:rPr>
                                          <m:t>2</m:t>
                                        </m:r>
                                      </m:sup>
                                    </m:sSup>
                                  </m:sup>
                                </m:sSup>
                              </m:num>
                              <m:den>
                                <m:r>
                                  <m:rPr>
                                    <m:sty m:val="p"/>
                                  </m:rPr>
                                  <a:rPr lang="en-US" b="0" i="0" smtClean="0">
                                    <a:solidFill>
                                      <a:schemeClr val="accent3">
                                        <a:lumMod val="50000"/>
                                      </a:schemeClr>
                                    </a:solidFill>
                                    <a:latin typeface="Cambria Math"/>
                                    <a:ea typeface="Cambria Math"/>
                                  </a:rPr>
                                  <m:t>Space</m:t>
                                </m:r>
                              </m:den>
                            </m:f>
                          </m:e>
                        </m:d>
                      </m:e>
                      <m:sup>
                        <m:r>
                          <a:rPr lang="en-US" b="0" i="1" smtClean="0">
                            <a:solidFill>
                              <a:srgbClr val="C00000"/>
                            </a:solidFill>
                            <a:latin typeface="Cambria Math"/>
                            <a:ea typeface="Cambria Math"/>
                          </a:rPr>
                          <m:t>𝜔</m:t>
                        </m:r>
                        <m:r>
                          <a:rPr lang="en-US" b="0" i="1" smtClean="0">
                            <a:solidFill>
                              <a:srgbClr val="C00000"/>
                            </a:solidFill>
                            <a:latin typeface="Cambria Math"/>
                            <a:ea typeface="Cambria Math"/>
                          </a:rPr>
                          <m:t>(1)</m:t>
                        </m:r>
                      </m:sup>
                    </m:sSup>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76400"/>
                <a:ext cx="8229600" cy="5029200"/>
              </a:xfrm>
              <a:blipFill rotWithShape="1">
                <a:blip r:embed="rId2"/>
                <a:stretch>
                  <a:fillRect l="-1630" t="-2303" r="-2519"/>
                </a:stretch>
              </a:blipFill>
            </p:spPr>
            <p:txBody>
              <a:bodyPr/>
              <a:lstStyle/>
              <a:p>
                <a:r>
                  <a:rPr lang="en-US">
                    <a:noFill/>
                  </a:rPr>
                  <a:t> </a:t>
                </a:r>
              </a:p>
            </p:txBody>
          </p:sp>
        </mc:Fallback>
      </mc:AlternateContent>
      <p:sp>
        <p:nvSpPr>
          <p:cNvPr id="134" name="Oval 133"/>
          <p:cNvSpPr/>
          <p:nvPr/>
        </p:nvSpPr>
        <p:spPr>
          <a:xfrm>
            <a:off x="1524000" y="24500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1524000" y="27548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1524000" y="30596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1524000" y="33644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1" name="Straight Connector 140"/>
          <p:cNvCxnSpPr/>
          <p:nvPr/>
        </p:nvCxnSpPr>
        <p:spPr>
          <a:xfrm>
            <a:off x="1676400" y="25262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34" idx="6"/>
          </p:cNvCxnSpPr>
          <p:nvPr/>
        </p:nvCxnSpPr>
        <p:spPr>
          <a:xfrm>
            <a:off x="1676400" y="25262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1676400" y="2545318"/>
            <a:ext cx="381000"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flipH="1" flipV="1">
            <a:off x="1676400" y="2545318"/>
            <a:ext cx="381000" cy="895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H="1">
            <a:off x="1676400" y="2526268"/>
            <a:ext cx="381000" cy="90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1676400" y="25262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V="1">
            <a:off x="1676400" y="28310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V="1">
            <a:off x="1676400" y="31358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1676400" y="28310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1676400" y="31358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1676400" y="34406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1676400" y="28310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1676400" y="31358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1676400" y="2831068"/>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1676400" y="2526268"/>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1676400" y="2840593"/>
            <a:ext cx="381000"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170" name="Oval 169"/>
          <p:cNvSpPr/>
          <p:nvPr/>
        </p:nvSpPr>
        <p:spPr>
          <a:xfrm>
            <a:off x="2057400" y="24500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p:cNvSpPr/>
          <p:nvPr/>
        </p:nvSpPr>
        <p:spPr>
          <a:xfrm>
            <a:off x="2057400" y="27548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p:cNvSpPr/>
          <p:nvPr/>
        </p:nvSpPr>
        <p:spPr>
          <a:xfrm>
            <a:off x="2057400" y="30596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p:cNvSpPr/>
          <p:nvPr/>
        </p:nvSpPr>
        <p:spPr>
          <a:xfrm>
            <a:off x="2057400" y="33644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Connector 173"/>
          <p:cNvCxnSpPr/>
          <p:nvPr/>
        </p:nvCxnSpPr>
        <p:spPr>
          <a:xfrm>
            <a:off x="2209800" y="25262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170" idx="6"/>
          </p:cNvCxnSpPr>
          <p:nvPr/>
        </p:nvCxnSpPr>
        <p:spPr>
          <a:xfrm>
            <a:off x="2209800" y="25262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2209800" y="2545318"/>
            <a:ext cx="381000"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flipV="1">
            <a:off x="2209800" y="2545318"/>
            <a:ext cx="381000" cy="895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H="1">
            <a:off x="2209800" y="2526268"/>
            <a:ext cx="381000" cy="90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V="1">
            <a:off x="2209800" y="25262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V="1">
            <a:off x="2209800" y="28310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flipV="1">
            <a:off x="2209800" y="31358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2209800" y="28310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2209800" y="31358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2209800" y="34406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2209800" y="28310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2209800" y="31358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2209800" y="2831068"/>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flipV="1">
            <a:off x="2209800" y="2526268"/>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flipV="1">
            <a:off x="2209800" y="2840593"/>
            <a:ext cx="381000"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201" name="Oval 200"/>
          <p:cNvSpPr/>
          <p:nvPr/>
        </p:nvSpPr>
        <p:spPr>
          <a:xfrm>
            <a:off x="2590800" y="24500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2590800" y="27548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2590800" y="30596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2590800" y="33644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0" name="Straight Connector 209"/>
          <p:cNvCxnSpPr/>
          <p:nvPr/>
        </p:nvCxnSpPr>
        <p:spPr>
          <a:xfrm>
            <a:off x="2743200" y="25262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a:stCxn id="201" idx="6"/>
          </p:cNvCxnSpPr>
          <p:nvPr/>
        </p:nvCxnSpPr>
        <p:spPr>
          <a:xfrm>
            <a:off x="2743200" y="25262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2743200" y="2545318"/>
            <a:ext cx="381000"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flipH="1" flipV="1">
            <a:off x="2743200" y="2545318"/>
            <a:ext cx="381000" cy="895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flipH="1">
            <a:off x="2743200" y="2526268"/>
            <a:ext cx="381000" cy="90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flipV="1">
            <a:off x="2743200" y="25262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flipV="1">
            <a:off x="2743200" y="28310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flipV="1">
            <a:off x="2743200" y="31358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a:off x="2743200" y="28310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2743200" y="31358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a:off x="2743200" y="34406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2743200" y="28310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2743200" y="31358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2743200" y="2831068"/>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p:nvCxnSpPr>
        <p:spPr>
          <a:xfrm flipV="1">
            <a:off x="2743200" y="2526268"/>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flipV="1">
            <a:off x="2743200" y="2840593"/>
            <a:ext cx="381000"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271" name="Oval 270"/>
          <p:cNvSpPr/>
          <p:nvPr/>
        </p:nvSpPr>
        <p:spPr>
          <a:xfrm>
            <a:off x="3124200" y="24500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p:cNvSpPr/>
          <p:nvPr/>
        </p:nvSpPr>
        <p:spPr>
          <a:xfrm>
            <a:off x="3124200" y="27548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p:cNvSpPr/>
          <p:nvPr/>
        </p:nvSpPr>
        <p:spPr>
          <a:xfrm>
            <a:off x="3124200" y="30596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p:cNvSpPr/>
          <p:nvPr/>
        </p:nvSpPr>
        <p:spPr>
          <a:xfrm>
            <a:off x="3124200" y="33644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5" name="Straight Connector 274"/>
          <p:cNvCxnSpPr/>
          <p:nvPr/>
        </p:nvCxnSpPr>
        <p:spPr>
          <a:xfrm>
            <a:off x="3276600" y="25262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6" name="Straight Connector 275"/>
          <p:cNvCxnSpPr>
            <a:stCxn id="271" idx="6"/>
          </p:cNvCxnSpPr>
          <p:nvPr/>
        </p:nvCxnSpPr>
        <p:spPr>
          <a:xfrm>
            <a:off x="3276600" y="25262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a:off x="3276600" y="2545318"/>
            <a:ext cx="381000"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flipH="1" flipV="1">
            <a:off x="3276600" y="2545318"/>
            <a:ext cx="381000" cy="895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flipH="1">
            <a:off x="3276600" y="2526268"/>
            <a:ext cx="381000" cy="90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flipV="1">
            <a:off x="3276600" y="25262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p:nvCxnSpPr>
        <p:spPr>
          <a:xfrm flipV="1">
            <a:off x="3276600" y="28310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flipV="1">
            <a:off x="3276600" y="31358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a:off x="3276600" y="28310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a:off x="3276600" y="31358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a:off x="3276600" y="34406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a:off x="3276600" y="28310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p:nvCxnSpPr>
        <p:spPr>
          <a:xfrm>
            <a:off x="3276600" y="31358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a:off x="3276600" y="2831068"/>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flipV="1">
            <a:off x="3276600" y="2526268"/>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flipV="1">
            <a:off x="3276600" y="2840593"/>
            <a:ext cx="381000"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291" name="Oval 290"/>
          <p:cNvSpPr/>
          <p:nvPr/>
        </p:nvSpPr>
        <p:spPr>
          <a:xfrm>
            <a:off x="3657600" y="24500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p:cNvSpPr/>
          <p:nvPr/>
        </p:nvSpPr>
        <p:spPr>
          <a:xfrm>
            <a:off x="3657600" y="27548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p:nvPr/>
        </p:nvSpPr>
        <p:spPr>
          <a:xfrm>
            <a:off x="3657600" y="30596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p:cNvSpPr/>
          <p:nvPr/>
        </p:nvSpPr>
        <p:spPr>
          <a:xfrm>
            <a:off x="3657600" y="33644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5" name="Straight Connector 294"/>
          <p:cNvCxnSpPr/>
          <p:nvPr/>
        </p:nvCxnSpPr>
        <p:spPr>
          <a:xfrm>
            <a:off x="3810000" y="25262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6" name="Straight Connector 295"/>
          <p:cNvCxnSpPr>
            <a:stCxn id="291" idx="6"/>
          </p:cNvCxnSpPr>
          <p:nvPr/>
        </p:nvCxnSpPr>
        <p:spPr>
          <a:xfrm>
            <a:off x="3810000" y="25262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p:nvCxnSpPr>
        <p:spPr>
          <a:xfrm>
            <a:off x="3810000" y="2545318"/>
            <a:ext cx="381000"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flipH="1" flipV="1">
            <a:off x="3810000" y="2545318"/>
            <a:ext cx="381000" cy="895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flipH="1">
            <a:off x="3810000" y="2526268"/>
            <a:ext cx="381000" cy="90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flipV="1">
            <a:off x="3810000" y="25262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p:nvCxnSpPr>
        <p:spPr>
          <a:xfrm flipV="1">
            <a:off x="3810000" y="28310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flipV="1">
            <a:off x="3810000" y="31358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p:nvCxnSpPr>
        <p:spPr>
          <a:xfrm>
            <a:off x="3810000" y="28310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a:xfrm>
            <a:off x="3810000" y="31358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p:nvCxnSpPr>
        <p:spPr>
          <a:xfrm>
            <a:off x="3810000" y="34406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a:off x="3810000" y="28310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a:off x="3810000" y="31358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a:off x="3810000" y="2831068"/>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flipV="1">
            <a:off x="3810000" y="2526268"/>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flipV="1">
            <a:off x="3810000" y="2840593"/>
            <a:ext cx="381000"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311" name="Oval 310"/>
          <p:cNvSpPr/>
          <p:nvPr/>
        </p:nvSpPr>
        <p:spPr>
          <a:xfrm>
            <a:off x="4191000" y="24500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p:cNvSpPr/>
          <p:nvPr/>
        </p:nvSpPr>
        <p:spPr>
          <a:xfrm>
            <a:off x="4191000" y="27548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p:cNvSpPr/>
          <p:nvPr/>
        </p:nvSpPr>
        <p:spPr>
          <a:xfrm>
            <a:off x="4191000" y="30596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p:cNvSpPr/>
          <p:nvPr/>
        </p:nvSpPr>
        <p:spPr>
          <a:xfrm>
            <a:off x="4191000" y="33644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5" name="Straight Connector 314"/>
          <p:cNvCxnSpPr/>
          <p:nvPr/>
        </p:nvCxnSpPr>
        <p:spPr>
          <a:xfrm>
            <a:off x="4343400" y="25262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6" name="Straight Connector 315"/>
          <p:cNvCxnSpPr>
            <a:stCxn id="311" idx="6"/>
          </p:cNvCxnSpPr>
          <p:nvPr/>
        </p:nvCxnSpPr>
        <p:spPr>
          <a:xfrm>
            <a:off x="4343400" y="25262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p:nvCxnSpPr>
        <p:spPr>
          <a:xfrm>
            <a:off x="4343400" y="2545318"/>
            <a:ext cx="381000"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p:nvCxnSpPr>
        <p:spPr>
          <a:xfrm flipH="1" flipV="1">
            <a:off x="4343400" y="2545318"/>
            <a:ext cx="381000" cy="895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p:nvCxnSpPr>
        <p:spPr>
          <a:xfrm flipH="1">
            <a:off x="4343400" y="2526268"/>
            <a:ext cx="381000" cy="90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p:nvCxnSpPr>
        <p:spPr>
          <a:xfrm flipV="1">
            <a:off x="4343400" y="25262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p:nvCxnSpPr>
        <p:spPr>
          <a:xfrm flipV="1">
            <a:off x="4343400" y="28310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p:nvCxnSpPr>
        <p:spPr>
          <a:xfrm flipV="1">
            <a:off x="4343400" y="31358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p:nvCxnSpPr>
        <p:spPr>
          <a:xfrm>
            <a:off x="4343400" y="28310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p:nvCxnSpPr>
        <p:spPr>
          <a:xfrm>
            <a:off x="4343400" y="31358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p:nvCxnSpPr>
        <p:spPr>
          <a:xfrm>
            <a:off x="4343400" y="34406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p:nvCxnSpPr>
        <p:spPr>
          <a:xfrm>
            <a:off x="4343400" y="28310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p:nvCxnSpPr>
        <p:spPr>
          <a:xfrm>
            <a:off x="4343400" y="31358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p:nvCxnSpPr>
        <p:spPr>
          <a:xfrm>
            <a:off x="4343400" y="2831068"/>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p:nvCxnSpPr>
        <p:spPr>
          <a:xfrm flipV="1">
            <a:off x="4343400" y="2526268"/>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p:nvCxnSpPr>
        <p:spPr>
          <a:xfrm flipV="1">
            <a:off x="4343400" y="2840593"/>
            <a:ext cx="381000"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331" name="Oval 330"/>
          <p:cNvSpPr/>
          <p:nvPr/>
        </p:nvSpPr>
        <p:spPr>
          <a:xfrm>
            <a:off x="4724400" y="24500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Oval 331"/>
          <p:cNvSpPr/>
          <p:nvPr/>
        </p:nvSpPr>
        <p:spPr>
          <a:xfrm>
            <a:off x="4724400" y="27548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Oval 332"/>
          <p:cNvSpPr/>
          <p:nvPr/>
        </p:nvSpPr>
        <p:spPr>
          <a:xfrm>
            <a:off x="4724400" y="30596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Oval 333"/>
          <p:cNvSpPr/>
          <p:nvPr/>
        </p:nvSpPr>
        <p:spPr>
          <a:xfrm>
            <a:off x="4724400" y="33644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5" name="Straight Connector 334"/>
          <p:cNvCxnSpPr/>
          <p:nvPr/>
        </p:nvCxnSpPr>
        <p:spPr>
          <a:xfrm>
            <a:off x="4876800" y="25262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6" name="Straight Connector 335"/>
          <p:cNvCxnSpPr>
            <a:stCxn id="331" idx="6"/>
          </p:cNvCxnSpPr>
          <p:nvPr/>
        </p:nvCxnSpPr>
        <p:spPr>
          <a:xfrm>
            <a:off x="4876800" y="25262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p:nvCxnSpPr>
        <p:spPr>
          <a:xfrm>
            <a:off x="4876800" y="2545318"/>
            <a:ext cx="381000"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p:nvCxnSpPr>
        <p:spPr>
          <a:xfrm flipH="1" flipV="1">
            <a:off x="4876800" y="2545318"/>
            <a:ext cx="381000" cy="895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p:nvCxnSpPr>
        <p:spPr>
          <a:xfrm flipH="1">
            <a:off x="4876800" y="2526268"/>
            <a:ext cx="381000" cy="90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p:nvCxnSpPr>
        <p:spPr>
          <a:xfrm flipV="1">
            <a:off x="4876800" y="25262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p:nvCxnSpPr>
        <p:spPr>
          <a:xfrm flipV="1">
            <a:off x="4876800" y="28310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p:nvCxnSpPr>
        <p:spPr>
          <a:xfrm flipV="1">
            <a:off x="4876800" y="31358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p:nvCxnSpPr>
        <p:spPr>
          <a:xfrm>
            <a:off x="4876800" y="28310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p:nvCxnSpPr>
        <p:spPr>
          <a:xfrm>
            <a:off x="4876800" y="31358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p:nvCxnSpPr>
        <p:spPr>
          <a:xfrm>
            <a:off x="4876800" y="34406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p:nvCxnSpPr>
        <p:spPr>
          <a:xfrm>
            <a:off x="4876800" y="28310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p:nvCxnSpPr>
        <p:spPr>
          <a:xfrm>
            <a:off x="4876800" y="31358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p:nvCxnSpPr>
        <p:spPr>
          <a:xfrm>
            <a:off x="4876800" y="2831068"/>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p:nvCxnSpPr>
        <p:spPr>
          <a:xfrm flipV="1">
            <a:off x="4876800" y="2526268"/>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p:nvCxnSpPr>
        <p:spPr>
          <a:xfrm flipV="1">
            <a:off x="4876800" y="2840593"/>
            <a:ext cx="381000"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351" name="Oval 350"/>
          <p:cNvSpPr/>
          <p:nvPr/>
        </p:nvSpPr>
        <p:spPr>
          <a:xfrm>
            <a:off x="5257800" y="24500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Oval 351"/>
          <p:cNvSpPr/>
          <p:nvPr/>
        </p:nvSpPr>
        <p:spPr>
          <a:xfrm>
            <a:off x="5257800" y="27548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Oval 352"/>
          <p:cNvSpPr/>
          <p:nvPr/>
        </p:nvSpPr>
        <p:spPr>
          <a:xfrm>
            <a:off x="5257800" y="30596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Oval 353"/>
          <p:cNvSpPr/>
          <p:nvPr/>
        </p:nvSpPr>
        <p:spPr>
          <a:xfrm>
            <a:off x="5257800" y="33644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5" name="Straight Connector 354"/>
          <p:cNvCxnSpPr/>
          <p:nvPr/>
        </p:nvCxnSpPr>
        <p:spPr>
          <a:xfrm>
            <a:off x="5410200" y="25262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6" name="Straight Connector 355"/>
          <p:cNvCxnSpPr>
            <a:stCxn id="351" idx="6"/>
          </p:cNvCxnSpPr>
          <p:nvPr/>
        </p:nvCxnSpPr>
        <p:spPr>
          <a:xfrm>
            <a:off x="5410200" y="25262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p:nvCxnSpPr>
        <p:spPr>
          <a:xfrm>
            <a:off x="5410200" y="2545318"/>
            <a:ext cx="381000"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p:nvCxnSpPr>
        <p:spPr>
          <a:xfrm flipH="1" flipV="1">
            <a:off x="5410200" y="2545318"/>
            <a:ext cx="381000" cy="895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p:nvCxnSpPr>
        <p:spPr>
          <a:xfrm flipH="1">
            <a:off x="5410200" y="2526268"/>
            <a:ext cx="381000" cy="90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p:nvCxnSpPr>
        <p:spPr>
          <a:xfrm flipV="1">
            <a:off x="5410200" y="25262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p:nvCxnSpPr>
        <p:spPr>
          <a:xfrm flipV="1">
            <a:off x="5410200" y="28310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p:nvCxnSpPr>
        <p:spPr>
          <a:xfrm flipV="1">
            <a:off x="5410200" y="31358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p:nvCxnSpPr>
        <p:spPr>
          <a:xfrm>
            <a:off x="5410200" y="28310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p:nvCxnSpPr>
        <p:spPr>
          <a:xfrm>
            <a:off x="5410200" y="31358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p:nvCxnSpPr>
        <p:spPr>
          <a:xfrm>
            <a:off x="5410200" y="34406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p:nvCxnSpPr>
        <p:spPr>
          <a:xfrm>
            <a:off x="5410200" y="28310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p:nvCxnSpPr>
        <p:spPr>
          <a:xfrm>
            <a:off x="5410200" y="31358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p:nvCxnSpPr>
        <p:spPr>
          <a:xfrm>
            <a:off x="5410200" y="2831068"/>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p:nvCxnSpPr>
        <p:spPr>
          <a:xfrm flipV="1">
            <a:off x="5410200" y="2526268"/>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p:nvCxnSpPr>
        <p:spPr>
          <a:xfrm flipV="1">
            <a:off x="5410200" y="2840593"/>
            <a:ext cx="381000"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371" name="Oval 370"/>
          <p:cNvSpPr/>
          <p:nvPr/>
        </p:nvSpPr>
        <p:spPr>
          <a:xfrm>
            <a:off x="5791200" y="24500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p:cNvSpPr/>
          <p:nvPr/>
        </p:nvSpPr>
        <p:spPr>
          <a:xfrm>
            <a:off x="5791200" y="27548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p:cNvSpPr/>
          <p:nvPr/>
        </p:nvSpPr>
        <p:spPr>
          <a:xfrm>
            <a:off x="5791200" y="30596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p:cNvSpPr/>
          <p:nvPr/>
        </p:nvSpPr>
        <p:spPr>
          <a:xfrm>
            <a:off x="5791200" y="33644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5" name="Straight Connector 374"/>
          <p:cNvCxnSpPr/>
          <p:nvPr/>
        </p:nvCxnSpPr>
        <p:spPr>
          <a:xfrm>
            <a:off x="5943600" y="25262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6" name="Straight Connector 375"/>
          <p:cNvCxnSpPr>
            <a:stCxn id="371" idx="6"/>
          </p:cNvCxnSpPr>
          <p:nvPr/>
        </p:nvCxnSpPr>
        <p:spPr>
          <a:xfrm>
            <a:off x="5943600" y="25262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p:nvCxnSpPr>
        <p:spPr>
          <a:xfrm>
            <a:off x="5943600" y="2545318"/>
            <a:ext cx="381000"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p:nvCxnSpPr>
        <p:spPr>
          <a:xfrm flipH="1" flipV="1">
            <a:off x="5943600" y="2545318"/>
            <a:ext cx="381000" cy="895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p:nvCxnSpPr>
        <p:spPr>
          <a:xfrm flipH="1">
            <a:off x="5943600" y="2526268"/>
            <a:ext cx="381000" cy="90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p:nvCxnSpPr>
        <p:spPr>
          <a:xfrm flipV="1">
            <a:off x="5943600" y="25262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p:nvCxnSpPr>
        <p:spPr>
          <a:xfrm flipV="1">
            <a:off x="5943600" y="28310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p:nvCxnSpPr>
        <p:spPr>
          <a:xfrm flipV="1">
            <a:off x="5943600" y="31358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3" name="Straight Connector 382"/>
          <p:cNvCxnSpPr/>
          <p:nvPr/>
        </p:nvCxnSpPr>
        <p:spPr>
          <a:xfrm>
            <a:off x="5943600" y="28310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p:nvCxnSpPr>
        <p:spPr>
          <a:xfrm>
            <a:off x="5943600" y="31358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5" name="Straight Connector 384"/>
          <p:cNvCxnSpPr/>
          <p:nvPr/>
        </p:nvCxnSpPr>
        <p:spPr>
          <a:xfrm>
            <a:off x="5943600" y="34406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6" name="Straight Connector 385"/>
          <p:cNvCxnSpPr/>
          <p:nvPr/>
        </p:nvCxnSpPr>
        <p:spPr>
          <a:xfrm>
            <a:off x="5943600" y="28310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7" name="Straight Connector 386"/>
          <p:cNvCxnSpPr/>
          <p:nvPr/>
        </p:nvCxnSpPr>
        <p:spPr>
          <a:xfrm>
            <a:off x="5943600" y="31358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8" name="Straight Connector 387"/>
          <p:cNvCxnSpPr/>
          <p:nvPr/>
        </p:nvCxnSpPr>
        <p:spPr>
          <a:xfrm>
            <a:off x="5943600" y="2831068"/>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9" name="Straight Connector 388"/>
          <p:cNvCxnSpPr/>
          <p:nvPr/>
        </p:nvCxnSpPr>
        <p:spPr>
          <a:xfrm flipV="1">
            <a:off x="5943600" y="2526268"/>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0" name="Straight Connector 389"/>
          <p:cNvCxnSpPr/>
          <p:nvPr/>
        </p:nvCxnSpPr>
        <p:spPr>
          <a:xfrm flipV="1">
            <a:off x="5943600" y="2840593"/>
            <a:ext cx="381000"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391" name="Oval 390"/>
          <p:cNvSpPr/>
          <p:nvPr/>
        </p:nvSpPr>
        <p:spPr>
          <a:xfrm>
            <a:off x="6324600" y="24500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Oval 391"/>
          <p:cNvSpPr/>
          <p:nvPr/>
        </p:nvSpPr>
        <p:spPr>
          <a:xfrm>
            <a:off x="6324600" y="27548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Oval 392"/>
          <p:cNvSpPr/>
          <p:nvPr/>
        </p:nvSpPr>
        <p:spPr>
          <a:xfrm>
            <a:off x="6324600" y="30596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Oval 393"/>
          <p:cNvSpPr/>
          <p:nvPr/>
        </p:nvSpPr>
        <p:spPr>
          <a:xfrm>
            <a:off x="6324600" y="33644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5" name="Straight Connector 394"/>
          <p:cNvCxnSpPr/>
          <p:nvPr/>
        </p:nvCxnSpPr>
        <p:spPr>
          <a:xfrm>
            <a:off x="6477000" y="25262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6" name="Straight Connector 395"/>
          <p:cNvCxnSpPr>
            <a:stCxn id="391" idx="6"/>
          </p:cNvCxnSpPr>
          <p:nvPr/>
        </p:nvCxnSpPr>
        <p:spPr>
          <a:xfrm>
            <a:off x="6477000" y="25262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7" name="Straight Connector 396"/>
          <p:cNvCxnSpPr/>
          <p:nvPr/>
        </p:nvCxnSpPr>
        <p:spPr>
          <a:xfrm>
            <a:off x="6477000" y="2545318"/>
            <a:ext cx="381000"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8" name="Straight Connector 397"/>
          <p:cNvCxnSpPr/>
          <p:nvPr/>
        </p:nvCxnSpPr>
        <p:spPr>
          <a:xfrm flipH="1" flipV="1">
            <a:off x="6477000" y="2545318"/>
            <a:ext cx="381000" cy="895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9" name="Straight Connector 398"/>
          <p:cNvCxnSpPr/>
          <p:nvPr/>
        </p:nvCxnSpPr>
        <p:spPr>
          <a:xfrm flipH="1">
            <a:off x="6477000" y="2526268"/>
            <a:ext cx="381000" cy="90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0" name="Straight Connector 399"/>
          <p:cNvCxnSpPr/>
          <p:nvPr/>
        </p:nvCxnSpPr>
        <p:spPr>
          <a:xfrm flipV="1">
            <a:off x="6477000" y="25262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1" name="Straight Connector 400"/>
          <p:cNvCxnSpPr/>
          <p:nvPr/>
        </p:nvCxnSpPr>
        <p:spPr>
          <a:xfrm flipV="1">
            <a:off x="6477000" y="28310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2" name="Straight Connector 401"/>
          <p:cNvCxnSpPr/>
          <p:nvPr/>
        </p:nvCxnSpPr>
        <p:spPr>
          <a:xfrm flipV="1">
            <a:off x="6477000" y="31358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p:nvCxnSpPr>
        <p:spPr>
          <a:xfrm>
            <a:off x="6477000" y="28310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p:nvCxnSpPr>
        <p:spPr>
          <a:xfrm>
            <a:off x="6477000" y="31358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5" name="Straight Connector 404"/>
          <p:cNvCxnSpPr/>
          <p:nvPr/>
        </p:nvCxnSpPr>
        <p:spPr>
          <a:xfrm>
            <a:off x="6477000" y="34406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p:nvCxnSpPr>
        <p:spPr>
          <a:xfrm>
            <a:off x="6477000" y="28310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7" name="Straight Connector 406"/>
          <p:cNvCxnSpPr/>
          <p:nvPr/>
        </p:nvCxnSpPr>
        <p:spPr>
          <a:xfrm>
            <a:off x="6477000" y="31358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8" name="Straight Connector 407"/>
          <p:cNvCxnSpPr/>
          <p:nvPr/>
        </p:nvCxnSpPr>
        <p:spPr>
          <a:xfrm>
            <a:off x="6477000" y="2831068"/>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9" name="Straight Connector 408"/>
          <p:cNvCxnSpPr/>
          <p:nvPr/>
        </p:nvCxnSpPr>
        <p:spPr>
          <a:xfrm flipV="1">
            <a:off x="6477000" y="2526268"/>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0" name="Straight Connector 409"/>
          <p:cNvCxnSpPr/>
          <p:nvPr/>
        </p:nvCxnSpPr>
        <p:spPr>
          <a:xfrm flipV="1">
            <a:off x="6477000" y="2840593"/>
            <a:ext cx="381000"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411" name="Oval 410"/>
          <p:cNvSpPr/>
          <p:nvPr/>
        </p:nvSpPr>
        <p:spPr>
          <a:xfrm>
            <a:off x="6858000" y="24500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Oval 411"/>
          <p:cNvSpPr/>
          <p:nvPr/>
        </p:nvSpPr>
        <p:spPr>
          <a:xfrm>
            <a:off x="6858000" y="27548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Oval 412"/>
          <p:cNvSpPr/>
          <p:nvPr/>
        </p:nvSpPr>
        <p:spPr>
          <a:xfrm>
            <a:off x="6858000" y="30596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Oval 413"/>
          <p:cNvSpPr/>
          <p:nvPr/>
        </p:nvSpPr>
        <p:spPr>
          <a:xfrm>
            <a:off x="6858000" y="33644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5" name="Straight Connector 414"/>
          <p:cNvCxnSpPr/>
          <p:nvPr/>
        </p:nvCxnSpPr>
        <p:spPr>
          <a:xfrm>
            <a:off x="7010400" y="25262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6" name="Straight Connector 415"/>
          <p:cNvCxnSpPr>
            <a:stCxn id="411" idx="6"/>
          </p:cNvCxnSpPr>
          <p:nvPr/>
        </p:nvCxnSpPr>
        <p:spPr>
          <a:xfrm>
            <a:off x="7010400" y="25262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7" name="Straight Connector 416"/>
          <p:cNvCxnSpPr/>
          <p:nvPr/>
        </p:nvCxnSpPr>
        <p:spPr>
          <a:xfrm>
            <a:off x="7010400" y="2545318"/>
            <a:ext cx="381000"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8" name="Straight Connector 417"/>
          <p:cNvCxnSpPr/>
          <p:nvPr/>
        </p:nvCxnSpPr>
        <p:spPr>
          <a:xfrm flipH="1" flipV="1">
            <a:off x="7010400" y="2545318"/>
            <a:ext cx="381000" cy="895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9" name="Straight Connector 418"/>
          <p:cNvCxnSpPr/>
          <p:nvPr/>
        </p:nvCxnSpPr>
        <p:spPr>
          <a:xfrm flipH="1">
            <a:off x="7010400" y="2526268"/>
            <a:ext cx="381000" cy="90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0" name="Straight Connector 419"/>
          <p:cNvCxnSpPr/>
          <p:nvPr/>
        </p:nvCxnSpPr>
        <p:spPr>
          <a:xfrm flipV="1">
            <a:off x="7010400" y="25262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1" name="Straight Connector 420"/>
          <p:cNvCxnSpPr/>
          <p:nvPr/>
        </p:nvCxnSpPr>
        <p:spPr>
          <a:xfrm flipV="1">
            <a:off x="7010400" y="28310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2" name="Straight Connector 421"/>
          <p:cNvCxnSpPr/>
          <p:nvPr/>
        </p:nvCxnSpPr>
        <p:spPr>
          <a:xfrm flipV="1">
            <a:off x="7010400" y="31358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3" name="Straight Connector 422"/>
          <p:cNvCxnSpPr/>
          <p:nvPr/>
        </p:nvCxnSpPr>
        <p:spPr>
          <a:xfrm>
            <a:off x="7010400" y="28310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4" name="Straight Connector 423"/>
          <p:cNvCxnSpPr/>
          <p:nvPr/>
        </p:nvCxnSpPr>
        <p:spPr>
          <a:xfrm>
            <a:off x="7010400" y="31358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5" name="Straight Connector 424"/>
          <p:cNvCxnSpPr/>
          <p:nvPr/>
        </p:nvCxnSpPr>
        <p:spPr>
          <a:xfrm>
            <a:off x="7010400" y="344066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6" name="Straight Connector 425"/>
          <p:cNvCxnSpPr/>
          <p:nvPr/>
        </p:nvCxnSpPr>
        <p:spPr>
          <a:xfrm>
            <a:off x="7010400" y="28310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7" name="Straight Connector 426"/>
          <p:cNvCxnSpPr/>
          <p:nvPr/>
        </p:nvCxnSpPr>
        <p:spPr>
          <a:xfrm>
            <a:off x="7010400" y="313586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8" name="Straight Connector 427"/>
          <p:cNvCxnSpPr/>
          <p:nvPr/>
        </p:nvCxnSpPr>
        <p:spPr>
          <a:xfrm>
            <a:off x="7010400" y="2831068"/>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9" name="Straight Connector 428"/>
          <p:cNvCxnSpPr/>
          <p:nvPr/>
        </p:nvCxnSpPr>
        <p:spPr>
          <a:xfrm flipV="1">
            <a:off x="7010400" y="2526268"/>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0" name="Straight Connector 429"/>
          <p:cNvCxnSpPr/>
          <p:nvPr/>
        </p:nvCxnSpPr>
        <p:spPr>
          <a:xfrm flipV="1">
            <a:off x="7010400" y="2840593"/>
            <a:ext cx="381000"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431" name="Oval 430"/>
          <p:cNvSpPr/>
          <p:nvPr/>
        </p:nvSpPr>
        <p:spPr>
          <a:xfrm>
            <a:off x="7391400" y="24500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Oval 431"/>
          <p:cNvSpPr/>
          <p:nvPr/>
        </p:nvSpPr>
        <p:spPr>
          <a:xfrm>
            <a:off x="7391400" y="27548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Oval 432"/>
          <p:cNvSpPr/>
          <p:nvPr/>
        </p:nvSpPr>
        <p:spPr>
          <a:xfrm>
            <a:off x="7391400" y="30596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Oval 433"/>
          <p:cNvSpPr/>
          <p:nvPr/>
        </p:nvSpPr>
        <p:spPr>
          <a:xfrm>
            <a:off x="7391400" y="33644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TextBox 434"/>
          <p:cNvSpPr txBox="1"/>
          <p:nvPr/>
        </p:nvSpPr>
        <p:spPr>
          <a:xfrm>
            <a:off x="4343400" y="3593068"/>
            <a:ext cx="247184" cy="369332"/>
          </a:xfrm>
          <a:prstGeom prst="rect">
            <a:avLst/>
          </a:prstGeom>
          <a:noFill/>
        </p:spPr>
        <p:txBody>
          <a:bodyPr wrap="none" rtlCol="0">
            <a:spAutoFit/>
          </a:bodyPr>
          <a:lstStyle/>
          <a:p>
            <a:r>
              <a:rPr lang="en-US" dirty="0" smtClean="0">
                <a:latin typeface="Cambria Math" pitchFamily="18" charset="0"/>
                <a:ea typeface="Cambria Math" pitchFamily="18" charset="0"/>
              </a:rPr>
              <a:t>l</a:t>
            </a:r>
            <a:endParaRPr lang="en-US" dirty="0">
              <a:latin typeface="Cambria Math" pitchFamily="18" charset="0"/>
              <a:ea typeface="Cambria Math" pitchFamily="18" charset="0"/>
            </a:endParaRPr>
          </a:p>
        </p:txBody>
      </p:sp>
      <p:sp>
        <p:nvSpPr>
          <p:cNvPr id="436" name="TextBox 435"/>
          <p:cNvSpPr txBox="1"/>
          <p:nvPr/>
        </p:nvSpPr>
        <p:spPr>
          <a:xfrm>
            <a:off x="1066800" y="2754868"/>
            <a:ext cx="312906" cy="369332"/>
          </a:xfrm>
          <a:prstGeom prst="rect">
            <a:avLst/>
          </a:prstGeom>
          <a:noFill/>
        </p:spPr>
        <p:txBody>
          <a:bodyPr wrap="none" rtlCol="0">
            <a:spAutoFit/>
          </a:bodyPr>
          <a:lstStyle/>
          <a:p>
            <a:r>
              <a:rPr lang="en-US" dirty="0" smtClean="0">
                <a:latin typeface="Cambria Math" pitchFamily="18" charset="0"/>
                <a:ea typeface="Cambria Math" pitchFamily="18" charset="0"/>
              </a:rPr>
              <a:t>n</a:t>
            </a:r>
            <a:endParaRPr lang="en-US" dirty="0">
              <a:latin typeface="Cambria Math" pitchFamily="18" charset="0"/>
              <a:ea typeface="Cambria Math" pitchFamily="18" charset="0"/>
            </a:endParaRPr>
          </a:p>
        </p:txBody>
      </p:sp>
    </p:spTree>
    <p:extLst>
      <p:ext uri="{BB962C8B-B14F-4D97-AF65-F5344CB8AC3E}">
        <p14:creationId xmlns:p14="http://schemas.microsoft.com/office/powerpoint/2010/main" val="308162451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High Level Overview of Lower Bound</a:t>
            </a:r>
            <a:endParaRPr lang="en-US" dirty="0"/>
          </a:p>
        </p:txBody>
      </p:sp>
      <p:sp>
        <p:nvSpPr>
          <p:cNvPr id="3" name="Content Placeholder 2"/>
          <p:cNvSpPr>
            <a:spLocks noGrp="1"/>
          </p:cNvSpPr>
          <p:nvPr>
            <p:ph idx="1"/>
          </p:nvPr>
        </p:nvSpPr>
        <p:spPr/>
        <p:txBody>
          <a:bodyPr>
            <a:normAutofit/>
          </a:bodyPr>
          <a:lstStyle/>
          <a:p>
            <a:r>
              <a:rPr lang="en-US" sz="2800" dirty="0" smtClean="0"/>
              <a:t>Fundamental idea in Resolution size bounds is “bottleneck counting argument” [</a:t>
            </a:r>
            <a:r>
              <a:rPr lang="en-US" sz="2800" dirty="0" err="1" smtClean="0"/>
              <a:t>Haken</a:t>
            </a:r>
            <a:r>
              <a:rPr lang="en-US" sz="2800" dirty="0" smtClean="0"/>
              <a:t>].</a:t>
            </a:r>
          </a:p>
          <a:p>
            <a:r>
              <a:rPr lang="en-US" sz="2800" dirty="0" smtClean="0"/>
              <a:t>Think of any </a:t>
            </a:r>
            <a:r>
              <a:rPr lang="en-US" sz="2800" dirty="0" smtClean="0">
                <a:solidFill>
                  <a:srgbClr val="FF0000"/>
                </a:solidFill>
              </a:rPr>
              <a:t>truth assignment </a:t>
            </a:r>
            <a:r>
              <a:rPr lang="en-US" sz="2800" dirty="0" smtClean="0"/>
              <a:t>as following a </a:t>
            </a:r>
            <a:r>
              <a:rPr lang="en-US" sz="2800" dirty="0" smtClean="0">
                <a:solidFill>
                  <a:srgbClr val="FF0000"/>
                </a:solidFill>
              </a:rPr>
              <a:t>path</a:t>
            </a:r>
            <a:r>
              <a:rPr lang="en-US" sz="2800" dirty="0" smtClean="0"/>
              <a:t> in the proof dag, stepping along falsified clauses.</a:t>
            </a:r>
          </a:p>
          <a:p>
            <a:r>
              <a:rPr lang="en-US" sz="2800" dirty="0" smtClean="0">
                <a:solidFill>
                  <a:srgbClr val="FF0000"/>
                </a:solidFill>
              </a:rPr>
              <a:t>Path</a:t>
            </a:r>
            <a:r>
              <a:rPr lang="en-US" sz="2800" dirty="0" smtClean="0"/>
              <a:t> starts at empty clause, at the end of the proof.</a:t>
            </a:r>
            <a:br>
              <a:rPr lang="en-US" sz="2800" dirty="0" smtClean="0"/>
            </a:br>
            <a:endParaRPr lang="en-US" sz="2800" dirty="0" smtClean="0"/>
          </a:p>
          <a:p>
            <a:r>
              <a:rPr lang="en-US" sz="2800" dirty="0" smtClean="0"/>
              <a:t>Branch according to</a:t>
            </a:r>
            <a:br>
              <a:rPr lang="en-US" sz="2800" dirty="0" smtClean="0"/>
            </a:br>
            <a:r>
              <a:rPr lang="en-US" sz="2800" dirty="0" smtClean="0"/>
              <a:t>resolved variable.</a:t>
            </a:r>
          </a:p>
        </p:txBody>
      </p:sp>
      <p:sp>
        <p:nvSpPr>
          <p:cNvPr id="5" name="Oval 4"/>
          <p:cNvSpPr/>
          <p:nvPr/>
        </p:nvSpPr>
        <p:spPr>
          <a:xfrm>
            <a:off x="5562600" y="540002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553200" y="440942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610100" y="444752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7" idx="5"/>
            <a:endCxn id="5" idx="1"/>
          </p:cNvCxnSpPr>
          <p:nvPr/>
        </p:nvCxnSpPr>
        <p:spPr>
          <a:xfrm>
            <a:off x="4772702" y="4610122"/>
            <a:ext cx="817796" cy="817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7"/>
            <a:endCxn id="6" idx="3"/>
          </p:cNvCxnSpPr>
          <p:nvPr/>
        </p:nvCxnSpPr>
        <p:spPr>
          <a:xfrm flipV="1">
            <a:off x="5725202" y="4572022"/>
            <a:ext cx="855896" cy="85589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4170460" y="3924300"/>
                <a:ext cx="106978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𝐶</m:t>
                      </m:r>
                      <m:r>
                        <a:rPr lang="en-US" sz="2800" b="0" i="1" smtClean="0">
                          <a:latin typeface="Cambria Math"/>
                        </a:rPr>
                        <m:t>∨</m:t>
                      </m:r>
                      <m:r>
                        <a:rPr lang="en-US" sz="2800" b="0" i="1" smtClean="0">
                          <a:latin typeface="Cambria Math"/>
                        </a:rPr>
                        <m:t>𝑥</m:t>
                      </m:r>
                    </m:oMath>
                  </m:oMathPara>
                </a14:m>
                <a:endParaRPr lang="en-US"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4170460" y="3924300"/>
                <a:ext cx="1069780" cy="523220"/>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113560" y="3886200"/>
                <a:ext cx="136588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𝐷</m:t>
                      </m:r>
                      <m:r>
                        <a:rPr lang="en-US" sz="2800" b="0" i="1" smtClean="0">
                          <a:latin typeface="Cambria Math"/>
                        </a:rPr>
                        <m:t>∨¬</m:t>
                      </m:r>
                      <m:r>
                        <a:rPr lang="en-US" sz="2800" b="0" i="1" smtClean="0">
                          <a:latin typeface="Cambria Math"/>
                        </a:rPr>
                        <m:t>𝑥</m:t>
                      </m:r>
                    </m:oMath>
                  </m:oMathPara>
                </a14:m>
                <a:endParaRPr lang="en-US" sz="2800" dirty="0"/>
              </a:p>
            </p:txBody>
          </p:sp>
        </mc:Choice>
        <mc:Fallback xmlns="">
          <p:sp>
            <p:nvSpPr>
              <p:cNvPr id="13" name="TextBox 12"/>
              <p:cNvSpPr txBox="1">
                <a:spLocks noRot="1" noChangeAspect="1" noMove="1" noResize="1" noEditPoints="1" noAdjustHandles="1" noChangeArrowheads="1" noChangeShapeType="1" noTextEdit="1"/>
              </p:cNvSpPr>
              <p:nvPr/>
            </p:nvSpPr>
            <p:spPr>
              <a:xfrm>
                <a:off x="6113560" y="3886200"/>
                <a:ext cx="1365887" cy="523220"/>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5144990" y="5590520"/>
                <a:ext cx="112710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𝐶</m:t>
                      </m:r>
                      <m:r>
                        <a:rPr lang="en-US" sz="2800" b="0" i="1" smtClean="0">
                          <a:latin typeface="Cambria Math"/>
                        </a:rPr>
                        <m:t>∨</m:t>
                      </m:r>
                      <m:r>
                        <a:rPr lang="en-US" sz="2800" b="0" i="1" smtClean="0">
                          <a:latin typeface="Cambria Math"/>
                        </a:rPr>
                        <m:t>𝐷</m:t>
                      </m:r>
                    </m:oMath>
                  </m:oMathPara>
                </a14:m>
                <a:endParaRPr lang="en-US" sz="2800" dirty="0"/>
              </a:p>
            </p:txBody>
          </p:sp>
        </mc:Choice>
        <mc:Fallback xmlns="">
          <p:sp>
            <p:nvSpPr>
              <p:cNvPr id="14" name="TextBox 13"/>
              <p:cNvSpPr txBox="1">
                <a:spLocks noRot="1" noChangeAspect="1" noMove="1" noResize="1" noEditPoints="1" noAdjustHandles="1" noChangeArrowheads="1" noChangeShapeType="1" noTextEdit="1"/>
              </p:cNvSpPr>
              <p:nvPr/>
            </p:nvSpPr>
            <p:spPr>
              <a:xfrm>
                <a:off x="5144990" y="5590520"/>
                <a:ext cx="1127103" cy="523220"/>
              </a:xfrm>
              <a:prstGeom prst="rect">
                <a:avLst/>
              </a:prstGeom>
              <a:blipFill rotWithShape="1">
                <a:blip r:embed="rId4"/>
                <a:stretch>
                  <a:fillRect/>
                </a:stretch>
              </a:blipFill>
            </p:spPr>
            <p:txBody>
              <a:bodyPr/>
              <a:lstStyle/>
              <a:p>
                <a:r>
                  <a:rPr lang="en-US">
                    <a:noFill/>
                  </a:rPr>
                  <a:t> </a:t>
                </a:r>
              </a:p>
            </p:txBody>
          </p:sp>
        </mc:Fallback>
      </mc:AlternateContent>
      <p:cxnSp>
        <p:nvCxnSpPr>
          <p:cNvPr id="16" name="Curved Connector 15"/>
          <p:cNvCxnSpPr/>
          <p:nvPr/>
        </p:nvCxnSpPr>
        <p:spPr>
          <a:xfrm rot="5400000" flipH="1" flipV="1">
            <a:off x="4525580" y="5675040"/>
            <a:ext cx="1267480" cy="1098441"/>
          </a:xfrm>
          <a:prstGeom prst="curvedConnector3">
            <a:avLst>
              <a:gd name="adj1" fmla="val 50000"/>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Curved Connector 17"/>
          <p:cNvCxnSpPr>
            <a:endCxn id="6" idx="4"/>
          </p:cNvCxnSpPr>
          <p:nvPr/>
        </p:nvCxnSpPr>
        <p:spPr>
          <a:xfrm flipV="1">
            <a:off x="5683359" y="4599920"/>
            <a:ext cx="965091" cy="914400"/>
          </a:xfrm>
          <a:prstGeom prst="curvedConnector2">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6113560" y="4185910"/>
            <a:ext cx="3030440" cy="1584908"/>
            <a:chOff x="6113560" y="4691390"/>
            <a:chExt cx="3030440" cy="1584908"/>
          </a:xfrm>
        </p:grpSpPr>
        <p:sp>
          <p:nvSpPr>
            <p:cNvPr id="21" name="Cloud 20"/>
            <p:cNvSpPr/>
            <p:nvPr/>
          </p:nvSpPr>
          <p:spPr>
            <a:xfrm>
              <a:off x="6934200" y="4691390"/>
              <a:ext cx="2209800" cy="1346783"/>
            </a:xfrm>
            <a:prstGeom prst="cloud">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126831" y="5108261"/>
              <a:ext cx="1394934" cy="523220"/>
            </a:xfrm>
            <a:prstGeom prst="rect">
              <a:avLst/>
            </a:prstGeom>
            <a:noFill/>
          </p:spPr>
          <p:txBody>
            <a:bodyPr wrap="none" rtlCol="0">
              <a:spAutoFit/>
            </a:bodyPr>
            <a:lstStyle/>
            <a:p>
              <a:r>
                <a:rPr lang="en-US" sz="2800" dirty="0" smtClean="0">
                  <a:solidFill>
                    <a:srgbClr val="FF0000"/>
                  </a:solidFill>
                </a:rPr>
                <a:t>If x = 1…</a:t>
              </a:r>
              <a:endParaRPr lang="en-US" sz="2800" dirty="0">
                <a:solidFill>
                  <a:srgbClr val="FF0000"/>
                </a:solidFill>
              </a:endParaRPr>
            </a:p>
          </p:txBody>
        </p:sp>
        <p:sp>
          <p:nvSpPr>
            <p:cNvPr id="23" name="Cloud 22"/>
            <p:cNvSpPr/>
            <p:nvPr/>
          </p:nvSpPr>
          <p:spPr>
            <a:xfrm>
              <a:off x="6113560" y="5933398"/>
              <a:ext cx="439640" cy="342900"/>
            </a:xfrm>
            <a:prstGeom prst="cloud">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loud 23"/>
            <p:cNvSpPr/>
            <p:nvPr/>
          </p:nvSpPr>
          <p:spPr>
            <a:xfrm>
              <a:off x="6646960" y="5791200"/>
              <a:ext cx="439640" cy="342900"/>
            </a:xfrm>
            <a:prstGeom prst="cloud">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91479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High Level Overview of Lower Bound</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r>
              <a:rPr lang="en-US" sz="2800" dirty="0" smtClean="0"/>
              <a:t>Fundamental idea in Resolution lower bounds is “bottleneck counting argument” [</a:t>
            </a:r>
            <a:r>
              <a:rPr lang="en-US" sz="2800" dirty="0" err="1" smtClean="0"/>
              <a:t>Haken</a:t>
            </a:r>
            <a:r>
              <a:rPr lang="en-US" sz="2800" dirty="0" smtClean="0"/>
              <a:t>].</a:t>
            </a:r>
          </a:p>
          <a:p>
            <a:r>
              <a:rPr lang="en-US" sz="2800" dirty="0" smtClean="0"/>
              <a:t>Given a </a:t>
            </a:r>
            <a:r>
              <a:rPr lang="en-US" sz="2800" dirty="0" smtClean="0">
                <a:solidFill>
                  <a:schemeClr val="tx2">
                    <a:lumMod val="50000"/>
                  </a:schemeClr>
                </a:solidFill>
              </a:rPr>
              <a:t>distribution</a:t>
            </a:r>
            <a:r>
              <a:rPr lang="en-US" sz="2800" dirty="0" smtClean="0"/>
              <a:t> of assignments, get a distribution of paths through proof DAG.</a:t>
            </a:r>
          </a:p>
          <a:p>
            <a:r>
              <a:rPr lang="en-US" sz="2800" dirty="0" err="1" smtClean="0"/>
              <a:t>Haken’s</a:t>
            </a:r>
            <a:r>
              <a:rPr lang="en-US" sz="2800" dirty="0" smtClean="0"/>
              <a:t> idea: To show a formula is hard, find a large set of assignments such that in any sound proof, </a:t>
            </a:r>
            <a:r>
              <a:rPr lang="en-US" sz="2800" i="1" dirty="0" smtClean="0"/>
              <a:t>most</a:t>
            </a:r>
            <a:r>
              <a:rPr lang="en-US" sz="2800" dirty="0" smtClean="0"/>
              <a:t> assignments pass through a </a:t>
            </a:r>
            <a:r>
              <a:rPr lang="en-US" sz="2800" i="1" dirty="0" smtClean="0"/>
              <a:t>wide clause</a:t>
            </a:r>
            <a:r>
              <a:rPr lang="en-US" sz="2800" dirty="0" smtClean="0"/>
              <a:t>. Since only a small fraction of assignments can falsify a wide clause, this implies there are many wide clauses (bottlenecks in the flow of assignments).</a:t>
            </a:r>
          </a:p>
        </p:txBody>
      </p:sp>
    </p:spTree>
    <p:extLst>
      <p:ext uri="{BB962C8B-B14F-4D97-AF65-F5344CB8AC3E}">
        <p14:creationId xmlns:p14="http://schemas.microsoft.com/office/powerpoint/2010/main" val="275290671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High Level Overview of Lower Bound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257800"/>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r>
                  <a:rPr lang="en-US" dirty="0" smtClean="0"/>
                  <a:t>If each path in distribution hits the middle layer, but probability to hit any particular middle clause is </a:t>
                </a:r>
                <a14:m>
                  <m:oMath xmlns:m="http://schemas.openxmlformats.org/officeDocument/2006/math">
                    <m:r>
                      <a:rPr lang="en-US" i="1" dirty="0" smtClean="0">
                        <a:latin typeface="Cambria Math"/>
                      </a:rPr>
                      <m:t>≤</m:t>
                    </m:r>
                    <m:r>
                      <a:rPr lang="en-US" i="1" dirty="0" smtClean="0">
                        <a:latin typeface="Cambria Math"/>
                      </a:rPr>
                      <m:t>𝑝</m:t>
                    </m:r>
                  </m:oMath>
                </a14:m>
                <a:r>
                  <a:rPr lang="en-US" dirty="0" smtClean="0"/>
                  <a:t>, then </a:t>
                </a:r>
                <a14:m>
                  <m:oMath xmlns:m="http://schemas.openxmlformats.org/officeDocument/2006/math">
                    <m:r>
                      <a:rPr lang="en-US" b="0" i="1" smtClean="0">
                        <a:latin typeface="Cambria Math"/>
                      </a:rPr>
                      <m:t>#</m:t>
                    </m:r>
                    <m:r>
                      <m:rPr>
                        <m:sty m:val="p"/>
                      </m:rPr>
                      <a:rPr lang="en-US" b="0" i="0" smtClean="0">
                        <a:latin typeface="Cambria Math"/>
                      </a:rPr>
                      <m:t>clauses</m:t>
                    </m:r>
                    <m:r>
                      <a:rPr lang="en-US" b="0" i="1" smtClean="0">
                        <a:latin typeface="Cambria Math"/>
                      </a:rPr>
                      <m:t>≥</m:t>
                    </m:r>
                    <m:sSup>
                      <m:sSupPr>
                        <m:ctrlPr>
                          <a:rPr lang="en-US" b="0" i="1" smtClean="0">
                            <a:latin typeface="Cambria Math"/>
                          </a:rPr>
                        </m:ctrlPr>
                      </m:sSupPr>
                      <m:e>
                        <m:r>
                          <a:rPr lang="en-US" b="0" i="1" smtClean="0">
                            <a:latin typeface="Cambria Math"/>
                          </a:rPr>
                          <m:t>𝑝</m:t>
                        </m:r>
                      </m:e>
                      <m:sup>
                        <m:r>
                          <a:rPr lang="en-US" b="0" i="1" smtClean="0">
                            <a:latin typeface="Cambria Math"/>
                          </a:rPr>
                          <m:t>−1</m:t>
                        </m:r>
                      </m:sup>
                    </m:sSup>
                  </m:oMath>
                </a14:m>
                <a:r>
                  <a:rPr lang="en-US" dirty="0" smtClean="0"/>
                  <a:t>.</a:t>
                </a:r>
              </a:p>
              <a:p>
                <a:r>
                  <a:rPr lang="en-US" dirty="0"/>
                  <a:t>Modern form of the argument uses random restrictions (</a:t>
                </a:r>
                <a:r>
                  <a:rPr lang="en-US" dirty="0" err="1"/>
                  <a:t>Beame</a:t>
                </a:r>
                <a:r>
                  <a:rPr lang="en-US" dirty="0"/>
                  <a:t> &amp; </a:t>
                </a:r>
                <a:r>
                  <a:rPr lang="en-US" dirty="0" err="1" smtClean="0"/>
                  <a:t>Pitassi</a:t>
                </a:r>
                <a:r>
                  <a:rPr lang="en-US" dirty="0" smtClean="0"/>
                  <a:t>, FOCS </a:t>
                </a:r>
                <a:r>
                  <a:rPr lang="en-US" dirty="0"/>
                  <a:t>‘96).</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257800"/>
              </a:xfrm>
              <a:blipFill rotWithShape="1">
                <a:blip r:embed="rId5"/>
                <a:stretch>
                  <a:fillRect l="-1630" b="-116"/>
                </a:stretch>
              </a:blipFill>
            </p:spPr>
            <p:txBody>
              <a:bodyPr/>
              <a:lstStyle/>
              <a:p>
                <a:r>
                  <a:rPr lang="en-US">
                    <a:noFill/>
                  </a:rPr>
                  <a:t> </a:t>
                </a:r>
              </a:p>
            </p:txBody>
          </p:sp>
        </mc:Fallback>
      </mc:AlternateContent>
      <p:sp>
        <p:nvSpPr>
          <p:cNvPr id="4" name="Oval 3"/>
          <p:cNvSpPr/>
          <p:nvPr/>
        </p:nvSpPr>
        <p:spPr>
          <a:xfrm>
            <a:off x="3048000" y="4043065"/>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981200" y="160020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743200" y="160020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429000" y="160020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114800" y="160020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257800" y="1464617"/>
            <a:ext cx="1981200" cy="461665"/>
          </a:xfrm>
          <a:prstGeom prst="rect">
            <a:avLst/>
          </a:prstGeom>
          <a:noFill/>
        </p:spPr>
        <p:txBody>
          <a:bodyPr wrap="square" rtlCol="0">
            <a:spAutoFit/>
          </a:bodyPr>
          <a:lstStyle/>
          <a:p>
            <a:r>
              <a:rPr lang="en-US" sz="2400" dirty="0" smtClean="0"/>
              <a:t>Initial  Clauses </a:t>
            </a:r>
            <a:endParaRPr lang="en-US" sz="2400" dirty="0"/>
          </a:p>
        </p:txBody>
      </p:sp>
      <mc:AlternateContent xmlns:mc="http://schemas.openxmlformats.org/markup-compatibility/2006" xmlns:a14="http://schemas.microsoft.com/office/drawing/2010/main">
        <mc:Choice Requires="a14">
          <p:sp>
            <p:nvSpPr>
              <p:cNvPr id="12" name="TextBox 11"/>
              <p:cNvSpPr txBox="1"/>
              <p:nvPr/>
            </p:nvSpPr>
            <p:spPr>
              <a:xfrm>
                <a:off x="5257800" y="3886200"/>
                <a:ext cx="1981200" cy="461665"/>
              </a:xfrm>
              <a:prstGeom prst="rect">
                <a:avLst/>
              </a:prstGeom>
              <a:noFill/>
            </p:spPr>
            <p:txBody>
              <a:bodyPr wrap="square" rtlCol="0">
                <a:spAutoFit/>
              </a:bodyPr>
              <a:lstStyle/>
              <a:p>
                <a14:m>
                  <m:oMath xmlns:m="http://schemas.openxmlformats.org/officeDocument/2006/math">
                    <m:r>
                      <a:rPr lang="en-US" sz="2400" i="1" smtClean="0">
                        <a:latin typeface="Cambria Math"/>
                        <a:ea typeface="Cambria Math"/>
                      </a:rPr>
                      <m:t>⊥</m:t>
                    </m:r>
                  </m:oMath>
                </a14:m>
                <a:r>
                  <a:rPr lang="en-US" sz="2400" dirty="0" smtClean="0"/>
                  <a:t> </a:t>
                </a:r>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257800" y="3886200"/>
                <a:ext cx="1981200" cy="461665"/>
              </a:xfrm>
              <a:prstGeom prst="rect">
                <a:avLst/>
              </a:prstGeom>
              <a:blipFill rotWithShape="1">
                <a:blip r:embed="rId4"/>
                <a:stretch>
                  <a:fillRect l="-308"/>
                </a:stretch>
              </a:blipFill>
            </p:spPr>
            <p:txBody>
              <a:bodyPr/>
              <a:lstStyle/>
              <a:p>
                <a:r>
                  <a:rPr lang="en-US">
                    <a:noFill/>
                  </a:rPr>
                  <a:t> </a:t>
                </a:r>
              </a:p>
            </p:txBody>
          </p:sp>
        </mc:Fallback>
      </mc:AlternateContent>
      <p:sp>
        <p:nvSpPr>
          <p:cNvPr id="13" name="Oval 12"/>
          <p:cNvSpPr/>
          <p:nvPr/>
        </p:nvSpPr>
        <p:spPr>
          <a:xfrm>
            <a:off x="1485900" y="2557165"/>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905000" y="2557165"/>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362200" y="2557165"/>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781300" y="2557165"/>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200400" y="2557165"/>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619500" y="2557165"/>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114800" y="2557165"/>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533900" y="2557165"/>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257800" y="2438400"/>
            <a:ext cx="1981200" cy="830997"/>
          </a:xfrm>
          <a:prstGeom prst="rect">
            <a:avLst/>
          </a:prstGeom>
          <a:noFill/>
        </p:spPr>
        <p:txBody>
          <a:bodyPr wrap="square" rtlCol="0">
            <a:spAutoFit/>
          </a:bodyPr>
          <a:lstStyle/>
          <a:p>
            <a:r>
              <a:rPr lang="en-US" sz="2400" dirty="0" smtClean="0"/>
              <a:t>Middle Layer (wide clauses) </a:t>
            </a:r>
            <a:endParaRPr lang="en-US" sz="2400" dirty="0"/>
          </a:p>
        </p:txBody>
      </p:sp>
      <p:grpSp>
        <p:nvGrpSpPr>
          <p:cNvPr id="43" name="Group 42"/>
          <p:cNvGrpSpPr/>
          <p:nvPr/>
        </p:nvGrpSpPr>
        <p:grpSpPr>
          <a:xfrm>
            <a:off x="1581150" y="2747665"/>
            <a:ext cx="3048000" cy="1323298"/>
            <a:chOff x="1581150" y="2747665"/>
            <a:chExt cx="3048000" cy="1323298"/>
          </a:xfrm>
        </p:grpSpPr>
        <p:cxnSp>
          <p:nvCxnSpPr>
            <p:cNvPr id="23" name="Curved Connector 22"/>
            <p:cNvCxnSpPr>
              <a:stCxn id="4" idx="1"/>
              <a:endCxn id="13" idx="4"/>
            </p:cNvCxnSpPr>
            <p:nvPr/>
          </p:nvCxnSpPr>
          <p:spPr>
            <a:xfrm rot="16200000" flipV="1">
              <a:off x="1666875" y="2661940"/>
              <a:ext cx="1323298" cy="1494748"/>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0"/>
              <a:endCxn id="14" idx="4"/>
            </p:cNvCxnSpPr>
            <p:nvPr/>
          </p:nvCxnSpPr>
          <p:spPr>
            <a:xfrm rot="16200000" flipV="1">
              <a:off x="1924050" y="2823865"/>
              <a:ext cx="1295400" cy="1143000"/>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0"/>
              <a:endCxn id="15" idx="4"/>
            </p:cNvCxnSpPr>
            <p:nvPr/>
          </p:nvCxnSpPr>
          <p:spPr>
            <a:xfrm rot="16200000" flipV="1">
              <a:off x="2152650" y="3052465"/>
              <a:ext cx="1295400" cy="685800"/>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4" idx="0"/>
              <a:endCxn id="16" idx="4"/>
            </p:cNvCxnSpPr>
            <p:nvPr/>
          </p:nvCxnSpPr>
          <p:spPr>
            <a:xfrm rot="16200000" flipV="1">
              <a:off x="2362200" y="3262015"/>
              <a:ext cx="1295400" cy="266700"/>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4" idx="0"/>
              <a:endCxn id="17" idx="4"/>
            </p:cNvCxnSpPr>
            <p:nvPr/>
          </p:nvCxnSpPr>
          <p:spPr>
            <a:xfrm rot="5400000" flipH="1" flipV="1">
              <a:off x="2571750" y="3319165"/>
              <a:ext cx="1295400" cy="152400"/>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4" idx="0"/>
              <a:endCxn id="18" idx="4"/>
            </p:cNvCxnSpPr>
            <p:nvPr/>
          </p:nvCxnSpPr>
          <p:spPr>
            <a:xfrm rot="5400000" flipH="1" flipV="1">
              <a:off x="2781300" y="3109615"/>
              <a:ext cx="1295400" cy="571500"/>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4" idx="7"/>
              <a:endCxn id="19" idx="4"/>
            </p:cNvCxnSpPr>
            <p:nvPr/>
          </p:nvCxnSpPr>
          <p:spPr>
            <a:xfrm rot="5400000" flipH="1" flipV="1">
              <a:off x="3048677" y="2909590"/>
              <a:ext cx="1323298" cy="999448"/>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4" idx="7"/>
              <a:endCxn id="20" idx="4"/>
            </p:cNvCxnSpPr>
            <p:nvPr/>
          </p:nvCxnSpPr>
          <p:spPr>
            <a:xfrm rot="5400000" flipH="1" flipV="1">
              <a:off x="3258227" y="2700040"/>
              <a:ext cx="1323298" cy="1418548"/>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2228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High Level Overview of Lower Bound</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endParaRPr lang="en-US" dirty="0" smtClean="0"/>
          </a:p>
          <a:p>
            <a:endParaRPr lang="en-US" dirty="0"/>
          </a:p>
          <a:p>
            <a:endParaRPr lang="en-US" dirty="0" smtClean="0"/>
          </a:p>
          <a:p>
            <a:endParaRPr lang="en-US" dirty="0"/>
          </a:p>
          <a:p>
            <a:pPr marL="0" indent="0">
              <a:buNone/>
            </a:pPr>
            <a:r>
              <a:rPr lang="en-US" sz="1600" dirty="0" smtClean="0"/>
              <a:t> </a:t>
            </a:r>
          </a:p>
          <a:p>
            <a:r>
              <a:rPr lang="en-US" dirty="0" smtClean="0"/>
              <a:t>Our idea: </a:t>
            </a:r>
            <a:br>
              <a:rPr lang="en-US" dirty="0" smtClean="0"/>
            </a:br>
            <a:r>
              <a:rPr lang="en-US" dirty="0" smtClean="0"/>
              <a:t>If a proof is too short and uses too little space,</a:t>
            </a:r>
            <a:br>
              <a:rPr lang="en-US" dirty="0" smtClean="0"/>
            </a:br>
            <a:r>
              <a:rPr lang="en-US" dirty="0" smtClean="0"/>
              <a:t>flow will be too congested to route all paths.</a:t>
            </a:r>
            <a:br>
              <a:rPr lang="en-US" dirty="0" smtClean="0"/>
            </a:br>
            <a:r>
              <a:rPr lang="en-US" dirty="0" smtClean="0"/>
              <a:t>Need to consider </a:t>
            </a:r>
            <a:r>
              <a:rPr lang="en-US" b="1" dirty="0" smtClean="0"/>
              <a:t>multiple</a:t>
            </a:r>
            <a:r>
              <a:rPr lang="en-US" dirty="0" smtClean="0"/>
              <a:t> middle layers.</a:t>
            </a:r>
            <a:endParaRPr lang="en-US" dirty="0"/>
          </a:p>
        </p:txBody>
      </p:sp>
      <p:sp>
        <p:nvSpPr>
          <p:cNvPr id="4" name="Oval 3"/>
          <p:cNvSpPr/>
          <p:nvPr/>
        </p:nvSpPr>
        <p:spPr>
          <a:xfrm>
            <a:off x="3048000" y="4043065"/>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981200" y="160020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743200" y="160020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429000" y="160020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114800" y="160020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257800" y="1464617"/>
            <a:ext cx="1981200" cy="461665"/>
          </a:xfrm>
          <a:prstGeom prst="rect">
            <a:avLst/>
          </a:prstGeom>
          <a:noFill/>
        </p:spPr>
        <p:txBody>
          <a:bodyPr wrap="square" rtlCol="0">
            <a:spAutoFit/>
          </a:bodyPr>
          <a:lstStyle/>
          <a:p>
            <a:r>
              <a:rPr lang="en-US" sz="2400" dirty="0" smtClean="0"/>
              <a:t>Initial  Clauses </a:t>
            </a:r>
            <a:endParaRPr lang="en-US" sz="2400" dirty="0"/>
          </a:p>
        </p:txBody>
      </p:sp>
      <mc:AlternateContent xmlns:mc="http://schemas.openxmlformats.org/markup-compatibility/2006" xmlns:a14="http://schemas.microsoft.com/office/drawing/2010/main">
        <mc:Choice Requires="a14">
          <p:sp>
            <p:nvSpPr>
              <p:cNvPr id="12" name="TextBox 11"/>
              <p:cNvSpPr txBox="1"/>
              <p:nvPr/>
            </p:nvSpPr>
            <p:spPr>
              <a:xfrm>
                <a:off x="5257800" y="3886200"/>
                <a:ext cx="1981200" cy="461665"/>
              </a:xfrm>
              <a:prstGeom prst="rect">
                <a:avLst/>
              </a:prstGeom>
              <a:noFill/>
            </p:spPr>
            <p:txBody>
              <a:bodyPr wrap="square" rtlCol="0">
                <a:spAutoFit/>
              </a:bodyPr>
              <a:lstStyle/>
              <a:p>
                <a14:m>
                  <m:oMath xmlns:m="http://schemas.openxmlformats.org/officeDocument/2006/math">
                    <m:r>
                      <a:rPr lang="en-US" sz="2400" i="1" smtClean="0">
                        <a:latin typeface="Cambria Math"/>
                        <a:ea typeface="Cambria Math"/>
                      </a:rPr>
                      <m:t>⊥</m:t>
                    </m:r>
                  </m:oMath>
                </a14:m>
                <a:r>
                  <a:rPr lang="en-US" sz="2400" dirty="0" smtClean="0"/>
                  <a:t> </a:t>
                </a:r>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257800" y="3886200"/>
                <a:ext cx="1981200" cy="461665"/>
              </a:xfrm>
              <a:prstGeom prst="rect">
                <a:avLst/>
              </a:prstGeom>
              <a:blipFill rotWithShape="1">
                <a:blip r:embed="rId3"/>
                <a:stretch>
                  <a:fillRect l="-308"/>
                </a:stretch>
              </a:blipFill>
            </p:spPr>
            <p:txBody>
              <a:bodyPr/>
              <a:lstStyle/>
              <a:p>
                <a:r>
                  <a:rPr lang="en-US">
                    <a:noFill/>
                  </a:rPr>
                  <a:t> </a:t>
                </a:r>
              </a:p>
            </p:txBody>
          </p:sp>
        </mc:Fallback>
      </mc:AlternateContent>
      <p:sp>
        <p:nvSpPr>
          <p:cNvPr id="13" name="Oval 12"/>
          <p:cNvSpPr/>
          <p:nvPr/>
        </p:nvSpPr>
        <p:spPr>
          <a:xfrm>
            <a:off x="1485900" y="2557165"/>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905000" y="2557165"/>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362200" y="2557165"/>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781300" y="2557165"/>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200400" y="2557165"/>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619500" y="2557165"/>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114800" y="2557165"/>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533900" y="2557165"/>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257800" y="2438400"/>
            <a:ext cx="1981200" cy="830997"/>
          </a:xfrm>
          <a:prstGeom prst="rect">
            <a:avLst/>
          </a:prstGeom>
          <a:noFill/>
        </p:spPr>
        <p:txBody>
          <a:bodyPr wrap="square" rtlCol="0">
            <a:spAutoFit/>
          </a:bodyPr>
          <a:lstStyle/>
          <a:p>
            <a:r>
              <a:rPr lang="en-US" sz="2400" dirty="0" smtClean="0"/>
              <a:t>Middle Layer (wide clauses) </a:t>
            </a:r>
            <a:endParaRPr lang="en-US" sz="2400" dirty="0"/>
          </a:p>
        </p:txBody>
      </p:sp>
      <p:grpSp>
        <p:nvGrpSpPr>
          <p:cNvPr id="43" name="Group 42"/>
          <p:cNvGrpSpPr/>
          <p:nvPr/>
        </p:nvGrpSpPr>
        <p:grpSpPr>
          <a:xfrm>
            <a:off x="1581150" y="2747665"/>
            <a:ext cx="3048000" cy="1323298"/>
            <a:chOff x="1581150" y="2747665"/>
            <a:chExt cx="3048000" cy="1323298"/>
          </a:xfrm>
        </p:grpSpPr>
        <p:cxnSp>
          <p:nvCxnSpPr>
            <p:cNvPr id="23" name="Curved Connector 22"/>
            <p:cNvCxnSpPr>
              <a:stCxn id="4" idx="1"/>
              <a:endCxn id="13" idx="4"/>
            </p:cNvCxnSpPr>
            <p:nvPr/>
          </p:nvCxnSpPr>
          <p:spPr>
            <a:xfrm rot="16200000" flipV="1">
              <a:off x="1666875" y="2661940"/>
              <a:ext cx="1323298" cy="1494748"/>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0"/>
              <a:endCxn id="14" idx="4"/>
            </p:cNvCxnSpPr>
            <p:nvPr/>
          </p:nvCxnSpPr>
          <p:spPr>
            <a:xfrm rot="16200000" flipV="1">
              <a:off x="1924050" y="2823865"/>
              <a:ext cx="1295400" cy="1143000"/>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0"/>
              <a:endCxn id="15" idx="4"/>
            </p:cNvCxnSpPr>
            <p:nvPr/>
          </p:nvCxnSpPr>
          <p:spPr>
            <a:xfrm rot="16200000" flipV="1">
              <a:off x="2152650" y="3052465"/>
              <a:ext cx="1295400" cy="685800"/>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4" idx="0"/>
              <a:endCxn id="16" idx="4"/>
            </p:cNvCxnSpPr>
            <p:nvPr/>
          </p:nvCxnSpPr>
          <p:spPr>
            <a:xfrm rot="16200000" flipV="1">
              <a:off x="2362200" y="3262015"/>
              <a:ext cx="1295400" cy="266700"/>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4" idx="0"/>
              <a:endCxn id="17" idx="4"/>
            </p:cNvCxnSpPr>
            <p:nvPr/>
          </p:nvCxnSpPr>
          <p:spPr>
            <a:xfrm rot="5400000" flipH="1" flipV="1">
              <a:off x="2571750" y="3319165"/>
              <a:ext cx="1295400" cy="152400"/>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4" idx="0"/>
              <a:endCxn id="18" idx="4"/>
            </p:cNvCxnSpPr>
            <p:nvPr/>
          </p:nvCxnSpPr>
          <p:spPr>
            <a:xfrm rot="5400000" flipH="1" flipV="1">
              <a:off x="2781300" y="3109615"/>
              <a:ext cx="1295400" cy="571500"/>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4" idx="7"/>
              <a:endCxn id="19" idx="4"/>
            </p:cNvCxnSpPr>
            <p:nvPr/>
          </p:nvCxnSpPr>
          <p:spPr>
            <a:xfrm rot="5400000" flipH="1" flipV="1">
              <a:off x="3048677" y="2909590"/>
              <a:ext cx="1323298" cy="999448"/>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4" idx="7"/>
              <a:endCxn id="20" idx="4"/>
            </p:cNvCxnSpPr>
            <p:nvPr/>
          </p:nvCxnSpPr>
          <p:spPr>
            <a:xfrm rot="5400000" flipH="1" flipV="1">
              <a:off x="3258227" y="2700040"/>
              <a:ext cx="1323298" cy="1418548"/>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955863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 Solvers and Proof Complexity</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76400"/>
                <a:ext cx="8229600" cy="4876800"/>
              </a:xfrm>
            </p:spPr>
            <p:txBody>
              <a:bodyPr>
                <a:normAutofit/>
              </a:bodyPr>
              <a:lstStyle/>
              <a:p>
                <a:r>
                  <a:rPr lang="en-US" dirty="0" smtClean="0"/>
                  <a:t>How can we get </a:t>
                </a:r>
                <a:r>
                  <a:rPr lang="en-US" dirty="0" smtClean="0">
                    <a:solidFill>
                      <a:schemeClr val="accent3">
                        <a:lumMod val="50000"/>
                      </a:schemeClr>
                    </a:solidFill>
                  </a:rPr>
                  <a:t>lower bounds </a:t>
                </a:r>
                <a:r>
                  <a:rPr lang="en-US" dirty="0" smtClean="0"/>
                  <a:t>for SAT Solvers?</a:t>
                </a:r>
              </a:p>
              <a:p>
                <a:r>
                  <a:rPr lang="en-US" dirty="0" smtClean="0"/>
                  <a:t>Analyzing search heuristics is very hard!</a:t>
                </a:r>
                <a:br>
                  <a:rPr lang="en-US" dirty="0" smtClean="0"/>
                </a:br>
                <a:r>
                  <a:rPr lang="en-US" dirty="0" smtClean="0"/>
                  <a:t>Instead, give that away. Focus on the proofs.</a:t>
                </a:r>
              </a:p>
              <a:p>
                <a:r>
                  <a:rPr lang="en-US" dirty="0" smtClean="0"/>
                  <a:t>If a CNF </a:t>
                </a:r>
                <a14:m>
                  <m:oMath xmlns:m="http://schemas.openxmlformats.org/officeDocument/2006/math">
                    <m:r>
                      <a:rPr lang="en-US" i="1" smtClean="0">
                        <a:latin typeface="Cambria Math"/>
                        <a:ea typeface="Cambria Math"/>
                      </a:rPr>
                      <m:t>𝜑</m:t>
                    </m:r>
                  </m:oMath>
                </a14:m>
                <a:r>
                  <a:rPr lang="en-US" dirty="0" smtClean="0"/>
                  <a:t> only has Resolution proofs of size </a:t>
                </a:r>
                <a14:m>
                  <m:oMath xmlns:m="http://schemas.openxmlformats.org/officeDocument/2006/math">
                    <m:r>
                      <a:rPr lang="en-US" i="1" dirty="0" smtClean="0">
                        <a:solidFill>
                          <a:srgbClr val="C00000"/>
                        </a:solidFill>
                        <a:latin typeface="Cambria Math"/>
                      </a:rPr>
                      <m:t>𝑡</m:t>
                    </m:r>
                  </m:oMath>
                </a14:m>
                <a:r>
                  <a:rPr lang="en-US" dirty="0" smtClean="0"/>
                  <a:t>, then </a:t>
                </a:r>
                <a14:m>
                  <m:oMath xmlns:m="http://schemas.openxmlformats.org/officeDocument/2006/math">
                    <m:r>
                      <a:rPr lang="en-US" i="1" dirty="0" smtClean="0">
                        <a:solidFill>
                          <a:srgbClr val="C00000"/>
                        </a:solidFill>
                        <a:latin typeface="Cambria Math"/>
                      </a:rPr>
                      <m:t>𝑡</m:t>
                    </m:r>
                  </m:oMath>
                </a14:m>
                <a:r>
                  <a:rPr lang="en-US" dirty="0" smtClean="0"/>
                  <a:t> lower bounds runtime for “ideal” solver</a:t>
                </a:r>
              </a:p>
              <a:p>
                <a:r>
                  <a:rPr lang="en-US" dirty="0" smtClean="0"/>
                  <a:t>Amazingly, we can get sharp bounds this way!</a:t>
                </a:r>
              </a:p>
              <a:p>
                <a:r>
                  <a:rPr lang="en-US" dirty="0" smtClean="0"/>
                  <a:t>Explicit CNFs known </a:t>
                </a:r>
                <a:r>
                  <a:rPr lang="en-US" dirty="0"/>
                  <a:t>with exponential s</a:t>
                </a:r>
                <a:r>
                  <a:rPr lang="en-US" dirty="0" smtClean="0"/>
                  <a:t>ize </a:t>
                </a:r>
                <a:r>
                  <a:rPr lang="en-US" dirty="0" smtClean="0">
                    <a:solidFill>
                      <a:schemeClr val="accent3">
                        <a:lumMod val="50000"/>
                      </a:schemeClr>
                    </a:solidFill>
                  </a:rPr>
                  <a:t>lower bounds</a:t>
                </a:r>
                <a:r>
                  <a:rPr lang="en-US" dirty="0" smtClean="0"/>
                  <a:t>. </a:t>
                </a:r>
                <a:r>
                  <a:rPr lang="en-US" sz="2400" dirty="0"/>
                  <a:t>[</a:t>
                </a:r>
                <a:r>
                  <a:rPr lang="en-US" sz="2400" dirty="0" err="1"/>
                  <a:t>Haken</a:t>
                </a:r>
                <a:r>
                  <a:rPr lang="en-US" sz="2400" dirty="0"/>
                  <a:t>, </a:t>
                </a:r>
                <a:r>
                  <a:rPr lang="en-US" sz="2400" dirty="0" smtClean="0"/>
                  <a:t>Urquhart</a:t>
                </a:r>
                <a:r>
                  <a:rPr lang="en-US" sz="2400" dirty="0"/>
                  <a:t>, </a:t>
                </a:r>
                <a:r>
                  <a:rPr lang="en-US" sz="2400" dirty="0" err="1"/>
                  <a:t>Chvátal</a:t>
                </a:r>
                <a:r>
                  <a:rPr lang="en-US" sz="2400" dirty="0"/>
                  <a:t> &amp; </a:t>
                </a:r>
                <a:r>
                  <a:rPr lang="en-US" sz="2400" dirty="0" err="1"/>
                  <a:t>Szemeredi</a:t>
                </a:r>
                <a:r>
                  <a:rPr lang="en-US" sz="2400" dirty="0"/>
                  <a:t>...]</a:t>
                </a:r>
                <a:r>
                  <a:rPr lang="en-US" sz="2800" dirty="0"/>
                  <a:t/>
                </a:r>
                <a:br>
                  <a:rPr lang="en-US" sz="2800" dirty="0"/>
                </a:b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76400"/>
                <a:ext cx="8229600" cy="4876800"/>
              </a:xfrm>
              <a:blipFill rotWithShape="1">
                <a:blip r:embed="rId2"/>
                <a:stretch>
                  <a:fillRect l="-1630" t="-1625" r="-1556"/>
                </a:stretch>
              </a:blipFill>
            </p:spPr>
            <p:txBody>
              <a:bodyPr/>
              <a:lstStyle/>
              <a:p>
                <a:r>
                  <a:rPr lang="en-US">
                    <a:noFill/>
                  </a:rPr>
                  <a:t> </a:t>
                </a:r>
              </a:p>
            </p:txBody>
          </p:sp>
        </mc:Fallback>
      </mc:AlternateContent>
    </p:spTree>
    <p:extLst>
      <p:ext uri="{BB962C8B-B14F-4D97-AF65-F5344CB8AC3E}">
        <p14:creationId xmlns:p14="http://schemas.microsoft.com/office/powerpoint/2010/main" val="62834503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High Level Overview of Lower Bound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257800"/>
              </a:xfrm>
            </p:spPr>
            <p:txBody>
              <a:bodyPr>
                <a:normAutofit/>
              </a:bodyPr>
              <a:lstStyle/>
              <a:p>
                <a:endParaRPr lang="en-US" dirty="0" smtClean="0"/>
              </a:p>
              <a:p>
                <a:endParaRPr lang="en-US" dirty="0"/>
              </a:p>
              <a:p>
                <a:endParaRPr lang="en-US" dirty="0" smtClean="0"/>
              </a:p>
              <a:p>
                <a:endParaRPr lang="en-US" dirty="0"/>
              </a:p>
              <a:p>
                <a:pPr marL="0" indent="0">
                  <a:buNone/>
                </a:pPr>
                <a:r>
                  <a:rPr lang="en-US" sz="2400" dirty="0" smtClean="0"/>
                  <a:t> </a:t>
                </a:r>
              </a:p>
              <a:p>
                <a:r>
                  <a:rPr lang="en-US" dirty="0" smtClean="0"/>
                  <a:t>Suppose that for any particular     ,    ,</a:t>
                </a:r>
                <a:br>
                  <a:rPr lang="en-US" dirty="0" smtClean="0"/>
                </a:br>
                <a14:m>
                  <m:oMath xmlns:m="http://schemas.openxmlformats.org/officeDocument/2006/math">
                    <m:func>
                      <m:funcPr>
                        <m:ctrlPr>
                          <a:rPr lang="en-US" b="0" i="1" smtClean="0">
                            <a:latin typeface="Cambria Math"/>
                          </a:rPr>
                        </m:ctrlPr>
                      </m:funcPr>
                      <m:fName>
                        <m:r>
                          <m:rPr>
                            <m:sty m:val="p"/>
                          </m:rPr>
                          <a:rPr lang="en-US" b="0" i="0" smtClean="0">
                            <a:latin typeface="Cambria Math"/>
                          </a:rPr>
                          <m:t>Pr</m:t>
                        </m:r>
                      </m:fName>
                      <m:e>
                        <m:d>
                          <m:dPr>
                            <m:begChr m:val="["/>
                            <m:endChr m:val="]"/>
                            <m:ctrlPr>
                              <a:rPr lang="en-US" b="0" i="1" smtClean="0">
                                <a:latin typeface="Cambria Math"/>
                              </a:rPr>
                            </m:ctrlPr>
                          </m:dPr>
                          <m:e>
                            <m:r>
                              <a:rPr lang="en-US" b="0" i="1" smtClean="0">
                                <a:latin typeface="Cambria Math"/>
                              </a:rPr>
                              <m:t>    </m:t>
                            </m:r>
                          </m:e>
                        </m:d>
                      </m:e>
                    </m:func>
                    <m:r>
                      <a:rPr lang="en-US" b="0" i="1" smtClean="0">
                        <a:latin typeface="Cambria Math"/>
                      </a:rPr>
                      <m:t>≤</m:t>
                    </m:r>
                    <m:r>
                      <a:rPr lang="en-US" b="0" i="1" smtClean="0">
                        <a:latin typeface="Cambria Math"/>
                      </a:rPr>
                      <m:t>𝑝</m:t>
                    </m:r>
                    <m:r>
                      <a:rPr lang="en-US" b="0" i="1" smtClean="0">
                        <a:latin typeface="Cambria Math"/>
                      </a:rPr>
                      <m:t>,</m:t>
                    </m:r>
                    <m:func>
                      <m:funcPr>
                        <m:ctrlPr>
                          <a:rPr lang="en-US" i="1">
                            <a:latin typeface="Cambria Math"/>
                          </a:rPr>
                        </m:ctrlPr>
                      </m:funcPr>
                      <m:fName>
                        <m:r>
                          <m:rPr>
                            <m:sty m:val="p"/>
                          </m:rPr>
                          <a:rPr lang="en-US">
                            <a:latin typeface="Cambria Math"/>
                          </a:rPr>
                          <m:t>Pr</m:t>
                        </m:r>
                      </m:fName>
                      <m:e>
                        <m:d>
                          <m:dPr>
                            <m:begChr m:val="["/>
                            <m:endChr m:val="]"/>
                            <m:ctrlPr>
                              <a:rPr lang="en-US" i="1">
                                <a:latin typeface="Cambria Math"/>
                              </a:rPr>
                            </m:ctrlPr>
                          </m:dPr>
                          <m:e>
                            <m:r>
                              <a:rPr lang="en-US" i="1">
                                <a:latin typeface="Cambria Math"/>
                              </a:rPr>
                              <m:t>    </m:t>
                            </m:r>
                          </m:e>
                        </m:d>
                      </m:e>
                    </m:func>
                    <m:r>
                      <a:rPr lang="en-US" i="1">
                        <a:latin typeface="Cambria Math"/>
                      </a:rPr>
                      <m:t>≤</m:t>
                    </m:r>
                    <m:r>
                      <a:rPr lang="en-US" i="1">
                        <a:latin typeface="Cambria Math"/>
                      </a:rPr>
                      <m:t>𝑝</m:t>
                    </m:r>
                    <m:r>
                      <a:rPr lang="en-US" i="1">
                        <a:latin typeface="Cambria Math"/>
                      </a:rPr>
                      <m:t>,</m:t>
                    </m:r>
                  </m:oMath>
                </a14:m>
                <a:r>
                  <a:rPr lang="en-US" dirty="0" smtClean="0"/>
                  <a:t> </a:t>
                </a:r>
                <a14:m>
                  <m:oMath xmlns:m="http://schemas.openxmlformats.org/officeDocument/2006/math">
                    <m:func>
                      <m:funcPr>
                        <m:ctrlPr>
                          <a:rPr lang="en-US" i="1">
                            <a:latin typeface="Cambria Math"/>
                          </a:rPr>
                        </m:ctrlPr>
                      </m:funcPr>
                      <m:fName>
                        <m:r>
                          <m:rPr>
                            <m:sty m:val="p"/>
                          </m:rPr>
                          <a:rPr lang="en-US">
                            <a:latin typeface="Cambria Math"/>
                          </a:rPr>
                          <m:t>Pr</m:t>
                        </m:r>
                      </m:fName>
                      <m:e>
                        <m:d>
                          <m:dPr>
                            <m:begChr m:val="["/>
                            <m:endChr m:val="]"/>
                            <m:ctrlPr>
                              <a:rPr lang="en-US" i="1">
                                <a:latin typeface="Cambria Math"/>
                              </a:rPr>
                            </m:ctrlPr>
                          </m:dPr>
                          <m:e>
                            <m:r>
                              <a:rPr lang="en-US" i="1">
                                <a:latin typeface="Cambria Math"/>
                              </a:rPr>
                              <m:t>    </m:t>
                            </m:r>
                            <m:r>
                              <a:rPr lang="en-US" b="0" i="1" smtClean="0">
                                <a:latin typeface="Cambria Math"/>
                              </a:rPr>
                              <m:t>  </m:t>
                            </m:r>
                            <m:r>
                              <m:rPr>
                                <m:sty m:val="p"/>
                              </m:rPr>
                              <a:rPr lang="en-US" b="0" i="0" smtClean="0">
                                <a:latin typeface="Cambria Math"/>
                              </a:rPr>
                              <m:t>and</m:t>
                            </m:r>
                            <m:r>
                              <a:rPr lang="en-US" b="0" i="1" smtClean="0">
                                <a:latin typeface="Cambria Math"/>
                              </a:rPr>
                              <m:t>      </m:t>
                            </m:r>
                          </m:e>
                        </m:d>
                      </m:e>
                    </m:func>
                    <m:r>
                      <a:rPr lang="en-US" i="1">
                        <a:latin typeface="Cambria Math"/>
                      </a:rPr>
                      <m:t>≤</m:t>
                    </m:r>
                    <m:sSup>
                      <m:sSupPr>
                        <m:ctrlPr>
                          <a:rPr lang="en-US" i="1" smtClean="0">
                            <a:latin typeface="Cambria Math"/>
                          </a:rPr>
                        </m:ctrlPr>
                      </m:sSupPr>
                      <m:e>
                        <m:r>
                          <a:rPr lang="en-US" b="0" i="1" smtClean="0">
                            <a:latin typeface="Cambria Math"/>
                          </a:rPr>
                          <m:t>𝑝</m:t>
                        </m:r>
                      </m:e>
                      <m:sup>
                        <m:r>
                          <a:rPr lang="en-US" b="0" i="1" smtClean="0">
                            <a:latin typeface="Cambria Math"/>
                          </a:rPr>
                          <m:t>2</m:t>
                        </m:r>
                      </m:sup>
                    </m:sSup>
                    <m:r>
                      <a:rPr lang="en-US" b="0" i="1" smtClean="0">
                        <a:latin typeface="Cambria Math"/>
                      </a:rPr>
                      <m:t>.</m:t>
                    </m:r>
                  </m:oMath>
                </a14:m>
                <a:r>
                  <a:rPr lang="en-US" dirty="0" smtClean="0"/>
                  <a:t/>
                </a:r>
                <a:br>
                  <a:rPr lang="en-US" dirty="0" smtClean="0"/>
                </a:br>
                <a:r>
                  <a:rPr lang="en-US" dirty="0" smtClean="0"/>
                  <a:t/>
                </a:r>
                <a:br>
                  <a:rPr lang="en-US" dirty="0" smtClean="0"/>
                </a:br>
                <a:r>
                  <a:rPr lang="en-US" dirty="0" smtClean="0"/>
                  <a:t>Then, </a:t>
                </a:r>
                <a14:m>
                  <m:oMath xmlns:m="http://schemas.openxmlformats.org/officeDocument/2006/math">
                    <m:sSup>
                      <m:sSupPr>
                        <m:ctrlPr>
                          <a:rPr lang="en-US" b="0" i="1" smtClean="0">
                            <a:latin typeface="Cambria Math"/>
                          </a:rPr>
                        </m:ctrlPr>
                      </m:sSupPr>
                      <m:e>
                        <m:r>
                          <m:rPr>
                            <m:sty m:val="p"/>
                          </m:rPr>
                          <a:rPr lang="en-US" b="0" i="0" smtClean="0">
                            <a:latin typeface="Cambria Math"/>
                          </a:rPr>
                          <m:t>Size</m:t>
                        </m:r>
                      </m:e>
                      <m:sup>
                        <m:r>
                          <a:rPr lang="en-US" b="0" i="1" smtClean="0">
                            <a:latin typeface="Cambria Math"/>
                          </a:rPr>
                          <m:t>2</m:t>
                        </m:r>
                      </m:sup>
                    </m:sSup>
                    <m:r>
                      <a:rPr lang="en-US" b="0" i="1" smtClean="0">
                        <a:latin typeface="Cambria Math"/>
                        <a:ea typeface="Cambria Math"/>
                      </a:rPr>
                      <m:t>∙</m:t>
                    </m:r>
                    <m:r>
                      <m:rPr>
                        <m:sty m:val="p"/>
                      </m:rPr>
                      <a:rPr lang="en-US" b="0" i="0" smtClean="0">
                        <a:latin typeface="Cambria Math"/>
                        <a:ea typeface="Cambria Math"/>
                      </a:rPr>
                      <m:t>Space</m:t>
                    </m:r>
                    <m:r>
                      <a:rPr lang="en-US" b="0" i="1" smtClean="0">
                        <a:latin typeface="Cambria Math"/>
                        <a:ea typeface="Cambria Math"/>
                      </a:rPr>
                      <m:t>≥</m:t>
                    </m:r>
                    <m:sSup>
                      <m:sSupPr>
                        <m:ctrlPr>
                          <a:rPr lang="en-US" b="0" i="1" smtClean="0">
                            <a:latin typeface="Cambria Math"/>
                            <a:ea typeface="Cambria Math"/>
                          </a:rPr>
                        </m:ctrlPr>
                      </m:sSupPr>
                      <m:e>
                        <m:r>
                          <a:rPr lang="en-US" b="0" i="1" smtClean="0">
                            <a:latin typeface="Cambria Math"/>
                            <a:ea typeface="Cambria Math"/>
                          </a:rPr>
                          <m:t>𝑝</m:t>
                        </m:r>
                      </m:e>
                      <m:sup>
                        <m:r>
                          <a:rPr lang="en-US" b="0" i="1" smtClean="0">
                            <a:latin typeface="Cambria Math"/>
                            <a:ea typeface="Cambria Math"/>
                          </a:rPr>
                          <m:t>−3</m:t>
                        </m:r>
                      </m:sup>
                    </m:sSup>
                  </m:oMath>
                </a14:m>
                <a:r>
                  <a:rPr lang="en-US" dirty="0" smtClean="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257800"/>
              </a:xfrm>
              <a:blipFill rotWithShape="1">
                <a:blip r:embed="rId3"/>
                <a:stretch>
                  <a:fillRect l="-1630"/>
                </a:stretch>
              </a:blipFill>
            </p:spPr>
            <p:txBody>
              <a:bodyPr/>
              <a:lstStyle/>
              <a:p>
                <a:r>
                  <a:rPr lang="en-US">
                    <a:noFill/>
                  </a:rPr>
                  <a:t> </a:t>
                </a:r>
              </a:p>
            </p:txBody>
          </p:sp>
        </mc:Fallback>
      </mc:AlternateContent>
      <p:sp>
        <p:nvSpPr>
          <p:cNvPr id="4" name="Oval 3"/>
          <p:cNvSpPr/>
          <p:nvPr/>
        </p:nvSpPr>
        <p:spPr>
          <a:xfrm>
            <a:off x="3048000" y="388620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981200" y="160020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743200" y="160020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429000" y="160020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114800" y="160020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257800" y="1464617"/>
            <a:ext cx="1981200" cy="461665"/>
          </a:xfrm>
          <a:prstGeom prst="rect">
            <a:avLst/>
          </a:prstGeom>
          <a:noFill/>
        </p:spPr>
        <p:txBody>
          <a:bodyPr wrap="square" rtlCol="0">
            <a:spAutoFit/>
          </a:bodyPr>
          <a:lstStyle/>
          <a:p>
            <a:r>
              <a:rPr lang="en-US" sz="2400" dirty="0" smtClean="0"/>
              <a:t>Initial  Clauses </a:t>
            </a:r>
            <a:endParaRPr lang="en-US" sz="2400" dirty="0"/>
          </a:p>
        </p:txBody>
      </p:sp>
      <mc:AlternateContent xmlns:mc="http://schemas.openxmlformats.org/markup-compatibility/2006" xmlns:a14="http://schemas.microsoft.com/office/drawing/2010/main">
        <mc:Choice Requires="a14">
          <p:sp>
            <p:nvSpPr>
              <p:cNvPr id="12" name="TextBox 11"/>
              <p:cNvSpPr txBox="1"/>
              <p:nvPr/>
            </p:nvSpPr>
            <p:spPr>
              <a:xfrm>
                <a:off x="5257800" y="3733800"/>
                <a:ext cx="1981200" cy="461665"/>
              </a:xfrm>
              <a:prstGeom prst="rect">
                <a:avLst/>
              </a:prstGeom>
              <a:noFill/>
            </p:spPr>
            <p:txBody>
              <a:bodyPr wrap="square" rtlCol="0">
                <a:spAutoFit/>
              </a:bodyPr>
              <a:lstStyle/>
              <a:p>
                <a14:m>
                  <m:oMath xmlns:m="http://schemas.openxmlformats.org/officeDocument/2006/math">
                    <m:r>
                      <a:rPr lang="en-US" sz="2400" i="1" smtClean="0">
                        <a:latin typeface="Cambria Math"/>
                        <a:ea typeface="Cambria Math"/>
                      </a:rPr>
                      <m:t>⊥</m:t>
                    </m:r>
                  </m:oMath>
                </a14:m>
                <a:r>
                  <a:rPr lang="en-US" sz="2400" dirty="0" smtClean="0"/>
                  <a:t> </a:t>
                </a:r>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257800" y="3733800"/>
                <a:ext cx="1981200" cy="461665"/>
              </a:xfrm>
              <a:prstGeom prst="rect">
                <a:avLst/>
              </a:prstGeom>
              <a:blipFill rotWithShape="1">
                <a:blip r:embed="rId4"/>
                <a:stretch>
                  <a:fillRect l="-308"/>
                </a:stretch>
              </a:blipFill>
            </p:spPr>
            <p:txBody>
              <a:bodyPr/>
              <a:lstStyle/>
              <a:p>
                <a:r>
                  <a:rPr lang="en-US">
                    <a:noFill/>
                  </a:rPr>
                  <a:t> </a:t>
                </a:r>
              </a:p>
            </p:txBody>
          </p:sp>
        </mc:Fallback>
      </mc:AlternateContent>
      <p:sp>
        <p:nvSpPr>
          <p:cNvPr id="13" name="Oval 12"/>
          <p:cNvSpPr/>
          <p:nvPr/>
        </p:nvSpPr>
        <p:spPr>
          <a:xfrm>
            <a:off x="1485900" y="3009900"/>
            <a:ext cx="190500" cy="1905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905000" y="3009900"/>
            <a:ext cx="190500" cy="1905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362200" y="3009900"/>
            <a:ext cx="190500" cy="1905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781300" y="3009900"/>
            <a:ext cx="190500" cy="1905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200400" y="3009900"/>
            <a:ext cx="190500" cy="1905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619500" y="3009900"/>
            <a:ext cx="190500" cy="1905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114800" y="3009900"/>
            <a:ext cx="190500" cy="1905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533900" y="3009900"/>
            <a:ext cx="190500" cy="1905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257800" y="2133600"/>
            <a:ext cx="2362200" cy="461665"/>
          </a:xfrm>
          <a:prstGeom prst="rect">
            <a:avLst/>
          </a:prstGeom>
          <a:noFill/>
        </p:spPr>
        <p:txBody>
          <a:bodyPr wrap="square" rtlCol="0">
            <a:spAutoFit/>
          </a:bodyPr>
          <a:lstStyle/>
          <a:p>
            <a:r>
              <a:rPr lang="en-US" sz="2400" dirty="0" smtClean="0"/>
              <a:t>Middle Layer 1</a:t>
            </a:r>
            <a:endParaRPr lang="en-US" sz="2400" dirty="0"/>
          </a:p>
        </p:txBody>
      </p:sp>
      <p:grpSp>
        <p:nvGrpSpPr>
          <p:cNvPr id="43" name="Group 42"/>
          <p:cNvGrpSpPr/>
          <p:nvPr/>
        </p:nvGrpSpPr>
        <p:grpSpPr>
          <a:xfrm>
            <a:off x="1581150" y="3200400"/>
            <a:ext cx="3048000" cy="713698"/>
            <a:chOff x="1581150" y="3276600"/>
            <a:chExt cx="3048000" cy="713698"/>
          </a:xfrm>
        </p:grpSpPr>
        <p:cxnSp>
          <p:nvCxnSpPr>
            <p:cNvPr id="23" name="Curved Connector 22"/>
            <p:cNvCxnSpPr>
              <a:stCxn id="4" idx="1"/>
              <a:endCxn id="13" idx="4"/>
            </p:cNvCxnSpPr>
            <p:nvPr/>
          </p:nvCxnSpPr>
          <p:spPr>
            <a:xfrm rot="16200000" flipV="1">
              <a:off x="1971675" y="2886075"/>
              <a:ext cx="713698" cy="1494748"/>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0"/>
              <a:endCxn id="14" idx="4"/>
            </p:cNvCxnSpPr>
            <p:nvPr/>
          </p:nvCxnSpPr>
          <p:spPr>
            <a:xfrm rot="16200000" flipV="1">
              <a:off x="2228850" y="3048000"/>
              <a:ext cx="685800" cy="1143000"/>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0"/>
              <a:endCxn id="15" idx="4"/>
            </p:cNvCxnSpPr>
            <p:nvPr/>
          </p:nvCxnSpPr>
          <p:spPr>
            <a:xfrm rot="16200000" flipV="1">
              <a:off x="2457450" y="3276600"/>
              <a:ext cx="685800" cy="685800"/>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4" idx="0"/>
              <a:endCxn id="16" idx="4"/>
            </p:cNvCxnSpPr>
            <p:nvPr/>
          </p:nvCxnSpPr>
          <p:spPr>
            <a:xfrm rot="16200000" flipV="1">
              <a:off x="2667000" y="3486150"/>
              <a:ext cx="685800" cy="266700"/>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4" idx="0"/>
              <a:endCxn id="17" idx="4"/>
            </p:cNvCxnSpPr>
            <p:nvPr/>
          </p:nvCxnSpPr>
          <p:spPr>
            <a:xfrm rot="5400000" flipH="1" flipV="1">
              <a:off x="2876550" y="3543300"/>
              <a:ext cx="685800" cy="152400"/>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4" idx="0"/>
              <a:endCxn id="18" idx="4"/>
            </p:cNvCxnSpPr>
            <p:nvPr/>
          </p:nvCxnSpPr>
          <p:spPr>
            <a:xfrm rot="5400000" flipH="1" flipV="1">
              <a:off x="3086100" y="3333750"/>
              <a:ext cx="685800" cy="571500"/>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4" idx="7"/>
              <a:endCxn id="19" idx="4"/>
            </p:cNvCxnSpPr>
            <p:nvPr/>
          </p:nvCxnSpPr>
          <p:spPr>
            <a:xfrm rot="5400000" flipH="1" flipV="1">
              <a:off x="3353477" y="3133725"/>
              <a:ext cx="713698" cy="999448"/>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4" idx="7"/>
              <a:endCxn id="20" idx="4"/>
            </p:cNvCxnSpPr>
            <p:nvPr/>
          </p:nvCxnSpPr>
          <p:spPr>
            <a:xfrm rot="5400000" flipH="1" flipV="1">
              <a:off x="3563027" y="2924175"/>
              <a:ext cx="713698" cy="1418548"/>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9" name="Oval 28"/>
          <p:cNvSpPr/>
          <p:nvPr/>
        </p:nvSpPr>
        <p:spPr>
          <a:xfrm>
            <a:off x="1485900" y="2286000"/>
            <a:ext cx="190500" cy="1905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905000" y="2286000"/>
            <a:ext cx="190500" cy="1905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362200" y="2286000"/>
            <a:ext cx="190500" cy="1905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2781300" y="2286000"/>
            <a:ext cx="190500" cy="1905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200400" y="2286000"/>
            <a:ext cx="190500" cy="1905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619500" y="2286000"/>
            <a:ext cx="190500" cy="1905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114800" y="2286000"/>
            <a:ext cx="190500" cy="1905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533900" y="2286000"/>
            <a:ext cx="190500" cy="1905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5257800" y="2891135"/>
            <a:ext cx="2362200" cy="461665"/>
          </a:xfrm>
          <a:prstGeom prst="rect">
            <a:avLst/>
          </a:prstGeom>
          <a:noFill/>
        </p:spPr>
        <p:txBody>
          <a:bodyPr wrap="square" rtlCol="0">
            <a:spAutoFit/>
          </a:bodyPr>
          <a:lstStyle/>
          <a:p>
            <a:r>
              <a:rPr lang="en-US" sz="2400" dirty="0" smtClean="0"/>
              <a:t>Middle Layer 2</a:t>
            </a:r>
            <a:endParaRPr lang="en-US" sz="2400" dirty="0"/>
          </a:p>
        </p:txBody>
      </p:sp>
      <p:cxnSp>
        <p:nvCxnSpPr>
          <p:cNvPr id="42" name="Curved Connector 41"/>
          <p:cNvCxnSpPr>
            <a:stCxn id="16" idx="0"/>
            <a:endCxn id="29" idx="4"/>
          </p:cNvCxnSpPr>
          <p:nvPr/>
        </p:nvCxnSpPr>
        <p:spPr>
          <a:xfrm rot="16200000" flipV="1">
            <a:off x="1962150" y="2095500"/>
            <a:ext cx="533400" cy="1295400"/>
          </a:xfrm>
          <a:prstGeom prst="curved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Curved Connector 43"/>
          <p:cNvCxnSpPr/>
          <p:nvPr/>
        </p:nvCxnSpPr>
        <p:spPr>
          <a:xfrm rot="16200000" flipV="1">
            <a:off x="3276601" y="2095499"/>
            <a:ext cx="533400" cy="1295400"/>
          </a:xfrm>
          <a:prstGeom prst="curved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Curved Connector 44"/>
          <p:cNvCxnSpPr>
            <a:stCxn id="13" idx="0"/>
            <a:endCxn id="32" idx="4"/>
          </p:cNvCxnSpPr>
          <p:nvPr/>
        </p:nvCxnSpPr>
        <p:spPr>
          <a:xfrm rot="5400000" flipH="1" flipV="1">
            <a:off x="1752600" y="2305050"/>
            <a:ext cx="533400" cy="876300"/>
          </a:xfrm>
          <a:prstGeom prst="curved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14" idx="0"/>
            <a:endCxn id="39" idx="4"/>
          </p:cNvCxnSpPr>
          <p:nvPr/>
        </p:nvCxnSpPr>
        <p:spPr>
          <a:xfrm rot="5400000" flipH="1" flipV="1">
            <a:off x="3048000" y="1428750"/>
            <a:ext cx="533400" cy="2628900"/>
          </a:xfrm>
          <a:prstGeom prst="curved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Curved Connector 47"/>
          <p:cNvCxnSpPr>
            <a:stCxn id="20" idx="0"/>
            <a:endCxn id="36" idx="4"/>
          </p:cNvCxnSpPr>
          <p:nvPr/>
        </p:nvCxnSpPr>
        <p:spPr>
          <a:xfrm rot="16200000" flipV="1">
            <a:off x="3905250" y="2286000"/>
            <a:ext cx="533400" cy="914400"/>
          </a:xfrm>
          <a:prstGeom prst="curved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Curved Connector 50"/>
          <p:cNvCxnSpPr>
            <a:stCxn id="17" idx="0"/>
            <a:endCxn id="30" idx="4"/>
          </p:cNvCxnSpPr>
          <p:nvPr/>
        </p:nvCxnSpPr>
        <p:spPr>
          <a:xfrm rot="16200000" flipV="1">
            <a:off x="2381250" y="2095500"/>
            <a:ext cx="533400" cy="1295400"/>
          </a:xfrm>
          <a:prstGeom prst="curved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Curved Connector 53"/>
          <p:cNvCxnSpPr>
            <a:stCxn id="18" idx="0"/>
            <a:endCxn id="35" idx="4"/>
          </p:cNvCxnSpPr>
          <p:nvPr/>
        </p:nvCxnSpPr>
        <p:spPr>
          <a:xfrm rot="16200000" flipV="1">
            <a:off x="3238500" y="2533650"/>
            <a:ext cx="533400" cy="419100"/>
          </a:xfrm>
          <a:prstGeom prst="curved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1524000" y="4610100"/>
            <a:ext cx="5372100" cy="647700"/>
            <a:chOff x="1524000" y="4762500"/>
            <a:chExt cx="5372100" cy="647700"/>
          </a:xfrm>
        </p:grpSpPr>
        <p:sp>
          <p:nvSpPr>
            <p:cNvPr id="57" name="Oval 56"/>
            <p:cNvSpPr/>
            <p:nvPr/>
          </p:nvSpPr>
          <p:spPr>
            <a:xfrm>
              <a:off x="1524000" y="5219700"/>
              <a:ext cx="190500" cy="1905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5562600" y="5219700"/>
              <a:ext cx="190500" cy="1905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3467100" y="5219700"/>
              <a:ext cx="190500" cy="1905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6705600" y="5219700"/>
              <a:ext cx="190500" cy="1905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6629400" y="4762500"/>
              <a:ext cx="190500" cy="1905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6134100" y="4762500"/>
              <a:ext cx="190500" cy="1905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3" name="Curved Connector 62"/>
          <p:cNvCxnSpPr>
            <a:stCxn id="15" idx="0"/>
            <a:endCxn id="38" idx="4"/>
          </p:cNvCxnSpPr>
          <p:nvPr/>
        </p:nvCxnSpPr>
        <p:spPr>
          <a:xfrm rot="5400000" flipH="1" flipV="1">
            <a:off x="3067050" y="1866900"/>
            <a:ext cx="533400" cy="1752600"/>
          </a:xfrm>
          <a:prstGeom prst="curved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3" idx="0"/>
            <a:endCxn id="29" idx="4"/>
          </p:cNvCxnSpPr>
          <p:nvPr/>
        </p:nvCxnSpPr>
        <p:spPr>
          <a:xfrm flipV="1">
            <a:off x="1581150" y="2476500"/>
            <a:ext cx="0"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4" idx="0"/>
            <a:endCxn id="30" idx="4"/>
          </p:cNvCxnSpPr>
          <p:nvPr/>
        </p:nvCxnSpPr>
        <p:spPr>
          <a:xfrm flipV="1">
            <a:off x="2000250" y="2476500"/>
            <a:ext cx="0"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5" idx="0"/>
            <a:endCxn id="32" idx="4"/>
          </p:cNvCxnSpPr>
          <p:nvPr/>
        </p:nvCxnSpPr>
        <p:spPr>
          <a:xfrm flipV="1">
            <a:off x="2457450" y="2476500"/>
            <a:ext cx="0"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6" idx="0"/>
            <a:endCxn id="33" idx="4"/>
          </p:cNvCxnSpPr>
          <p:nvPr/>
        </p:nvCxnSpPr>
        <p:spPr>
          <a:xfrm flipV="1">
            <a:off x="2876550" y="2476500"/>
            <a:ext cx="0"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17" idx="0"/>
            <a:endCxn id="35" idx="4"/>
          </p:cNvCxnSpPr>
          <p:nvPr/>
        </p:nvCxnSpPr>
        <p:spPr>
          <a:xfrm flipV="1">
            <a:off x="3295650" y="2476500"/>
            <a:ext cx="0"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8" idx="0"/>
            <a:endCxn id="36" idx="4"/>
          </p:cNvCxnSpPr>
          <p:nvPr/>
        </p:nvCxnSpPr>
        <p:spPr>
          <a:xfrm flipV="1">
            <a:off x="3714750" y="2476500"/>
            <a:ext cx="0"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9" idx="0"/>
            <a:endCxn id="38" idx="4"/>
          </p:cNvCxnSpPr>
          <p:nvPr/>
        </p:nvCxnSpPr>
        <p:spPr>
          <a:xfrm flipV="1">
            <a:off x="4210050" y="2476500"/>
            <a:ext cx="0"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0" idx="0"/>
            <a:endCxn id="39" idx="4"/>
          </p:cNvCxnSpPr>
          <p:nvPr/>
        </p:nvCxnSpPr>
        <p:spPr>
          <a:xfrm flipV="1">
            <a:off x="4629150" y="2476500"/>
            <a:ext cx="0"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83317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High Level Overview of Lower Bound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To see this, subdivide proof into many epochs and count how many paths flow across both layers in any single epoch vs. over several epochs. Previously, this argument was only known for expanders and </a:t>
                </a:r>
                <a:r>
                  <a:rPr lang="en-US" dirty="0" err="1" smtClean="0"/>
                  <a:t>superconcentrators</a:t>
                </a:r>
                <a:r>
                  <a:rPr lang="en-US" dirty="0" smtClean="0"/>
                  <a:t>.</a:t>
                </a:r>
              </a:p>
              <a:p>
                <a:r>
                  <a:rPr lang="en-US" dirty="0" smtClean="0"/>
                  <a:t>In general, if you have </a:t>
                </a:r>
                <a14:m>
                  <m:oMath xmlns:m="http://schemas.openxmlformats.org/officeDocument/2006/math">
                    <m:r>
                      <a:rPr lang="en-US" b="0" i="1" smtClean="0">
                        <a:solidFill>
                          <a:srgbClr val="FF0000"/>
                        </a:solidFill>
                        <a:latin typeface="Cambria Math"/>
                      </a:rPr>
                      <m:t>𝑙</m:t>
                    </m:r>
                  </m:oMath>
                </a14:m>
                <a:r>
                  <a:rPr lang="en-US" dirty="0" smtClean="0"/>
                  <a:t> layers, and for any </a:t>
                </a:r>
                <a14:m>
                  <m:oMath xmlns:m="http://schemas.openxmlformats.org/officeDocument/2006/math">
                    <m:r>
                      <a:rPr lang="en-US" b="0" i="1" smtClean="0">
                        <a:solidFill>
                          <a:schemeClr val="accent2">
                            <a:lumMod val="75000"/>
                          </a:schemeClr>
                        </a:solidFill>
                        <a:latin typeface="Cambria Math"/>
                      </a:rPr>
                      <m:t>𝑘</m:t>
                    </m:r>
                  </m:oMath>
                </a14:m>
                <a:r>
                  <a:rPr lang="en-US" dirty="0" smtClean="0">
                    <a:solidFill>
                      <a:schemeClr val="accent2">
                        <a:lumMod val="75000"/>
                      </a:schemeClr>
                    </a:solidFill>
                  </a:rPr>
                  <a:t> </a:t>
                </a:r>
                <a:r>
                  <a:rPr lang="en-US" dirty="0" smtClean="0"/>
                  <a:t>clauses in distinct layers, </a:t>
                </a:r>
                <a14:m>
                  <m:oMath xmlns:m="http://schemas.openxmlformats.org/officeDocument/2006/math">
                    <m:func>
                      <m:funcPr>
                        <m:ctrlPr>
                          <a:rPr lang="en-US" b="0" i="1" smtClean="0">
                            <a:latin typeface="Cambria Math"/>
                          </a:rPr>
                        </m:ctrlPr>
                      </m:funcPr>
                      <m:fName>
                        <m:r>
                          <m:rPr>
                            <m:sty m:val="p"/>
                          </m:rPr>
                          <a:rPr lang="en-US" b="0" i="0" smtClean="0">
                            <a:latin typeface="Cambria Math"/>
                          </a:rPr>
                          <m:t>Pr</m:t>
                        </m:r>
                      </m:fName>
                      <m:e>
                        <m:r>
                          <a:rPr lang="en-US" b="0" i="1" smtClean="0">
                            <a:latin typeface="Cambria Math"/>
                          </a:rPr>
                          <m:t>[</m:t>
                        </m:r>
                        <m:r>
                          <a:rPr lang="en-US" b="0" i="1" smtClean="0">
                            <a:latin typeface="Cambria Math"/>
                          </a:rPr>
                          <m:t>𝑟𝑒𝑎𝑐h</m:t>
                        </m:r>
                        <m:r>
                          <a:rPr lang="en-US" b="0" i="1" smtClean="0">
                            <a:latin typeface="Cambria Math"/>
                          </a:rPr>
                          <m:t> </m:t>
                        </m:r>
                        <m:r>
                          <a:rPr lang="en-US" b="0" i="1" smtClean="0">
                            <a:latin typeface="Cambria Math"/>
                          </a:rPr>
                          <m:t>𝑎𝑙𝑙</m:t>
                        </m:r>
                        <m:r>
                          <a:rPr lang="en-US" b="0" i="1" smtClean="0">
                            <a:latin typeface="Cambria Math"/>
                          </a:rPr>
                          <m:t>]</m:t>
                        </m:r>
                      </m:e>
                    </m:func>
                    <m:r>
                      <a:rPr lang="en-US" b="0" i="1" smtClean="0">
                        <a:latin typeface="Cambria Math"/>
                      </a:rPr>
                      <m:t>≤</m:t>
                    </m:r>
                    <m:sSup>
                      <m:sSupPr>
                        <m:ctrlPr>
                          <a:rPr lang="en-US" b="0" i="1" smtClean="0">
                            <a:latin typeface="Cambria Math"/>
                          </a:rPr>
                        </m:ctrlPr>
                      </m:sSupPr>
                      <m:e>
                        <m:r>
                          <a:rPr lang="en-US" b="0" i="1" smtClean="0">
                            <a:solidFill>
                              <a:srgbClr val="FF0000"/>
                            </a:solidFill>
                            <a:latin typeface="Cambria Math"/>
                          </a:rPr>
                          <m:t>𝑝</m:t>
                        </m:r>
                      </m:e>
                      <m:sup>
                        <m:r>
                          <a:rPr lang="en-US" b="0" i="1" smtClean="0">
                            <a:solidFill>
                              <a:schemeClr val="accent2">
                                <a:lumMod val="75000"/>
                              </a:schemeClr>
                            </a:solidFill>
                            <a:latin typeface="Cambria Math"/>
                          </a:rPr>
                          <m:t>𝑘</m:t>
                        </m:r>
                      </m:sup>
                    </m:sSup>
                  </m:oMath>
                </a14:m>
                <a:r>
                  <a:rPr lang="en-US" dirty="0" smtClean="0"/>
                  <a:t>,</a:t>
                </a:r>
                <a:br>
                  <a:rPr lang="en-US" dirty="0" smtClean="0"/>
                </a:br>
                <a:r>
                  <a:rPr lang="en-US" sz="2000" dirty="0" smtClean="0"/>
                  <a:t> </a:t>
                </a:r>
                <a:r>
                  <a:rPr lang="en-US" dirty="0" smtClean="0"/>
                  <a:t/>
                </a:r>
                <a:br>
                  <a:rPr lang="en-US" dirty="0" smtClean="0"/>
                </a:br>
                <a14:m>
                  <m:oMath xmlns:m="http://schemas.openxmlformats.org/officeDocument/2006/math">
                    <m:r>
                      <m:rPr>
                        <m:sty m:val="p"/>
                      </m:rPr>
                      <a:rPr lang="en-US" b="0" i="0" smtClean="0">
                        <a:solidFill>
                          <a:schemeClr val="accent1"/>
                        </a:solidFill>
                        <a:latin typeface="Cambria Math"/>
                      </a:rPr>
                      <m:t>Size</m:t>
                    </m:r>
                    <m:r>
                      <a:rPr lang="en-US" b="0" i="1" smtClean="0">
                        <a:latin typeface="Cambria Math"/>
                      </a:rPr>
                      <m:t>≥</m:t>
                    </m:r>
                    <m:sSup>
                      <m:sSupPr>
                        <m:ctrlPr>
                          <a:rPr lang="en-US" b="0" i="1" smtClean="0">
                            <a:latin typeface="Cambria Math"/>
                          </a:rPr>
                        </m:ctrlPr>
                      </m:sSupPr>
                      <m:e>
                        <m:d>
                          <m:dPr>
                            <m:ctrlPr>
                              <a:rPr lang="en-US" b="0" i="1" smtClean="0">
                                <a:latin typeface="Cambria Math"/>
                              </a:rPr>
                            </m:ctrlPr>
                          </m:dPr>
                          <m:e>
                            <m:f>
                              <m:fPr>
                                <m:type m:val="lin"/>
                                <m:ctrlPr>
                                  <a:rPr lang="en-US" b="0" i="1" smtClean="0">
                                    <a:latin typeface="Cambria Math"/>
                                    <a:ea typeface="Cambria Math"/>
                                  </a:rPr>
                                </m:ctrlPr>
                              </m:fPr>
                              <m:num>
                                <m:sSup>
                                  <m:sSupPr>
                                    <m:ctrlPr>
                                      <a:rPr lang="en-US" b="0" i="1" smtClean="0">
                                        <a:solidFill>
                                          <a:srgbClr val="FF0000"/>
                                        </a:solidFill>
                                        <a:latin typeface="Cambria Math"/>
                                        <a:ea typeface="Cambria Math"/>
                                      </a:rPr>
                                    </m:ctrlPr>
                                  </m:sSupPr>
                                  <m:e>
                                    <m:r>
                                      <a:rPr lang="en-US" b="0" i="1" smtClean="0">
                                        <a:solidFill>
                                          <a:srgbClr val="FF0000"/>
                                        </a:solidFill>
                                        <a:latin typeface="Cambria Math"/>
                                        <a:ea typeface="Cambria Math"/>
                                      </a:rPr>
                                      <m:t>𝑝</m:t>
                                    </m:r>
                                  </m:e>
                                  <m:sup>
                                    <m:r>
                                      <a:rPr lang="en-US" b="0" i="1" smtClean="0">
                                        <a:solidFill>
                                          <a:srgbClr val="FF0000"/>
                                        </a:solidFill>
                                        <a:latin typeface="Cambria Math"/>
                                        <a:ea typeface="Cambria Math"/>
                                      </a:rPr>
                                      <m:t>−1</m:t>
                                    </m:r>
                                  </m:sup>
                                </m:sSup>
                              </m:num>
                              <m:den>
                                <m:r>
                                  <m:rPr>
                                    <m:sty m:val="p"/>
                                  </m:rPr>
                                  <a:rPr lang="en-US">
                                    <a:solidFill>
                                      <a:schemeClr val="accent3">
                                        <a:lumMod val="50000"/>
                                      </a:schemeClr>
                                    </a:solidFill>
                                    <a:latin typeface="Cambria Math"/>
                                    <a:ea typeface="Cambria Math"/>
                                  </a:rPr>
                                  <m:t>Space</m:t>
                                </m:r>
                              </m:den>
                            </m:f>
                          </m:e>
                        </m:d>
                      </m:e>
                      <m:sup>
                        <m:r>
                          <m:rPr>
                            <m:sty m:val="p"/>
                          </m:rPr>
                          <a:rPr lang="el-GR" b="0" i="1" smtClean="0">
                            <a:solidFill>
                              <a:srgbClr val="FF0000"/>
                            </a:solidFill>
                            <a:latin typeface="Cambria Math"/>
                            <a:ea typeface="Cambria Math"/>
                          </a:rPr>
                          <m:t>Ω</m:t>
                        </m:r>
                        <m:d>
                          <m:dPr>
                            <m:ctrlPr>
                              <a:rPr lang="el-GR" b="0" i="1" smtClean="0">
                                <a:solidFill>
                                  <a:srgbClr val="FF0000"/>
                                </a:solidFill>
                                <a:latin typeface="Cambria Math"/>
                                <a:ea typeface="Cambria Math"/>
                              </a:rPr>
                            </m:ctrlPr>
                          </m:dPr>
                          <m:e>
                            <m:f>
                              <m:fPr>
                                <m:type m:val="lin"/>
                                <m:ctrlPr>
                                  <a:rPr lang="el-GR" b="0" i="1" smtClean="0">
                                    <a:solidFill>
                                      <a:srgbClr val="FF0000"/>
                                    </a:solidFill>
                                    <a:latin typeface="Cambria Math"/>
                                    <a:ea typeface="Cambria Math"/>
                                  </a:rPr>
                                </m:ctrlPr>
                              </m:fPr>
                              <m:num>
                                <m:func>
                                  <m:funcPr>
                                    <m:ctrlPr>
                                      <a:rPr lang="en-US" b="0" i="1" smtClean="0">
                                        <a:solidFill>
                                          <a:srgbClr val="FF0000"/>
                                        </a:solidFill>
                                        <a:latin typeface="Cambria Math"/>
                                        <a:ea typeface="Cambria Math"/>
                                      </a:rPr>
                                    </m:ctrlPr>
                                  </m:funcPr>
                                  <m:fName>
                                    <m:r>
                                      <m:rPr>
                                        <m:sty m:val="p"/>
                                      </m:rPr>
                                      <a:rPr lang="en-US" b="0" i="0" smtClean="0">
                                        <a:solidFill>
                                          <a:srgbClr val="FF0000"/>
                                        </a:solidFill>
                                        <a:latin typeface="Cambria Math"/>
                                        <a:ea typeface="Cambria Math"/>
                                      </a:rPr>
                                      <m:t>log</m:t>
                                    </m:r>
                                  </m:fName>
                                  <m:e>
                                    <m:r>
                                      <a:rPr lang="en-US" b="0" i="1" smtClean="0">
                                        <a:solidFill>
                                          <a:srgbClr val="FF0000"/>
                                        </a:solidFill>
                                        <a:latin typeface="Cambria Math"/>
                                        <a:ea typeface="Cambria Math"/>
                                      </a:rPr>
                                      <m:t>𝑙</m:t>
                                    </m:r>
                                  </m:e>
                                </m:func>
                              </m:num>
                              <m:den>
                                <m:func>
                                  <m:funcPr>
                                    <m:ctrlPr>
                                      <a:rPr lang="en-US" b="0" i="1" smtClean="0">
                                        <a:solidFill>
                                          <a:srgbClr val="FF0000"/>
                                        </a:solidFill>
                                        <a:latin typeface="Cambria Math"/>
                                        <a:ea typeface="Cambria Math"/>
                                      </a:rPr>
                                    </m:ctrlPr>
                                  </m:funcPr>
                                  <m:fName>
                                    <m:r>
                                      <m:rPr>
                                        <m:sty m:val="p"/>
                                      </m:rPr>
                                      <a:rPr lang="en-US" b="0" i="0" smtClean="0">
                                        <a:solidFill>
                                          <a:srgbClr val="FF0000"/>
                                        </a:solidFill>
                                        <a:latin typeface="Cambria Math"/>
                                        <a:ea typeface="Cambria Math"/>
                                      </a:rPr>
                                      <m:t>log</m:t>
                                    </m:r>
                                  </m:fName>
                                  <m:e>
                                    <m:func>
                                      <m:funcPr>
                                        <m:ctrlPr>
                                          <a:rPr lang="en-US" b="0" i="1" smtClean="0">
                                            <a:solidFill>
                                              <a:srgbClr val="FF0000"/>
                                            </a:solidFill>
                                            <a:latin typeface="Cambria Math"/>
                                            <a:ea typeface="Cambria Math"/>
                                          </a:rPr>
                                        </m:ctrlPr>
                                      </m:funcPr>
                                      <m:fName>
                                        <m:r>
                                          <m:rPr>
                                            <m:sty m:val="p"/>
                                          </m:rPr>
                                          <a:rPr lang="en-US" b="0" i="0" smtClean="0">
                                            <a:solidFill>
                                              <a:srgbClr val="FF0000"/>
                                            </a:solidFill>
                                            <a:latin typeface="Cambria Math"/>
                                            <a:ea typeface="Cambria Math"/>
                                          </a:rPr>
                                          <m:t>log</m:t>
                                        </m:r>
                                      </m:fName>
                                      <m:e>
                                        <m:r>
                                          <a:rPr lang="en-US" b="0" i="1" smtClean="0">
                                            <a:solidFill>
                                              <a:srgbClr val="FF0000"/>
                                            </a:solidFill>
                                            <a:latin typeface="Cambria Math"/>
                                            <a:ea typeface="Cambria Math"/>
                                          </a:rPr>
                                          <m:t>𝑙</m:t>
                                        </m:r>
                                      </m:e>
                                    </m:func>
                                  </m:e>
                                </m:func>
                              </m:den>
                            </m:f>
                          </m:e>
                        </m:d>
                      </m:sup>
                    </m:sSup>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r="-667"/>
                </a:stretch>
              </a:blipFill>
            </p:spPr>
            <p:txBody>
              <a:bodyPr/>
              <a:lstStyle/>
              <a:p>
                <a:r>
                  <a:rPr lang="en-US">
                    <a:noFill/>
                  </a:rPr>
                  <a:t> </a:t>
                </a:r>
              </a:p>
            </p:txBody>
          </p:sp>
        </mc:Fallback>
      </mc:AlternateContent>
    </p:spTree>
    <p:extLst>
      <p:ext uri="{BB962C8B-B14F-4D97-AF65-F5344CB8AC3E}">
        <p14:creationId xmlns:p14="http://schemas.microsoft.com/office/powerpoint/2010/main" val="328727207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Isoperimetric Inequality</a:t>
            </a:r>
            <a:endParaRPr lang="en-US" dirty="0"/>
          </a:p>
        </p:txBody>
      </p:sp>
      <p:sp>
        <p:nvSpPr>
          <p:cNvPr id="3" name="Content Placeholder 2"/>
          <p:cNvSpPr>
            <a:spLocks noGrp="1"/>
          </p:cNvSpPr>
          <p:nvPr>
            <p:ph idx="1"/>
          </p:nvPr>
        </p:nvSpPr>
        <p:spPr>
          <a:xfrm>
            <a:off x="457200" y="1295400"/>
            <a:ext cx="8382000" cy="5410200"/>
          </a:xfrm>
        </p:spPr>
        <p:txBody>
          <a:bodyPr>
            <a:normAutofit/>
          </a:bodyPr>
          <a:lstStyle/>
          <a:p>
            <a:pPr marL="0" indent="0">
              <a:buNone/>
            </a:pPr>
            <a:endParaRPr lang="en-US" dirty="0" smtClean="0"/>
          </a:p>
          <a:p>
            <a:pPr marL="0" indent="0">
              <a:buNone/>
            </a:pPr>
            <a:r>
              <a:rPr lang="en-US" dirty="0" smtClean="0"/>
              <a:t>If the sets aren’t essentially blocks, we’re done.</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If they are blocks, reduce to the line:</a:t>
            </a:r>
            <a:endParaRPr lang="en-US" dirty="0"/>
          </a:p>
          <a:p>
            <a:pPr marL="0" indent="0">
              <a:buNone/>
            </a:pPr>
            <a:endParaRPr lang="en-US" dirty="0" smtClean="0"/>
          </a:p>
          <a:p>
            <a:pPr marL="0" indent="0">
              <a:buNone/>
            </a:pPr>
            <a:endParaRPr lang="en-US" dirty="0"/>
          </a:p>
          <a:p>
            <a:pPr marL="0" indent="0">
              <a:buNone/>
            </a:pPr>
            <a:endParaRPr lang="en-US" dirty="0"/>
          </a:p>
        </p:txBody>
      </p:sp>
      <p:sp>
        <p:nvSpPr>
          <p:cNvPr id="4" name="Oval 3"/>
          <p:cNvSpPr/>
          <p:nvPr/>
        </p:nvSpPr>
        <p:spPr>
          <a:xfrm>
            <a:off x="1524000" y="28956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524000" y="32004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524000" y="3505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524000" y="38100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16764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 idx="6"/>
          </p:cNvCxnSpPr>
          <p:nvPr/>
        </p:nvCxnSpPr>
        <p:spPr>
          <a:xfrm>
            <a:off x="1676400" y="29718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76400" y="2990850"/>
            <a:ext cx="381000"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1676400" y="2990850"/>
            <a:ext cx="381000" cy="895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1676400" y="2971800"/>
            <a:ext cx="381000" cy="90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1676400" y="29718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676400" y="3276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1676400" y="3581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6764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6764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6764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676400" y="3276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676400" y="3581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676400" y="32766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1676400" y="29718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1676400" y="3286125"/>
            <a:ext cx="381000"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2057400" y="28956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2057400" y="32004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2057400" y="3505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2057400" y="38100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p:nvPr/>
        </p:nvCxnSpPr>
        <p:spPr>
          <a:xfrm>
            <a:off x="22098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4" idx="6"/>
          </p:cNvCxnSpPr>
          <p:nvPr/>
        </p:nvCxnSpPr>
        <p:spPr>
          <a:xfrm>
            <a:off x="2209800" y="29718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209800" y="2990850"/>
            <a:ext cx="381000"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flipV="1">
            <a:off x="2209800" y="2990850"/>
            <a:ext cx="381000" cy="895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2209800" y="2971800"/>
            <a:ext cx="381000" cy="90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2209800" y="29718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2209800" y="3276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2209800" y="3581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22098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22098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2098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2209800" y="3276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2209800" y="3581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209800" y="32766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2209800" y="29718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V="1">
            <a:off x="2209800" y="3286125"/>
            <a:ext cx="381000"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2590800" y="28956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2590800" y="32004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2590800" y="3505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2590800" y="38100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p:nvPr/>
        </p:nvCxnSpPr>
        <p:spPr>
          <a:xfrm>
            <a:off x="27432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94" idx="6"/>
          </p:cNvCxnSpPr>
          <p:nvPr/>
        </p:nvCxnSpPr>
        <p:spPr>
          <a:xfrm>
            <a:off x="2743200" y="29718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2743200" y="2990850"/>
            <a:ext cx="381000"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flipV="1">
            <a:off x="2743200" y="2990850"/>
            <a:ext cx="381000" cy="895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2743200" y="2971800"/>
            <a:ext cx="381000" cy="90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2743200" y="29718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2743200" y="3276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2743200" y="3581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27432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27432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7432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2743200" y="3276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743200" y="3581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743200" y="32766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V="1">
            <a:off x="2743200" y="29718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V="1">
            <a:off x="2743200" y="3286125"/>
            <a:ext cx="381000"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3124200" y="28956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3124200" y="32004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3124200" y="3505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3124200" y="38100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p:cNvCxnSpPr/>
          <p:nvPr/>
        </p:nvCxnSpPr>
        <p:spPr>
          <a:xfrm>
            <a:off x="32766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14" idx="6"/>
          </p:cNvCxnSpPr>
          <p:nvPr/>
        </p:nvCxnSpPr>
        <p:spPr>
          <a:xfrm>
            <a:off x="3276600" y="29718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3276600" y="2990850"/>
            <a:ext cx="381000"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flipV="1">
            <a:off x="3276600" y="2990850"/>
            <a:ext cx="381000" cy="895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3276600" y="2971800"/>
            <a:ext cx="381000" cy="90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V="1">
            <a:off x="3276600" y="29718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V="1">
            <a:off x="3276600" y="3276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V="1">
            <a:off x="3276600" y="3581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32766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32766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32766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276600" y="3276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3276600" y="3581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276600" y="32766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V="1">
            <a:off x="3276600" y="29718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V="1">
            <a:off x="3276600" y="3286125"/>
            <a:ext cx="381000"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134" name="Oval 133"/>
          <p:cNvSpPr/>
          <p:nvPr/>
        </p:nvSpPr>
        <p:spPr>
          <a:xfrm>
            <a:off x="36576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36576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3657600" y="3505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3657600" y="38100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8" name="Straight Connector 137"/>
          <p:cNvCxnSpPr/>
          <p:nvPr/>
        </p:nvCxnSpPr>
        <p:spPr>
          <a:xfrm>
            <a:off x="38100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34" idx="6"/>
          </p:cNvCxnSpPr>
          <p:nvPr/>
        </p:nvCxnSpPr>
        <p:spPr>
          <a:xfrm>
            <a:off x="3810000" y="29718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3810000" y="2990850"/>
            <a:ext cx="381000"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H="1" flipV="1">
            <a:off x="3810000" y="2990850"/>
            <a:ext cx="381000" cy="895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H="1">
            <a:off x="3810000" y="2971800"/>
            <a:ext cx="381000" cy="90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V="1">
            <a:off x="3810000" y="29718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V="1">
            <a:off x="3810000" y="3276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V="1">
            <a:off x="3810000" y="3581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38100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38100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38100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3810000" y="3276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3810000" y="3581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3810000" y="32766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V="1">
            <a:off x="3810000" y="29718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V="1">
            <a:off x="3810000" y="3286125"/>
            <a:ext cx="381000"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154" name="Oval 153"/>
          <p:cNvSpPr/>
          <p:nvPr/>
        </p:nvSpPr>
        <p:spPr>
          <a:xfrm>
            <a:off x="41910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4191000" y="32004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4191000" y="3505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4191000" y="38100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8" name="Straight Connector 157"/>
          <p:cNvCxnSpPr/>
          <p:nvPr/>
        </p:nvCxnSpPr>
        <p:spPr>
          <a:xfrm>
            <a:off x="43434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p:cNvCxnSpPr>
            <a:stCxn id="154" idx="6"/>
          </p:cNvCxnSpPr>
          <p:nvPr/>
        </p:nvCxnSpPr>
        <p:spPr>
          <a:xfrm>
            <a:off x="4343400" y="29718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4343400" y="2990850"/>
            <a:ext cx="381000"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H="1" flipV="1">
            <a:off x="4343400" y="2990850"/>
            <a:ext cx="381000" cy="895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a:off x="4343400" y="2971800"/>
            <a:ext cx="381000" cy="90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4343400" y="29718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V="1">
            <a:off x="4343400" y="3276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V="1">
            <a:off x="4343400" y="3581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43434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43434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43434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4343400" y="3276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4343400" y="3581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4343400" y="32766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flipV="1">
            <a:off x="4343400" y="29718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flipV="1">
            <a:off x="4343400" y="3286125"/>
            <a:ext cx="381000"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174" name="Oval 173"/>
          <p:cNvSpPr/>
          <p:nvPr/>
        </p:nvSpPr>
        <p:spPr>
          <a:xfrm>
            <a:off x="47244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p:cNvSpPr/>
          <p:nvPr/>
        </p:nvSpPr>
        <p:spPr>
          <a:xfrm>
            <a:off x="47244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47244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p:cNvSpPr/>
          <p:nvPr/>
        </p:nvSpPr>
        <p:spPr>
          <a:xfrm>
            <a:off x="4724400" y="3810000"/>
            <a:ext cx="152400" cy="1524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8" name="Straight Connector 177"/>
          <p:cNvCxnSpPr/>
          <p:nvPr/>
        </p:nvCxnSpPr>
        <p:spPr>
          <a:xfrm>
            <a:off x="48768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9" name="Straight Connector 178"/>
          <p:cNvCxnSpPr>
            <a:stCxn id="174" idx="6"/>
          </p:cNvCxnSpPr>
          <p:nvPr/>
        </p:nvCxnSpPr>
        <p:spPr>
          <a:xfrm>
            <a:off x="4876800" y="29718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4876800" y="2990850"/>
            <a:ext cx="381000"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H="1" flipV="1">
            <a:off x="4876800" y="2990850"/>
            <a:ext cx="381000" cy="895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H="1">
            <a:off x="4876800" y="2971800"/>
            <a:ext cx="381000" cy="90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V="1">
            <a:off x="4876800" y="29718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V="1">
            <a:off x="4876800" y="3276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V="1">
            <a:off x="4876800" y="3581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48768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48768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48768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4876800" y="3276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4876800" y="3581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4876800" y="32766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flipV="1">
            <a:off x="4876800" y="29718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V="1">
            <a:off x="4876800" y="3286125"/>
            <a:ext cx="381000"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194" name="Oval 193"/>
          <p:cNvSpPr/>
          <p:nvPr/>
        </p:nvSpPr>
        <p:spPr>
          <a:xfrm>
            <a:off x="5257800" y="2895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52578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52578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52578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8" name="Straight Connector 197"/>
          <p:cNvCxnSpPr/>
          <p:nvPr/>
        </p:nvCxnSpPr>
        <p:spPr>
          <a:xfrm>
            <a:off x="54102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9" name="Straight Connector 198"/>
          <p:cNvCxnSpPr>
            <a:stCxn id="194" idx="6"/>
          </p:cNvCxnSpPr>
          <p:nvPr/>
        </p:nvCxnSpPr>
        <p:spPr>
          <a:xfrm>
            <a:off x="5410200" y="29718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5410200" y="2990850"/>
            <a:ext cx="381000"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flipH="1" flipV="1">
            <a:off x="5410200" y="2990850"/>
            <a:ext cx="381000" cy="895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flipH="1">
            <a:off x="5410200" y="2971800"/>
            <a:ext cx="381000" cy="90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flipV="1">
            <a:off x="5410200" y="29718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flipV="1">
            <a:off x="5410200" y="3276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V="1">
            <a:off x="5410200" y="3581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54102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54102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54102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5410200" y="3276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5410200" y="3581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a:off x="5410200" y="32766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flipV="1">
            <a:off x="5410200" y="29718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flipV="1">
            <a:off x="5410200" y="3286125"/>
            <a:ext cx="381000"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214" name="Oval 213"/>
          <p:cNvSpPr/>
          <p:nvPr/>
        </p:nvSpPr>
        <p:spPr>
          <a:xfrm>
            <a:off x="5791200" y="2895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57912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57912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57912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8" name="Straight Connector 217"/>
          <p:cNvCxnSpPr/>
          <p:nvPr/>
        </p:nvCxnSpPr>
        <p:spPr>
          <a:xfrm>
            <a:off x="59436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9" name="Straight Connector 218"/>
          <p:cNvCxnSpPr>
            <a:stCxn id="214" idx="6"/>
          </p:cNvCxnSpPr>
          <p:nvPr/>
        </p:nvCxnSpPr>
        <p:spPr>
          <a:xfrm>
            <a:off x="5943600" y="29718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5943600" y="2990850"/>
            <a:ext cx="381000"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flipH="1" flipV="1">
            <a:off x="5943600" y="2990850"/>
            <a:ext cx="381000" cy="895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flipH="1">
            <a:off x="5943600" y="2971800"/>
            <a:ext cx="381000" cy="90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5943600" y="29718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flipV="1">
            <a:off x="5943600" y="3276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5943600" y="3581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59436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a:off x="59436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a:off x="59436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a:off x="5943600" y="3276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5943600" y="3581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5943600" y="32766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flipV="1">
            <a:off x="5943600" y="29718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flipV="1">
            <a:off x="5943600" y="3286125"/>
            <a:ext cx="381000"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234" name="Oval 233"/>
          <p:cNvSpPr/>
          <p:nvPr/>
        </p:nvSpPr>
        <p:spPr>
          <a:xfrm>
            <a:off x="6324600" y="2895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6324600"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63246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p:nvPr/>
        </p:nvSpPr>
        <p:spPr>
          <a:xfrm>
            <a:off x="63246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8" name="Straight Connector 237"/>
          <p:cNvCxnSpPr/>
          <p:nvPr/>
        </p:nvCxnSpPr>
        <p:spPr>
          <a:xfrm>
            <a:off x="64770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a:stCxn id="234" idx="6"/>
          </p:cNvCxnSpPr>
          <p:nvPr/>
        </p:nvCxnSpPr>
        <p:spPr>
          <a:xfrm>
            <a:off x="6477000" y="29718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6477000" y="2990850"/>
            <a:ext cx="381000"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flipH="1" flipV="1">
            <a:off x="6477000" y="2990850"/>
            <a:ext cx="381000" cy="895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flipH="1">
            <a:off x="6477000" y="2971800"/>
            <a:ext cx="381000" cy="90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V="1">
            <a:off x="6477000" y="29718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V="1">
            <a:off x="6477000" y="3276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flipV="1">
            <a:off x="6477000" y="3581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64770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64770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a:off x="64770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6477000" y="3276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6477000" y="3581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6477000" y="32766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flipV="1">
            <a:off x="6477000" y="29718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flipV="1">
            <a:off x="6477000" y="3286125"/>
            <a:ext cx="381000"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254" name="Oval 253"/>
          <p:cNvSpPr/>
          <p:nvPr/>
        </p:nvSpPr>
        <p:spPr>
          <a:xfrm>
            <a:off x="6858000" y="2895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6858000" y="32004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6858000" y="35052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Oval 256"/>
          <p:cNvSpPr/>
          <p:nvPr/>
        </p:nvSpPr>
        <p:spPr>
          <a:xfrm>
            <a:off x="6858000" y="38100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8" name="Straight Connector 257"/>
          <p:cNvCxnSpPr/>
          <p:nvPr/>
        </p:nvCxnSpPr>
        <p:spPr>
          <a:xfrm>
            <a:off x="7010400" y="2971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9" name="Straight Connector 258"/>
          <p:cNvCxnSpPr>
            <a:stCxn id="254" idx="6"/>
          </p:cNvCxnSpPr>
          <p:nvPr/>
        </p:nvCxnSpPr>
        <p:spPr>
          <a:xfrm>
            <a:off x="7010400" y="29718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a:off x="7010400" y="2990850"/>
            <a:ext cx="381000"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flipH="1" flipV="1">
            <a:off x="7010400" y="2990850"/>
            <a:ext cx="381000" cy="895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flipH="1">
            <a:off x="7010400" y="2971800"/>
            <a:ext cx="381000" cy="90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flipV="1">
            <a:off x="7010400" y="29718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flipV="1">
            <a:off x="7010400" y="3276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flipV="1">
            <a:off x="7010400" y="3581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7010400" y="3276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a:off x="7010400" y="3581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7010400" y="3886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p:nvCxnSpPr>
        <p:spPr>
          <a:xfrm>
            <a:off x="7010400" y="3276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a:off x="7010400" y="3581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7010400" y="32766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flipV="1">
            <a:off x="7010400" y="2971800"/>
            <a:ext cx="381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flipV="1">
            <a:off x="7010400" y="3286125"/>
            <a:ext cx="381000"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274" name="Oval 273"/>
          <p:cNvSpPr/>
          <p:nvPr/>
        </p:nvSpPr>
        <p:spPr>
          <a:xfrm>
            <a:off x="7391400" y="2895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p:cNvSpPr/>
          <p:nvPr/>
        </p:nvSpPr>
        <p:spPr>
          <a:xfrm>
            <a:off x="7391400" y="32004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p:cNvSpPr/>
          <p:nvPr/>
        </p:nvSpPr>
        <p:spPr>
          <a:xfrm>
            <a:off x="7391400" y="35052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p:cNvSpPr/>
          <p:nvPr/>
        </p:nvSpPr>
        <p:spPr>
          <a:xfrm>
            <a:off x="7391400" y="38100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657347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Intervals on the line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Let </a:t>
                </a:r>
                <a14:m>
                  <m:oMath xmlns:m="http://schemas.openxmlformats.org/officeDocument/2006/math">
                    <m:d>
                      <m:dPr>
                        <m:begChr m:val="["/>
                        <m:endChr m:val="]"/>
                        <m:ctrlPr>
                          <a:rPr lang="en-US" b="0" i="1" smtClean="0">
                            <a:latin typeface="Cambria Math"/>
                          </a:rPr>
                        </m:ctrlPr>
                      </m:dPr>
                      <m:e>
                        <m:sSub>
                          <m:sSubPr>
                            <m:ctrlPr>
                              <a:rPr lang="en-US" b="0" i="1" smtClean="0">
                                <a:latin typeface="Cambria Math"/>
                              </a:rPr>
                            </m:ctrlPr>
                          </m:sSubPr>
                          <m:e>
                            <m:r>
                              <a:rPr lang="en-US" b="0" i="1" smtClean="0">
                                <a:latin typeface="Cambria Math"/>
                              </a:rPr>
                              <m:t>𝑎</m:t>
                            </m:r>
                          </m:e>
                          <m:sub>
                            <m:r>
                              <a:rPr lang="en-US" b="0" i="1" smtClean="0">
                                <a:latin typeface="Cambria Math"/>
                              </a:rPr>
                              <m:t>1</m:t>
                            </m:r>
                          </m:sub>
                        </m:sSub>
                        <m:r>
                          <a:rPr lang="en-US" b="0" i="1" smtClean="0">
                            <a:latin typeface="Cambria Math"/>
                          </a:rPr>
                          <m:t>,</m:t>
                        </m:r>
                        <m:sSub>
                          <m:sSubPr>
                            <m:ctrlPr>
                              <a:rPr lang="en-US" b="0" i="1" smtClean="0">
                                <a:latin typeface="Cambria Math"/>
                              </a:rPr>
                            </m:ctrlPr>
                          </m:sSubPr>
                          <m:e>
                            <m:r>
                              <a:rPr lang="en-US" b="0" i="1" smtClean="0">
                                <a:latin typeface="Cambria Math"/>
                              </a:rPr>
                              <m:t>𝑏</m:t>
                            </m:r>
                          </m:e>
                          <m:sub>
                            <m:r>
                              <a:rPr lang="en-US" b="0" i="1" smtClean="0">
                                <a:latin typeface="Cambria Math"/>
                              </a:rPr>
                              <m:t>1</m:t>
                            </m:r>
                          </m:sub>
                        </m:sSub>
                      </m:e>
                    </m:d>
                    <m:r>
                      <a:rPr lang="en-US" b="0" i="1" smtClean="0">
                        <a:latin typeface="Cambria Math"/>
                      </a:rPr>
                      <m:t>,…,</m:t>
                    </m:r>
                    <m:r>
                      <a:rPr lang="en-US" i="1">
                        <a:latin typeface="Cambria Math"/>
                      </a:rPr>
                      <m:t>[</m:t>
                    </m:r>
                    <m:sSub>
                      <m:sSubPr>
                        <m:ctrlPr>
                          <a:rPr lang="en-US" i="1">
                            <a:latin typeface="Cambria Math"/>
                          </a:rPr>
                        </m:ctrlPr>
                      </m:sSubPr>
                      <m:e>
                        <m:r>
                          <a:rPr lang="en-US" i="1">
                            <a:latin typeface="Cambria Math"/>
                          </a:rPr>
                          <m:t>𝑎</m:t>
                        </m:r>
                      </m:e>
                      <m:sub>
                        <m:r>
                          <a:rPr lang="en-US" b="0" i="1" smtClean="0">
                            <a:latin typeface="Cambria Math"/>
                          </a:rPr>
                          <m:t>𝑘</m:t>
                        </m:r>
                      </m:sub>
                    </m:sSub>
                    <m:r>
                      <a:rPr lang="en-US" i="1">
                        <a:latin typeface="Cambria Math"/>
                      </a:rPr>
                      <m:t>,</m:t>
                    </m:r>
                    <m:sSub>
                      <m:sSubPr>
                        <m:ctrlPr>
                          <a:rPr lang="en-US" i="1" smtClean="0">
                            <a:latin typeface="Cambria Math"/>
                          </a:rPr>
                        </m:ctrlPr>
                      </m:sSubPr>
                      <m:e>
                        <m:r>
                          <a:rPr lang="en-US" i="1">
                            <a:latin typeface="Cambria Math"/>
                          </a:rPr>
                          <m:t>𝑏</m:t>
                        </m:r>
                      </m:e>
                      <m:sub>
                        <m:r>
                          <a:rPr lang="en-US" b="0" i="1" smtClean="0">
                            <a:latin typeface="Cambria Math"/>
                          </a:rPr>
                          <m:t>𝑘</m:t>
                        </m:r>
                      </m:sub>
                    </m:sSub>
                    <m:r>
                      <a:rPr lang="en-US" i="1">
                        <a:latin typeface="Cambria Math"/>
                      </a:rPr>
                      <m:t>]</m:t>
                    </m:r>
                  </m:oMath>
                </a14:m>
                <a:r>
                  <a:rPr lang="en-US" dirty="0" smtClean="0"/>
                  <a:t> be intervals on the line, such that</a:t>
                </a:r>
                <a14:m>
                  <m:oMath xmlns:m="http://schemas.openxmlformats.org/officeDocument/2006/math">
                    <m:r>
                      <a:rPr lang="en-US" i="1" dirty="0" smtClean="0">
                        <a:latin typeface="Cambria Math"/>
                      </a:rPr>
                      <m:t> </m:t>
                    </m:r>
                    <m:sSub>
                      <m:sSubPr>
                        <m:ctrlPr>
                          <a:rPr lang="en-US" i="1">
                            <a:latin typeface="Cambria Math"/>
                          </a:rPr>
                        </m:ctrlPr>
                      </m:sSubPr>
                      <m:e>
                        <m:r>
                          <a:rPr lang="en-US" b="0" i="1" smtClean="0">
                            <a:latin typeface="Cambria Math"/>
                          </a:rPr>
                          <m:t>𝑏</m:t>
                        </m:r>
                      </m:e>
                      <m:sub>
                        <m:r>
                          <a:rPr lang="en-US" i="1">
                            <a:latin typeface="Cambria Math"/>
                          </a:rPr>
                          <m:t>𝑘</m:t>
                        </m:r>
                      </m:sub>
                    </m:sSub>
                    <m:r>
                      <a:rPr lang="en-US" b="0" i="1" smtClean="0">
                        <a:latin typeface="Cambria Math"/>
                      </a:rPr>
                      <m:t>−</m:t>
                    </m:r>
                    <m:sSub>
                      <m:sSubPr>
                        <m:ctrlPr>
                          <a:rPr lang="en-US" i="1">
                            <a:latin typeface="Cambria Math"/>
                          </a:rPr>
                        </m:ctrlPr>
                      </m:sSubPr>
                      <m:e>
                        <m:r>
                          <a:rPr lang="en-US" b="0" i="1" smtClean="0">
                            <a:latin typeface="Cambria Math"/>
                          </a:rPr>
                          <m:t>𝑎</m:t>
                        </m:r>
                      </m:e>
                      <m:sub>
                        <m:r>
                          <a:rPr lang="en-US" i="1">
                            <a:latin typeface="Cambria Math"/>
                          </a:rPr>
                          <m:t>𝑘</m:t>
                        </m:r>
                      </m:sub>
                    </m:sSub>
                    <m:r>
                      <a:rPr lang="en-US" b="0" i="1" smtClean="0">
                        <a:latin typeface="Cambria Math"/>
                      </a:rPr>
                      <m:t>≥2(</m:t>
                    </m:r>
                    <m:sSub>
                      <m:sSubPr>
                        <m:ctrlPr>
                          <a:rPr lang="en-US" i="1">
                            <a:latin typeface="Cambria Math"/>
                          </a:rPr>
                        </m:ctrlPr>
                      </m:sSubPr>
                      <m:e>
                        <m:r>
                          <a:rPr lang="en-US" i="1">
                            <a:latin typeface="Cambria Math"/>
                          </a:rPr>
                          <m:t>𝑏</m:t>
                        </m:r>
                      </m:e>
                      <m:sub>
                        <m:r>
                          <a:rPr lang="en-US" i="1">
                            <a:latin typeface="Cambria Math"/>
                          </a:rPr>
                          <m:t>𝑘</m:t>
                        </m:r>
                        <m:r>
                          <a:rPr lang="en-US" b="0" i="1" smtClean="0">
                            <a:latin typeface="Cambria Math"/>
                          </a:rPr>
                          <m:t>−1</m:t>
                        </m:r>
                      </m:sub>
                    </m:sSub>
                    <m:r>
                      <a:rPr lang="en-US" i="1">
                        <a:latin typeface="Cambria Math"/>
                      </a:rPr>
                      <m:t>−</m:t>
                    </m:r>
                    <m:sSub>
                      <m:sSubPr>
                        <m:ctrlPr>
                          <a:rPr lang="en-US" i="1">
                            <a:latin typeface="Cambria Math"/>
                          </a:rPr>
                        </m:ctrlPr>
                      </m:sSubPr>
                      <m:e>
                        <m:r>
                          <a:rPr lang="en-US" i="1">
                            <a:latin typeface="Cambria Math"/>
                          </a:rPr>
                          <m:t>𝑎</m:t>
                        </m:r>
                      </m:e>
                      <m:sub>
                        <m:r>
                          <a:rPr lang="en-US" i="1">
                            <a:latin typeface="Cambria Math"/>
                          </a:rPr>
                          <m:t>𝑘</m:t>
                        </m:r>
                        <m:r>
                          <a:rPr lang="en-US" b="0" i="1" smtClean="0">
                            <a:latin typeface="Cambria Math"/>
                          </a:rPr>
                          <m:t>−1</m:t>
                        </m:r>
                      </m:sub>
                    </m:sSub>
                  </m:oMath>
                </a14:m>
                <a:r>
                  <a:rPr lang="en-US" dirty="0" smtClean="0"/>
                  <a:t>)</a:t>
                </a:r>
              </a:p>
              <a:p>
                <a:endParaRPr lang="en-US" dirty="0" smtClean="0"/>
              </a:p>
              <a:p>
                <a:r>
                  <a:rPr lang="en-US" dirty="0" smtClean="0"/>
                  <a:t>Let </a:t>
                </a:r>
                <a14:m>
                  <m:oMath xmlns:m="http://schemas.openxmlformats.org/officeDocument/2006/math">
                    <m:r>
                      <a:rPr lang="en-US" i="1" smtClean="0">
                        <a:latin typeface="Cambria Math"/>
                        <a:ea typeface="Cambria Math"/>
                      </a:rPr>
                      <m:t>𝜇</m:t>
                    </m:r>
                    <m:r>
                      <a:rPr lang="en-US" b="0" i="1" smtClean="0">
                        <a:latin typeface="Cambria Math"/>
                        <a:ea typeface="Cambria Math"/>
                      </a:rPr>
                      <m:t>(</m:t>
                    </m:r>
                    <m:r>
                      <a:rPr lang="en-US" b="0" i="1" smtClean="0">
                        <a:latin typeface="Cambria Math"/>
                        <a:ea typeface="Cambria Math"/>
                      </a:rPr>
                      <m:t>𝑘</m:t>
                    </m:r>
                    <m:r>
                      <a:rPr lang="en-US" b="0" i="1" smtClean="0">
                        <a:latin typeface="Cambria Math"/>
                        <a:ea typeface="Cambria Math"/>
                      </a:rPr>
                      <m:t>)</m:t>
                    </m:r>
                  </m:oMath>
                </a14:m>
                <a:r>
                  <a:rPr lang="en-US" dirty="0" smtClean="0"/>
                  <a:t> be the minimum number of distinct endpoints of intervals in such a configuration.</a:t>
                </a:r>
              </a:p>
              <a:p>
                <a:endParaRPr lang="en-US" dirty="0" smtClean="0"/>
              </a:p>
              <a:p>
                <a:r>
                  <a:rPr lang="en-US" dirty="0" smtClean="0"/>
                  <a:t>Then, a simple inductive proof shows </a:t>
                </a:r>
                <a14:m>
                  <m:oMath xmlns:m="http://schemas.openxmlformats.org/officeDocument/2006/math">
                    <m:r>
                      <a:rPr lang="en-US" i="1" smtClean="0">
                        <a:latin typeface="Cambria Math"/>
                        <a:ea typeface="Cambria Math"/>
                      </a:rPr>
                      <m:t>𝜇</m:t>
                    </m:r>
                    <m:d>
                      <m:dPr>
                        <m:ctrlPr>
                          <a:rPr lang="en-US" b="0" i="1" smtClean="0">
                            <a:latin typeface="Cambria Math"/>
                            <a:ea typeface="Cambria Math"/>
                          </a:rPr>
                        </m:ctrlPr>
                      </m:dPr>
                      <m:e>
                        <m:r>
                          <a:rPr lang="en-US" b="0" i="1" smtClean="0">
                            <a:latin typeface="Cambria Math"/>
                            <a:ea typeface="Cambria Math"/>
                          </a:rPr>
                          <m:t>𝑘</m:t>
                        </m:r>
                      </m:e>
                    </m:d>
                    <m:r>
                      <a:rPr lang="en-US" b="0" i="1" smtClean="0">
                        <a:latin typeface="Cambria Math"/>
                        <a:ea typeface="Cambria Math"/>
                      </a:rPr>
                      <m:t>≥</m:t>
                    </m:r>
                    <m:r>
                      <a:rPr lang="en-US" b="0" i="1" smtClean="0">
                        <a:latin typeface="Cambria Math"/>
                        <a:ea typeface="Cambria Math"/>
                      </a:rPr>
                      <m:t>𝑘</m:t>
                    </m:r>
                    <m:r>
                      <a:rPr lang="en-US" b="0" i="1" smtClean="0">
                        <a:latin typeface="Cambria Math"/>
                        <a:ea typeface="Cambria Math"/>
                      </a:rPr>
                      <m:t>+1</m:t>
                    </m:r>
                  </m:oMath>
                </a14:m>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617"/>
                </a:stretch>
              </a:blipFill>
            </p:spPr>
            <p:txBody>
              <a:bodyPr/>
              <a:lstStyle/>
              <a:p>
                <a:r>
                  <a:rPr lang="en-US">
                    <a:noFill/>
                  </a:rPr>
                  <a:t> </a:t>
                </a:r>
              </a:p>
            </p:txBody>
          </p:sp>
        </mc:Fallback>
      </mc:AlternateContent>
    </p:spTree>
    <p:extLst>
      <p:ext uri="{BB962C8B-B14F-4D97-AF65-F5344CB8AC3E}">
        <p14:creationId xmlns:p14="http://schemas.microsoft.com/office/powerpoint/2010/main" val="75782514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69427" y="304800"/>
            <a:ext cx="8898373" cy="5832491"/>
          </a:xfrm>
          <a:prstGeom prst="rect">
            <a:avLst/>
          </a:prstGeom>
        </p:spPr>
      </p:pic>
      <p:sp>
        <p:nvSpPr>
          <p:cNvPr id="5" name="TextBox 4"/>
          <p:cNvSpPr txBox="1"/>
          <p:nvPr/>
        </p:nvSpPr>
        <p:spPr>
          <a:xfrm>
            <a:off x="3429000" y="875377"/>
            <a:ext cx="2359620" cy="707886"/>
          </a:xfrm>
          <a:prstGeom prst="rect">
            <a:avLst/>
          </a:prstGeom>
          <a:noFill/>
        </p:spPr>
        <p:txBody>
          <a:bodyPr wrap="none" rtlCol="0">
            <a:spAutoFit/>
          </a:bodyPr>
          <a:lstStyle/>
          <a:p>
            <a:r>
              <a:rPr lang="en-US" sz="4000" dirty="0" smtClean="0"/>
              <a:t>Proof DAG</a:t>
            </a:r>
            <a:endParaRPr lang="en-US" sz="4000" dirty="0"/>
          </a:p>
        </p:txBody>
      </p:sp>
    </p:spTree>
    <p:extLst>
      <p:ext uri="{BB962C8B-B14F-4D97-AF65-F5344CB8AC3E}">
        <p14:creationId xmlns:p14="http://schemas.microsoft.com/office/powerpoint/2010/main" val="359129280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69427" y="304800"/>
            <a:ext cx="8898373" cy="5832491"/>
          </a:xfrm>
          <a:prstGeom prst="rect">
            <a:avLst/>
          </a:prstGeom>
        </p:spPr>
      </p:pic>
      <p:sp>
        <p:nvSpPr>
          <p:cNvPr id="5" name="TextBox 4"/>
          <p:cNvSpPr txBox="1"/>
          <p:nvPr/>
        </p:nvSpPr>
        <p:spPr>
          <a:xfrm>
            <a:off x="3429000" y="875377"/>
            <a:ext cx="2359620" cy="707886"/>
          </a:xfrm>
          <a:prstGeom prst="rect">
            <a:avLst/>
          </a:prstGeom>
          <a:noFill/>
        </p:spPr>
        <p:txBody>
          <a:bodyPr wrap="none" rtlCol="0">
            <a:spAutoFit/>
          </a:bodyPr>
          <a:lstStyle/>
          <a:p>
            <a:r>
              <a:rPr lang="en-US" sz="4000" dirty="0" smtClean="0"/>
              <a:t>Proof DAG</a:t>
            </a:r>
            <a:endParaRPr lang="en-US" sz="4000" dirty="0"/>
          </a:p>
        </p:txBody>
      </p:sp>
      <p:sp>
        <p:nvSpPr>
          <p:cNvPr id="16" name="TextBox 15"/>
          <p:cNvSpPr txBox="1"/>
          <p:nvPr/>
        </p:nvSpPr>
        <p:spPr>
          <a:xfrm>
            <a:off x="161694" y="3886200"/>
            <a:ext cx="5019906" cy="2554545"/>
          </a:xfrm>
          <a:prstGeom prst="rect">
            <a:avLst/>
          </a:prstGeom>
          <a:noFill/>
        </p:spPr>
        <p:txBody>
          <a:bodyPr wrap="square" rtlCol="0">
            <a:spAutoFit/>
          </a:bodyPr>
          <a:lstStyle/>
          <a:p>
            <a:r>
              <a:rPr lang="en-US" sz="3200" b="1" dirty="0" smtClean="0">
                <a:solidFill>
                  <a:srgbClr val="C00000"/>
                </a:solidFill>
              </a:rPr>
              <a:t>“Regular”:</a:t>
            </a:r>
            <a:r>
              <a:rPr lang="en-US" sz="3200" b="1" dirty="0" smtClean="0"/>
              <a:t/>
            </a:r>
            <a:br>
              <a:rPr lang="en-US" sz="3200" b="1" dirty="0" smtClean="0"/>
            </a:br>
            <a:r>
              <a:rPr lang="en-US" sz="3200" dirty="0" smtClean="0"/>
              <a:t>On every </a:t>
            </a:r>
            <a:br>
              <a:rPr lang="en-US" sz="3200" dirty="0" smtClean="0"/>
            </a:br>
            <a:r>
              <a:rPr lang="en-US" sz="3200" b="1" dirty="0" smtClean="0">
                <a:solidFill>
                  <a:schemeClr val="tx2"/>
                </a:solidFill>
              </a:rPr>
              <a:t>root to leaf path,</a:t>
            </a:r>
          </a:p>
          <a:p>
            <a:r>
              <a:rPr lang="en-US" sz="3200" dirty="0"/>
              <a:t>n</a:t>
            </a:r>
            <a:r>
              <a:rPr lang="en-US" sz="3200" dirty="0" smtClean="0"/>
              <a:t>o variable resolved </a:t>
            </a:r>
            <a:br>
              <a:rPr lang="en-US" sz="3200" dirty="0" smtClean="0"/>
            </a:br>
            <a:r>
              <a:rPr lang="en-US" sz="3200" dirty="0" smtClean="0"/>
              <a:t>more than once.</a:t>
            </a:r>
            <a:endParaRPr lang="en-US" sz="3200" dirty="0"/>
          </a:p>
        </p:txBody>
      </p:sp>
      <p:grpSp>
        <p:nvGrpSpPr>
          <p:cNvPr id="28" name="Group 27"/>
          <p:cNvGrpSpPr/>
          <p:nvPr/>
        </p:nvGrpSpPr>
        <p:grpSpPr>
          <a:xfrm>
            <a:off x="721877" y="381000"/>
            <a:ext cx="4989039" cy="5712755"/>
            <a:chOff x="685800" y="533400"/>
            <a:chExt cx="4989039" cy="5712755"/>
          </a:xfrm>
        </p:grpSpPr>
        <p:cxnSp>
          <p:nvCxnSpPr>
            <p:cNvPr id="18" name="Straight Connector 17"/>
            <p:cNvCxnSpPr/>
            <p:nvPr/>
          </p:nvCxnSpPr>
          <p:spPr>
            <a:xfrm flipV="1">
              <a:off x="4553350" y="5428326"/>
              <a:ext cx="1121489" cy="817829"/>
            </a:xfrm>
            <a:prstGeom prst="line">
              <a:avLst/>
            </a:prstGeom>
            <a:ln w="254000" cap="rnd">
              <a:solidFill>
                <a:schemeClr val="accent1">
                  <a:shade val="95000"/>
                  <a:satMod val="10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674839" y="3657600"/>
              <a:ext cx="0" cy="1770726"/>
            </a:xfrm>
            <a:prstGeom prst="line">
              <a:avLst/>
            </a:prstGeom>
            <a:ln w="254000" cap="rnd">
              <a:solidFill>
                <a:schemeClr val="accent1">
                  <a:shade val="95000"/>
                  <a:satMod val="10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553350" y="2819400"/>
              <a:ext cx="1121489" cy="838200"/>
            </a:xfrm>
            <a:prstGeom prst="line">
              <a:avLst/>
            </a:prstGeom>
            <a:ln w="254000" cap="rnd">
              <a:solidFill>
                <a:schemeClr val="accent1">
                  <a:shade val="95000"/>
                  <a:satMod val="10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337935" y="1371600"/>
              <a:ext cx="2215415" cy="1447800"/>
            </a:xfrm>
            <a:prstGeom prst="line">
              <a:avLst/>
            </a:prstGeom>
            <a:ln w="254000" cap="rnd">
              <a:solidFill>
                <a:schemeClr val="accent1">
                  <a:shade val="95000"/>
                  <a:satMod val="10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85800" y="533400"/>
              <a:ext cx="1652135" cy="838200"/>
            </a:xfrm>
            <a:prstGeom prst="line">
              <a:avLst/>
            </a:prstGeom>
            <a:ln w="254000" cap="rnd">
              <a:solidFill>
                <a:schemeClr val="accent1">
                  <a:shade val="95000"/>
                  <a:satMod val="105000"/>
                  <a:alpha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9303867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Tradeoffs for Regular Resolution</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b="1" dirty="0" smtClean="0"/>
              <a:t>Theorem :</a:t>
            </a:r>
            <a:r>
              <a:rPr lang="en-US" dirty="0" smtClean="0"/>
              <a:t> For any </a:t>
            </a:r>
            <a:r>
              <a:rPr lang="en-US" b="1" dirty="0" smtClean="0">
                <a:solidFill>
                  <a:srgbClr val="C00000"/>
                </a:solidFill>
              </a:rPr>
              <a:t>k</a:t>
            </a:r>
            <a:r>
              <a:rPr lang="en-US" dirty="0" smtClean="0"/>
              <a:t>, 4-CNF formulas (</a:t>
            </a:r>
            <a:r>
              <a:rPr lang="en-US" dirty="0" err="1" smtClean="0"/>
              <a:t>Tseitin</a:t>
            </a:r>
            <a:r>
              <a:rPr lang="en-US" dirty="0" smtClean="0"/>
              <a:t> formulas on long and skinny grid graphs) </a:t>
            </a:r>
            <a:br>
              <a:rPr lang="en-US" dirty="0" smtClean="0"/>
            </a:br>
            <a:r>
              <a:rPr lang="en-US" dirty="0" smtClean="0"/>
              <a:t>of size </a:t>
            </a:r>
            <a:r>
              <a:rPr lang="en-US" b="1" dirty="0" smtClean="0">
                <a:solidFill>
                  <a:srgbClr val="C00000"/>
                </a:solidFill>
                <a:sym typeface="Symbol"/>
              </a:rPr>
              <a:t>n</a:t>
            </a:r>
            <a:r>
              <a:rPr lang="en-US" dirty="0" smtClean="0"/>
              <a:t> </a:t>
            </a:r>
            <a:r>
              <a:rPr lang="en-US" dirty="0" smtClean="0">
                <a:sym typeface="Symbol"/>
              </a:rPr>
              <a:t>with</a:t>
            </a:r>
            <a:endParaRPr lang="en-US" dirty="0">
              <a:sym typeface="Symbol"/>
            </a:endParaRPr>
          </a:p>
          <a:p>
            <a:pPr lvl="1"/>
            <a:r>
              <a:rPr lang="en-US" dirty="0" smtClean="0">
                <a:sym typeface="Symbol"/>
              </a:rPr>
              <a:t>R</a:t>
            </a:r>
            <a:r>
              <a:rPr lang="en-US" i="1" dirty="0" smtClean="0">
                <a:sym typeface="Symbol"/>
              </a:rPr>
              <a:t>egular resolution refutations</a:t>
            </a:r>
            <a:r>
              <a:rPr lang="en-US" dirty="0" smtClean="0">
                <a:sym typeface="Symbol"/>
              </a:rPr>
              <a:t> </a:t>
            </a:r>
            <a:r>
              <a:rPr lang="en-US" dirty="0" smtClean="0"/>
              <a:t>in </a:t>
            </a:r>
            <a:r>
              <a:rPr lang="en-US" dirty="0" smtClean="0">
                <a:solidFill>
                  <a:schemeClr val="tx2"/>
                </a:solidFill>
              </a:rPr>
              <a:t>size</a:t>
            </a:r>
            <a:r>
              <a:rPr lang="en-US" dirty="0" smtClean="0"/>
              <a:t> </a:t>
            </a:r>
            <a:r>
              <a:rPr lang="en-US" b="1" dirty="0">
                <a:solidFill>
                  <a:srgbClr val="C00000"/>
                </a:solidFill>
              </a:rPr>
              <a:t>n</a:t>
            </a:r>
            <a:r>
              <a:rPr lang="en-US" b="1" baseline="30000" dirty="0">
                <a:solidFill>
                  <a:srgbClr val="C00000"/>
                </a:solidFill>
              </a:rPr>
              <a:t>k+1</a:t>
            </a:r>
            <a:r>
              <a:rPr lang="en-US" dirty="0"/>
              <a:t>, </a:t>
            </a:r>
            <a:r>
              <a:rPr lang="en-US" dirty="0" smtClean="0"/>
              <a:t>       </a:t>
            </a:r>
            <a:r>
              <a:rPr lang="en-US" dirty="0" smtClean="0">
                <a:solidFill>
                  <a:schemeClr val="accent3">
                    <a:lumMod val="50000"/>
                  </a:schemeClr>
                </a:solidFill>
              </a:rPr>
              <a:t>Space</a:t>
            </a:r>
            <a:r>
              <a:rPr lang="en-US" dirty="0" smtClean="0"/>
              <a:t> </a:t>
            </a:r>
            <a:r>
              <a:rPr lang="en-US" b="1" dirty="0" err="1">
                <a:solidFill>
                  <a:srgbClr val="C00000"/>
                </a:solidFill>
              </a:rPr>
              <a:t>n</a:t>
            </a:r>
            <a:r>
              <a:rPr lang="en-US" b="1" baseline="30000" dirty="0" err="1">
                <a:solidFill>
                  <a:srgbClr val="C00000"/>
                </a:solidFill>
              </a:rPr>
              <a:t>k</a:t>
            </a:r>
            <a:r>
              <a:rPr lang="en-US" dirty="0"/>
              <a:t>.</a:t>
            </a:r>
          </a:p>
          <a:p>
            <a:pPr lvl="1"/>
            <a:r>
              <a:rPr lang="en-US" dirty="0"/>
              <a:t>But with </a:t>
            </a:r>
            <a:r>
              <a:rPr lang="en-US" dirty="0">
                <a:solidFill>
                  <a:schemeClr val="accent3">
                    <a:lumMod val="50000"/>
                  </a:schemeClr>
                </a:solidFill>
              </a:rPr>
              <a:t>Space</a:t>
            </a:r>
            <a:r>
              <a:rPr lang="en-US" dirty="0"/>
              <a:t> only </a:t>
            </a:r>
            <a:r>
              <a:rPr lang="en-US" b="1" dirty="0" err="1" smtClean="0">
                <a:solidFill>
                  <a:srgbClr val="C00000"/>
                </a:solidFill>
              </a:rPr>
              <a:t>n</a:t>
            </a:r>
            <a:r>
              <a:rPr lang="en-US" b="1" baseline="30000" dirty="0" err="1" smtClean="0">
                <a:solidFill>
                  <a:srgbClr val="C00000"/>
                </a:solidFill>
              </a:rPr>
              <a:t>k</a:t>
            </a:r>
            <a:r>
              <a:rPr lang="en-US" b="1" baseline="30000" dirty="0" smtClean="0">
                <a:solidFill>
                  <a:srgbClr val="C00000"/>
                </a:solidFill>
              </a:rPr>
              <a:t>-</a:t>
            </a:r>
            <a:r>
              <a:rPr lang="en-US" b="1" baseline="30000" dirty="0" smtClean="0">
                <a:solidFill>
                  <a:srgbClr val="C00000"/>
                </a:solidFill>
                <a:sym typeface="Symbol"/>
              </a:rPr>
              <a:t></a:t>
            </a:r>
            <a:r>
              <a:rPr lang="en-US" dirty="0" smtClean="0"/>
              <a:t>, </a:t>
            </a:r>
            <a:r>
              <a:rPr lang="en-US" dirty="0"/>
              <a:t>for any </a:t>
            </a:r>
            <a:r>
              <a:rPr lang="en-US" b="1" dirty="0">
                <a:solidFill>
                  <a:srgbClr val="C00000"/>
                </a:solidFill>
                <a:sym typeface="Symbol"/>
              </a:rPr>
              <a:t> &gt; 0</a:t>
            </a:r>
            <a:r>
              <a:rPr lang="en-US" dirty="0" smtClean="0"/>
              <a:t>, any </a:t>
            </a:r>
            <a:r>
              <a:rPr lang="en-US" i="1" dirty="0" smtClean="0"/>
              <a:t>regular</a:t>
            </a:r>
            <a:r>
              <a:rPr lang="en-US" dirty="0" smtClean="0"/>
              <a:t> resolution refutation requires </a:t>
            </a:r>
            <a:r>
              <a:rPr lang="en-US" dirty="0" smtClean="0">
                <a:solidFill>
                  <a:schemeClr val="tx2"/>
                </a:solidFill>
              </a:rPr>
              <a:t>size</a:t>
            </a:r>
            <a:r>
              <a:rPr lang="en-US" dirty="0" smtClean="0"/>
              <a:t> at least               </a:t>
            </a:r>
            <a:r>
              <a:rPr lang="en-US" b="1" dirty="0" smtClean="0">
                <a:solidFill>
                  <a:srgbClr val="C00000"/>
                </a:solidFill>
              </a:rPr>
              <a:t>n</a:t>
            </a:r>
            <a:r>
              <a:rPr lang="en-US" b="1" baseline="30000" dirty="0">
                <a:solidFill>
                  <a:srgbClr val="C00000"/>
                </a:solidFill>
                <a:sym typeface="Symbol"/>
              </a:rPr>
              <a:t> </a:t>
            </a:r>
            <a:r>
              <a:rPr lang="en-US" b="1" baseline="30000" dirty="0">
                <a:solidFill>
                  <a:srgbClr val="C00000"/>
                </a:solidFill>
              </a:rPr>
              <a:t>log </a:t>
            </a:r>
            <a:r>
              <a:rPr lang="en-US" b="1" baseline="30000" dirty="0" err="1">
                <a:solidFill>
                  <a:srgbClr val="C00000"/>
                </a:solidFill>
              </a:rPr>
              <a:t>log</a:t>
            </a:r>
            <a:r>
              <a:rPr lang="en-US" b="1" baseline="30000" dirty="0">
                <a:solidFill>
                  <a:srgbClr val="C00000"/>
                </a:solidFill>
              </a:rPr>
              <a:t> n</a:t>
            </a:r>
            <a:r>
              <a:rPr lang="en-US" baseline="30000" dirty="0">
                <a:solidFill>
                  <a:srgbClr val="C00000"/>
                </a:solidFill>
              </a:rPr>
              <a:t> / </a:t>
            </a:r>
            <a:r>
              <a:rPr lang="en-US" b="1" baseline="30000" dirty="0">
                <a:solidFill>
                  <a:srgbClr val="C00000"/>
                </a:solidFill>
              </a:rPr>
              <a:t>log </a:t>
            </a:r>
            <a:r>
              <a:rPr lang="en-US" b="1" baseline="30000" dirty="0" err="1">
                <a:solidFill>
                  <a:srgbClr val="C00000"/>
                </a:solidFill>
              </a:rPr>
              <a:t>log</a:t>
            </a:r>
            <a:r>
              <a:rPr lang="en-US" b="1" baseline="30000" dirty="0">
                <a:solidFill>
                  <a:srgbClr val="C00000"/>
                </a:solidFill>
              </a:rPr>
              <a:t> </a:t>
            </a:r>
            <a:r>
              <a:rPr lang="en-US" b="1" baseline="30000" dirty="0" err="1">
                <a:solidFill>
                  <a:srgbClr val="C00000"/>
                </a:solidFill>
              </a:rPr>
              <a:t>log</a:t>
            </a:r>
            <a:r>
              <a:rPr lang="en-US" b="1" baseline="30000" dirty="0">
                <a:solidFill>
                  <a:srgbClr val="C00000"/>
                </a:solidFill>
              </a:rPr>
              <a:t> </a:t>
            </a:r>
            <a:r>
              <a:rPr lang="en-US" b="1" baseline="30000" dirty="0" smtClean="0">
                <a:solidFill>
                  <a:srgbClr val="C00000"/>
                </a:solidFill>
              </a:rPr>
              <a:t>n</a:t>
            </a:r>
            <a:r>
              <a:rPr lang="en-US" dirty="0" smtClean="0"/>
              <a:t>.</a:t>
            </a:r>
          </a:p>
          <a:p>
            <a:pPr lvl="5"/>
            <a:endParaRPr lang="en-US" dirty="0"/>
          </a:p>
        </p:txBody>
      </p:sp>
    </p:spTree>
    <p:extLst>
      <p:ext uri="{BB962C8B-B14F-4D97-AF65-F5344CB8AC3E}">
        <p14:creationId xmlns:p14="http://schemas.microsoft.com/office/powerpoint/2010/main" val="248864584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534400" cy="1143000"/>
          </a:xfrm>
        </p:spPr>
        <p:txBody>
          <a:bodyPr>
            <a:normAutofit/>
          </a:bodyPr>
          <a:lstStyle/>
          <a:p>
            <a:r>
              <a:rPr lang="en-US" dirty="0"/>
              <a:t>Regular Resolution </a:t>
            </a:r>
          </a:p>
        </p:txBody>
      </p:sp>
      <p:sp>
        <p:nvSpPr>
          <p:cNvPr id="3" name="Content Placeholder 2"/>
          <p:cNvSpPr>
            <a:spLocks noGrp="1"/>
          </p:cNvSpPr>
          <p:nvPr>
            <p:ph idx="1"/>
          </p:nvPr>
        </p:nvSpPr>
        <p:spPr>
          <a:xfrm>
            <a:off x="457200" y="1371600"/>
            <a:ext cx="8229600" cy="4572000"/>
          </a:xfrm>
        </p:spPr>
        <p:txBody>
          <a:bodyPr>
            <a:normAutofit/>
          </a:bodyPr>
          <a:lstStyle/>
          <a:p>
            <a:r>
              <a:rPr lang="en-US" dirty="0" smtClean="0"/>
              <a:t>Can define partial information more precisely</a:t>
            </a:r>
          </a:p>
          <a:p>
            <a:pPr lvl="5"/>
            <a:endParaRPr lang="en-US" sz="900" dirty="0" smtClean="0"/>
          </a:p>
          <a:p>
            <a:r>
              <a:rPr lang="en-US" dirty="0" smtClean="0"/>
              <a:t>Complexity is monotonic </a:t>
            </a:r>
            <a:r>
              <a:rPr lang="en-US" dirty="0" err="1" smtClean="0"/>
              <a:t>wrt</a:t>
            </a:r>
            <a:r>
              <a:rPr lang="en-US" dirty="0" smtClean="0"/>
              <a:t> proof DAG edges. This part uses regularity assumption, simplifies arguments with complexity plot.</a:t>
            </a:r>
          </a:p>
          <a:p>
            <a:pPr lvl="8"/>
            <a:endParaRPr lang="en-US" sz="900" dirty="0" smtClean="0"/>
          </a:p>
          <a:p>
            <a:r>
              <a:rPr lang="en-US" dirty="0" smtClean="0">
                <a:solidFill>
                  <a:schemeClr val="accent3">
                    <a:lumMod val="50000"/>
                  </a:schemeClr>
                </a:solidFill>
              </a:rPr>
              <a:t>Random Adversary </a:t>
            </a:r>
            <a:r>
              <a:rPr lang="en-US" dirty="0" smtClean="0"/>
              <a:t>selects random assignments based on proof</a:t>
            </a:r>
          </a:p>
          <a:p>
            <a:pPr lvl="1"/>
            <a:r>
              <a:rPr lang="en-US" dirty="0" smtClean="0"/>
              <a:t> No </a:t>
            </a:r>
            <a:r>
              <a:rPr lang="en-US" dirty="0"/>
              <a:t>r</a:t>
            </a:r>
            <a:r>
              <a:rPr lang="en-US" dirty="0" smtClean="0"/>
              <a:t>andom restrictions, conceptually clean and don’t lose constant factors here and there.</a:t>
            </a:r>
          </a:p>
          <a:p>
            <a:pPr lvl="6"/>
            <a:endParaRPr lang="en-US" sz="1050" dirty="0" smtClean="0"/>
          </a:p>
        </p:txBody>
      </p:sp>
    </p:spTree>
    <p:extLst>
      <p:ext uri="{BB962C8B-B14F-4D97-AF65-F5344CB8AC3E}">
        <p14:creationId xmlns:p14="http://schemas.microsoft.com/office/powerpoint/2010/main" val="322662960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Size-Space </a:t>
            </a:r>
            <a:r>
              <a:rPr lang="en-US" dirty="0" smtClean="0"/>
              <a:t>Tradeoffs for Resolution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47800"/>
                <a:ext cx="8229600" cy="5257800"/>
              </a:xfrm>
            </p:spPr>
            <p:txBody>
              <a:bodyPr>
                <a:normAutofit fontScale="92500"/>
              </a:bodyPr>
              <a:lstStyle/>
              <a:p>
                <a:r>
                  <a:rPr lang="en-US" dirty="0" smtClean="0"/>
                  <a:t>[Ben-</a:t>
                </a:r>
                <a:r>
                  <a:rPr lang="en-US" dirty="0" err="1" smtClean="0"/>
                  <a:t>Sasson</a:t>
                </a:r>
                <a:r>
                  <a:rPr lang="en-US" dirty="0" smtClean="0"/>
                  <a:t> ‘01] Pebbling formulas with linear size refutations, but for which all proofs have  </a:t>
                </a:r>
                <a:r>
                  <a:rPr lang="en-US" dirty="0" smtClean="0">
                    <a:solidFill>
                      <a:schemeClr val="accent3">
                        <a:lumMod val="50000"/>
                      </a:schemeClr>
                    </a:solidFill>
                  </a:rPr>
                  <a:t>Space</a:t>
                </a:r>
                <a:r>
                  <a:rPr lang="en-US" dirty="0" smtClean="0"/>
                  <a:t> </a:t>
                </a:r>
                <a14:m>
                  <m:oMath xmlns:m="http://schemas.openxmlformats.org/officeDocument/2006/math">
                    <m:r>
                      <a:rPr lang="en-US" i="1" smtClean="0">
                        <a:latin typeface="Cambria Math"/>
                        <a:ea typeface="Cambria Math"/>
                      </a:rPr>
                      <m:t>∙</m:t>
                    </m:r>
                  </m:oMath>
                </a14:m>
                <a:r>
                  <a:rPr lang="en-US" dirty="0" smtClean="0"/>
                  <a:t> </a:t>
                </a:r>
                <a:r>
                  <a:rPr lang="en-US" dirty="0" smtClean="0">
                    <a:latin typeface="Cambria Math" pitchFamily="18" charset="0"/>
                    <a:ea typeface="Cambria Math" pitchFamily="18" charset="0"/>
                  </a:rPr>
                  <a:t>log</a:t>
                </a:r>
                <a:r>
                  <a:rPr lang="en-US" dirty="0" smtClean="0"/>
                  <a:t> </a:t>
                </a:r>
                <a:r>
                  <a:rPr lang="en-US" dirty="0" smtClean="0">
                    <a:solidFill>
                      <a:schemeClr val="tx2"/>
                    </a:solidFill>
                  </a:rPr>
                  <a:t>Size </a:t>
                </a:r>
                <a14:m>
                  <m:oMath xmlns:m="http://schemas.openxmlformats.org/officeDocument/2006/math">
                    <m:r>
                      <a:rPr lang="en-US" i="1" dirty="0" smtClean="0">
                        <a:latin typeface="Cambria Math"/>
                      </a:rPr>
                      <m:t>=</m:t>
                    </m:r>
                  </m:oMath>
                </a14:m>
                <a:r>
                  <a:rPr lang="en-US" b="1" dirty="0">
                    <a:solidFill>
                      <a:srgbClr val="C00000"/>
                    </a:solidFill>
                  </a:rPr>
                  <a:t> </a:t>
                </a:r>
                <a:r>
                  <a:rPr lang="el-GR" b="1" dirty="0" smtClean="0">
                    <a:solidFill>
                      <a:srgbClr val="C00000"/>
                    </a:solidFill>
                  </a:rPr>
                  <a:t>Ω</a:t>
                </a:r>
                <a:r>
                  <a:rPr lang="en-US" dirty="0" smtClean="0">
                    <a:solidFill>
                      <a:srgbClr val="C00000"/>
                    </a:solidFill>
                    <a:latin typeface="Cambria Math" pitchFamily="18" charset="0"/>
                    <a:ea typeface="Cambria Math" pitchFamily="18" charset="0"/>
                  </a:rPr>
                  <a:t>(</a:t>
                </a:r>
                <a:r>
                  <a:rPr lang="en-US" b="1" dirty="0" smtClean="0">
                    <a:solidFill>
                      <a:srgbClr val="C00000"/>
                    </a:solidFill>
                    <a:latin typeface="Cambria Math" pitchFamily="18" charset="0"/>
                    <a:ea typeface="Cambria Math" pitchFamily="18" charset="0"/>
                  </a:rPr>
                  <a:t>n/log </a:t>
                </a:r>
                <a:r>
                  <a:rPr lang="en-US" b="1" dirty="0">
                    <a:solidFill>
                      <a:srgbClr val="C00000"/>
                    </a:solidFill>
                    <a:latin typeface="Cambria Math" pitchFamily="18" charset="0"/>
                    <a:ea typeface="Cambria Math" pitchFamily="18" charset="0"/>
                  </a:rPr>
                  <a:t>n</a:t>
                </a:r>
                <a:r>
                  <a:rPr lang="en-US" dirty="0" smtClean="0">
                    <a:solidFill>
                      <a:srgbClr val="C00000"/>
                    </a:solidFill>
                    <a:latin typeface="Cambria Math" pitchFamily="18" charset="0"/>
                    <a:ea typeface="Cambria Math" pitchFamily="18" charset="0"/>
                  </a:rPr>
                  <a:t>)</a:t>
                </a:r>
                <a:r>
                  <a:rPr lang="en-US" dirty="0" smtClean="0"/>
                  <a:t>.</a:t>
                </a:r>
                <a:r>
                  <a:rPr lang="en-US" dirty="0" smtClean="0">
                    <a:solidFill>
                      <a:schemeClr val="tx2"/>
                    </a:solidFill>
                  </a:rPr>
                  <a:t/>
                </a:r>
                <a:br>
                  <a:rPr lang="en-US" dirty="0" smtClean="0">
                    <a:solidFill>
                      <a:schemeClr val="tx2"/>
                    </a:solidFill>
                  </a:rPr>
                </a:br>
                <a:endParaRPr lang="en-US" sz="2100" dirty="0" smtClean="0">
                  <a:solidFill>
                    <a:schemeClr val="tx2"/>
                  </a:solidFill>
                </a:endParaRPr>
              </a:p>
              <a:p>
                <a:r>
                  <a:rPr lang="en-US" dirty="0" smtClean="0"/>
                  <a:t>[Ben-</a:t>
                </a:r>
                <a:r>
                  <a:rPr lang="en-US" dirty="0" err="1" smtClean="0"/>
                  <a:t>Sasson</a:t>
                </a:r>
                <a:r>
                  <a:rPr lang="en-US" dirty="0" smtClean="0"/>
                  <a:t>, </a:t>
                </a:r>
                <a:r>
                  <a:rPr lang="en-US" dirty="0" err="1" smtClean="0"/>
                  <a:t>Nordström</a:t>
                </a:r>
                <a:r>
                  <a:rPr lang="en-US" dirty="0" smtClean="0"/>
                  <a:t> ‘10] Pebbling formulas which can be refuted in </a:t>
                </a:r>
                <a:r>
                  <a:rPr lang="en-US" dirty="0" smtClean="0">
                    <a:solidFill>
                      <a:schemeClr val="tx2"/>
                    </a:solidFill>
                  </a:rPr>
                  <a:t>Size</a:t>
                </a:r>
                <a:r>
                  <a:rPr lang="en-US" dirty="0" smtClean="0"/>
                  <a:t> </a:t>
                </a:r>
                <a:r>
                  <a:rPr lang="en-US" b="1" dirty="0" smtClean="0">
                    <a:solidFill>
                      <a:srgbClr val="C00000"/>
                    </a:solidFill>
                  </a:rPr>
                  <a:t>O</a:t>
                </a:r>
                <a:r>
                  <a:rPr lang="en-US" dirty="0" smtClean="0">
                    <a:solidFill>
                      <a:srgbClr val="C00000"/>
                    </a:solidFill>
                    <a:latin typeface="Cambria Math" pitchFamily="18" charset="0"/>
                    <a:ea typeface="Cambria Math" pitchFamily="18" charset="0"/>
                  </a:rPr>
                  <a:t>(</a:t>
                </a:r>
                <a:r>
                  <a:rPr lang="en-US" b="1" dirty="0" smtClean="0">
                    <a:solidFill>
                      <a:srgbClr val="C00000"/>
                    </a:solidFill>
                    <a:latin typeface="Cambria Math" pitchFamily="18" charset="0"/>
                    <a:ea typeface="Cambria Math" pitchFamily="18" charset="0"/>
                  </a:rPr>
                  <a:t>n</a:t>
                </a:r>
                <a:r>
                  <a:rPr lang="en-US" dirty="0" smtClean="0">
                    <a:solidFill>
                      <a:srgbClr val="C00000"/>
                    </a:solidFill>
                    <a:latin typeface="Cambria Math" pitchFamily="18" charset="0"/>
                    <a:ea typeface="Cambria Math" pitchFamily="18" charset="0"/>
                  </a:rPr>
                  <a:t>)</a:t>
                </a:r>
                <a:r>
                  <a:rPr lang="en-US" dirty="0"/>
                  <a:t>,</a:t>
                </a:r>
                <a:r>
                  <a:rPr lang="en-US" dirty="0" smtClean="0"/>
                  <a:t> </a:t>
                </a:r>
                <a:r>
                  <a:rPr lang="en-US" dirty="0" smtClean="0">
                    <a:solidFill>
                      <a:schemeClr val="accent3">
                        <a:lumMod val="50000"/>
                      </a:schemeClr>
                    </a:solidFill>
                  </a:rPr>
                  <a:t>Space</a:t>
                </a:r>
                <a:r>
                  <a:rPr lang="en-US" dirty="0" smtClean="0"/>
                  <a:t> </a:t>
                </a:r>
                <a:r>
                  <a:rPr lang="en-US" b="1" dirty="0" smtClean="0">
                    <a:solidFill>
                      <a:srgbClr val="C00000"/>
                    </a:solidFill>
                  </a:rPr>
                  <a:t>O</a:t>
                </a:r>
                <a:r>
                  <a:rPr lang="en-US" dirty="0" smtClean="0">
                    <a:solidFill>
                      <a:srgbClr val="C00000"/>
                    </a:solidFill>
                    <a:latin typeface="Cambria Math" pitchFamily="18" charset="0"/>
                    <a:ea typeface="Cambria Math" pitchFamily="18" charset="0"/>
                  </a:rPr>
                  <a:t>(</a:t>
                </a:r>
                <a:r>
                  <a:rPr lang="en-US" b="1" dirty="0" smtClean="0">
                    <a:solidFill>
                      <a:srgbClr val="C00000"/>
                    </a:solidFill>
                    <a:latin typeface="Cambria Math" pitchFamily="18" charset="0"/>
                    <a:ea typeface="Cambria Math" pitchFamily="18" charset="0"/>
                  </a:rPr>
                  <a:t>n</a:t>
                </a:r>
                <a:r>
                  <a:rPr lang="en-US" dirty="0" smtClean="0">
                    <a:solidFill>
                      <a:srgbClr val="C00000"/>
                    </a:solidFill>
                    <a:latin typeface="Cambria Math" pitchFamily="18" charset="0"/>
                    <a:ea typeface="Cambria Math" pitchFamily="18" charset="0"/>
                  </a:rPr>
                  <a:t>)</a:t>
                </a:r>
                <a:r>
                  <a:rPr lang="en-US" dirty="0" smtClean="0"/>
                  <a:t>, </a:t>
                </a:r>
                <a:r>
                  <a:rPr lang="en-US" dirty="0"/>
                  <a:t> </a:t>
                </a:r>
                <a:r>
                  <a:rPr lang="en-US" dirty="0" smtClean="0"/>
                  <a:t/>
                </a:r>
                <a:br>
                  <a:rPr lang="en-US" dirty="0" smtClean="0"/>
                </a:br>
                <a:r>
                  <a:rPr lang="en-US" dirty="0" smtClean="0"/>
                  <a:t>but </a:t>
                </a:r>
                <a:r>
                  <a:rPr lang="en-US" dirty="0" smtClean="0">
                    <a:solidFill>
                      <a:schemeClr val="accent3">
                        <a:lumMod val="50000"/>
                      </a:schemeClr>
                    </a:solidFill>
                  </a:rPr>
                  <a:t>Space</a:t>
                </a:r>
                <a:r>
                  <a:rPr lang="en-US" dirty="0" smtClean="0"/>
                  <a:t> </a:t>
                </a:r>
                <a:r>
                  <a:rPr lang="en-US" b="1" dirty="0" smtClean="0">
                    <a:solidFill>
                      <a:srgbClr val="C00000"/>
                    </a:solidFill>
                  </a:rPr>
                  <a:t>O</a:t>
                </a:r>
                <a:r>
                  <a:rPr lang="en-US" dirty="0" smtClean="0">
                    <a:solidFill>
                      <a:srgbClr val="C00000"/>
                    </a:solidFill>
                    <a:latin typeface="Cambria Math" pitchFamily="18" charset="0"/>
                    <a:ea typeface="Cambria Math" pitchFamily="18" charset="0"/>
                  </a:rPr>
                  <a:t>(</a:t>
                </a:r>
                <a:r>
                  <a:rPr lang="en-US" b="1" dirty="0" smtClean="0">
                    <a:solidFill>
                      <a:srgbClr val="C00000"/>
                    </a:solidFill>
                    <a:latin typeface="Cambria Math" pitchFamily="18" charset="0"/>
                    <a:ea typeface="Cambria Math" pitchFamily="18" charset="0"/>
                  </a:rPr>
                  <a:t>n/log n</a:t>
                </a:r>
                <a:r>
                  <a:rPr lang="en-US" dirty="0" smtClean="0">
                    <a:solidFill>
                      <a:srgbClr val="C00000"/>
                    </a:solidFill>
                    <a:latin typeface="Cambria Math" pitchFamily="18" charset="0"/>
                    <a:ea typeface="Cambria Math" pitchFamily="18" charset="0"/>
                  </a:rPr>
                  <a:t>)</a:t>
                </a:r>
                <a:r>
                  <a:rPr lang="en-US" b="1" dirty="0" smtClean="0">
                    <a:solidFill>
                      <a:srgbClr val="C00000"/>
                    </a:solidFill>
                  </a:rPr>
                  <a:t> </a:t>
                </a:r>
                <a:r>
                  <a:rPr lang="en-US" dirty="0" smtClean="0">
                    <a:sym typeface="Symbol"/>
                  </a:rPr>
                  <a:t> </a:t>
                </a:r>
                <a:r>
                  <a:rPr lang="en-US" dirty="0" smtClean="0">
                    <a:solidFill>
                      <a:schemeClr val="tx2"/>
                    </a:solidFill>
                  </a:rPr>
                  <a:t>Size </a:t>
                </a:r>
                <a:r>
                  <a:rPr lang="en-US" b="1" dirty="0" err="1" smtClean="0">
                    <a:solidFill>
                      <a:srgbClr val="C00000"/>
                    </a:solidFill>
                    <a:latin typeface="Cambria Math" pitchFamily="18" charset="0"/>
                    <a:ea typeface="Cambria Math" pitchFamily="18" charset="0"/>
                  </a:rPr>
                  <a:t>exp</a:t>
                </a:r>
                <a:r>
                  <a:rPr lang="en-US" dirty="0" smtClean="0">
                    <a:solidFill>
                      <a:srgbClr val="C00000"/>
                    </a:solidFill>
                    <a:latin typeface="Cambria Math" pitchFamily="18" charset="0"/>
                    <a:ea typeface="Cambria Math" pitchFamily="18" charset="0"/>
                  </a:rPr>
                  <a:t>(</a:t>
                </a:r>
                <a:r>
                  <a:rPr lang="en-US" b="1" dirty="0" smtClean="0">
                    <a:solidFill>
                      <a:srgbClr val="C00000"/>
                    </a:solidFill>
                    <a:latin typeface="Cambria Math" pitchFamily="18" charset="0"/>
                    <a:ea typeface="Cambria Math" pitchFamily="18" charset="0"/>
                  </a:rPr>
                  <a:t>n</a:t>
                </a:r>
                <a:r>
                  <a:rPr lang="en-US" b="1" baseline="30000" dirty="0" smtClean="0">
                    <a:solidFill>
                      <a:srgbClr val="C00000"/>
                    </a:solidFill>
                    <a:latin typeface="Cambria Math" pitchFamily="18" charset="0"/>
                    <a:ea typeface="Cambria Math" pitchFamily="18" charset="0"/>
                    <a:sym typeface="Symbol"/>
                  </a:rPr>
                  <a:t></a:t>
                </a:r>
                <a:r>
                  <a:rPr lang="en-US" baseline="30000" dirty="0" smtClean="0">
                    <a:solidFill>
                      <a:srgbClr val="C00000"/>
                    </a:solidFill>
                    <a:latin typeface="Cambria Math" pitchFamily="18" charset="0"/>
                    <a:ea typeface="Cambria Math" pitchFamily="18" charset="0"/>
                  </a:rPr>
                  <a:t>(</a:t>
                </a:r>
                <a:r>
                  <a:rPr lang="en-US" b="1" baseline="30000" dirty="0" smtClean="0">
                    <a:solidFill>
                      <a:srgbClr val="C00000"/>
                    </a:solidFill>
                    <a:latin typeface="Cambria Math" pitchFamily="18" charset="0"/>
                    <a:ea typeface="Cambria Math" pitchFamily="18" charset="0"/>
                  </a:rPr>
                  <a:t>1</a:t>
                </a:r>
                <a:r>
                  <a:rPr lang="en-US" baseline="30000" dirty="0" smtClean="0">
                    <a:solidFill>
                      <a:srgbClr val="C00000"/>
                    </a:solidFill>
                    <a:latin typeface="Cambria Math" pitchFamily="18" charset="0"/>
                    <a:ea typeface="Cambria Math" pitchFamily="18" charset="0"/>
                  </a:rPr>
                  <a:t>)</a:t>
                </a:r>
                <a:r>
                  <a:rPr lang="en-US" dirty="0" smtClean="0">
                    <a:solidFill>
                      <a:srgbClr val="C00000"/>
                    </a:solidFill>
                    <a:latin typeface="Cambria Math" pitchFamily="18" charset="0"/>
                    <a:ea typeface="Cambria Math" pitchFamily="18" charset="0"/>
                  </a:rPr>
                  <a:t>)</a:t>
                </a:r>
                <a:r>
                  <a:rPr lang="en-US" dirty="0" smtClean="0"/>
                  <a:t>. </a:t>
                </a:r>
                <a:br>
                  <a:rPr lang="en-US" dirty="0" smtClean="0"/>
                </a:br>
                <a:endParaRPr lang="en-US" sz="2300" dirty="0" smtClean="0"/>
              </a:p>
              <a:p>
                <a:pPr marL="0" indent="0">
                  <a:buNone/>
                </a:pPr>
                <a:r>
                  <a:rPr lang="en-US" b="1" dirty="0" smtClean="0"/>
                  <a:t>But</a:t>
                </a:r>
                <a:r>
                  <a:rPr lang="en-US" dirty="0" smtClean="0"/>
                  <a:t>, these are all for </a:t>
                </a:r>
                <a:r>
                  <a:rPr lang="en-US" dirty="0" smtClean="0">
                    <a:solidFill>
                      <a:schemeClr val="accent3">
                        <a:lumMod val="50000"/>
                      </a:schemeClr>
                    </a:solidFill>
                  </a:rPr>
                  <a:t>Space &lt; 𝑛</a:t>
                </a:r>
                <a:r>
                  <a:rPr lang="en-US" b="1" dirty="0">
                    <a:solidFill>
                      <a:schemeClr val="accent3">
                        <a:lumMod val="50000"/>
                      </a:schemeClr>
                    </a:solidFill>
                  </a:rPr>
                  <a:t>, </a:t>
                </a:r>
                <a:r>
                  <a:rPr lang="en-US" dirty="0" smtClean="0"/>
                  <a:t>and SAT solvers generally can afford to store the input formula in memory. Can we break the </a:t>
                </a:r>
                <a:r>
                  <a:rPr lang="en-US" i="1" dirty="0" smtClean="0">
                    <a:solidFill>
                      <a:schemeClr val="accent3">
                        <a:lumMod val="50000"/>
                      </a:schemeClr>
                    </a:solidFill>
                  </a:rPr>
                  <a:t>linear space</a:t>
                </a:r>
                <a:r>
                  <a:rPr lang="en-US" dirty="0" smtClean="0"/>
                  <a:t> barrier?</a:t>
                </a:r>
                <a:endParaRPr lang="en-US" dirty="0" smtClean="0">
                  <a:solidFill>
                    <a:schemeClr val="accent3">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47800"/>
                <a:ext cx="8229600" cy="5257800"/>
              </a:xfrm>
              <a:blipFill rotWithShape="1">
                <a:blip r:embed="rId3"/>
                <a:stretch>
                  <a:fillRect l="-1704" t="-1392"/>
                </a:stretch>
              </a:blipFill>
            </p:spPr>
            <p:txBody>
              <a:bodyPr/>
              <a:lstStyle/>
              <a:p>
                <a:r>
                  <a:rPr lang="en-US">
                    <a:noFill/>
                  </a:rPr>
                  <a:t> </a:t>
                </a:r>
              </a:p>
            </p:txBody>
          </p:sp>
        </mc:Fallback>
      </mc:AlternateContent>
    </p:spTree>
    <p:extLst>
      <p:ext uri="{BB962C8B-B14F-4D97-AF65-F5344CB8AC3E}">
        <p14:creationId xmlns:p14="http://schemas.microsoft.com/office/powerpoint/2010/main" val="327569148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Warmup</a:t>
            </a:r>
            <a:r>
              <a:rPr lang="en-US" dirty="0" smtClean="0"/>
              <a:t> Proof: Many Clauses</a:t>
            </a:r>
            <a:endParaRPr lang="en-US" dirty="0"/>
          </a:p>
        </p:txBody>
      </p:sp>
      <p:sp>
        <p:nvSpPr>
          <p:cNvPr id="3" name="Content Placeholder 2"/>
          <p:cNvSpPr>
            <a:spLocks noGrp="1"/>
          </p:cNvSpPr>
          <p:nvPr>
            <p:ph idx="1"/>
          </p:nvPr>
        </p:nvSpPr>
        <p:spPr/>
        <p:txBody>
          <a:bodyPr/>
          <a:lstStyle/>
          <a:p>
            <a:r>
              <a:rPr lang="en-US" dirty="0" smtClean="0"/>
              <a:t>A </a:t>
            </a:r>
            <a:r>
              <a:rPr lang="en-US" i="1" dirty="0" smtClean="0"/>
              <a:t>restriction </a:t>
            </a:r>
            <a:r>
              <a:rPr lang="en-US" dirty="0" smtClean="0"/>
              <a:t>is a partial assignment to the variables of a formula, resulting in some simplification.</a:t>
            </a:r>
            <a:endParaRPr lang="en-US" dirty="0"/>
          </a:p>
        </p:txBody>
      </p:sp>
      <p:grpSp>
        <p:nvGrpSpPr>
          <p:cNvPr id="4" name="Group 3"/>
          <p:cNvGrpSpPr/>
          <p:nvPr/>
        </p:nvGrpSpPr>
        <p:grpSpPr>
          <a:xfrm>
            <a:off x="1600200" y="3429000"/>
            <a:ext cx="5867400" cy="914400"/>
            <a:chOff x="1600200" y="2971800"/>
            <a:chExt cx="5867400" cy="914400"/>
          </a:xfrm>
        </p:grpSpPr>
        <p:cxnSp>
          <p:nvCxnSpPr>
            <p:cNvPr id="5" name="Straight Connector 4"/>
            <p:cNvCxnSpPr/>
            <p:nvPr/>
          </p:nvCxnSpPr>
          <p:spPr>
            <a:xfrm>
              <a:off x="1676400" y="29718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676400" y="32766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676400" y="35814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676400" y="38862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209800" y="29718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209800" y="32766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209800" y="35814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209800" y="38862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743200" y="29718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743200" y="32766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743200" y="35814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743200" y="38862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276600" y="29718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276600" y="32766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276600" y="35814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276600" y="38862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810000" y="29718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810000" y="32766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810000" y="35814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810000" y="38862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343400" y="29718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343400" y="32766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343400" y="35814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343400" y="38862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876800" y="29718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876800" y="32766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876800" y="35814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876800" y="38862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410200" y="29718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410200" y="32766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410200" y="35814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410200" y="38862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943600" y="29718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943600" y="32766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943600" y="35814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943600" y="38862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477000" y="29718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477000" y="32766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6477000" y="35814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477000" y="38862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010400" y="29718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010400" y="32766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010400" y="35814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010400" y="3886200"/>
              <a:ext cx="381000" cy="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600200" y="30480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600200" y="33528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600200" y="36576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2133600" y="30480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133600" y="33528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133600" y="36576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667000" y="30480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667000" y="33528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667000" y="36576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3200400" y="30480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200400" y="33528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3200400" y="36576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3733800" y="30480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733800" y="33528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733800" y="36576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267200" y="30480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4267200" y="33528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267200" y="36576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800600" y="30480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800600" y="33528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800600" y="36576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5334000" y="30480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5334000" y="33528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5334000" y="36576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5867400" y="30480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5867400" y="33528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867400" y="36576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00800" y="30480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00800" y="33528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00800" y="36576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934200" y="30480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934200" y="33528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934200" y="36576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7467600" y="30480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467600" y="33528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7467600" y="3657600"/>
              <a:ext cx="0" cy="152400"/>
            </a:xfrm>
            <a:prstGeom prst="line">
              <a:avLst/>
            </a:prstGeom>
            <a:ln w="63500" cmpd="dbl"/>
          </p:spPr>
          <p:style>
            <a:lnRef idx="1">
              <a:schemeClr val="accent1"/>
            </a:lnRef>
            <a:fillRef idx="0">
              <a:schemeClr val="accent1"/>
            </a:fillRef>
            <a:effectRef idx="0">
              <a:schemeClr val="accent1"/>
            </a:effectRef>
            <a:fontRef idx="minor">
              <a:schemeClr val="tx1"/>
            </a:fontRef>
          </p:style>
        </p:cxnSp>
      </p:grpSp>
      <p:sp>
        <p:nvSpPr>
          <p:cNvPr id="85" name="Oval 84"/>
          <p:cNvSpPr/>
          <p:nvPr/>
        </p:nvSpPr>
        <p:spPr>
          <a:xfrm>
            <a:off x="1524000" y="4953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1524000" y="5257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1524000" y="5562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1524000" y="5867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p:cNvCxnSpPr/>
          <p:nvPr/>
        </p:nvCxnSpPr>
        <p:spPr>
          <a:xfrm>
            <a:off x="1676400" y="5029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676400" y="5334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676400" y="5638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676400" y="59436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2057400" y="4953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2057400" y="5257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2057400" y="5562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2057400" y="5867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p:cNvCxnSpPr/>
          <p:nvPr/>
        </p:nvCxnSpPr>
        <p:spPr>
          <a:xfrm>
            <a:off x="2209800" y="5029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2209800" y="5334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2209800" y="5638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2209800" y="59436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2590800" y="4953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2590800" y="5257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2590800" y="5562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2590800" y="5867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p:cNvCxnSpPr/>
          <p:nvPr/>
        </p:nvCxnSpPr>
        <p:spPr>
          <a:xfrm>
            <a:off x="2743200" y="5029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2743200" y="5334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2743200" y="5638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743200" y="59436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3124200" y="4953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124200" y="5257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124200" y="5562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124200" y="5867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Connector 112"/>
          <p:cNvCxnSpPr/>
          <p:nvPr/>
        </p:nvCxnSpPr>
        <p:spPr>
          <a:xfrm>
            <a:off x="3276600" y="5029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3276600" y="5334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3276600" y="5638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3276600" y="59436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Oval 116"/>
          <p:cNvSpPr/>
          <p:nvPr/>
        </p:nvSpPr>
        <p:spPr>
          <a:xfrm>
            <a:off x="3657600" y="4953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3657600" y="5257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3657600" y="5562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3657600" y="5867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1" name="Straight Connector 120"/>
          <p:cNvCxnSpPr/>
          <p:nvPr/>
        </p:nvCxnSpPr>
        <p:spPr>
          <a:xfrm>
            <a:off x="3810000" y="5029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3810000" y="5334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810000" y="5638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3810000" y="59436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25" name="Oval 124"/>
          <p:cNvSpPr/>
          <p:nvPr/>
        </p:nvSpPr>
        <p:spPr>
          <a:xfrm>
            <a:off x="4191000" y="4953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4191000" y="5257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4191000" y="5562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4191000" y="5867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Connector 128"/>
          <p:cNvCxnSpPr/>
          <p:nvPr/>
        </p:nvCxnSpPr>
        <p:spPr>
          <a:xfrm>
            <a:off x="4343400" y="5029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4343400" y="5334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4343400" y="5638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4343400" y="59436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33" name="Oval 132"/>
          <p:cNvSpPr/>
          <p:nvPr/>
        </p:nvSpPr>
        <p:spPr>
          <a:xfrm>
            <a:off x="4724400" y="4953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4724400" y="5257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4724400" y="5562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4724400" y="5867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Straight Connector 136"/>
          <p:cNvCxnSpPr/>
          <p:nvPr/>
        </p:nvCxnSpPr>
        <p:spPr>
          <a:xfrm>
            <a:off x="4876800" y="5029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4876800" y="5334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4876800" y="5638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4876800" y="59436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41" name="Oval 140"/>
          <p:cNvSpPr/>
          <p:nvPr/>
        </p:nvSpPr>
        <p:spPr>
          <a:xfrm>
            <a:off x="5257800" y="4953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5257800" y="5257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5257800" y="5562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5257800" y="5867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5" name="Straight Connector 144"/>
          <p:cNvCxnSpPr/>
          <p:nvPr/>
        </p:nvCxnSpPr>
        <p:spPr>
          <a:xfrm>
            <a:off x="5410200" y="5029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5410200" y="5334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5410200" y="5638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5410200" y="59436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49" name="Oval 148"/>
          <p:cNvSpPr/>
          <p:nvPr/>
        </p:nvSpPr>
        <p:spPr>
          <a:xfrm>
            <a:off x="5791200" y="4953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5791200" y="5257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5791200" y="5562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5791200" y="5867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3" name="Straight Connector 152"/>
          <p:cNvCxnSpPr/>
          <p:nvPr/>
        </p:nvCxnSpPr>
        <p:spPr>
          <a:xfrm>
            <a:off x="5943600" y="5029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5943600" y="5334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5943600" y="5638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5943600" y="59436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57" name="Oval 156"/>
          <p:cNvSpPr/>
          <p:nvPr/>
        </p:nvSpPr>
        <p:spPr>
          <a:xfrm>
            <a:off x="6324600" y="4953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6324600" y="5257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6324600" y="5562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6324600" y="5867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1" name="Straight Connector 160"/>
          <p:cNvCxnSpPr/>
          <p:nvPr/>
        </p:nvCxnSpPr>
        <p:spPr>
          <a:xfrm>
            <a:off x="6477000" y="5029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6477000" y="5334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6477000" y="5638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6477000" y="59436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65" name="Oval 164"/>
          <p:cNvSpPr/>
          <p:nvPr/>
        </p:nvSpPr>
        <p:spPr>
          <a:xfrm>
            <a:off x="6858000" y="4953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6858000" y="5257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p:nvSpPr>
        <p:spPr>
          <a:xfrm>
            <a:off x="6858000" y="5562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6858000" y="5867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9" name="Straight Connector 168"/>
          <p:cNvCxnSpPr/>
          <p:nvPr/>
        </p:nvCxnSpPr>
        <p:spPr>
          <a:xfrm>
            <a:off x="7010400" y="5029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7010400" y="5334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7010400" y="5638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7010400" y="59436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73" name="Oval 172"/>
          <p:cNvSpPr/>
          <p:nvPr/>
        </p:nvSpPr>
        <p:spPr>
          <a:xfrm>
            <a:off x="7391400" y="4953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p:cNvSpPr/>
          <p:nvPr/>
        </p:nvSpPr>
        <p:spPr>
          <a:xfrm>
            <a:off x="7391400" y="5257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p:cNvSpPr/>
          <p:nvPr/>
        </p:nvSpPr>
        <p:spPr>
          <a:xfrm>
            <a:off x="7391400" y="5562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7391400" y="5867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TextBox 176"/>
          <p:cNvSpPr txBox="1"/>
          <p:nvPr/>
        </p:nvSpPr>
        <p:spPr>
          <a:xfrm>
            <a:off x="4343400" y="6096000"/>
            <a:ext cx="247184" cy="369332"/>
          </a:xfrm>
          <a:prstGeom prst="rect">
            <a:avLst/>
          </a:prstGeom>
          <a:noFill/>
        </p:spPr>
        <p:txBody>
          <a:bodyPr wrap="none" rtlCol="0">
            <a:spAutoFit/>
          </a:bodyPr>
          <a:lstStyle/>
          <a:p>
            <a:r>
              <a:rPr lang="en-US" dirty="0" smtClean="0">
                <a:latin typeface="Cambria Math" pitchFamily="18" charset="0"/>
                <a:ea typeface="Cambria Math" pitchFamily="18" charset="0"/>
              </a:rPr>
              <a:t>l</a:t>
            </a:r>
            <a:endParaRPr lang="en-US" dirty="0">
              <a:latin typeface="Cambria Math" pitchFamily="18" charset="0"/>
              <a:ea typeface="Cambria Math" pitchFamily="18" charset="0"/>
            </a:endParaRPr>
          </a:p>
        </p:txBody>
      </p:sp>
      <p:sp>
        <p:nvSpPr>
          <p:cNvPr id="178" name="TextBox 177"/>
          <p:cNvSpPr txBox="1"/>
          <p:nvPr/>
        </p:nvSpPr>
        <p:spPr>
          <a:xfrm>
            <a:off x="1066800" y="5257800"/>
            <a:ext cx="312906" cy="369332"/>
          </a:xfrm>
          <a:prstGeom prst="rect">
            <a:avLst/>
          </a:prstGeom>
          <a:noFill/>
        </p:spPr>
        <p:txBody>
          <a:bodyPr wrap="none" rtlCol="0">
            <a:spAutoFit/>
          </a:bodyPr>
          <a:lstStyle/>
          <a:p>
            <a:r>
              <a:rPr lang="en-US" dirty="0" smtClean="0">
                <a:latin typeface="Cambria Math" pitchFamily="18" charset="0"/>
                <a:ea typeface="Cambria Math" pitchFamily="18" charset="0"/>
              </a:rPr>
              <a:t>n</a:t>
            </a:r>
            <a:endParaRPr lang="en-US" dirty="0">
              <a:latin typeface="Cambria Math" pitchFamily="18" charset="0"/>
              <a:ea typeface="Cambria Math" pitchFamily="18" charset="0"/>
            </a:endParaRPr>
          </a:p>
        </p:txBody>
      </p:sp>
      <p:cxnSp>
        <p:nvCxnSpPr>
          <p:cNvPr id="179" name="Straight Connector 178"/>
          <p:cNvCxnSpPr>
            <a:stCxn id="85" idx="4"/>
            <a:endCxn id="86" idx="0"/>
          </p:cNvCxnSpPr>
          <p:nvPr/>
        </p:nvCxnSpPr>
        <p:spPr>
          <a:xfrm>
            <a:off x="1600200" y="51054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Straight Connector 179"/>
          <p:cNvCxnSpPr>
            <a:stCxn id="86" idx="4"/>
            <a:endCxn id="87" idx="0"/>
          </p:cNvCxnSpPr>
          <p:nvPr/>
        </p:nvCxnSpPr>
        <p:spPr>
          <a:xfrm>
            <a:off x="1600200" y="5410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a:stCxn id="87" idx="4"/>
            <a:endCxn id="88" idx="0"/>
          </p:cNvCxnSpPr>
          <p:nvPr/>
        </p:nvCxnSpPr>
        <p:spPr>
          <a:xfrm>
            <a:off x="1600200" y="5715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2133600" y="51054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2133600" y="5410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2133600" y="5715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2667000" y="51054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2667000" y="5410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2667000" y="5715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3200400" y="51054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3200400" y="5410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3200400" y="5715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3733800" y="51054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3733800" y="5410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3733800" y="5715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4267200" y="51054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4267200" y="5410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4267200" y="5715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4800600" y="51054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4800600" y="5410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4800600" y="5715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5334000" y="51054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5334000" y="5410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5334000" y="5715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5867400" y="51054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a:off x="5867400" y="5410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5867400" y="5715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6400800" y="51054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6400800" y="5410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6400800" y="5715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6934200" y="51054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6934200" y="5410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a:off x="6934200" y="5715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7467600" y="51054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7467600" y="5410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7467600" y="5715000"/>
            <a:ext cx="0" cy="152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9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9" presetClass="emph" presetSubtype="0" fill="hold" grpId="0" nodeType="clickEffect">
                                  <p:stCondLst>
                                    <p:cond delay="0"/>
                                  </p:stCondLst>
                                  <p:childTnLst>
                                    <p:animClr clrSpc="rgb" dir="cw">
                                      <p:cBhvr override="childStyle">
                                        <p:cTn id="10" dur="250" fill="hold"/>
                                        <p:tgtEl>
                                          <p:spTgt spid="85"/>
                                        </p:tgtEl>
                                        <p:attrNameLst>
                                          <p:attrName>style.color</p:attrName>
                                        </p:attrNameLst>
                                      </p:cBhvr>
                                      <p:to>
                                        <a:srgbClr val="FFFF00"/>
                                      </p:to>
                                    </p:animClr>
                                    <p:animClr clrSpc="rgb" dir="cw">
                                      <p:cBhvr>
                                        <p:cTn id="11" dur="250" fill="hold"/>
                                        <p:tgtEl>
                                          <p:spTgt spid="85"/>
                                        </p:tgtEl>
                                        <p:attrNameLst>
                                          <p:attrName>fillcolor</p:attrName>
                                        </p:attrNameLst>
                                      </p:cBhvr>
                                      <p:to>
                                        <a:srgbClr val="FFFF00"/>
                                      </p:to>
                                    </p:animClr>
                                    <p:set>
                                      <p:cBhvr>
                                        <p:cTn id="12" dur="250" fill="hold"/>
                                        <p:tgtEl>
                                          <p:spTgt spid="85"/>
                                        </p:tgtEl>
                                        <p:attrNameLst>
                                          <p:attrName>fill.type</p:attrName>
                                        </p:attrNameLst>
                                      </p:cBhvr>
                                      <p:to>
                                        <p:strVal val="solid"/>
                                      </p:to>
                                    </p:set>
                                    <p:set>
                                      <p:cBhvr>
                                        <p:cTn id="13" dur="250" fill="hold"/>
                                        <p:tgtEl>
                                          <p:spTgt spid="85"/>
                                        </p:tgtEl>
                                        <p:attrNameLst>
                                          <p:attrName>fill.on</p:attrName>
                                        </p:attrNameLst>
                                      </p:cBhvr>
                                      <p:to>
                                        <p:strVal val="true"/>
                                      </p:to>
                                    </p:set>
                                  </p:childTnLst>
                                </p:cTn>
                              </p:par>
                            </p:childTnLst>
                          </p:cTn>
                        </p:par>
                        <p:par>
                          <p:cTn id="14" fill="hold">
                            <p:stCondLst>
                              <p:cond delay="250"/>
                            </p:stCondLst>
                            <p:childTnLst>
                              <p:par>
                                <p:cTn id="15" presetID="19" presetClass="emph" presetSubtype="0" fill="hold" grpId="0" nodeType="afterEffect">
                                  <p:stCondLst>
                                    <p:cond delay="0"/>
                                  </p:stCondLst>
                                  <p:childTnLst>
                                    <p:animClr clrSpc="rgb" dir="cw">
                                      <p:cBhvr override="childStyle">
                                        <p:cTn id="16" dur="250" fill="hold"/>
                                        <p:tgtEl>
                                          <p:spTgt spid="86"/>
                                        </p:tgtEl>
                                        <p:attrNameLst>
                                          <p:attrName>style.color</p:attrName>
                                        </p:attrNameLst>
                                      </p:cBhvr>
                                      <p:to>
                                        <a:srgbClr val="FFFF00"/>
                                      </p:to>
                                    </p:animClr>
                                    <p:animClr clrSpc="rgb" dir="cw">
                                      <p:cBhvr>
                                        <p:cTn id="17" dur="250" fill="hold"/>
                                        <p:tgtEl>
                                          <p:spTgt spid="86"/>
                                        </p:tgtEl>
                                        <p:attrNameLst>
                                          <p:attrName>fillcolor</p:attrName>
                                        </p:attrNameLst>
                                      </p:cBhvr>
                                      <p:to>
                                        <a:srgbClr val="FFFF00"/>
                                      </p:to>
                                    </p:animClr>
                                    <p:set>
                                      <p:cBhvr>
                                        <p:cTn id="18" dur="250" fill="hold"/>
                                        <p:tgtEl>
                                          <p:spTgt spid="86"/>
                                        </p:tgtEl>
                                        <p:attrNameLst>
                                          <p:attrName>fill.type</p:attrName>
                                        </p:attrNameLst>
                                      </p:cBhvr>
                                      <p:to>
                                        <p:strVal val="solid"/>
                                      </p:to>
                                    </p:set>
                                    <p:set>
                                      <p:cBhvr>
                                        <p:cTn id="19" dur="250" fill="hold"/>
                                        <p:tgtEl>
                                          <p:spTgt spid="86"/>
                                        </p:tgtEl>
                                        <p:attrNameLst>
                                          <p:attrName>fill.on</p:attrName>
                                        </p:attrNameLst>
                                      </p:cBhvr>
                                      <p:to>
                                        <p:strVal val="true"/>
                                      </p:to>
                                    </p:set>
                                  </p:childTnLst>
                                </p:cTn>
                              </p:par>
                            </p:childTnLst>
                          </p:cTn>
                        </p:par>
                        <p:par>
                          <p:cTn id="20" fill="hold">
                            <p:stCondLst>
                              <p:cond delay="500"/>
                            </p:stCondLst>
                            <p:childTnLst>
                              <p:par>
                                <p:cTn id="21" presetID="19" presetClass="emph" presetSubtype="0" fill="hold" grpId="0" nodeType="afterEffect">
                                  <p:stCondLst>
                                    <p:cond delay="0"/>
                                  </p:stCondLst>
                                  <p:childTnLst>
                                    <p:animClr clrSpc="rgb" dir="cw">
                                      <p:cBhvr override="childStyle">
                                        <p:cTn id="22" dur="250" fill="hold"/>
                                        <p:tgtEl>
                                          <p:spTgt spid="87"/>
                                        </p:tgtEl>
                                        <p:attrNameLst>
                                          <p:attrName>style.color</p:attrName>
                                        </p:attrNameLst>
                                      </p:cBhvr>
                                      <p:to>
                                        <a:srgbClr val="FFFF00"/>
                                      </p:to>
                                    </p:animClr>
                                    <p:animClr clrSpc="rgb" dir="cw">
                                      <p:cBhvr>
                                        <p:cTn id="23" dur="250" fill="hold"/>
                                        <p:tgtEl>
                                          <p:spTgt spid="87"/>
                                        </p:tgtEl>
                                        <p:attrNameLst>
                                          <p:attrName>fillcolor</p:attrName>
                                        </p:attrNameLst>
                                      </p:cBhvr>
                                      <p:to>
                                        <a:srgbClr val="FFFF00"/>
                                      </p:to>
                                    </p:animClr>
                                    <p:set>
                                      <p:cBhvr>
                                        <p:cTn id="24" dur="250" fill="hold"/>
                                        <p:tgtEl>
                                          <p:spTgt spid="87"/>
                                        </p:tgtEl>
                                        <p:attrNameLst>
                                          <p:attrName>fill.type</p:attrName>
                                        </p:attrNameLst>
                                      </p:cBhvr>
                                      <p:to>
                                        <p:strVal val="solid"/>
                                      </p:to>
                                    </p:set>
                                    <p:set>
                                      <p:cBhvr>
                                        <p:cTn id="25" dur="250" fill="hold"/>
                                        <p:tgtEl>
                                          <p:spTgt spid="87"/>
                                        </p:tgtEl>
                                        <p:attrNameLst>
                                          <p:attrName>fill.on</p:attrName>
                                        </p:attrNameLst>
                                      </p:cBhvr>
                                      <p:to>
                                        <p:strVal val="true"/>
                                      </p:to>
                                    </p:set>
                                  </p:childTnLst>
                                </p:cTn>
                              </p:par>
                            </p:childTnLst>
                          </p:cTn>
                        </p:par>
                        <p:par>
                          <p:cTn id="26" fill="hold">
                            <p:stCondLst>
                              <p:cond delay="750"/>
                            </p:stCondLst>
                            <p:childTnLst>
                              <p:par>
                                <p:cTn id="27" presetID="19" presetClass="emph" presetSubtype="0" fill="hold" grpId="0" nodeType="afterEffect">
                                  <p:stCondLst>
                                    <p:cond delay="0"/>
                                  </p:stCondLst>
                                  <p:childTnLst>
                                    <p:animClr clrSpc="rgb" dir="cw">
                                      <p:cBhvr override="childStyle">
                                        <p:cTn id="28" dur="250" fill="hold"/>
                                        <p:tgtEl>
                                          <p:spTgt spid="88"/>
                                        </p:tgtEl>
                                        <p:attrNameLst>
                                          <p:attrName>style.color</p:attrName>
                                        </p:attrNameLst>
                                      </p:cBhvr>
                                      <p:to>
                                        <a:srgbClr val="FFFF00"/>
                                      </p:to>
                                    </p:animClr>
                                    <p:animClr clrSpc="rgb" dir="cw">
                                      <p:cBhvr>
                                        <p:cTn id="29" dur="250" fill="hold"/>
                                        <p:tgtEl>
                                          <p:spTgt spid="88"/>
                                        </p:tgtEl>
                                        <p:attrNameLst>
                                          <p:attrName>fillcolor</p:attrName>
                                        </p:attrNameLst>
                                      </p:cBhvr>
                                      <p:to>
                                        <a:srgbClr val="FFFF00"/>
                                      </p:to>
                                    </p:animClr>
                                    <p:set>
                                      <p:cBhvr>
                                        <p:cTn id="30" dur="250" fill="hold"/>
                                        <p:tgtEl>
                                          <p:spTgt spid="88"/>
                                        </p:tgtEl>
                                        <p:attrNameLst>
                                          <p:attrName>fill.type</p:attrName>
                                        </p:attrNameLst>
                                      </p:cBhvr>
                                      <p:to>
                                        <p:strVal val="solid"/>
                                      </p:to>
                                    </p:set>
                                    <p:set>
                                      <p:cBhvr>
                                        <p:cTn id="31" dur="250" fill="hold"/>
                                        <p:tgtEl>
                                          <p:spTgt spid="88"/>
                                        </p:tgtEl>
                                        <p:attrNameLst>
                                          <p:attrName>fill.on</p:attrName>
                                        </p:attrNameLst>
                                      </p:cBhvr>
                                      <p:to>
                                        <p:strVal val="true"/>
                                      </p:to>
                                    </p:set>
                                  </p:childTnLst>
                                </p:cTn>
                              </p:par>
                            </p:childTnLst>
                          </p:cTn>
                        </p:par>
                        <p:par>
                          <p:cTn id="32" fill="hold">
                            <p:stCondLst>
                              <p:cond delay="1000"/>
                            </p:stCondLst>
                            <p:childTnLst>
                              <p:par>
                                <p:cTn id="33" presetID="19" presetClass="emph" presetSubtype="0" fill="hold" grpId="0" nodeType="afterEffect">
                                  <p:stCondLst>
                                    <p:cond delay="0"/>
                                  </p:stCondLst>
                                  <p:childTnLst>
                                    <p:animClr clrSpc="rgb" dir="cw">
                                      <p:cBhvr override="childStyle">
                                        <p:cTn id="34" dur="250" fill="hold"/>
                                        <p:tgtEl>
                                          <p:spTgt spid="93"/>
                                        </p:tgtEl>
                                        <p:attrNameLst>
                                          <p:attrName>style.color</p:attrName>
                                        </p:attrNameLst>
                                      </p:cBhvr>
                                      <p:to>
                                        <a:srgbClr val="FFFF00"/>
                                      </p:to>
                                    </p:animClr>
                                    <p:animClr clrSpc="rgb" dir="cw">
                                      <p:cBhvr>
                                        <p:cTn id="35" dur="250" fill="hold"/>
                                        <p:tgtEl>
                                          <p:spTgt spid="93"/>
                                        </p:tgtEl>
                                        <p:attrNameLst>
                                          <p:attrName>fillcolor</p:attrName>
                                        </p:attrNameLst>
                                      </p:cBhvr>
                                      <p:to>
                                        <a:srgbClr val="FFFF00"/>
                                      </p:to>
                                    </p:animClr>
                                    <p:set>
                                      <p:cBhvr>
                                        <p:cTn id="36" dur="250" fill="hold"/>
                                        <p:tgtEl>
                                          <p:spTgt spid="93"/>
                                        </p:tgtEl>
                                        <p:attrNameLst>
                                          <p:attrName>fill.type</p:attrName>
                                        </p:attrNameLst>
                                      </p:cBhvr>
                                      <p:to>
                                        <p:strVal val="solid"/>
                                      </p:to>
                                    </p:set>
                                    <p:set>
                                      <p:cBhvr>
                                        <p:cTn id="37" dur="250" fill="hold"/>
                                        <p:tgtEl>
                                          <p:spTgt spid="93"/>
                                        </p:tgtEl>
                                        <p:attrNameLst>
                                          <p:attrName>fill.on</p:attrName>
                                        </p:attrNameLst>
                                      </p:cBhvr>
                                      <p:to>
                                        <p:strVal val="true"/>
                                      </p:to>
                                    </p:set>
                                  </p:childTnLst>
                                </p:cTn>
                              </p:par>
                            </p:childTnLst>
                          </p:cTn>
                        </p:par>
                        <p:par>
                          <p:cTn id="38" fill="hold">
                            <p:stCondLst>
                              <p:cond delay="1250"/>
                            </p:stCondLst>
                            <p:childTnLst>
                              <p:par>
                                <p:cTn id="39" presetID="19" presetClass="emph" presetSubtype="0" fill="hold" grpId="0" nodeType="afterEffect">
                                  <p:stCondLst>
                                    <p:cond delay="0"/>
                                  </p:stCondLst>
                                  <p:childTnLst>
                                    <p:animClr clrSpc="rgb" dir="cw">
                                      <p:cBhvr override="childStyle">
                                        <p:cTn id="40" dur="250" fill="hold"/>
                                        <p:tgtEl>
                                          <p:spTgt spid="94"/>
                                        </p:tgtEl>
                                        <p:attrNameLst>
                                          <p:attrName>style.color</p:attrName>
                                        </p:attrNameLst>
                                      </p:cBhvr>
                                      <p:to>
                                        <a:srgbClr val="FFFF00"/>
                                      </p:to>
                                    </p:animClr>
                                    <p:animClr clrSpc="rgb" dir="cw">
                                      <p:cBhvr>
                                        <p:cTn id="41" dur="250" fill="hold"/>
                                        <p:tgtEl>
                                          <p:spTgt spid="94"/>
                                        </p:tgtEl>
                                        <p:attrNameLst>
                                          <p:attrName>fillcolor</p:attrName>
                                        </p:attrNameLst>
                                      </p:cBhvr>
                                      <p:to>
                                        <a:srgbClr val="FFFF00"/>
                                      </p:to>
                                    </p:animClr>
                                    <p:set>
                                      <p:cBhvr>
                                        <p:cTn id="42" dur="250" fill="hold"/>
                                        <p:tgtEl>
                                          <p:spTgt spid="94"/>
                                        </p:tgtEl>
                                        <p:attrNameLst>
                                          <p:attrName>fill.type</p:attrName>
                                        </p:attrNameLst>
                                      </p:cBhvr>
                                      <p:to>
                                        <p:strVal val="solid"/>
                                      </p:to>
                                    </p:set>
                                    <p:set>
                                      <p:cBhvr>
                                        <p:cTn id="43" dur="250" fill="hold"/>
                                        <p:tgtEl>
                                          <p:spTgt spid="94"/>
                                        </p:tgtEl>
                                        <p:attrNameLst>
                                          <p:attrName>fill.on</p:attrName>
                                        </p:attrNameLst>
                                      </p:cBhvr>
                                      <p:to>
                                        <p:strVal val="true"/>
                                      </p:to>
                                    </p:set>
                                  </p:childTnLst>
                                </p:cTn>
                              </p:par>
                            </p:childTnLst>
                          </p:cTn>
                        </p:par>
                        <p:par>
                          <p:cTn id="44" fill="hold">
                            <p:stCondLst>
                              <p:cond delay="1500"/>
                            </p:stCondLst>
                            <p:childTnLst>
                              <p:par>
                                <p:cTn id="45" presetID="19" presetClass="emph" presetSubtype="0" fill="hold" grpId="0" nodeType="afterEffect">
                                  <p:stCondLst>
                                    <p:cond delay="0"/>
                                  </p:stCondLst>
                                  <p:childTnLst>
                                    <p:animClr clrSpc="rgb" dir="cw">
                                      <p:cBhvr override="childStyle">
                                        <p:cTn id="46" dur="250" fill="hold"/>
                                        <p:tgtEl>
                                          <p:spTgt spid="95"/>
                                        </p:tgtEl>
                                        <p:attrNameLst>
                                          <p:attrName>style.color</p:attrName>
                                        </p:attrNameLst>
                                      </p:cBhvr>
                                      <p:to>
                                        <a:srgbClr val="FFFF00"/>
                                      </p:to>
                                    </p:animClr>
                                    <p:animClr clrSpc="rgb" dir="cw">
                                      <p:cBhvr>
                                        <p:cTn id="47" dur="250" fill="hold"/>
                                        <p:tgtEl>
                                          <p:spTgt spid="95"/>
                                        </p:tgtEl>
                                        <p:attrNameLst>
                                          <p:attrName>fillcolor</p:attrName>
                                        </p:attrNameLst>
                                      </p:cBhvr>
                                      <p:to>
                                        <a:srgbClr val="FFFF00"/>
                                      </p:to>
                                    </p:animClr>
                                    <p:set>
                                      <p:cBhvr>
                                        <p:cTn id="48" dur="250" fill="hold"/>
                                        <p:tgtEl>
                                          <p:spTgt spid="95"/>
                                        </p:tgtEl>
                                        <p:attrNameLst>
                                          <p:attrName>fill.type</p:attrName>
                                        </p:attrNameLst>
                                      </p:cBhvr>
                                      <p:to>
                                        <p:strVal val="solid"/>
                                      </p:to>
                                    </p:set>
                                    <p:set>
                                      <p:cBhvr>
                                        <p:cTn id="49" dur="250" fill="hold"/>
                                        <p:tgtEl>
                                          <p:spTgt spid="95"/>
                                        </p:tgtEl>
                                        <p:attrNameLst>
                                          <p:attrName>fill.on</p:attrName>
                                        </p:attrNameLst>
                                      </p:cBhvr>
                                      <p:to>
                                        <p:strVal val="true"/>
                                      </p:to>
                                    </p:set>
                                  </p:childTnLst>
                                </p:cTn>
                              </p:par>
                            </p:childTnLst>
                          </p:cTn>
                        </p:par>
                        <p:par>
                          <p:cTn id="50" fill="hold">
                            <p:stCondLst>
                              <p:cond delay="1750"/>
                            </p:stCondLst>
                            <p:childTnLst>
                              <p:par>
                                <p:cTn id="51" presetID="19" presetClass="emph" presetSubtype="0" fill="hold" grpId="0" nodeType="afterEffect">
                                  <p:stCondLst>
                                    <p:cond delay="0"/>
                                  </p:stCondLst>
                                  <p:childTnLst>
                                    <p:animClr clrSpc="rgb" dir="cw">
                                      <p:cBhvr override="childStyle">
                                        <p:cTn id="52" dur="250" fill="hold"/>
                                        <p:tgtEl>
                                          <p:spTgt spid="96"/>
                                        </p:tgtEl>
                                        <p:attrNameLst>
                                          <p:attrName>style.color</p:attrName>
                                        </p:attrNameLst>
                                      </p:cBhvr>
                                      <p:to>
                                        <a:srgbClr val="FFFF00"/>
                                      </p:to>
                                    </p:animClr>
                                    <p:animClr clrSpc="rgb" dir="cw">
                                      <p:cBhvr>
                                        <p:cTn id="53" dur="250" fill="hold"/>
                                        <p:tgtEl>
                                          <p:spTgt spid="96"/>
                                        </p:tgtEl>
                                        <p:attrNameLst>
                                          <p:attrName>fillcolor</p:attrName>
                                        </p:attrNameLst>
                                      </p:cBhvr>
                                      <p:to>
                                        <a:srgbClr val="FFFF00"/>
                                      </p:to>
                                    </p:animClr>
                                    <p:set>
                                      <p:cBhvr>
                                        <p:cTn id="54" dur="250" fill="hold"/>
                                        <p:tgtEl>
                                          <p:spTgt spid="96"/>
                                        </p:tgtEl>
                                        <p:attrNameLst>
                                          <p:attrName>fill.type</p:attrName>
                                        </p:attrNameLst>
                                      </p:cBhvr>
                                      <p:to>
                                        <p:strVal val="solid"/>
                                      </p:to>
                                    </p:set>
                                    <p:set>
                                      <p:cBhvr>
                                        <p:cTn id="55" dur="250" fill="hold"/>
                                        <p:tgtEl>
                                          <p:spTgt spid="96"/>
                                        </p:tgtEl>
                                        <p:attrNameLst>
                                          <p:attrName>fill.on</p:attrName>
                                        </p:attrNameLst>
                                      </p:cBhvr>
                                      <p:to>
                                        <p:strVal val="true"/>
                                      </p:to>
                                    </p:set>
                                  </p:childTnLst>
                                </p:cTn>
                              </p:par>
                            </p:childTnLst>
                          </p:cTn>
                        </p:par>
                        <p:par>
                          <p:cTn id="56" fill="hold">
                            <p:stCondLst>
                              <p:cond delay="2000"/>
                            </p:stCondLst>
                            <p:childTnLst>
                              <p:par>
                                <p:cTn id="57" presetID="19" presetClass="emph" presetSubtype="0" fill="hold" grpId="0" nodeType="afterEffect">
                                  <p:stCondLst>
                                    <p:cond delay="0"/>
                                  </p:stCondLst>
                                  <p:childTnLst>
                                    <p:animClr clrSpc="rgb" dir="cw">
                                      <p:cBhvr override="childStyle">
                                        <p:cTn id="58" dur="250" fill="hold"/>
                                        <p:tgtEl>
                                          <p:spTgt spid="101"/>
                                        </p:tgtEl>
                                        <p:attrNameLst>
                                          <p:attrName>style.color</p:attrName>
                                        </p:attrNameLst>
                                      </p:cBhvr>
                                      <p:to>
                                        <a:srgbClr val="FFFF00"/>
                                      </p:to>
                                    </p:animClr>
                                    <p:animClr clrSpc="rgb" dir="cw">
                                      <p:cBhvr>
                                        <p:cTn id="59" dur="250" fill="hold"/>
                                        <p:tgtEl>
                                          <p:spTgt spid="101"/>
                                        </p:tgtEl>
                                        <p:attrNameLst>
                                          <p:attrName>fillcolor</p:attrName>
                                        </p:attrNameLst>
                                      </p:cBhvr>
                                      <p:to>
                                        <a:srgbClr val="FFFF00"/>
                                      </p:to>
                                    </p:animClr>
                                    <p:set>
                                      <p:cBhvr>
                                        <p:cTn id="60" dur="250" fill="hold"/>
                                        <p:tgtEl>
                                          <p:spTgt spid="101"/>
                                        </p:tgtEl>
                                        <p:attrNameLst>
                                          <p:attrName>fill.type</p:attrName>
                                        </p:attrNameLst>
                                      </p:cBhvr>
                                      <p:to>
                                        <p:strVal val="solid"/>
                                      </p:to>
                                    </p:set>
                                    <p:set>
                                      <p:cBhvr>
                                        <p:cTn id="61" dur="250" fill="hold"/>
                                        <p:tgtEl>
                                          <p:spTgt spid="101"/>
                                        </p:tgtEl>
                                        <p:attrNameLst>
                                          <p:attrName>fill.on</p:attrName>
                                        </p:attrNameLst>
                                      </p:cBhvr>
                                      <p:to>
                                        <p:strVal val="true"/>
                                      </p:to>
                                    </p:set>
                                  </p:childTnLst>
                                </p:cTn>
                              </p:par>
                            </p:childTnLst>
                          </p:cTn>
                        </p:par>
                        <p:par>
                          <p:cTn id="62" fill="hold">
                            <p:stCondLst>
                              <p:cond delay="2250"/>
                            </p:stCondLst>
                            <p:childTnLst>
                              <p:par>
                                <p:cTn id="63" presetID="19" presetClass="emph" presetSubtype="0" fill="hold" grpId="0" nodeType="afterEffect">
                                  <p:stCondLst>
                                    <p:cond delay="0"/>
                                  </p:stCondLst>
                                  <p:childTnLst>
                                    <p:animClr clrSpc="rgb" dir="cw">
                                      <p:cBhvr override="childStyle">
                                        <p:cTn id="64" dur="250" fill="hold"/>
                                        <p:tgtEl>
                                          <p:spTgt spid="102"/>
                                        </p:tgtEl>
                                        <p:attrNameLst>
                                          <p:attrName>style.color</p:attrName>
                                        </p:attrNameLst>
                                      </p:cBhvr>
                                      <p:to>
                                        <a:srgbClr val="FFFF00"/>
                                      </p:to>
                                    </p:animClr>
                                    <p:animClr clrSpc="rgb" dir="cw">
                                      <p:cBhvr>
                                        <p:cTn id="65" dur="250" fill="hold"/>
                                        <p:tgtEl>
                                          <p:spTgt spid="102"/>
                                        </p:tgtEl>
                                        <p:attrNameLst>
                                          <p:attrName>fillcolor</p:attrName>
                                        </p:attrNameLst>
                                      </p:cBhvr>
                                      <p:to>
                                        <a:srgbClr val="FFFF00"/>
                                      </p:to>
                                    </p:animClr>
                                    <p:set>
                                      <p:cBhvr>
                                        <p:cTn id="66" dur="250" fill="hold"/>
                                        <p:tgtEl>
                                          <p:spTgt spid="102"/>
                                        </p:tgtEl>
                                        <p:attrNameLst>
                                          <p:attrName>fill.type</p:attrName>
                                        </p:attrNameLst>
                                      </p:cBhvr>
                                      <p:to>
                                        <p:strVal val="solid"/>
                                      </p:to>
                                    </p:set>
                                    <p:set>
                                      <p:cBhvr>
                                        <p:cTn id="67" dur="250" fill="hold"/>
                                        <p:tgtEl>
                                          <p:spTgt spid="102"/>
                                        </p:tgtEl>
                                        <p:attrNameLst>
                                          <p:attrName>fill.on</p:attrName>
                                        </p:attrNameLst>
                                      </p:cBhvr>
                                      <p:to>
                                        <p:strVal val="true"/>
                                      </p:to>
                                    </p:set>
                                  </p:childTnLst>
                                </p:cTn>
                              </p:par>
                            </p:childTnLst>
                          </p:cTn>
                        </p:par>
                        <p:par>
                          <p:cTn id="68" fill="hold">
                            <p:stCondLst>
                              <p:cond delay="2500"/>
                            </p:stCondLst>
                            <p:childTnLst>
                              <p:par>
                                <p:cTn id="69" presetID="19" presetClass="emph" presetSubtype="0" fill="hold" grpId="0" nodeType="afterEffect">
                                  <p:stCondLst>
                                    <p:cond delay="0"/>
                                  </p:stCondLst>
                                  <p:childTnLst>
                                    <p:animClr clrSpc="rgb" dir="cw">
                                      <p:cBhvr override="childStyle">
                                        <p:cTn id="70" dur="250" fill="hold"/>
                                        <p:tgtEl>
                                          <p:spTgt spid="103"/>
                                        </p:tgtEl>
                                        <p:attrNameLst>
                                          <p:attrName>style.color</p:attrName>
                                        </p:attrNameLst>
                                      </p:cBhvr>
                                      <p:to>
                                        <a:srgbClr val="FFFF00"/>
                                      </p:to>
                                    </p:animClr>
                                    <p:animClr clrSpc="rgb" dir="cw">
                                      <p:cBhvr>
                                        <p:cTn id="71" dur="250" fill="hold"/>
                                        <p:tgtEl>
                                          <p:spTgt spid="103"/>
                                        </p:tgtEl>
                                        <p:attrNameLst>
                                          <p:attrName>fillcolor</p:attrName>
                                        </p:attrNameLst>
                                      </p:cBhvr>
                                      <p:to>
                                        <a:srgbClr val="FFFF00"/>
                                      </p:to>
                                    </p:animClr>
                                    <p:set>
                                      <p:cBhvr>
                                        <p:cTn id="72" dur="250" fill="hold"/>
                                        <p:tgtEl>
                                          <p:spTgt spid="103"/>
                                        </p:tgtEl>
                                        <p:attrNameLst>
                                          <p:attrName>fill.type</p:attrName>
                                        </p:attrNameLst>
                                      </p:cBhvr>
                                      <p:to>
                                        <p:strVal val="solid"/>
                                      </p:to>
                                    </p:set>
                                    <p:set>
                                      <p:cBhvr>
                                        <p:cTn id="73" dur="250" fill="hold"/>
                                        <p:tgtEl>
                                          <p:spTgt spid="103"/>
                                        </p:tgtEl>
                                        <p:attrNameLst>
                                          <p:attrName>fill.on</p:attrName>
                                        </p:attrNameLst>
                                      </p:cBhvr>
                                      <p:to>
                                        <p:strVal val="true"/>
                                      </p:to>
                                    </p:set>
                                  </p:childTnLst>
                                </p:cTn>
                              </p:par>
                            </p:childTnLst>
                          </p:cTn>
                        </p:par>
                        <p:par>
                          <p:cTn id="74" fill="hold">
                            <p:stCondLst>
                              <p:cond delay="2750"/>
                            </p:stCondLst>
                            <p:childTnLst>
                              <p:par>
                                <p:cTn id="75" presetID="19" presetClass="emph" presetSubtype="0" fill="hold" grpId="0" nodeType="afterEffect">
                                  <p:stCondLst>
                                    <p:cond delay="0"/>
                                  </p:stCondLst>
                                  <p:childTnLst>
                                    <p:animClr clrSpc="rgb" dir="cw">
                                      <p:cBhvr override="childStyle">
                                        <p:cTn id="76" dur="250" fill="hold"/>
                                        <p:tgtEl>
                                          <p:spTgt spid="104"/>
                                        </p:tgtEl>
                                        <p:attrNameLst>
                                          <p:attrName>style.color</p:attrName>
                                        </p:attrNameLst>
                                      </p:cBhvr>
                                      <p:to>
                                        <a:srgbClr val="FFFF00"/>
                                      </p:to>
                                    </p:animClr>
                                    <p:animClr clrSpc="rgb" dir="cw">
                                      <p:cBhvr>
                                        <p:cTn id="77" dur="250" fill="hold"/>
                                        <p:tgtEl>
                                          <p:spTgt spid="104"/>
                                        </p:tgtEl>
                                        <p:attrNameLst>
                                          <p:attrName>fillcolor</p:attrName>
                                        </p:attrNameLst>
                                      </p:cBhvr>
                                      <p:to>
                                        <a:srgbClr val="FFFF00"/>
                                      </p:to>
                                    </p:animClr>
                                    <p:set>
                                      <p:cBhvr>
                                        <p:cTn id="78" dur="250" fill="hold"/>
                                        <p:tgtEl>
                                          <p:spTgt spid="104"/>
                                        </p:tgtEl>
                                        <p:attrNameLst>
                                          <p:attrName>fill.type</p:attrName>
                                        </p:attrNameLst>
                                      </p:cBhvr>
                                      <p:to>
                                        <p:strVal val="solid"/>
                                      </p:to>
                                    </p:set>
                                    <p:set>
                                      <p:cBhvr>
                                        <p:cTn id="79" dur="250" fill="hold"/>
                                        <p:tgtEl>
                                          <p:spTgt spid="104"/>
                                        </p:tgtEl>
                                        <p:attrNameLst>
                                          <p:attrName>fill.on</p:attrName>
                                        </p:attrNameLst>
                                      </p:cBhvr>
                                      <p:to>
                                        <p:strVal val="true"/>
                                      </p:to>
                                    </p:set>
                                  </p:childTnLst>
                                </p:cTn>
                              </p:par>
                            </p:childTnLst>
                          </p:cTn>
                        </p:par>
                        <p:par>
                          <p:cTn id="80" fill="hold">
                            <p:stCondLst>
                              <p:cond delay="3000"/>
                            </p:stCondLst>
                            <p:childTnLst>
                              <p:par>
                                <p:cTn id="81" presetID="19" presetClass="emph" presetSubtype="0" fill="hold" grpId="0" nodeType="afterEffect">
                                  <p:stCondLst>
                                    <p:cond delay="0"/>
                                  </p:stCondLst>
                                  <p:childTnLst>
                                    <p:animClr clrSpc="rgb" dir="cw">
                                      <p:cBhvr override="childStyle">
                                        <p:cTn id="82" dur="250" fill="hold"/>
                                        <p:tgtEl>
                                          <p:spTgt spid="109"/>
                                        </p:tgtEl>
                                        <p:attrNameLst>
                                          <p:attrName>style.color</p:attrName>
                                        </p:attrNameLst>
                                      </p:cBhvr>
                                      <p:to>
                                        <a:srgbClr val="FFFF00"/>
                                      </p:to>
                                    </p:animClr>
                                    <p:animClr clrSpc="rgb" dir="cw">
                                      <p:cBhvr>
                                        <p:cTn id="83" dur="250" fill="hold"/>
                                        <p:tgtEl>
                                          <p:spTgt spid="109"/>
                                        </p:tgtEl>
                                        <p:attrNameLst>
                                          <p:attrName>fillcolor</p:attrName>
                                        </p:attrNameLst>
                                      </p:cBhvr>
                                      <p:to>
                                        <a:srgbClr val="FFFF00"/>
                                      </p:to>
                                    </p:animClr>
                                    <p:set>
                                      <p:cBhvr>
                                        <p:cTn id="84" dur="250" fill="hold"/>
                                        <p:tgtEl>
                                          <p:spTgt spid="109"/>
                                        </p:tgtEl>
                                        <p:attrNameLst>
                                          <p:attrName>fill.type</p:attrName>
                                        </p:attrNameLst>
                                      </p:cBhvr>
                                      <p:to>
                                        <p:strVal val="solid"/>
                                      </p:to>
                                    </p:set>
                                    <p:set>
                                      <p:cBhvr>
                                        <p:cTn id="85" dur="250" fill="hold"/>
                                        <p:tgtEl>
                                          <p:spTgt spid="109"/>
                                        </p:tgtEl>
                                        <p:attrNameLst>
                                          <p:attrName>fill.on</p:attrName>
                                        </p:attrNameLst>
                                      </p:cBhvr>
                                      <p:to>
                                        <p:strVal val="true"/>
                                      </p:to>
                                    </p:set>
                                  </p:childTnLst>
                                </p:cTn>
                              </p:par>
                            </p:childTnLst>
                          </p:cTn>
                        </p:par>
                        <p:par>
                          <p:cTn id="86" fill="hold">
                            <p:stCondLst>
                              <p:cond delay="3250"/>
                            </p:stCondLst>
                            <p:childTnLst>
                              <p:par>
                                <p:cTn id="87" presetID="19" presetClass="emph" presetSubtype="0" fill="hold" grpId="0" nodeType="afterEffect">
                                  <p:stCondLst>
                                    <p:cond delay="0"/>
                                  </p:stCondLst>
                                  <p:childTnLst>
                                    <p:animClr clrSpc="rgb" dir="cw">
                                      <p:cBhvr override="childStyle">
                                        <p:cTn id="88" dur="250" fill="hold"/>
                                        <p:tgtEl>
                                          <p:spTgt spid="110"/>
                                        </p:tgtEl>
                                        <p:attrNameLst>
                                          <p:attrName>style.color</p:attrName>
                                        </p:attrNameLst>
                                      </p:cBhvr>
                                      <p:to>
                                        <a:srgbClr val="FFFF00"/>
                                      </p:to>
                                    </p:animClr>
                                    <p:animClr clrSpc="rgb" dir="cw">
                                      <p:cBhvr>
                                        <p:cTn id="89" dur="250" fill="hold"/>
                                        <p:tgtEl>
                                          <p:spTgt spid="110"/>
                                        </p:tgtEl>
                                        <p:attrNameLst>
                                          <p:attrName>fillcolor</p:attrName>
                                        </p:attrNameLst>
                                      </p:cBhvr>
                                      <p:to>
                                        <a:srgbClr val="FFFF00"/>
                                      </p:to>
                                    </p:animClr>
                                    <p:set>
                                      <p:cBhvr>
                                        <p:cTn id="90" dur="250" fill="hold"/>
                                        <p:tgtEl>
                                          <p:spTgt spid="110"/>
                                        </p:tgtEl>
                                        <p:attrNameLst>
                                          <p:attrName>fill.type</p:attrName>
                                        </p:attrNameLst>
                                      </p:cBhvr>
                                      <p:to>
                                        <p:strVal val="solid"/>
                                      </p:to>
                                    </p:set>
                                    <p:set>
                                      <p:cBhvr>
                                        <p:cTn id="91" dur="250" fill="hold"/>
                                        <p:tgtEl>
                                          <p:spTgt spid="110"/>
                                        </p:tgtEl>
                                        <p:attrNameLst>
                                          <p:attrName>fill.on</p:attrName>
                                        </p:attrNameLst>
                                      </p:cBhvr>
                                      <p:to>
                                        <p:strVal val="true"/>
                                      </p:to>
                                    </p:set>
                                  </p:childTnLst>
                                </p:cTn>
                              </p:par>
                            </p:childTnLst>
                          </p:cTn>
                        </p:par>
                        <p:par>
                          <p:cTn id="92" fill="hold">
                            <p:stCondLst>
                              <p:cond delay="3500"/>
                            </p:stCondLst>
                            <p:childTnLst>
                              <p:par>
                                <p:cTn id="93" presetID="19" presetClass="emph" presetSubtype="0" fill="hold" grpId="0" nodeType="afterEffect">
                                  <p:stCondLst>
                                    <p:cond delay="0"/>
                                  </p:stCondLst>
                                  <p:childTnLst>
                                    <p:animClr clrSpc="rgb" dir="cw">
                                      <p:cBhvr override="childStyle">
                                        <p:cTn id="94" dur="250" fill="hold"/>
                                        <p:tgtEl>
                                          <p:spTgt spid="111"/>
                                        </p:tgtEl>
                                        <p:attrNameLst>
                                          <p:attrName>style.color</p:attrName>
                                        </p:attrNameLst>
                                      </p:cBhvr>
                                      <p:to>
                                        <a:srgbClr val="FFFF00"/>
                                      </p:to>
                                    </p:animClr>
                                    <p:animClr clrSpc="rgb" dir="cw">
                                      <p:cBhvr>
                                        <p:cTn id="95" dur="250" fill="hold"/>
                                        <p:tgtEl>
                                          <p:spTgt spid="111"/>
                                        </p:tgtEl>
                                        <p:attrNameLst>
                                          <p:attrName>fillcolor</p:attrName>
                                        </p:attrNameLst>
                                      </p:cBhvr>
                                      <p:to>
                                        <a:srgbClr val="FFFF00"/>
                                      </p:to>
                                    </p:animClr>
                                    <p:set>
                                      <p:cBhvr>
                                        <p:cTn id="96" dur="250" fill="hold"/>
                                        <p:tgtEl>
                                          <p:spTgt spid="111"/>
                                        </p:tgtEl>
                                        <p:attrNameLst>
                                          <p:attrName>fill.type</p:attrName>
                                        </p:attrNameLst>
                                      </p:cBhvr>
                                      <p:to>
                                        <p:strVal val="solid"/>
                                      </p:to>
                                    </p:set>
                                    <p:set>
                                      <p:cBhvr>
                                        <p:cTn id="97" dur="250" fill="hold"/>
                                        <p:tgtEl>
                                          <p:spTgt spid="111"/>
                                        </p:tgtEl>
                                        <p:attrNameLst>
                                          <p:attrName>fill.on</p:attrName>
                                        </p:attrNameLst>
                                      </p:cBhvr>
                                      <p:to>
                                        <p:strVal val="true"/>
                                      </p:to>
                                    </p:set>
                                  </p:childTnLst>
                                </p:cTn>
                              </p:par>
                            </p:childTnLst>
                          </p:cTn>
                        </p:par>
                        <p:par>
                          <p:cTn id="98" fill="hold">
                            <p:stCondLst>
                              <p:cond delay="3750"/>
                            </p:stCondLst>
                            <p:childTnLst>
                              <p:par>
                                <p:cTn id="99" presetID="19" presetClass="emph" presetSubtype="0" fill="hold" grpId="0" nodeType="afterEffect">
                                  <p:stCondLst>
                                    <p:cond delay="0"/>
                                  </p:stCondLst>
                                  <p:childTnLst>
                                    <p:animClr clrSpc="rgb" dir="cw">
                                      <p:cBhvr override="childStyle">
                                        <p:cTn id="100" dur="250" fill="hold"/>
                                        <p:tgtEl>
                                          <p:spTgt spid="112"/>
                                        </p:tgtEl>
                                        <p:attrNameLst>
                                          <p:attrName>style.color</p:attrName>
                                        </p:attrNameLst>
                                      </p:cBhvr>
                                      <p:to>
                                        <a:srgbClr val="FFFF00"/>
                                      </p:to>
                                    </p:animClr>
                                    <p:animClr clrSpc="rgb" dir="cw">
                                      <p:cBhvr>
                                        <p:cTn id="101" dur="250" fill="hold"/>
                                        <p:tgtEl>
                                          <p:spTgt spid="112"/>
                                        </p:tgtEl>
                                        <p:attrNameLst>
                                          <p:attrName>fillcolor</p:attrName>
                                        </p:attrNameLst>
                                      </p:cBhvr>
                                      <p:to>
                                        <a:srgbClr val="FFFF00"/>
                                      </p:to>
                                    </p:animClr>
                                    <p:set>
                                      <p:cBhvr>
                                        <p:cTn id="102" dur="250" fill="hold"/>
                                        <p:tgtEl>
                                          <p:spTgt spid="112"/>
                                        </p:tgtEl>
                                        <p:attrNameLst>
                                          <p:attrName>fill.type</p:attrName>
                                        </p:attrNameLst>
                                      </p:cBhvr>
                                      <p:to>
                                        <p:strVal val="solid"/>
                                      </p:to>
                                    </p:set>
                                    <p:set>
                                      <p:cBhvr>
                                        <p:cTn id="103" dur="250" fill="hold"/>
                                        <p:tgtEl>
                                          <p:spTgt spid="112"/>
                                        </p:tgtEl>
                                        <p:attrNameLst>
                                          <p:attrName>fill.on</p:attrName>
                                        </p:attrNameLst>
                                      </p:cBhvr>
                                      <p:to>
                                        <p:strVal val="true"/>
                                      </p:to>
                                    </p:set>
                                  </p:childTnLst>
                                </p:cTn>
                              </p:par>
                            </p:childTnLst>
                          </p:cTn>
                        </p:par>
                        <p:par>
                          <p:cTn id="104" fill="hold">
                            <p:stCondLst>
                              <p:cond delay="4000"/>
                            </p:stCondLst>
                            <p:childTnLst>
                              <p:par>
                                <p:cTn id="105" presetID="19" presetClass="emph" presetSubtype="0" fill="hold" grpId="0" nodeType="afterEffect">
                                  <p:stCondLst>
                                    <p:cond delay="0"/>
                                  </p:stCondLst>
                                  <p:childTnLst>
                                    <p:animClr clrSpc="rgb" dir="cw">
                                      <p:cBhvr override="childStyle">
                                        <p:cTn id="106" dur="250" fill="hold"/>
                                        <p:tgtEl>
                                          <p:spTgt spid="117"/>
                                        </p:tgtEl>
                                        <p:attrNameLst>
                                          <p:attrName>style.color</p:attrName>
                                        </p:attrNameLst>
                                      </p:cBhvr>
                                      <p:to>
                                        <a:srgbClr val="FFFF00"/>
                                      </p:to>
                                    </p:animClr>
                                    <p:animClr clrSpc="rgb" dir="cw">
                                      <p:cBhvr>
                                        <p:cTn id="107" dur="250" fill="hold"/>
                                        <p:tgtEl>
                                          <p:spTgt spid="117"/>
                                        </p:tgtEl>
                                        <p:attrNameLst>
                                          <p:attrName>fillcolor</p:attrName>
                                        </p:attrNameLst>
                                      </p:cBhvr>
                                      <p:to>
                                        <a:srgbClr val="FFFF00"/>
                                      </p:to>
                                    </p:animClr>
                                    <p:set>
                                      <p:cBhvr>
                                        <p:cTn id="108" dur="250" fill="hold"/>
                                        <p:tgtEl>
                                          <p:spTgt spid="117"/>
                                        </p:tgtEl>
                                        <p:attrNameLst>
                                          <p:attrName>fill.type</p:attrName>
                                        </p:attrNameLst>
                                      </p:cBhvr>
                                      <p:to>
                                        <p:strVal val="solid"/>
                                      </p:to>
                                    </p:set>
                                    <p:set>
                                      <p:cBhvr>
                                        <p:cTn id="109" dur="250" fill="hold"/>
                                        <p:tgtEl>
                                          <p:spTgt spid="117"/>
                                        </p:tgtEl>
                                        <p:attrNameLst>
                                          <p:attrName>fill.on</p:attrName>
                                        </p:attrNameLst>
                                      </p:cBhvr>
                                      <p:to>
                                        <p:strVal val="true"/>
                                      </p:to>
                                    </p:set>
                                  </p:childTnLst>
                                </p:cTn>
                              </p:par>
                            </p:childTnLst>
                          </p:cTn>
                        </p:par>
                        <p:par>
                          <p:cTn id="110" fill="hold">
                            <p:stCondLst>
                              <p:cond delay="4250"/>
                            </p:stCondLst>
                            <p:childTnLst>
                              <p:par>
                                <p:cTn id="111" presetID="19" presetClass="emph" presetSubtype="0" fill="hold" grpId="0" nodeType="afterEffect">
                                  <p:stCondLst>
                                    <p:cond delay="0"/>
                                  </p:stCondLst>
                                  <p:childTnLst>
                                    <p:animClr clrSpc="rgb" dir="cw">
                                      <p:cBhvr override="childStyle">
                                        <p:cTn id="112" dur="250" fill="hold"/>
                                        <p:tgtEl>
                                          <p:spTgt spid="118"/>
                                        </p:tgtEl>
                                        <p:attrNameLst>
                                          <p:attrName>style.color</p:attrName>
                                        </p:attrNameLst>
                                      </p:cBhvr>
                                      <p:to>
                                        <a:srgbClr val="FFFF00"/>
                                      </p:to>
                                    </p:animClr>
                                    <p:animClr clrSpc="rgb" dir="cw">
                                      <p:cBhvr>
                                        <p:cTn id="113" dur="250" fill="hold"/>
                                        <p:tgtEl>
                                          <p:spTgt spid="118"/>
                                        </p:tgtEl>
                                        <p:attrNameLst>
                                          <p:attrName>fillcolor</p:attrName>
                                        </p:attrNameLst>
                                      </p:cBhvr>
                                      <p:to>
                                        <a:srgbClr val="FFFF00"/>
                                      </p:to>
                                    </p:animClr>
                                    <p:set>
                                      <p:cBhvr>
                                        <p:cTn id="114" dur="250" fill="hold"/>
                                        <p:tgtEl>
                                          <p:spTgt spid="118"/>
                                        </p:tgtEl>
                                        <p:attrNameLst>
                                          <p:attrName>fill.type</p:attrName>
                                        </p:attrNameLst>
                                      </p:cBhvr>
                                      <p:to>
                                        <p:strVal val="solid"/>
                                      </p:to>
                                    </p:set>
                                    <p:set>
                                      <p:cBhvr>
                                        <p:cTn id="115" dur="250" fill="hold"/>
                                        <p:tgtEl>
                                          <p:spTgt spid="118"/>
                                        </p:tgtEl>
                                        <p:attrNameLst>
                                          <p:attrName>fill.on</p:attrName>
                                        </p:attrNameLst>
                                      </p:cBhvr>
                                      <p:to>
                                        <p:strVal val="true"/>
                                      </p:to>
                                    </p:set>
                                  </p:childTnLst>
                                </p:cTn>
                              </p:par>
                            </p:childTnLst>
                          </p:cTn>
                        </p:par>
                        <p:par>
                          <p:cTn id="116" fill="hold">
                            <p:stCondLst>
                              <p:cond delay="4500"/>
                            </p:stCondLst>
                            <p:childTnLst>
                              <p:par>
                                <p:cTn id="117" presetID="19" presetClass="emph" presetSubtype="0" fill="hold" grpId="0" nodeType="afterEffect">
                                  <p:stCondLst>
                                    <p:cond delay="0"/>
                                  </p:stCondLst>
                                  <p:childTnLst>
                                    <p:animClr clrSpc="rgb" dir="cw">
                                      <p:cBhvr override="childStyle">
                                        <p:cTn id="118" dur="250" fill="hold"/>
                                        <p:tgtEl>
                                          <p:spTgt spid="119"/>
                                        </p:tgtEl>
                                        <p:attrNameLst>
                                          <p:attrName>style.color</p:attrName>
                                        </p:attrNameLst>
                                      </p:cBhvr>
                                      <p:to>
                                        <a:srgbClr val="FFFF00"/>
                                      </p:to>
                                    </p:animClr>
                                    <p:animClr clrSpc="rgb" dir="cw">
                                      <p:cBhvr>
                                        <p:cTn id="119" dur="250" fill="hold"/>
                                        <p:tgtEl>
                                          <p:spTgt spid="119"/>
                                        </p:tgtEl>
                                        <p:attrNameLst>
                                          <p:attrName>fillcolor</p:attrName>
                                        </p:attrNameLst>
                                      </p:cBhvr>
                                      <p:to>
                                        <a:srgbClr val="FFFF00"/>
                                      </p:to>
                                    </p:animClr>
                                    <p:set>
                                      <p:cBhvr>
                                        <p:cTn id="120" dur="250" fill="hold"/>
                                        <p:tgtEl>
                                          <p:spTgt spid="119"/>
                                        </p:tgtEl>
                                        <p:attrNameLst>
                                          <p:attrName>fill.type</p:attrName>
                                        </p:attrNameLst>
                                      </p:cBhvr>
                                      <p:to>
                                        <p:strVal val="solid"/>
                                      </p:to>
                                    </p:set>
                                    <p:set>
                                      <p:cBhvr>
                                        <p:cTn id="121" dur="250" fill="hold"/>
                                        <p:tgtEl>
                                          <p:spTgt spid="119"/>
                                        </p:tgtEl>
                                        <p:attrNameLst>
                                          <p:attrName>fill.on</p:attrName>
                                        </p:attrNameLst>
                                      </p:cBhvr>
                                      <p:to>
                                        <p:strVal val="true"/>
                                      </p:to>
                                    </p:set>
                                  </p:childTnLst>
                                </p:cTn>
                              </p:par>
                            </p:childTnLst>
                          </p:cTn>
                        </p:par>
                        <p:par>
                          <p:cTn id="122" fill="hold">
                            <p:stCondLst>
                              <p:cond delay="4750"/>
                            </p:stCondLst>
                            <p:childTnLst>
                              <p:par>
                                <p:cTn id="123" presetID="19" presetClass="emph" presetSubtype="0" fill="hold" grpId="0" nodeType="afterEffect">
                                  <p:stCondLst>
                                    <p:cond delay="0"/>
                                  </p:stCondLst>
                                  <p:childTnLst>
                                    <p:animClr clrSpc="rgb" dir="cw">
                                      <p:cBhvr override="childStyle">
                                        <p:cTn id="124" dur="250" fill="hold"/>
                                        <p:tgtEl>
                                          <p:spTgt spid="120"/>
                                        </p:tgtEl>
                                        <p:attrNameLst>
                                          <p:attrName>style.color</p:attrName>
                                        </p:attrNameLst>
                                      </p:cBhvr>
                                      <p:to>
                                        <a:srgbClr val="FFFF00"/>
                                      </p:to>
                                    </p:animClr>
                                    <p:animClr clrSpc="rgb" dir="cw">
                                      <p:cBhvr>
                                        <p:cTn id="125" dur="250" fill="hold"/>
                                        <p:tgtEl>
                                          <p:spTgt spid="120"/>
                                        </p:tgtEl>
                                        <p:attrNameLst>
                                          <p:attrName>fillcolor</p:attrName>
                                        </p:attrNameLst>
                                      </p:cBhvr>
                                      <p:to>
                                        <a:srgbClr val="FFFF00"/>
                                      </p:to>
                                    </p:animClr>
                                    <p:set>
                                      <p:cBhvr>
                                        <p:cTn id="126" dur="250" fill="hold"/>
                                        <p:tgtEl>
                                          <p:spTgt spid="120"/>
                                        </p:tgtEl>
                                        <p:attrNameLst>
                                          <p:attrName>fill.type</p:attrName>
                                        </p:attrNameLst>
                                      </p:cBhvr>
                                      <p:to>
                                        <p:strVal val="solid"/>
                                      </p:to>
                                    </p:set>
                                    <p:set>
                                      <p:cBhvr>
                                        <p:cTn id="127" dur="250" fill="hold"/>
                                        <p:tgtEl>
                                          <p:spTgt spid="120"/>
                                        </p:tgtEl>
                                        <p:attrNameLst>
                                          <p:attrName>fill.on</p:attrName>
                                        </p:attrNameLst>
                                      </p:cBhvr>
                                      <p:to>
                                        <p:strVal val="true"/>
                                      </p:to>
                                    </p:set>
                                  </p:childTnLst>
                                </p:cTn>
                              </p:par>
                            </p:childTnLst>
                          </p:cTn>
                        </p:par>
                        <p:par>
                          <p:cTn id="128" fill="hold">
                            <p:stCondLst>
                              <p:cond delay="5000"/>
                            </p:stCondLst>
                            <p:childTnLst>
                              <p:par>
                                <p:cTn id="129" presetID="19" presetClass="emph" presetSubtype="0" fill="hold" grpId="0" nodeType="afterEffect">
                                  <p:stCondLst>
                                    <p:cond delay="0"/>
                                  </p:stCondLst>
                                  <p:childTnLst>
                                    <p:animClr clrSpc="rgb" dir="cw">
                                      <p:cBhvr override="childStyle">
                                        <p:cTn id="130" dur="250" fill="hold"/>
                                        <p:tgtEl>
                                          <p:spTgt spid="125"/>
                                        </p:tgtEl>
                                        <p:attrNameLst>
                                          <p:attrName>style.color</p:attrName>
                                        </p:attrNameLst>
                                      </p:cBhvr>
                                      <p:to>
                                        <a:srgbClr val="FFFF00"/>
                                      </p:to>
                                    </p:animClr>
                                    <p:animClr clrSpc="rgb" dir="cw">
                                      <p:cBhvr>
                                        <p:cTn id="131" dur="250" fill="hold"/>
                                        <p:tgtEl>
                                          <p:spTgt spid="125"/>
                                        </p:tgtEl>
                                        <p:attrNameLst>
                                          <p:attrName>fillcolor</p:attrName>
                                        </p:attrNameLst>
                                      </p:cBhvr>
                                      <p:to>
                                        <a:srgbClr val="FFFF00"/>
                                      </p:to>
                                    </p:animClr>
                                    <p:set>
                                      <p:cBhvr>
                                        <p:cTn id="132" dur="250" fill="hold"/>
                                        <p:tgtEl>
                                          <p:spTgt spid="125"/>
                                        </p:tgtEl>
                                        <p:attrNameLst>
                                          <p:attrName>fill.type</p:attrName>
                                        </p:attrNameLst>
                                      </p:cBhvr>
                                      <p:to>
                                        <p:strVal val="solid"/>
                                      </p:to>
                                    </p:set>
                                    <p:set>
                                      <p:cBhvr>
                                        <p:cTn id="133" dur="250" fill="hold"/>
                                        <p:tgtEl>
                                          <p:spTgt spid="125"/>
                                        </p:tgtEl>
                                        <p:attrNameLst>
                                          <p:attrName>fill.on</p:attrName>
                                        </p:attrNameLst>
                                      </p:cBhvr>
                                      <p:to>
                                        <p:strVal val="true"/>
                                      </p:to>
                                    </p:set>
                                  </p:childTnLst>
                                </p:cTn>
                              </p:par>
                            </p:childTnLst>
                          </p:cTn>
                        </p:par>
                        <p:par>
                          <p:cTn id="134" fill="hold">
                            <p:stCondLst>
                              <p:cond delay="5250"/>
                            </p:stCondLst>
                            <p:childTnLst>
                              <p:par>
                                <p:cTn id="135" presetID="19" presetClass="emph" presetSubtype="0" fill="hold" grpId="0" nodeType="afterEffect">
                                  <p:stCondLst>
                                    <p:cond delay="0"/>
                                  </p:stCondLst>
                                  <p:childTnLst>
                                    <p:animClr clrSpc="rgb" dir="cw">
                                      <p:cBhvr override="childStyle">
                                        <p:cTn id="136" dur="250" fill="hold"/>
                                        <p:tgtEl>
                                          <p:spTgt spid="126"/>
                                        </p:tgtEl>
                                        <p:attrNameLst>
                                          <p:attrName>style.color</p:attrName>
                                        </p:attrNameLst>
                                      </p:cBhvr>
                                      <p:to>
                                        <a:srgbClr val="FFFF00"/>
                                      </p:to>
                                    </p:animClr>
                                    <p:animClr clrSpc="rgb" dir="cw">
                                      <p:cBhvr>
                                        <p:cTn id="137" dur="250" fill="hold"/>
                                        <p:tgtEl>
                                          <p:spTgt spid="126"/>
                                        </p:tgtEl>
                                        <p:attrNameLst>
                                          <p:attrName>fillcolor</p:attrName>
                                        </p:attrNameLst>
                                      </p:cBhvr>
                                      <p:to>
                                        <a:srgbClr val="FFFF00"/>
                                      </p:to>
                                    </p:animClr>
                                    <p:set>
                                      <p:cBhvr>
                                        <p:cTn id="138" dur="250" fill="hold"/>
                                        <p:tgtEl>
                                          <p:spTgt spid="126"/>
                                        </p:tgtEl>
                                        <p:attrNameLst>
                                          <p:attrName>fill.type</p:attrName>
                                        </p:attrNameLst>
                                      </p:cBhvr>
                                      <p:to>
                                        <p:strVal val="solid"/>
                                      </p:to>
                                    </p:set>
                                    <p:set>
                                      <p:cBhvr>
                                        <p:cTn id="139" dur="250" fill="hold"/>
                                        <p:tgtEl>
                                          <p:spTgt spid="126"/>
                                        </p:tgtEl>
                                        <p:attrNameLst>
                                          <p:attrName>fill.on</p:attrName>
                                        </p:attrNameLst>
                                      </p:cBhvr>
                                      <p:to>
                                        <p:strVal val="true"/>
                                      </p:to>
                                    </p:set>
                                  </p:childTnLst>
                                </p:cTn>
                              </p:par>
                            </p:childTnLst>
                          </p:cTn>
                        </p:par>
                        <p:par>
                          <p:cTn id="140" fill="hold">
                            <p:stCondLst>
                              <p:cond delay="5500"/>
                            </p:stCondLst>
                            <p:childTnLst>
                              <p:par>
                                <p:cTn id="141" presetID="19" presetClass="emph" presetSubtype="0" fill="hold" grpId="0" nodeType="afterEffect">
                                  <p:stCondLst>
                                    <p:cond delay="0"/>
                                  </p:stCondLst>
                                  <p:childTnLst>
                                    <p:animClr clrSpc="rgb" dir="cw">
                                      <p:cBhvr override="childStyle">
                                        <p:cTn id="142" dur="250" fill="hold"/>
                                        <p:tgtEl>
                                          <p:spTgt spid="127"/>
                                        </p:tgtEl>
                                        <p:attrNameLst>
                                          <p:attrName>style.color</p:attrName>
                                        </p:attrNameLst>
                                      </p:cBhvr>
                                      <p:to>
                                        <a:srgbClr val="FFFF00"/>
                                      </p:to>
                                    </p:animClr>
                                    <p:animClr clrSpc="rgb" dir="cw">
                                      <p:cBhvr>
                                        <p:cTn id="143" dur="250" fill="hold"/>
                                        <p:tgtEl>
                                          <p:spTgt spid="127"/>
                                        </p:tgtEl>
                                        <p:attrNameLst>
                                          <p:attrName>fillcolor</p:attrName>
                                        </p:attrNameLst>
                                      </p:cBhvr>
                                      <p:to>
                                        <a:srgbClr val="FFFF00"/>
                                      </p:to>
                                    </p:animClr>
                                    <p:set>
                                      <p:cBhvr>
                                        <p:cTn id="144" dur="250" fill="hold"/>
                                        <p:tgtEl>
                                          <p:spTgt spid="127"/>
                                        </p:tgtEl>
                                        <p:attrNameLst>
                                          <p:attrName>fill.type</p:attrName>
                                        </p:attrNameLst>
                                      </p:cBhvr>
                                      <p:to>
                                        <p:strVal val="solid"/>
                                      </p:to>
                                    </p:set>
                                    <p:set>
                                      <p:cBhvr>
                                        <p:cTn id="145" dur="250" fill="hold"/>
                                        <p:tgtEl>
                                          <p:spTgt spid="127"/>
                                        </p:tgtEl>
                                        <p:attrNameLst>
                                          <p:attrName>fill.on</p:attrName>
                                        </p:attrNameLst>
                                      </p:cBhvr>
                                      <p:to>
                                        <p:strVal val="true"/>
                                      </p:to>
                                    </p:set>
                                  </p:childTnLst>
                                </p:cTn>
                              </p:par>
                            </p:childTnLst>
                          </p:cTn>
                        </p:par>
                        <p:par>
                          <p:cTn id="146" fill="hold">
                            <p:stCondLst>
                              <p:cond delay="5750"/>
                            </p:stCondLst>
                            <p:childTnLst>
                              <p:par>
                                <p:cTn id="147" presetID="19" presetClass="emph" presetSubtype="0" fill="hold" grpId="0" nodeType="afterEffect">
                                  <p:stCondLst>
                                    <p:cond delay="0"/>
                                  </p:stCondLst>
                                  <p:childTnLst>
                                    <p:animClr clrSpc="rgb" dir="cw">
                                      <p:cBhvr override="childStyle">
                                        <p:cTn id="148" dur="250" fill="hold"/>
                                        <p:tgtEl>
                                          <p:spTgt spid="128"/>
                                        </p:tgtEl>
                                        <p:attrNameLst>
                                          <p:attrName>style.color</p:attrName>
                                        </p:attrNameLst>
                                      </p:cBhvr>
                                      <p:to>
                                        <a:srgbClr val="FFFF00"/>
                                      </p:to>
                                    </p:animClr>
                                    <p:animClr clrSpc="rgb" dir="cw">
                                      <p:cBhvr>
                                        <p:cTn id="149" dur="250" fill="hold"/>
                                        <p:tgtEl>
                                          <p:spTgt spid="128"/>
                                        </p:tgtEl>
                                        <p:attrNameLst>
                                          <p:attrName>fillcolor</p:attrName>
                                        </p:attrNameLst>
                                      </p:cBhvr>
                                      <p:to>
                                        <a:srgbClr val="FFFF00"/>
                                      </p:to>
                                    </p:animClr>
                                    <p:set>
                                      <p:cBhvr>
                                        <p:cTn id="150" dur="250" fill="hold"/>
                                        <p:tgtEl>
                                          <p:spTgt spid="128"/>
                                        </p:tgtEl>
                                        <p:attrNameLst>
                                          <p:attrName>fill.type</p:attrName>
                                        </p:attrNameLst>
                                      </p:cBhvr>
                                      <p:to>
                                        <p:strVal val="solid"/>
                                      </p:to>
                                    </p:set>
                                    <p:set>
                                      <p:cBhvr>
                                        <p:cTn id="151" dur="250" fill="hold"/>
                                        <p:tgtEl>
                                          <p:spTgt spid="128"/>
                                        </p:tgtEl>
                                        <p:attrNameLst>
                                          <p:attrName>fill.on</p:attrName>
                                        </p:attrNameLst>
                                      </p:cBhvr>
                                      <p:to>
                                        <p:strVal val="true"/>
                                      </p:to>
                                    </p:set>
                                  </p:childTnLst>
                                </p:cTn>
                              </p:par>
                            </p:childTnLst>
                          </p:cTn>
                        </p:par>
                        <p:par>
                          <p:cTn id="152" fill="hold">
                            <p:stCondLst>
                              <p:cond delay="6000"/>
                            </p:stCondLst>
                            <p:childTnLst>
                              <p:par>
                                <p:cTn id="153" presetID="19" presetClass="emph" presetSubtype="0" fill="hold" grpId="0" nodeType="afterEffect">
                                  <p:stCondLst>
                                    <p:cond delay="0"/>
                                  </p:stCondLst>
                                  <p:childTnLst>
                                    <p:animClr clrSpc="rgb" dir="cw">
                                      <p:cBhvr override="childStyle">
                                        <p:cTn id="154" dur="250" fill="hold"/>
                                        <p:tgtEl>
                                          <p:spTgt spid="133"/>
                                        </p:tgtEl>
                                        <p:attrNameLst>
                                          <p:attrName>style.color</p:attrName>
                                        </p:attrNameLst>
                                      </p:cBhvr>
                                      <p:to>
                                        <a:srgbClr val="FFFF00"/>
                                      </p:to>
                                    </p:animClr>
                                    <p:animClr clrSpc="rgb" dir="cw">
                                      <p:cBhvr>
                                        <p:cTn id="155" dur="250" fill="hold"/>
                                        <p:tgtEl>
                                          <p:spTgt spid="133"/>
                                        </p:tgtEl>
                                        <p:attrNameLst>
                                          <p:attrName>fillcolor</p:attrName>
                                        </p:attrNameLst>
                                      </p:cBhvr>
                                      <p:to>
                                        <a:srgbClr val="FFFF00"/>
                                      </p:to>
                                    </p:animClr>
                                    <p:set>
                                      <p:cBhvr>
                                        <p:cTn id="156" dur="250" fill="hold"/>
                                        <p:tgtEl>
                                          <p:spTgt spid="133"/>
                                        </p:tgtEl>
                                        <p:attrNameLst>
                                          <p:attrName>fill.type</p:attrName>
                                        </p:attrNameLst>
                                      </p:cBhvr>
                                      <p:to>
                                        <p:strVal val="solid"/>
                                      </p:to>
                                    </p:set>
                                    <p:set>
                                      <p:cBhvr>
                                        <p:cTn id="157" dur="250" fill="hold"/>
                                        <p:tgtEl>
                                          <p:spTgt spid="133"/>
                                        </p:tgtEl>
                                        <p:attrNameLst>
                                          <p:attrName>fill.on</p:attrName>
                                        </p:attrNameLst>
                                      </p:cBhvr>
                                      <p:to>
                                        <p:strVal val="true"/>
                                      </p:to>
                                    </p:set>
                                  </p:childTnLst>
                                </p:cTn>
                              </p:par>
                            </p:childTnLst>
                          </p:cTn>
                        </p:par>
                        <p:par>
                          <p:cTn id="158" fill="hold">
                            <p:stCondLst>
                              <p:cond delay="6250"/>
                            </p:stCondLst>
                            <p:childTnLst>
                              <p:par>
                                <p:cTn id="159" presetID="19" presetClass="emph" presetSubtype="0" fill="hold" grpId="0" nodeType="afterEffect">
                                  <p:stCondLst>
                                    <p:cond delay="0"/>
                                  </p:stCondLst>
                                  <p:childTnLst>
                                    <p:animClr clrSpc="rgb" dir="cw">
                                      <p:cBhvr override="childStyle">
                                        <p:cTn id="160" dur="250" fill="hold"/>
                                        <p:tgtEl>
                                          <p:spTgt spid="134"/>
                                        </p:tgtEl>
                                        <p:attrNameLst>
                                          <p:attrName>style.color</p:attrName>
                                        </p:attrNameLst>
                                      </p:cBhvr>
                                      <p:to>
                                        <a:srgbClr val="FFFF00"/>
                                      </p:to>
                                    </p:animClr>
                                    <p:animClr clrSpc="rgb" dir="cw">
                                      <p:cBhvr>
                                        <p:cTn id="161" dur="250" fill="hold"/>
                                        <p:tgtEl>
                                          <p:spTgt spid="134"/>
                                        </p:tgtEl>
                                        <p:attrNameLst>
                                          <p:attrName>fillcolor</p:attrName>
                                        </p:attrNameLst>
                                      </p:cBhvr>
                                      <p:to>
                                        <a:srgbClr val="FFFF00"/>
                                      </p:to>
                                    </p:animClr>
                                    <p:set>
                                      <p:cBhvr>
                                        <p:cTn id="162" dur="250" fill="hold"/>
                                        <p:tgtEl>
                                          <p:spTgt spid="134"/>
                                        </p:tgtEl>
                                        <p:attrNameLst>
                                          <p:attrName>fill.type</p:attrName>
                                        </p:attrNameLst>
                                      </p:cBhvr>
                                      <p:to>
                                        <p:strVal val="solid"/>
                                      </p:to>
                                    </p:set>
                                    <p:set>
                                      <p:cBhvr>
                                        <p:cTn id="163" dur="250" fill="hold"/>
                                        <p:tgtEl>
                                          <p:spTgt spid="134"/>
                                        </p:tgtEl>
                                        <p:attrNameLst>
                                          <p:attrName>fill.on</p:attrName>
                                        </p:attrNameLst>
                                      </p:cBhvr>
                                      <p:to>
                                        <p:strVal val="true"/>
                                      </p:to>
                                    </p:set>
                                  </p:childTnLst>
                                </p:cTn>
                              </p:par>
                            </p:childTnLst>
                          </p:cTn>
                        </p:par>
                        <p:par>
                          <p:cTn id="164" fill="hold">
                            <p:stCondLst>
                              <p:cond delay="6500"/>
                            </p:stCondLst>
                            <p:childTnLst>
                              <p:par>
                                <p:cTn id="165" presetID="19" presetClass="emph" presetSubtype="0" fill="hold" grpId="0" nodeType="afterEffect">
                                  <p:stCondLst>
                                    <p:cond delay="0"/>
                                  </p:stCondLst>
                                  <p:childTnLst>
                                    <p:animClr clrSpc="rgb" dir="cw">
                                      <p:cBhvr override="childStyle">
                                        <p:cTn id="166" dur="250" fill="hold"/>
                                        <p:tgtEl>
                                          <p:spTgt spid="135"/>
                                        </p:tgtEl>
                                        <p:attrNameLst>
                                          <p:attrName>style.color</p:attrName>
                                        </p:attrNameLst>
                                      </p:cBhvr>
                                      <p:to>
                                        <a:srgbClr val="FFFF00"/>
                                      </p:to>
                                    </p:animClr>
                                    <p:animClr clrSpc="rgb" dir="cw">
                                      <p:cBhvr>
                                        <p:cTn id="167" dur="250" fill="hold"/>
                                        <p:tgtEl>
                                          <p:spTgt spid="135"/>
                                        </p:tgtEl>
                                        <p:attrNameLst>
                                          <p:attrName>fillcolor</p:attrName>
                                        </p:attrNameLst>
                                      </p:cBhvr>
                                      <p:to>
                                        <a:srgbClr val="FFFF00"/>
                                      </p:to>
                                    </p:animClr>
                                    <p:set>
                                      <p:cBhvr>
                                        <p:cTn id="168" dur="250" fill="hold"/>
                                        <p:tgtEl>
                                          <p:spTgt spid="135"/>
                                        </p:tgtEl>
                                        <p:attrNameLst>
                                          <p:attrName>fill.type</p:attrName>
                                        </p:attrNameLst>
                                      </p:cBhvr>
                                      <p:to>
                                        <p:strVal val="solid"/>
                                      </p:to>
                                    </p:set>
                                    <p:set>
                                      <p:cBhvr>
                                        <p:cTn id="169" dur="250" fill="hold"/>
                                        <p:tgtEl>
                                          <p:spTgt spid="135"/>
                                        </p:tgtEl>
                                        <p:attrNameLst>
                                          <p:attrName>fill.on</p:attrName>
                                        </p:attrNameLst>
                                      </p:cBhvr>
                                      <p:to>
                                        <p:strVal val="true"/>
                                      </p:to>
                                    </p:set>
                                  </p:childTnLst>
                                </p:cTn>
                              </p:par>
                            </p:childTnLst>
                          </p:cTn>
                        </p:par>
                        <p:par>
                          <p:cTn id="170" fill="hold">
                            <p:stCondLst>
                              <p:cond delay="6750"/>
                            </p:stCondLst>
                            <p:childTnLst>
                              <p:par>
                                <p:cTn id="171" presetID="19" presetClass="emph" presetSubtype="0" fill="hold" grpId="0" nodeType="afterEffect">
                                  <p:stCondLst>
                                    <p:cond delay="0"/>
                                  </p:stCondLst>
                                  <p:childTnLst>
                                    <p:animClr clrSpc="rgb" dir="cw">
                                      <p:cBhvr override="childStyle">
                                        <p:cTn id="172" dur="250" fill="hold"/>
                                        <p:tgtEl>
                                          <p:spTgt spid="136"/>
                                        </p:tgtEl>
                                        <p:attrNameLst>
                                          <p:attrName>style.color</p:attrName>
                                        </p:attrNameLst>
                                      </p:cBhvr>
                                      <p:to>
                                        <a:srgbClr val="FFFF00"/>
                                      </p:to>
                                    </p:animClr>
                                    <p:animClr clrSpc="rgb" dir="cw">
                                      <p:cBhvr>
                                        <p:cTn id="173" dur="250" fill="hold"/>
                                        <p:tgtEl>
                                          <p:spTgt spid="136"/>
                                        </p:tgtEl>
                                        <p:attrNameLst>
                                          <p:attrName>fillcolor</p:attrName>
                                        </p:attrNameLst>
                                      </p:cBhvr>
                                      <p:to>
                                        <a:srgbClr val="FFFF00"/>
                                      </p:to>
                                    </p:animClr>
                                    <p:set>
                                      <p:cBhvr>
                                        <p:cTn id="174" dur="250" fill="hold"/>
                                        <p:tgtEl>
                                          <p:spTgt spid="136"/>
                                        </p:tgtEl>
                                        <p:attrNameLst>
                                          <p:attrName>fill.type</p:attrName>
                                        </p:attrNameLst>
                                      </p:cBhvr>
                                      <p:to>
                                        <p:strVal val="solid"/>
                                      </p:to>
                                    </p:set>
                                    <p:set>
                                      <p:cBhvr>
                                        <p:cTn id="175" dur="250" fill="hold"/>
                                        <p:tgtEl>
                                          <p:spTgt spid="136"/>
                                        </p:tgtEl>
                                        <p:attrNameLst>
                                          <p:attrName>fill.on</p:attrName>
                                        </p:attrNameLst>
                                      </p:cBhvr>
                                      <p:to>
                                        <p:strVal val="true"/>
                                      </p:to>
                                    </p:set>
                                  </p:childTnLst>
                                </p:cTn>
                              </p:par>
                            </p:childTnLst>
                          </p:cTn>
                        </p:par>
                        <p:par>
                          <p:cTn id="176" fill="hold">
                            <p:stCondLst>
                              <p:cond delay="7000"/>
                            </p:stCondLst>
                            <p:childTnLst>
                              <p:par>
                                <p:cTn id="177" presetID="19" presetClass="emph" presetSubtype="0" fill="hold" grpId="0" nodeType="afterEffect">
                                  <p:stCondLst>
                                    <p:cond delay="0"/>
                                  </p:stCondLst>
                                  <p:childTnLst>
                                    <p:animClr clrSpc="rgb" dir="cw">
                                      <p:cBhvr override="childStyle">
                                        <p:cTn id="178" dur="250" fill="hold"/>
                                        <p:tgtEl>
                                          <p:spTgt spid="141"/>
                                        </p:tgtEl>
                                        <p:attrNameLst>
                                          <p:attrName>style.color</p:attrName>
                                        </p:attrNameLst>
                                      </p:cBhvr>
                                      <p:to>
                                        <a:srgbClr val="FFFF00"/>
                                      </p:to>
                                    </p:animClr>
                                    <p:animClr clrSpc="rgb" dir="cw">
                                      <p:cBhvr>
                                        <p:cTn id="179" dur="250" fill="hold"/>
                                        <p:tgtEl>
                                          <p:spTgt spid="141"/>
                                        </p:tgtEl>
                                        <p:attrNameLst>
                                          <p:attrName>fillcolor</p:attrName>
                                        </p:attrNameLst>
                                      </p:cBhvr>
                                      <p:to>
                                        <a:srgbClr val="FFFF00"/>
                                      </p:to>
                                    </p:animClr>
                                    <p:set>
                                      <p:cBhvr>
                                        <p:cTn id="180" dur="250" fill="hold"/>
                                        <p:tgtEl>
                                          <p:spTgt spid="141"/>
                                        </p:tgtEl>
                                        <p:attrNameLst>
                                          <p:attrName>fill.type</p:attrName>
                                        </p:attrNameLst>
                                      </p:cBhvr>
                                      <p:to>
                                        <p:strVal val="solid"/>
                                      </p:to>
                                    </p:set>
                                    <p:set>
                                      <p:cBhvr>
                                        <p:cTn id="181" dur="250" fill="hold"/>
                                        <p:tgtEl>
                                          <p:spTgt spid="141"/>
                                        </p:tgtEl>
                                        <p:attrNameLst>
                                          <p:attrName>fill.on</p:attrName>
                                        </p:attrNameLst>
                                      </p:cBhvr>
                                      <p:to>
                                        <p:strVal val="true"/>
                                      </p:to>
                                    </p:set>
                                  </p:childTnLst>
                                </p:cTn>
                              </p:par>
                            </p:childTnLst>
                          </p:cTn>
                        </p:par>
                        <p:par>
                          <p:cTn id="182" fill="hold">
                            <p:stCondLst>
                              <p:cond delay="7250"/>
                            </p:stCondLst>
                            <p:childTnLst>
                              <p:par>
                                <p:cTn id="183" presetID="19" presetClass="emph" presetSubtype="0" fill="hold" grpId="0" nodeType="afterEffect">
                                  <p:stCondLst>
                                    <p:cond delay="0"/>
                                  </p:stCondLst>
                                  <p:childTnLst>
                                    <p:animClr clrSpc="rgb" dir="cw">
                                      <p:cBhvr override="childStyle">
                                        <p:cTn id="184" dur="250" fill="hold"/>
                                        <p:tgtEl>
                                          <p:spTgt spid="142"/>
                                        </p:tgtEl>
                                        <p:attrNameLst>
                                          <p:attrName>style.color</p:attrName>
                                        </p:attrNameLst>
                                      </p:cBhvr>
                                      <p:to>
                                        <a:srgbClr val="FFFF00"/>
                                      </p:to>
                                    </p:animClr>
                                    <p:animClr clrSpc="rgb" dir="cw">
                                      <p:cBhvr>
                                        <p:cTn id="185" dur="250" fill="hold"/>
                                        <p:tgtEl>
                                          <p:spTgt spid="142"/>
                                        </p:tgtEl>
                                        <p:attrNameLst>
                                          <p:attrName>fillcolor</p:attrName>
                                        </p:attrNameLst>
                                      </p:cBhvr>
                                      <p:to>
                                        <a:srgbClr val="FFFF00"/>
                                      </p:to>
                                    </p:animClr>
                                    <p:set>
                                      <p:cBhvr>
                                        <p:cTn id="186" dur="250" fill="hold"/>
                                        <p:tgtEl>
                                          <p:spTgt spid="142"/>
                                        </p:tgtEl>
                                        <p:attrNameLst>
                                          <p:attrName>fill.type</p:attrName>
                                        </p:attrNameLst>
                                      </p:cBhvr>
                                      <p:to>
                                        <p:strVal val="solid"/>
                                      </p:to>
                                    </p:set>
                                    <p:set>
                                      <p:cBhvr>
                                        <p:cTn id="187" dur="250" fill="hold"/>
                                        <p:tgtEl>
                                          <p:spTgt spid="142"/>
                                        </p:tgtEl>
                                        <p:attrNameLst>
                                          <p:attrName>fill.on</p:attrName>
                                        </p:attrNameLst>
                                      </p:cBhvr>
                                      <p:to>
                                        <p:strVal val="true"/>
                                      </p:to>
                                    </p:set>
                                  </p:childTnLst>
                                </p:cTn>
                              </p:par>
                            </p:childTnLst>
                          </p:cTn>
                        </p:par>
                        <p:par>
                          <p:cTn id="188" fill="hold">
                            <p:stCondLst>
                              <p:cond delay="7500"/>
                            </p:stCondLst>
                            <p:childTnLst>
                              <p:par>
                                <p:cTn id="189" presetID="19" presetClass="emph" presetSubtype="0" fill="hold" grpId="0" nodeType="afterEffect">
                                  <p:stCondLst>
                                    <p:cond delay="0"/>
                                  </p:stCondLst>
                                  <p:childTnLst>
                                    <p:animClr clrSpc="rgb" dir="cw">
                                      <p:cBhvr override="childStyle">
                                        <p:cTn id="190" dur="250" fill="hold"/>
                                        <p:tgtEl>
                                          <p:spTgt spid="143"/>
                                        </p:tgtEl>
                                        <p:attrNameLst>
                                          <p:attrName>style.color</p:attrName>
                                        </p:attrNameLst>
                                      </p:cBhvr>
                                      <p:to>
                                        <a:srgbClr val="FFFF00"/>
                                      </p:to>
                                    </p:animClr>
                                    <p:animClr clrSpc="rgb" dir="cw">
                                      <p:cBhvr>
                                        <p:cTn id="191" dur="250" fill="hold"/>
                                        <p:tgtEl>
                                          <p:spTgt spid="143"/>
                                        </p:tgtEl>
                                        <p:attrNameLst>
                                          <p:attrName>fillcolor</p:attrName>
                                        </p:attrNameLst>
                                      </p:cBhvr>
                                      <p:to>
                                        <a:srgbClr val="FFFF00"/>
                                      </p:to>
                                    </p:animClr>
                                    <p:set>
                                      <p:cBhvr>
                                        <p:cTn id="192" dur="250" fill="hold"/>
                                        <p:tgtEl>
                                          <p:spTgt spid="143"/>
                                        </p:tgtEl>
                                        <p:attrNameLst>
                                          <p:attrName>fill.type</p:attrName>
                                        </p:attrNameLst>
                                      </p:cBhvr>
                                      <p:to>
                                        <p:strVal val="solid"/>
                                      </p:to>
                                    </p:set>
                                    <p:set>
                                      <p:cBhvr>
                                        <p:cTn id="193" dur="250" fill="hold"/>
                                        <p:tgtEl>
                                          <p:spTgt spid="143"/>
                                        </p:tgtEl>
                                        <p:attrNameLst>
                                          <p:attrName>fill.on</p:attrName>
                                        </p:attrNameLst>
                                      </p:cBhvr>
                                      <p:to>
                                        <p:strVal val="true"/>
                                      </p:to>
                                    </p:set>
                                  </p:childTnLst>
                                </p:cTn>
                              </p:par>
                            </p:childTnLst>
                          </p:cTn>
                        </p:par>
                        <p:par>
                          <p:cTn id="194" fill="hold">
                            <p:stCondLst>
                              <p:cond delay="7750"/>
                            </p:stCondLst>
                            <p:childTnLst>
                              <p:par>
                                <p:cTn id="195" presetID="19" presetClass="emph" presetSubtype="0" fill="hold" grpId="0" nodeType="afterEffect">
                                  <p:stCondLst>
                                    <p:cond delay="0"/>
                                  </p:stCondLst>
                                  <p:childTnLst>
                                    <p:animClr clrSpc="rgb" dir="cw">
                                      <p:cBhvr override="childStyle">
                                        <p:cTn id="196" dur="250" fill="hold"/>
                                        <p:tgtEl>
                                          <p:spTgt spid="144"/>
                                        </p:tgtEl>
                                        <p:attrNameLst>
                                          <p:attrName>style.color</p:attrName>
                                        </p:attrNameLst>
                                      </p:cBhvr>
                                      <p:to>
                                        <a:srgbClr val="FFFF00"/>
                                      </p:to>
                                    </p:animClr>
                                    <p:animClr clrSpc="rgb" dir="cw">
                                      <p:cBhvr>
                                        <p:cTn id="197" dur="250" fill="hold"/>
                                        <p:tgtEl>
                                          <p:spTgt spid="144"/>
                                        </p:tgtEl>
                                        <p:attrNameLst>
                                          <p:attrName>fillcolor</p:attrName>
                                        </p:attrNameLst>
                                      </p:cBhvr>
                                      <p:to>
                                        <a:srgbClr val="FFFF00"/>
                                      </p:to>
                                    </p:animClr>
                                    <p:set>
                                      <p:cBhvr>
                                        <p:cTn id="198" dur="250" fill="hold"/>
                                        <p:tgtEl>
                                          <p:spTgt spid="144"/>
                                        </p:tgtEl>
                                        <p:attrNameLst>
                                          <p:attrName>fill.type</p:attrName>
                                        </p:attrNameLst>
                                      </p:cBhvr>
                                      <p:to>
                                        <p:strVal val="solid"/>
                                      </p:to>
                                    </p:set>
                                    <p:set>
                                      <p:cBhvr>
                                        <p:cTn id="199" dur="250" fill="hold"/>
                                        <p:tgtEl>
                                          <p:spTgt spid="144"/>
                                        </p:tgtEl>
                                        <p:attrNameLst>
                                          <p:attrName>fill.on</p:attrName>
                                        </p:attrNameLst>
                                      </p:cBhvr>
                                      <p:to>
                                        <p:strVal val="true"/>
                                      </p:to>
                                    </p:set>
                                  </p:childTnLst>
                                </p:cTn>
                              </p:par>
                            </p:childTnLst>
                          </p:cTn>
                        </p:par>
                        <p:par>
                          <p:cTn id="200" fill="hold">
                            <p:stCondLst>
                              <p:cond delay="8000"/>
                            </p:stCondLst>
                            <p:childTnLst>
                              <p:par>
                                <p:cTn id="201" presetID="19" presetClass="emph" presetSubtype="0" fill="hold" grpId="0" nodeType="afterEffect">
                                  <p:stCondLst>
                                    <p:cond delay="0"/>
                                  </p:stCondLst>
                                  <p:childTnLst>
                                    <p:animClr clrSpc="rgb" dir="cw">
                                      <p:cBhvr override="childStyle">
                                        <p:cTn id="202" dur="250" fill="hold"/>
                                        <p:tgtEl>
                                          <p:spTgt spid="149"/>
                                        </p:tgtEl>
                                        <p:attrNameLst>
                                          <p:attrName>style.color</p:attrName>
                                        </p:attrNameLst>
                                      </p:cBhvr>
                                      <p:to>
                                        <a:srgbClr val="FFFF00"/>
                                      </p:to>
                                    </p:animClr>
                                    <p:animClr clrSpc="rgb" dir="cw">
                                      <p:cBhvr>
                                        <p:cTn id="203" dur="250" fill="hold"/>
                                        <p:tgtEl>
                                          <p:spTgt spid="149"/>
                                        </p:tgtEl>
                                        <p:attrNameLst>
                                          <p:attrName>fillcolor</p:attrName>
                                        </p:attrNameLst>
                                      </p:cBhvr>
                                      <p:to>
                                        <a:srgbClr val="FFFF00"/>
                                      </p:to>
                                    </p:animClr>
                                    <p:set>
                                      <p:cBhvr>
                                        <p:cTn id="204" dur="250" fill="hold"/>
                                        <p:tgtEl>
                                          <p:spTgt spid="149"/>
                                        </p:tgtEl>
                                        <p:attrNameLst>
                                          <p:attrName>fill.type</p:attrName>
                                        </p:attrNameLst>
                                      </p:cBhvr>
                                      <p:to>
                                        <p:strVal val="solid"/>
                                      </p:to>
                                    </p:set>
                                    <p:set>
                                      <p:cBhvr>
                                        <p:cTn id="205" dur="250" fill="hold"/>
                                        <p:tgtEl>
                                          <p:spTgt spid="149"/>
                                        </p:tgtEl>
                                        <p:attrNameLst>
                                          <p:attrName>fill.on</p:attrName>
                                        </p:attrNameLst>
                                      </p:cBhvr>
                                      <p:to>
                                        <p:strVal val="true"/>
                                      </p:to>
                                    </p:set>
                                  </p:childTnLst>
                                </p:cTn>
                              </p:par>
                            </p:childTnLst>
                          </p:cTn>
                        </p:par>
                        <p:par>
                          <p:cTn id="206" fill="hold">
                            <p:stCondLst>
                              <p:cond delay="8250"/>
                            </p:stCondLst>
                            <p:childTnLst>
                              <p:par>
                                <p:cTn id="207" presetID="19" presetClass="emph" presetSubtype="0" fill="hold" grpId="0" nodeType="afterEffect">
                                  <p:stCondLst>
                                    <p:cond delay="0"/>
                                  </p:stCondLst>
                                  <p:childTnLst>
                                    <p:animClr clrSpc="rgb" dir="cw">
                                      <p:cBhvr override="childStyle">
                                        <p:cTn id="208" dur="250" fill="hold"/>
                                        <p:tgtEl>
                                          <p:spTgt spid="150"/>
                                        </p:tgtEl>
                                        <p:attrNameLst>
                                          <p:attrName>style.color</p:attrName>
                                        </p:attrNameLst>
                                      </p:cBhvr>
                                      <p:to>
                                        <a:srgbClr val="FFFF00"/>
                                      </p:to>
                                    </p:animClr>
                                    <p:animClr clrSpc="rgb" dir="cw">
                                      <p:cBhvr>
                                        <p:cTn id="209" dur="250" fill="hold"/>
                                        <p:tgtEl>
                                          <p:spTgt spid="150"/>
                                        </p:tgtEl>
                                        <p:attrNameLst>
                                          <p:attrName>fillcolor</p:attrName>
                                        </p:attrNameLst>
                                      </p:cBhvr>
                                      <p:to>
                                        <a:srgbClr val="FFFF00"/>
                                      </p:to>
                                    </p:animClr>
                                    <p:set>
                                      <p:cBhvr>
                                        <p:cTn id="210" dur="250" fill="hold"/>
                                        <p:tgtEl>
                                          <p:spTgt spid="150"/>
                                        </p:tgtEl>
                                        <p:attrNameLst>
                                          <p:attrName>fill.type</p:attrName>
                                        </p:attrNameLst>
                                      </p:cBhvr>
                                      <p:to>
                                        <p:strVal val="solid"/>
                                      </p:to>
                                    </p:set>
                                    <p:set>
                                      <p:cBhvr>
                                        <p:cTn id="211" dur="250" fill="hold"/>
                                        <p:tgtEl>
                                          <p:spTgt spid="150"/>
                                        </p:tgtEl>
                                        <p:attrNameLst>
                                          <p:attrName>fill.on</p:attrName>
                                        </p:attrNameLst>
                                      </p:cBhvr>
                                      <p:to>
                                        <p:strVal val="true"/>
                                      </p:to>
                                    </p:set>
                                  </p:childTnLst>
                                </p:cTn>
                              </p:par>
                            </p:childTnLst>
                          </p:cTn>
                        </p:par>
                        <p:par>
                          <p:cTn id="212" fill="hold">
                            <p:stCondLst>
                              <p:cond delay="8500"/>
                            </p:stCondLst>
                            <p:childTnLst>
                              <p:par>
                                <p:cTn id="213" presetID="19" presetClass="emph" presetSubtype="0" fill="hold" grpId="0" nodeType="afterEffect">
                                  <p:stCondLst>
                                    <p:cond delay="0"/>
                                  </p:stCondLst>
                                  <p:childTnLst>
                                    <p:animClr clrSpc="rgb" dir="cw">
                                      <p:cBhvr override="childStyle">
                                        <p:cTn id="214" dur="250" fill="hold"/>
                                        <p:tgtEl>
                                          <p:spTgt spid="151"/>
                                        </p:tgtEl>
                                        <p:attrNameLst>
                                          <p:attrName>style.color</p:attrName>
                                        </p:attrNameLst>
                                      </p:cBhvr>
                                      <p:to>
                                        <a:srgbClr val="FFFF00"/>
                                      </p:to>
                                    </p:animClr>
                                    <p:animClr clrSpc="rgb" dir="cw">
                                      <p:cBhvr>
                                        <p:cTn id="215" dur="250" fill="hold"/>
                                        <p:tgtEl>
                                          <p:spTgt spid="151"/>
                                        </p:tgtEl>
                                        <p:attrNameLst>
                                          <p:attrName>fillcolor</p:attrName>
                                        </p:attrNameLst>
                                      </p:cBhvr>
                                      <p:to>
                                        <a:srgbClr val="FFFF00"/>
                                      </p:to>
                                    </p:animClr>
                                    <p:set>
                                      <p:cBhvr>
                                        <p:cTn id="216" dur="250" fill="hold"/>
                                        <p:tgtEl>
                                          <p:spTgt spid="151"/>
                                        </p:tgtEl>
                                        <p:attrNameLst>
                                          <p:attrName>fill.type</p:attrName>
                                        </p:attrNameLst>
                                      </p:cBhvr>
                                      <p:to>
                                        <p:strVal val="solid"/>
                                      </p:to>
                                    </p:set>
                                    <p:set>
                                      <p:cBhvr>
                                        <p:cTn id="217" dur="250" fill="hold"/>
                                        <p:tgtEl>
                                          <p:spTgt spid="151"/>
                                        </p:tgtEl>
                                        <p:attrNameLst>
                                          <p:attrName>fill.on</p:attrName>
                                        </p:attrNameLst>
                                      </p:cBhvr>
                                      <p:to>
                                        <p:strVal val="true"/>
                                      </p:to>
                                    </p:set>
                                  </p:childTnLst>
                                </p:cTn>
                              </p:par>
                            </p:childTnLst>
                          </p:cTn>
                        </p:par>
                        <p:par>
                          <p:cTn id="218" fill="hold">
                            <p:stCondLst>
                              <p:cond delay="8750"/>
                            </p:stCondLst>
                            <p:childTnLst>
                              <p:par>
                                <p:cTn id="219" presetID="19" presetClass="emph" presetSubtype="0" fill="hold" grpId="0" nodeType="afterEffect">
                                  <p:stCondLst>
                                    <p:cond delay="0"/>
                                  </p:stCondLst>
                                  <p:childTnLst>
                                    <p:animClr clrSpc="rgb" dir="cw">
                                      <p:cBhvr override="childStyle">
                                        <p:cTn id="220" dur="250" fill="hold"/>
                                        <p:tgtEl>
                                          <p:spTgt spid="152"/>
                                        </p:tgtEl>
                                        <p:attrNameLst>
                                          <p:attrName>style.color</p:attrName>
                                        </p:attrNameLst>
                                      </p:cBhvr>
                                      <p:to>
                                        <a:srgbClr val="FFFF00"/>
                                      </p:to>
                                    </p:animClr>
                                    <p:animClr clrSpc="rgb" dir="cw">
                                      <p:cBhvr>
                                        <p:cTn id="221" dur="250" fill="hold"/>
                                        <p:tgtEl>
                                          <p:spTgt spid="152"/>
                                        </p:tgtEl>
                                        <p:attrNameLst>
                                          <p:attrName>fillcolor</p:attrName>
                                        </p:attrNameLst>
                                      </p:cBhvr>
                                      <p:to>
                                        <a:srgbClr val="FFFF00"/>
                                      </p:to>
                                    </p:animClr>
                                    <p:set>
                                      <p:cBhvr>
                                        <p:cTn id="222" dur="250" fill="hold"/>
                                        <p:tgtEl>
                                          <p:spTgt spid="152"/>
                                        </p:tgtEl>
                                        <p:attrNameLst>
                                          <p:attrName>fill.type</p:attrName>
                                        </p:attrNameLst>
                                      </p:cBhvr>
                                      <p:to>
                                        <p:strVal val="solid"/>
                                      </p:to>
                                    </p:set>
                                    <p:set>
                                      <p:cBhvr>
                                        <p:cTn id="223" dur="250" fill="hold"/>
                                        <p:tgtEl>
                                          <p:spTgt spid="152"/>
                                        </p:tgtEl>
                                        <p:attrNameLst>
                                          <p:attrName>fill.on</p:attrName>
                                        </p:attrNameLst>
                                      </p:cBhvr>
                                      <p:to>
                                        <p:strVal val="true"/>
                                      </p:to>
                                    </p:set>
                                  </p:childTnLst>
                                </p:cTn>
                              </p:par>
                            </p:childTnLst>
                          </p:cTn>
                        </p:par>
                        <p:par>
                          <p:cTn id="224" fill="hold">
                            <p:stCondLst>
                              <p:cond delay="9000"/>
                            </p:stCondLst>
                            <p:childTnLst>
                              <p:par>
                                <p:cTn id="225" presetID="19" presetClass="emph" presetSubtype="0" fill="hold" grpId="0" nodeType="afterEffect">
                                  <p:stCondLst>
                                    <p:cond delay="0"/>
                                  </p:stCondLst>
                                  <p:childTnLst>
                                    <p:animClr clrSpc="rgb" dir="cw">
                                      <p:cBhvr override="childStyle">
                                        <p:cTn id="226" dur="250" fill="hold"/>
                                        <p:tgtEl>
                                          <p:spTgt spid="157"/>
                                        </p:tgtEl>
                                        <p:attrNameLst>
                                          <p:attrName>style.color</p:attrName>
                                        </p:attrNameLst>
                                      </p:cBhvr>
                                      <p:to>
                                        <a:srgbClr val="FFFF00"/>
                                      </p:to>
                                    </p:animClr>
                                    <p:animClr clrSpc="rgb" dir="cw">
                                      <p:cBhvr>
                                        <p:cTn id="227" dur="250" fill="hold"/>
                                        <p:tgtEl>
                                          <p:spTgt spid="157"/>
                                        </p:tgtEl>
                                        <p:attrNameLst>
                                          <p:attrName>fillcolor</p:attrName>
                                        </p:attrNameLst>
                                      </p:cBhvr>
                                      <p:to>
                                        <a:srgbClr val="FFFF00"/>
                                      </p:to>
                                    </p:animClr>
                                    <p:set>
                                      <p:cBhvr>
                                        <p:cTn id="228" dur="250" fill="hold"/>
                                        <p:tgtEl>
                                          <p:spTgt spid="157"/>
                                        </p:tgtEl>
                                        <p:attrNameLst>
                                          <p:attrName>fill.type</p:attrName>
                                        </p:attrNameLst>
                                      </p:cBhvr>
                                      <p:to>
                                        <p:strVal val="solid"/>
                                      </p:to>
                                    </p:set>
                                    <p:set>
                                      <p:cBhvr>
                                        <p:cTn id="229" dur="250" fill="hold"/>
                                        <p:tgtEl>
                                          <p:spTgt spid="157"/>
                                        </p:tgtEl>
                                        <p:attrNameLst>
                                          <p:attrName>fill.on</p:attrName>
                                        </p:attrNameLst>
                                      </p:cBhvr>
                                      <p:to>
                                        <p:strVal val="true"/>
                                      </p:to>
                                    </p:set>
                                  </p:childTnLst>
                                </p:cTn>
                              </p:par>
                            </p:childTnLst>
                          </p:cTn>
                        </p:par>
                        <p:par>
                          <p:cTn id="230" fill="hold">
                            <p:stCondLst>
                              <p:cond delay="9250"/>
                            </p:stCondLst>
                            <p:childTnLst>
                              <p:par>
                                <p:cTn id="231" presetID="19" presetClass="emph" presetSubtype="0" fill="hold" grpId="0" nodeType="afterEffect">
                                  <p:stCondLst>
                                    <p:cond delay="0"/>
                                  </p:stCondLst>
                                  <p:childTnLst>
                                    <p:animClr clrSpc="rgb" dir="cw">
                                      <p:cBhvr override="childStyle">
                                        <p:cTn id="232" dur="250" fill="hold"/>
                                        <p:tgtEl>
                                          <p:spTgt spid="158"/>
                                        </p:tgtEl>
                                        <p:attrNameLst>
                                          <p:attrName>style.color</p:attrName>
                                        </p:attrNameLst>
                                      </p:cBhvr>
                                      <p:to>
                                        <a:srgbClr val="FFFF00"/>
                                      </p:to>
                                    </p:animClr>
                                    <p:animClr clrSpc="rgb" dir="cw">
                                      <p:cBhvr>
                                        <p:cTn id="233" dur="250" fill="hold"/>
                                        <p:tgtEl>
                                          <p:spTgt spid="158"/>
                                        </p:tgtEl>
                                        <p:attrNameLst>
                                          <p:attrName>fillcolor</p:attrName>
                                        </p:attrNameLst>
                                      </p:cBhvr>
                                      <p:to>
                                        <a:srgbClr val="FFFF00"/>
                                      </p:to>
                                    </p:animClr>
                                    <p:set>
                                      <p:cBhvr>
                                        <p:cTn id="234" dur="250" fill="hold"/>
                                        <p:tgtEl>
                                          <p:spTgt spid="158"/>
                                        </p:tgtEl>
                                        <p:attrNameLst>
                                          <p:attrName>fill.type</p:attrName>
                                        </p:attrNameLst>
                                      </p:cBhvr>
                                      <p:to>
                                        <p:strVal val="solid"/>
                                      </p:to>
                                    </p:set>
                                    <p:set>
                                      <p:cBhvr>
                                        <p:cTn id="235" dur="250" fill="hold"/>
                                        <p:tgtEl>
                                          <p:spTgt spid="158"/>
                                        </p:tgtEl>
                                        <p:attrNameLst>
                                          <p:attrName>fill.on</p:attrName>
                                        </p:attrNameLst>
                                      </p:cBhvr>
                                      <p:to>
                                        <p:strVal val="true"/>
                                      </p:to>
                                    </p:set>
                                  </p:childTnLst>
                                </p:cTn>
                              </p:par>
                            </p:childTnLst>
                          </p:cTn>
                        </p:par>
                        <p:par>
                          <p:cTn id="236" fill="hold">
                            <p:stCondLst>
                              <p:cond delay="9500"/>
                            </p:stCondLst>
                            <p:childTnLst>
                              <p:par>
                                <p:cTn id="237" presetID="19" presetClass="emph" presetSubtype="0" fill="hold" grpId="0" nodeType="afterEffect">
                                  <p:stCondLst>
                                    <p:cond delay="0"/>
                                  </p:stCondLst>
                                  <p:childTnLst>
                                    <p:animClr clrSpc="rgb" dir="cw">
                                      <p:cBhvr override="childStyle">
                                        <p:cTn id="238" dur="250" fill="hold"/>
                                        <p:tgtEl>
                                          <p:spTgt spid="159"/>
                                        </p:tgtEl>
                                        <p:attrNameLst>
                                          <p:attrName>style.color</p:attrName>
                                        </p:attrNameLst>
                                      </p:cBhvr>
                                      <p:to>
                                        <a:srgbClr val="FFFF00"/>
                                      </p:to>
                                    </p:animClr>
                                    <p:animClr clrSpc="rgb" dir="cw">
                                      <p:cBhvr>
                                        <p:cTn id="239" dur="250" fill="hold"/>
                                        <p:tgtEl>
                                          <p:spTgt spid="159"/>
                                        </p:tgtEl>
                                        <p:attrNameLst>
                                          <p:attrName>fillcolor</p:attrName>
                                        </p:attrNameLst>
                                      </p:cBhvr>
                                      <p:to>
                                        <a:srgbClr val="FFFF00"/>
                                      </p:to>
                                    </p:animClr>
                                    <p:set>
                                      <p:cBhvr>
                                        <p:cTn id="240" dur="250" fill="hold"/>
                                        <p:tgtEl>
                                          <p:spTgt spid="159"/>
                                        </p:tgtEl>
                                        <p:attrNameLst>
                                          <p:attrName>fill.type</p:attrName>
                                        </p:attrNameLst>
                                      </p:cBhvr>
                                      <p:to>
                                        <p:strVal val="solid"/>
                                      </p:to>
                                    </p:set>
                                    <p:set>
                                      <p:cBhvr>
                                        <p:cTn id="241" dur="250" fill="hold"/>
                                        <p:tgtEl>
                                          <p:spTgt spid="159"/>
                                        </p:tgtEl>
                                        <p:attrNameLst>
                                          <p:attrName>fill.on</p:attrName>
                                        </p:attrNameLst>
                                      </p:cBhvr>
                                      <p:to>
                                        <p:strVal val="true"/>
                                      </p:to>
                                    </p:set>
                                  </p:childTnLst>
                                </p:cTn>
                              </p:par>
                            </p:childTnLst>
                          </p:cTn>
                        </p:par>
                        <p:par>
                          <p:cTn id="242" fill="hold">
                            <p:stCondLst>
                              <p:cond delay="9750"/>
                            </p:stCondLst>
                            <p:childTnLst>
                              <p:par>
                                <p:cTn id="243" presetID="19" presetClass="emph" presetSubtype="0" fill="hold" grpId="0" nodeType="afterEffect">
                                  <p:stCondLst>
                                    <p:cond delay="0"/>
                                  </p:stCondLst>
                                  <p:childTnLst>
                                    <p:animClr clrSpc="rgb" dir="cw">
                                      <p:cBhvr override="childStyle">
                                        <p:cTn id="244" dur="250" fill="hold"/>
                                        <p:tgtEl>
                                          <p:spTgt spid="160"/>
                                        </p:tgtEl>
                                        <p:attrNameLst>
                                          <p:attrName>style.color</p:attrName>
                                        </p:attrNameLst>
                                      </p:cBhvr>
                                      <p:to>
                                        <a:srgbClr val="FFFF00"/>
                                      </p:to>
                                    </p:animClr>
                                    <p:animClr clrSpc="rgb" dir="cw">
                                      <p:cBhvr>
                                        <p:cTn id="245" dur="250" fill="hold"/>
                                        <p:tgtEl>
                                          <p:spTgt spid="160"/>
                                        </p:tgtEl>
                                        <p:attrNameLst>
                                          <p:attrName>fillcolor</p:attrName>
                                        </p:attrNameLst>
                                      </p:cBhvr>
                                      <p:to>
                                        <a:srgbClr val="FFFF00"/>
                                      </p:to>
                                    </p:animClr>
                                    <p:set>
                                      <p:cBhvr>
                                        <p:cTn id="246" dur="250" fill="hold"/>
                                        <p:tgtEl>
                                          <p:spTgt spid="160"/>
                                        </p:tgtEl>
                                        <p:attrNameLst>
                                          <p:attrName>fill.type</p:attrName>
                                        </p:attrNameLst>
                                      </p:cBhvr>
                                      <p:to>
                                        <p:strVal val="solid"/>
                                      </p:to>
                                    </p:set>
                                    <p:set>
                                      <p:cBhvr>
                                        <p:cTn id="247" dur="250" fill="hold"/>
                                        <p:tgtEl>
                                          <p:spTgt spid="160"/>
                                        </p:tgtEl>
                                        <p:attrNameLst>
                                          <p:attrName>fill.on</p:attrName>
                                        </p:attrNameLst>
                                      </p:cBhvr>
                                      <p:to>
                                        <p:strVal val="true"/>
                                      </p:to>
                                    </p:set>
                                  </p:childTnLst>
                                </p:cTn>
                              </p:par>
                            </p:childTnLst>
                          </p:cTn>
                        </p:par>
                        <p:par>
                          <p:cTn id="248" fill="hold">
                            <p:stCondLst>
                              <p:cond delay="10000"/>
                            </p:stCondLst>
                            <p:childTnLst>
                              <p:par>
                                <p:cTn id="249" presetID="19" presetClass="emph" presetSubtype="0" fill="hold" grpId="0" nodeType="afterEffect">
                                  <p:stCondLst>
                                    <p:cond delay="0"/>
                                  </p:stCondLst>
                                  <p:childTnLst>
                                    <p:animClr clrSpc="rgb" dir="cw">
                                      <p:cBhvr override="childStyle">
                                        <p:cTn id="250" dur="250" fill="hold"/>
                                        <p:tgtEl>
                                          <p:spTgt spid="165"/>
                                        </p:tgtEl>
                                        <p:attrNameLst>
                                          <p:attrName>style.color</p:attrName>
                                        </p:attrNameLst>
                                      </p:cBhvr>
                                      <p:to>
                                        <a:srgbClr val="FFFF00"/>
                                      </p:to>
                                    </p:animClr>
                                    <p:animClr clrSpc="rgb" dir="cw">
                                      <p:cBhvr>
                                        <p:cTn id="251" dur="250" fill="hold"/>
                                        <p:tgtEl>
                                          <p:spTgt spid="165"/>
                                        </p:tgtEl>
                                        <p:attrNameLst>
                                          <p:attrName>fillcolor</p:attrName>
                                        </p:attrNameLst>
                                      </p:cBhvr>
                                      <p:to>
                                        <a:srgbClr val="FFFF00"/>
                                      </p:to>
                                    </p:animClr>
                                    <p:set>
                                      <p:cBhvr>
                                        <p:cTn id="252" dur="250" fill="hold"/>
                                        <p:tgtEl>
                                          <p:spTgt spid="165"/>
                                        </p:tgtEl>
                                        <p:attrNameLst>
                                          <p:attrName>fill.type</p:attrName>
                                        </p:attrNameLst>
                                      </p:cBhvr>
                                      <p:to>
                                        <p:strVal val="solid"/>
                                      </p:to>
                                    </p:set>
                                    <p:set>
                                      <p:cBhvr>
                                        <p:cTn id="253" dur="250" fill="hold"/>
                                        <p:tgtEl>
                                          <p:spTgt spid="165"/>
                                        </p:tgtEl>
                                        <p:attrNameLst>
                                          <p:attrName>fill.on</p:attrName>
                                        </p:attrNameLst>
                                      </p:cBhvr>
                                      <p:to>
                                        <p:strVal val="true"/>
                                      </p:to>
                                    </p:set>
                                  </p:childTnLst>
                                </p:cTn>
                              </p:par>
                            </p:childTnLst>
                          </p:cTn>
                        </p:par>
                        <p:par>
                          <p:cTn id="254" fill="hold">
                            <p:stCondLst>
                              <p:cond delay="10250"/>
                            </p:stCondLst>
                            <p:childTnLst>
                              <p:par>
                                <p:cTn id="255" presetID="19" presetClass="emph" presetSubtype="0" fill="hold" grpId="0" nodeType="afterEffect">
                                  <p:stCondLst>
                                    <p:cond delay="0"/>
                                  </p:stCondLst>
                                  <p:childTnLst>
                                    <p:animClr clrSpc="rgb" dir="cw">
                                      <p:cBhvr override="childStyle">
                                        <p:cTn id="256" dur="250" fill="hold"/>
                                        <p:tgtEl>
                                          <p:spTgt spid="166"/>
                                        </p:tgtEl>
                                        <p:attrNameLst>
                                          <p:attrName>style.color</p:attrName>
                                        </p:attrNameLst>
                                      </p:cBhvr>
                                      <p:to>
                                        <a:srgbClr val="FFFF00"/>
                                      </p:to>
                                    </p:animClr>
                                    <p:animClr clrSpc="rgb" dir="cw">
                                      <p:cBhvr>
                                        <p:cTn id="257" dur="250" fill="hold"/>
                                        <p:tgtEl>
                                          <p:spTgt spid="166"/>
                                        </p:tgtEl>
                                        <p:attrNameLst>
                                          <p:attrName>fillcolor</p:attrName>
                                        </p:attrNameLst>
                                      </p:cBhvr>
                                      <p:to>
                                        <a:srgbClr val="FFFF00"/>
                                      </p:to>
                                    </p:animClr>
                                    <p:set>
                                      <p:cBhvr>
                                        <p:cTn id="258" dur="250" fill="hold"/>
                                        <p:tgtEl>
                                          <p:spTgt spid="166"/>
                                        </p:tgtEl>
                                        <p:attrNameLst>
                                          <p:attrName>fill.type</p:attrName>
                                        </p:attrNameLst>
                                      </p:cBhvr>
                                      <p:to>
                                        <p:strVal val="solid"/>
                                      </p:to>
                                    </p:set>
                                    <p:set>
                                      <p:cBhvr>
                                        <p:cTn id="259" dur="250" fill="hold"/>
                                        <p:tgtEl>
                                          <p:spTgt spid="166"/>
                                        </p:tgtEl>
                                        <p:attrNameLst>
                                          <p:attrName>fill.on</p:attrName>
                                        </p:attrNameLst>
                                      </p:cBhvr>
                                      <p:to>
                                        <p:strVal val="true"/>
                                      </p:to>
                                    </p:set>
                                  </p:childTnLst>
                                </p:cTn>
                              </p:par>
                            </p:childTnLst>
                          </p:cTn>
                        </p:par>
                        <p:par>
                          <p:cTn id="260" fill="hold">
                            <p:stCondLst>
                              <p:cond delay="10500"/>
                            </p:stCondLst>
                            <p:childTnLst>
                              <p:par>
                                <p:cTn id="261" presetID="19" presetClass="emph" presetSubtype="0" fill="hold" grpId="0" nodeType="afterEffect">
                                  <p:stCondLst>
                                    <p:cond delay="0"/>
                                  </p:stCondLst>
                                  <p:childTnLst>
                                    <p:animClr clrSpc="rgb" dir="cw">
                                      <p:cBhvr override="childStyle">
                                        <p:cTn id="262" dur="250" fill="hold"/>
                                        <p:tgtEl>
                                          <p:spTgt spid="167"/>
                                        </p:tgtEl>
                                        <p:attrNameLst>
                                          <p:attrName>style.color</p:attrName>
                                        </p:attrNameLst>
                                      </p:cBhvr>
                                      <p:to>
                                        <a:srgbClr val="FFFF00"/>
                                      </p:to>
                                    </p:animClr>
                                    <p:animClr clrSpc="rgb" dir="cw">
                                      <p:cBhvr>
                                        <p:cTn id="263" dur="250" fill="hold"/>
                                        <p:tgtEl>
                                          <p:spTgt spid="167"/>
                                        </p:tgtEl>
                                        <p:attrNameLst>
                                          <p:attrName>fillcolor</p:attrName>
                                        </p:attrNameLst>
                                      </p:cBhvr>
                                      <p:to>
                                        <a:srgbClr val="FFFF00"/>
                                      </p:to>
                                    </p:animClr>
                                    <p:set>
                                      <p:cBhvr>
                                        <p:cTn id="264" dur="250" fill="hold"/>
                                        <p:tgtEl>
                                          <p:spTgt spid="167"/>
                                        </p:tgtEl>
                                        <p:attrNameLst>
                                          <p:attrName>fill.type</p:attrName>
                                        </p:attrNameLst>
                                      </p:cBhvr>
                                      <p:to>
                                        <p:strVal val="solid"/>
                                      </p:to>
                                    </p:set>
                                    <p:set>
                                      <p:cBhvr>
                                        <p:cTn id="265" dur="250" fill="hold"/>
                                        <p:tgtEl>
                                          <p:spTgt spid="167"/>
                                        </p:tgtEl>
                                        <p:attrNameLst>
                                          <p:attrName>fill.on</p:attrName>
                                        </p:attrNameLst>
                                      </p:cBhvr>
                                      <p:to>
                                        <p:strVal val="true"/>
                                      </p:to>
                                    </p:set>
                                  </p:childTnLst>
                                </p:cTn>
                              </p:par>
                            </p:childTnLst>
                          </p:cTn>
                        </p:par>
                        <p:par>
                          <p:cTn id="266" fill="hold">
                            <p:stCondLst>
                              <p:cond delay="10750"/>
                            </p:stCondLst>
                            <p:childTnLst>
                              <p:par>
                                <p:cTn id="267" presetID="19" presetClass="emph" presetSubtype="0" fill="hold" grpId="0" nodeType="afterEffect">
                                  <p:stCondLst>
                                    <p:cond delay="0"/>
                                  </p:stCondLst>
                                  <p:childTnLst>
                                    <p:animClr clrSpc="rgb" dir="cw">
                                      <p:cBhvr override="childStyle">
                                        <p:cTn id="268" dur="250" fill="hold"/>
                                        <p:tgtEl>
                                          <p:spTgt spid="168"/>
                                        </p:tgtEl>
                                        <p:attrNameLst>
                                          <p:attrName>style.color</p:attrName>
                                        </p:attrNameLst>
                                      </p:cBhvr>
                                      <p:to>
                                        <a:srgbClr val="FFFF00"/>
                                      </p:to>
                                    </p:animClr>
                                    <p:animClr clrSpc="rgb" dir="cw">
                                      <p:cBhvr>
                                        <p:cTn id="269" dur="250" fill="hold"/>
                                        <p:tgtEl>
                                          <p:spTgt spid="168"/>
                                        </p:tgtEl>
                                        <p:attrNameLst>
                                          <p:attrName>fillcolor</p:attrName>
                                        </p:attrNameLst>
                                      </p:cBhvr>
                                      <p:to>
                                        <a:srgbClr val="FFFF00"/>
                                      </p:to>
                                    </p:animClr>
                                    <p:set>
                                      <p:cBhvr>
                                        <p:cTn id="270" dur="250" fill="hold"/>
                                        <p:tgtEl>
                                          <p:spTgt spid="168"/>
                                        </p:tgtEl>
                                        <p:attrNameLst>
                                          <p:attrName>fill.type</p:attrName>
                                        </p:attrNameLst>
                                      </p:cBhvr>
                                      <p:to>
                                        <p:strVal val="solid"/>
                                      </p:to>
                                    </p:set>
                                    <p:set>
                                      <p:cBhvr>
                                        <p:cTn id="271" dur="250" fill="hold"/>
                                        <p:tgtEl>
                                          <p:spTgt spid="168"/>
                                        </p:tgtEl>
                                        <p:attrNameLst>
                                          <p:attrName>fill.on</p:attrName>
                                        </p:attrNameLst>
                                      </p:cBhvr>
                                      <p:to>
                                        <p:strVal val="true"/>
                                      </p:to>
                                    </p:set>
                                  </p:childTnLst>
                                </p:cTn>
                              </p:par>
                            </p:childTnLst>
                          </p:cTn>
                        </p:par>
                        <p:par>
                          <p:cTn id="272" fill="hold">
                            <p:stCondLst>
                              <p:cond delay="11000"/>
                            </p:stCondLst>
                            <p:childTnLst>
                              <p:par>
                                <p:cTn id="273" presetID="19" presetClass="emph" presetSubtype="0" fill="hold" grpId="0" nodeType="afterEffect">
                                  <p:stCondLst>
                                    <p:cond delay="0"/>
                                  </p:stCondLst>
                                  <p:childTnLst>
                                    <p:animClr clrSpc="rgb" dir="cw">
                                      <p:cBhvr override="childStyle">
                                        <p:cTn id="274" dur="250" fill="hold"/>
                                        <p:tgtEl>
                                          <p:spTgt spid="173"/>
                                        </p:tgtEl>
                                        <p:attrNameLst>
                                          <p:attrName>style.color</p:attrName>
                                        </p:attrNameLst>
                                      </p:cBhvr>
                                      <p:to>
                                        <a:srgbClr val="FFFF00"/>
                                      </p:to>
                                    </p:animClr>
                                    <p:animClr clrSpc="rgb" dir="cw">
                                      <p:cBhvr>
                                        <p:cTn id="275" dur="250" fill="hold"/>
                                        <p:tgtEl>
                                          <p:spTgt spid="173"/>
                                        </p:tgtEl>
                                        <p:attrNameLst>
                                          <p:attrName>fillcolor</p:attrName>
                                        </p:attrNameLst>
                                      </p:cBhvr>
                                      <p:to>
                                        <a:srgbClr val="FFFF00"/>
                                      </p:to>
                                    </p:animClr>
                                    <p:set>
                                      <p:cBhvr>
                                        <p:cTn id="276" dur="250" fill="hold"/>
                                        <p:tgtEl>
                                          <p:spTgt spid="173"/>
                                        </p:tgtEl>
                                        <p:attrNameLst>
                                          <p:attrName>fill.type</p:attrName>
                                        </p:attrNameLst>
                                      </p:cBhvr>
                                      <p:to>
                                        <p:strVal val="solid"/>
                                      </p:to>
                                    </p:set>
                                    <p:set>
                                      <p:cBhvr>
                                        <p:cTn id="277" dur="250" fill="hold"/>
                                        <p:tgtEl>
                                          <p:spTgt spid="173"/>
                                        </p:tgtEl>
                                        <p:attrNameLst>
                                          <p:attrName>fill.on</p:attrName>
                                        </p:attrNameLst>
                                      </p:cBhvr>
                                      <p:to>
                                        <p:strVal val="true"/>
                                      </p:to>
                                    </p:set>
                                  </p:childTnLst>
                                </p:cTn>
                              </p:par>
                            </p:childTnLst>
                          </p:cTn>
                        </p:par>
                        <p:par>
                          <p:cTn id="278" fill="hold">
                            <p:stCondLst>
                              <p:cond delay="11250"/>
                            </p:stCondLst>
                            <p:childTnLst>
                              <p:par>
                                <p:cTn id="279" presetID="19" presetClass="emph" presetSubtype="0" fill="hold" grpId="0" nodeType="afterEffect">
                                  <p:stCondLst>
                                    <p:cond delay="0"/>
                                  </p:stCondLst>
                                  <p:childTnLst>
                                    <p:animClr clrSpc="rgb" dir="cw">
                                      <p:cBhvr override="childStyle">
                                        <p:cTn id="280" dur="250" fill="hold"/>
                                        <p:tgtEl>
                                          <p:spTgt spid="174"/>
                                        </p:tgtEl>
                                        <p:attrNameLst>
                                          <p:attrName>style.color</p:attrName>
                                        </p:attrNameLst>
                                      </p:cBhvr>
                                      <p:to>
                                        <a:srgbClr val="FFFF00"/>
                                      </p:to>
                                    </p:animClr>
                                    <p:animClr clrSpc="rgb" dir="cw">
                                      <p:cBhvr>
                                        <p:cTn id="281" dur="250" fill="hold"/>
                                        <p:tgtEl>
                                          <p:spTgt spid="174"/>
                                        </p:tgtEl>
                                        <p:attrNameLst>
                                          <p:attrName>fillcolor</p:attrName>
                                        </p:attrNameLst>
                                      </p:cBhvr>
                                      <p:to>
                                        <a:srgbClr val="FFFF00"/>
                                      </p:to>
                                    </p:animClr>
                                    <p:set>
                                      <p:cBhvr>
                                        <p:cTn id="282" dur="250" fill="hold"/>
                                        <p:tgtEl>
                                          <p:spTgt spid="174"/>
                                        </p:tgtEl>
                                        <p:attrNameLst>
                                          <p:attrName>fill.type</p:attrName>
                                        </p:attrNameLst>
                                      </p:cBhvr>
                                      <p:to>
                                        <p:strVal val="solid"/>
                                      </p:to>
                                    </p:set>
                                    <p:set>
                                      <p:cBhvr>
                                        <p:cTn id="283" dur="250" fill="hold"/>
                                        <p:tgtEl>
                                          <p:spTgt spid="174"/>
                                        </p:tgtEl>
                                        <p:attrNameLst>
                                          <p:attrName>fill.on</p:attrName>
                                        </p:attrNameLst>
                                      </p:cBhvr>
                                      <p:to>
                                        <p:strVal val="true"/>
                                      </p:to>
                                    </p:set>
                                  </p:childTnLst>
                                </p:cTn>
                              </p:par>
                            </p:childTnLst>
                          </p:cTn>
                        </p:par>
                        <p:par>
                          <p:cTn id="284" fill="hold">
                            <p:stCondLst>
                              <p:cond delay="11500"/>
                            </p:stCondLst>
                            <p:childTnLst>
                              <p:par>
                                <p:cTn id="285" presetID="19" presetClass="emph" presetSubtype="0" fill="hold" grpId="0" nodeType="afterEffect">
                                  <p:stCondLst>
                                    <p:cond delay="0"/>
                                  </p:stCondLst>
                                  <p:childTnLst>
                                    <p:animClr clrSpc="rgb" dir="cw">
                                      <p:cBhvr override="childStyle">
                                        <p:cTn id="286" dur="250" fill="hold"/>
                                        <p:tgtEl>
                                          <p:spTgt spid="175"/>
                                        </p:tgtEl>
                                        <p:attrNameLst>
                                          <p:attrName>style.color</p:attrName>
                                        </p:attrNameLst>
                                      </p:cBhvr>
                                      <p:to>
                                        <a:srgbClr val="FFFF00"/>
                                      </p:to>
                                    </p:animClr>
                                    <p:animClr clrSpc="rgb" dir="cw">
                                      <p:cBhvr>
                                        <p:cTn id="287" dur="250" fill="hold"/>
                                        <p:tgtEl>
                                          <p:spTgt spid="175"/>
                                        </p:tgtEl>
                                        <p:attrNameLst>
                                          <p:attrName>fillcolor</p:attrName>
                                        </p:attrNameLst>
                                      </p:cBhvr>
                                      <p:to>
                                        <a:srgbClr val="FFFF00"/>
                                      </p:to>
                                    </p:animClr>
                                    <p:set>
                                      <p:cBhvr>
                                        <p:cTn id="288" dur="250" fill="hold"/>
                                        <p:tgtEl>
                                          <p:spTgt spid="175"/>
                                        </p:tgtEl>
                                        <p:attrNameLst>
                                          <p:attrName>fill.type</p:attrName>
                                        </p:attrNameLst>
                                      </p:cBhvr>
                                      <p:to>
                                        <p:strVal val="solid"/>
                                      </p:to>
                                    </p:set>
                                    <p:set>
                                      <p:cBhvr>
                                        <p:cTn id="289" dur="250" fill="hold"/>
                                        <p:tgtEl>
                                          <p:spTgt spid="175"/>
                                        </p:tgtEl>
                                        <p:attrNameLst>
                                          <p:attrName>fill.on</p:attrName>
                                        </p:attrNameLst>
                                      </p:cBhvr>
                                      <p:to>
                                        <p:strVal val="true"/>
                                      </p:to>
                                    </p:set>
                                  </p:childTnLst>
                                </p:cTn>
                              </p:par>
                            </p:childTnLst>
                          </p:cTn>
                        </p:par>
                        <p:par>
                          <p:cTn id="290" fill="hold">
                            <p:stCondLst>
                              <p:cond delay="11750"/>
                            </p:stCondLst>
                            <p:childTnLst>
                              <p:par>
                                <p:cTn id="291" presetID="19" presetClass="emph" presetSubtype="0" fill="hold" grpId="0" nodeType="afterEffect">
                                  <p:stCondLst>
                                    <p:cond delay="0"/>
                                  </p:stCondLst>
                                  <p:childTnLst>
                                    <p:animClr clrSpc="rgb" dir="cw">
                                      <p:cBhvr override="childStyle">
                                        <p:cTn id="292" dur="250" fill="hold"/>
                                        <p:tgtEl>
                                          <p:spTgt spid="176"/>
                                        </p:tgtEl>
                                        <p:attrNameLst>
                                          <p:attrName>style.color</p:attrName>
                                        </p:attrNameLst>
                                      </p:cBhvr>
                                      <p:to>
                                        <a:srgbClr val="FFFF00"/>
                                      </p:to>
                                    </p:animClr>
                                    <p:animClr clrSpc="rgb" dir="cw">
                                      <p:cBhvr>
                                        <p:cTn id="293" dur="250" fill="hold"/>
                                        <p:tgtEl>
                                          <p:spTgt spid="176"/>
                                        </p:tgtEl>
                                        <p:attrNameLst>
                                          <p:attrName>fillcolor</p:attrName>
                                        </p:attrNameLst>
                                      </p:cBhvr>
                                      <p:to>
                                        <a:srgbClr val="FFFF00"/>
                                      </p:to>
                                    </p:animClr>
                                    <p:set>
                                      <p:cBhvr>
                                        <p:cTn id="294" dur="250" fill="hold"/>
                                        <p:tgtEl>
                                          <p:spTgt spid="176"/>
                                        </p:tgtEl>
                                        <p:attrNameLst>
                                          <p:attrName>fill.type</p:attrName>
                                        </p:attrNameLst>
                                      </p:cBhvr>
                                      <p:to>
                                        <p:strVal val="solid"/>
                                      </p:to>
                                    </p:set>
                                    <p:set>
                                      <p:cBhvr>
                                        <p:cTn id="295" dur="250" fill="hold"/>
                                        <p:tgtEl>
                                          <p:spTgt spid="17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6" grpId="0" animBg="1"/>
      <p:bldP spid="87" grpId="0" animBg="1"/>
      <p:bldP spid="88" grpId="0" animBg="1"/>
      <p:bldP spid="93" grpId="0" animBg="1"/>
      <p:bldP spid="94" grpId="0" animBg="1"/>
      <p:bldP spid="95" grpId="0" animBg="1"/>
      <p:bldP spid="96" grpId="0" animBg="1"/>
      <p:bldP spid="101" grpId="0" animBg="1"/>
      <p:bldP spid="102" grpId="0" animBg="1"/>
      <p:bldP spid="103" grpId="0" animBg="1"/>
      <p:bldP spid="104" grpId="0" animBg="1"/>
      <p:bldP spid="109" grpId="0" animBg="1"/>
      <p:bldP spid="110" grpId="0" animBg="1"/>
      <p:bldP spid="111" grpId="0" animBg="1"/>
      <p:bldP spid="112" grpId="0" animBg="1"/>
      <p:bldP spid="117" grpId="0" animBg="1"/>
      <p:bldP spid="118" grpId="0" animBg="1"/>
      <p:bldP spid="119" grpId="0" animBg="1"/>
      <p:bldP spid="120" grpId="0" animBg="1"/>
      <p:bldP spid="125" grpId="0" animBg="1"/>
      <p:bldP spid="126" grpId="0" animBg="1"/>
      <p:bldP spid="127" grpId="0" animBg="1"/>
      <p:bldP spid="128" grpId="0" animBg="1"/>
      <p:bldP spid="133" grpId="0" animBg="1"/>
      <p:bldP spid="134" grpId="0" animBg="1"/>
      <p:bldP spid="135" grpId="0" animBg="1"/>
      <p:bldP spid="136" grpId="0" animBg="1"/>
      <p:bldP spid="141" grpId="0" animBg="1"/>
      <p:bldP spid="142" grpId="0" animBg="1"/>
      <p:bldP spid="143" grpId="0" animBg="1"/>
      <p:bldP spid="144" grpId="0" animBg="1"/>
      <p:bldP spid="149" grpId="0" animBg="1"/>
      <p:bldP spid="150" grpId="0" animBg="1"/>
      <p:bldP spid="151" grpId="0" animBg="1"/>
      <p:bldP spid="152" grpId="0" animBg="1"/>
      <p:bldP spid="157" grpId="0" animBg="1"/>
      <p:bldP spid="158" grpId="0" animBg="1"/>
      <p:bldP spid="159" grpId="0" animBg="1"/>
      <p:bldP spid="160" grpId="0" animBg="1"/>
      <p:bldP spid="165" grpId="0" animBg="1"/>
      <p:bldP spid="166" grpId="0" animBg="1"/>
      <p:bldP spid="167" grpId="0" animBg="1"/>
      <p:bldP spid="168" grpId="0" animBg="1"/>
      <p:bldP spid="173" grpId="0" animBg="1"/>
      <p:bldP spid="174" grpId="0" animBg="1"/>
      <p:bldP spid="175" grpId="0" animBg="1"/>
      <p:bldP spid="17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SAT Solvers and Proof Complexity</a:t>
            </a:r>
            <a:endParaRPr lang="en-US" dirty="0"/>
          </a:p>
        </p:txBody>
      </p:sp>
      <p:sp>
        <p:nvSpPr>
          <p:cNvPr id="3" name="Content Placeholder 2"/>
          <p:cNvSpPr>
            <a:spLocks noGrp="1"/>
          </p:cNvSpPr>
          <p:nvPr>
            <p:ph idx="1"/>
          </p:nvPr>
        </p:nvSpPr>
        <p:spPr>
          <a:xfrm>
            <a:off x="457200" y="1828800"/>
            <a:ext cx="8229600" cy="4525963"/>
          </a:xfrm>
        </p:spPr>
        <p:txBody>
          <a:bodyPr>
            <a:normAutofit fontScale="92500" lnSpcReduction="10000"/>
          </a:bodyPr>
          <a:lstStyle/>
          <a:p>
            <a:pPr marL="342900" lvl="1" indent="-342900">
              <a:buFont typeface="Arial" pitchFamily="34" charset="0"/>
              <a:buChar char="•"/>
            </a:pPr>
            <a:r>
              <a:rPr lang="en-US" sz="3200" dirty="0" smtClean="0"/>
              <a:t>More recently, researchers want to investigate </a:t>
            </a:r>
            <a:r>
              <a:rPr lang="en-US" sz="3200" dirty="0" smtClean="0">
                <a:solidFill>
                  <a:srgbClr val="C00000"/>
                </a:solidFill>
              </a:rPr>
              <a:t>memory bottleneck</a:t>
            </a:r>
            <a:r>
              <a:rPr lang="en-US" sz="3200" dirty="0" smtClean="0"/>
              <a:t> for DPLL + Clause Learning</a:t>
            </a:r>
          </a:p>
          <a:p>
            <a:pPr marL="342900" lvl="1" indent="-342900">
              <a:buFont typeface="Arial" pitchFamily="34" charset="0"/>
              <a:buChar char="•"/>
            </a:pPr>
            <a:r>
              <a:rPr lang="en-US" sz="3200" b="1" dirty="0" smtClean="0"/>
              <a:t>Question: </a:t>
            </a:r>
            <a:r>
              <a:rPr lang="en-US" sz="3200" dirty="0" smtClean="0"/>
              <a:t>If</a:t>
            </a:r>
          </a:p>
          <a:p>
            <a:pPr marL="0" lvl="1" indent="0">
              <a:buNone/>
            </a:pPr>
            <a:r>
              <a:rPr lang="en-US" sz="1700" dirty="0"/>
              <a:t> </a:t>
            </a:r>
            <a:endParaRPr lang="en-US" sz="3200" dirty="0" smtClean="0"/>
          </a:p>
          <a:p>
            <a:pPr marL="0" lvl="1" indent="0">
              <a:buNone/>
            </a:pPr>
            <a:r>
              <a:rPr lang="en-US" sz="3200" dirty="0" smtClean="0"/>
              <a:t>	Proof </a:t>
            </a:r>
            <a:r>
              <a:rPr lang="en-US" sz="3200" dirty="0" smtClean="0">
                <a:solidFill>
                  <a:schemeClr val="tx2"/>
                </a:solidFill>
              </a:rPr>
              <a:t>Size</a:t>
            </a:r>
            <a:r>
              <a:rPr lang="en-US" sz="3200" dirty="0"/>
              <a:t> </a:t>
            </a:r>
            <a:r>
              <a:rPr lang="en-US" sz="3200" dirty="0" smtClean="0">
                <a:latin typeface="Cambria Math" pitchFamily="18" charset="0"/>
                <a:ea typeface="Cambria Math" pitchFamily="18" charset="0"/>
              </a:rPr>
              <a:t>≤</a:t>
            </a:r>
            <a:r>
              <a:rPr lang="en-US" sz="3200" dirty="0" smtClean="0"/>
              <a:t> </a:t>
            </a:r>
            <a:r>
              <a:rPr lang="en-US" sz="3200" dirty="0" smtClean="0">
                <a:solidFill>
                  <a:schemeClr val="tx2"/>
                </a:solidFill>
              </a:rPr>
              <a:t>Time</a:t>
            </a:r>
            <a:r>
              <a:rPr lang="en-US" sz="3200" dirty="0" smtClean="0"/>
              <a:t> </a:t>
            </a:r>
            <a:r>
              <a:rPr lang="en-US" sz="3200" dirty="0"/>
              <a:t>for Ideal SAT </a:t>
            </a:r>
            <a:r>
              <a:rPr lang="en-US" sz="3200" dirty="0" smtClean="0"/>
              <a:t>Solver,</a:t>
            </a:r>
            <a:br>
              <a:rPr lang="en-US" sz="3200" dirty="0" smtClean="0"/>
            </a:br>
            <a:r>
              <a:rPr lang="en-US" sz="1500" dirty="0" smtClean="0"/>
              <a:t>  </a:t>
            </a:r>
            <a:endParaRPr lang="en-US" sz="3200" dirty="0" smtClean="0"/>
          </a:p>
          <a:p>
            <a:pPr marL="0" lvl="1" indent="0">
              <a:buNone/>
            </a:pPr>
            <a:r>
              <a:rPr lang="en-US" sz="3200" dirty="0" smtClean="0"/>
              <a:t>   can we define Proof Space so that</a:t>
            </a:r>
            <a:endParaRPr lang="en-US" sz="3200" dirty="0"/>
          </a:p>
          <a:p>
            <a:pPr marL="0" lvl="1" indent="0">
              <a:buNone/>
            </a:pPr>
            <a:r>
              <a:rPr lang="en-US" sz="1500" dirty="0" smtClean="0"/>
              <a:t> </a:t>
            </a:r>
            <a:endParaRPr lang="en-US" sz="3200" dirty="0" smtClean="0"/>
          </a:p>
          <a:p>
            <a:pPr marL="0" lvl="1" indent="0">
              <a:buNone/>
            </a:pPr>
            <a:r>
              <a:rPr lang="en-US" sz="3200" dirty="0" smtClean="0"/>
              <a:t>	Proof </a:t>
            </a:r>
            <a:r>
              <a:rPr lang="en-US" sz="3200" dirty="0">
                <a:solidFill>
                  <a:schemeClr val="accent3">
                    <a:lumMod val="50000"/>
                  </a:schemeClr>
                </a:solidFill>
              </a:rPr>
              <a:t>Space</a:t>
            </a:r>
            <a:r>
              <a:rPr lang="en-US" sz="3200" dirty="0"/>
              <a:t> </a:t>
            </a:r>
            <a:r>
              <a:rPr lang="en-US" sz="3200" dirty="0" smtClean="0">
                <a:latin typeface="Cambria Math" pitchFamily="18" charset="0"/>
                <a:ea typeface="Cambria Math" pitchFamily="18" charset="0"/>
              </a:rPr>
              <a:t>≤</a:t>
            </a:r>
            <a:r>
              <a:rPr lang="en-US" sz="3200" dirty="0" smtClean="0"/>
              <a:t> </a:t>
            </a:r>
            <a:r>
              <a:rPr lang="en-US" sz="3200" dirty="0" smtClean="0">
                <a:solidFill>
                  <a:schemeClr val="accent3">
                    <a:lumMod val="50000"/>
                  </a:schemeClr>
                </a:solidFill>
              </a:rPr>
              <a:t>Memory</a:t>
            </a:r>
            <a:r>
              <a:rPr lang="en-US" sz="3200" dirty="0" smtClean="0"/>
              <a:t> </a:t>
            </a:r>
            <a:r>
              <a:rPr lang="en-US" sz="3200" dirty="0"/>
              <a:t>for Ideal SAT </a:t>
            </a:r>
            <a:r>
              <a:rPr lang="en-US" sz="3200" dirty="0" smtClean="0"/>
              <a:t>Solver,</a:t>
            </a:r>
            <a:endParaRPr lang="en-US" sz="3200" dirty="0"/>
          </a:p>
          <a:p>
            <a:pPr marL="1371600" lvl="3" indent="0">
              <a:buNone/>
            </a:pPr>
            <a:endParaRPr lang="en-US" dirty="0" smtClean="0"/>
          </a:p>
          <a:p>
            <a:pPr marL="0" indent="0">
              <a:buNone/>
            </a:pPr>
            <a:r>
              <a:rPr lang="en-US" dirty="0" smtClean="0"/>
              <a:t>   and then prove strong lower bounds for Space?</a:t>
            </a:r>
            <a:endParaRPr lang="en-US" dirty="0" smtClean="0"/>
          </a:p>
        </p:txBody>
      </p:sp>
    </p:spTree>
    <p:extLst>
      <p:ext uri="{BB962C8B-B14F-4D97-AF65-F5344CB8AC3E}">
        <p14:creationId xmlns:p14="http://schemas.microsoft.com/office/powerpoint/2010/main" val="335117183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Techniques of Proof</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8229600" cy="5029200"/>
              </a:xfrm>
            </p:spPr>
            <p:txBody>
              <a:bodyPr>
                <a:normAutofit/>
              </a:bodyPr>
              <a:lstStyle/>
              <a:p>
                <a:r>
                  <a:rPr lang="en-US" dirty="0" smtClean="0"/>
                  <a:t>Let </a:t>
                </a:r>
                <a14:m>
                  <m:oMath xmlns:m="http://schemas.openxmlformats.org/officeDocument/2006/math">
                    <m:r>
                      <m:rPr>
                        <m:sty m:val="p"/>
                      </m:rPr>
                      <a:rPr lang="el-GR" i="1">
                        <a:latin typeface="Cambria Math"/>
                      </a:rPr>
                      <m:t>Π</m:t>
                    </m:r>
                    <m:r>
                      <a:rPr lang="el-GR" i="1">
                        <a:latin typeface="Cambria Math"/>
                      </a:rPr>
                      <m:t> </m:t>
                    </m:r>
                  </m:oMath>
                </a14:m>
                <a:r>
                  <a:rPr lang="en-US" dirty="0" smtClean="0"/>
                  <a:t>be a proof of </a:t>
                </a:r>
                <a:r>
                  <a:rPr lang="en-US" dirty="0" err="1" smtClean="0"/>
                  <a:t>Tseitin</a:t>
                </a:r>
                <a:r>
                  <a:rPr lang="en-US" dirty="0" smtClean="0"/>
                  <a:t> formula on 2x grid. Consider a random restriction – for each doubled edge, choose one of pair, restrict to a random value. End up with </a:t>
                </a:r>
                <a:r>
                  <a:rPr lang="en-US" dirty="0" err="1" smtClean="0"/>
                  <a:t>Tseitin</a:t>
                </a:r>
                <a:r>
                  <a:rPr lang="en-US" dirty="0" smtClean="0"/>
                  <a:t> on 1x grid.</a:t>
                </a:r>
              </a:p>
              <a:p>
                <a:r>
                  <a:rPr lang="en-US" dirty="0" smtClean="0"/>
                  <a:t>Consider any individual clause of X. If it is wide, many opportunities to become trivial. For any </a:t>
                </a:r>
                <a14:m>
                  <m:oMath xmlns:m="http://schemas.openxmlformats.org/officeDocument/2006/math">
                    <m:r>
                      <a:rPr lang="en-US" i="1" dirty="0" smtClean="0">
                        <a:latin typeface="Cambria Math"/>
                      </a:rPr>
                      <m:t>𝐶</m:t>
                    </m:r>
                  </m:oMath>
                </a14:m>
                <a:r>
                  <a:rPr lang="en-US" dirty="0" smtClean="0"/>
                  <a:t>, </a:t>
                </a:r>
                <a:r>
                  <a:rPr lang="en-US" dirty="0" err="1" smtClean="0"/>
                  <a:t>Pr</a:t>
                </a:r>
                <a:r>
                  <a:rPr lang="en-US" dirty="0" smtClean="0"/>
                  <a:t> [ width </a:t>
                </a:r>
                <a14:m>
                  <m:oMath xmlns:m="http://schemas.openxmlformats.org/officeDocument/2006/math">
                    <m:sSub>
                      <m:sSubPr>
                        <m:ctrlPr>
                          <a:rPr lang="en-US" i="1">
                            <a:latin typeface="Cambria Math"/>
                            <a:ea typeface="Cambria Math"/>
                          </a:rPr>
                        </m:ctrlPr>
                      </m:sSubPr>
                      <m:e>
                        <m:r>
                          <a:rPr lang="en-US" b="0" i="1" smtClean="0">
                            <a:latin typeface="Cambria Math"/>
                          </a:rPr>
                          <m:t>𝐶</m:t>
                        </m:r>
                        <m:r>
                          <a:rPr lang="en-US" i="1">
                            <a:latin typeface="Cambria Math"/>
                          </a:rPr>
                          <m:t>|</m:t>
                        </m:r>
                      </m:e>
                      <m:sub>
                        <m:r>
                          <a:rPr lang="en-US" i="1">
                            <a:latin typeface="Cambria Math"/>
                            <a:ea typeface="Cambria Math"/>
                          </a:rPr>
                          <m:t>𝜌</m:t>
                        </m:r>
                      </m:sub>
                    </m:sSub>
                  </m:oMath>
                </a14:m>
                <a:r>
                  <a:rPr lang="en-US" dirty="0" smtClean="0"/>
                  <a:t> &gt; w ] &lt; 2^{-w/2}.</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029200"/>
              </a:xfrm>
              <a:blipFill rotWithShape="1">
                <a:blip r:embed="rId2"/>
                <a:stretch>
                  <a:fillRect l="-1630" t="-1455" r="-1407"/>
                </a:stretch>
              </a:blipFill>
            </p:spPr>
            <p:txBody>
              <a:bodyPr/>
              <a:lstStyle/>
              <a:p>
                <a:r>
                  <a:rPr lang="en-US">
                    <a:noFill/>
                  </a:rPr>
                  <a:t> </a:t>
                </a:r>
              </a:p>
            </p:txBody>
          </p:sp>
        </mc:Fallback>
      </mc:AlternateContent>
    </p:spTree>
    <p:extLst>
      <p:ext uri="{BB962C8B-B14F-4D97-AF65-F5344CB8AC3E}">
        <p14:creationId xmlns:p14="http://schemas.microsoft.com/office/powerpoint/2010/main" val="377300261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Techniques of Proof</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953000"/>
              </a:xfrm>
            </p:spPr>
            <p:txBody>
              <a:bodyPr>
                <a:normAutofit/>
              </a:bodyPr>
              <a:lstStyle/>
              <a:p>
                <a:r>
                  <a:rPr lang="en-US" dirty="0" smtClean="0"/>
                  <a:t>Thus if original proof has &lt; 2^{w/2} clauses, by union bound </a:t>
                </a:r>
                <a:r>
                  <a:rPr lang="en-US" dirty="0" err="1" smtClean="0"/>
                  <a:t>Tseitin</a:t>
                </a:r>
                <a:r>
                  <a:rPr lang="en-US" dirty="0" smtClean="0"/>
                  <a:t> on 1x grid has a proof of maximum clause width &lt;= w.</a:t>
                </a:r>
              </a:p>
              <a:p>
                <a:r>
                  <a:rPr lang="en-US" dirty="0" smtClean="0"/>
                  <a:t>For w &lt; n, this can’t be true. Lets see why.</a:t>
                </a:r>
              </a:p>
              <a:p>
                <a:r>
                  <a:rPr lang="en-US" dirty="0" smtClean="0"/>
                  <a:t>For each clause </a:t>
                </a:r>
                <a14:m>
                  <m:oMath xmlns:m="http://schemas.openxmlformats.org/officeDocument/2006/math">
                    <m:r>
                      <a:rPr lang="en-US" i="1" dirty="0" smtClean="0">
                        <a:latin typeface="Cambria Math"/>
                      </a:rPr>
                      <m:t>𝐶</m:t>
                    </m:r>
                  </m:oMath>
                </a14:m>
                <a:r>
                  <a:rPr lang="en-US" dirty="0" smtClean="0"/>
                  <a:t>, let </a:t>
                </a:r>
                <a14:m>
                  <m:oMath xmlns:m="http://schemas.openxmlformats.org/officeDocument/2006/math">
                    <m:r>
                      <m:rPr>
                        <m:sty m:val="p"/>
                      </m:rPr>
                      <a:rPr lang="el-GR" i="1" dirty="0" smtClean="0">
                        <a:latin typeface="Cambria Math"/>
                        <a:ea typeface="Cambria Math"/>
                      </a:rPr>
                      <m:t>μ</m:t>
                    </m:r>
                    <m:r>
                      <a:rPr lang="en-US" i="1" dirty="0" smtClean="0">
                        <a:latin typeface="Cambria Math"/>
                      </a:rPr>
                      <m:t>(</m:t>
                    </m:r>
                    <m:r>
                      <a:rPr lang="en-US" i="1" dirty="0" smtClean="0">
                        <a:latin typeface="Cambria Math"/>
                      </a:rPr>
                      <m:t>𝐶</m:t>
                    </m:r>
                    <m:r>
                      <a:rPr lang="en-US" i="1" dirty="0" smtClean="0">
                        <a:latin typeface="Cambria Math"/>
                      </a:rPr>
                      <m:t>)</m:t>
                    </m:r>
                  </m:oMath>
                </a14:m>
                <a:r>
                  <a:rPr lang="en-US" dirty="0" smtClean="0"/>
                  <a:t> denote the smallest number of vertices whose axioms semantically imply </a:t>
                </a:r>
                <a14:m>
                  <m:oMath xmlns:m="http://schemas.openxmlformats.org/officeDocument/2006/math">
                    <m:r>
                      <a:rPr lang="en-US" i="1" dirty="0" smtClean="0">
                        <a:latin typeface="Cambria Math"/>
                      </a:rPr>
                      <m:t>𝐶</m:t>
                    </m:r>
                  </m:oMath>
                </a14:m>
                <a:r>
                  <a:rPr lang="en-US" dirty="0" smtClean="0"/>
                  <a:t>, divided by # of vertices.</a:t>
                </a:r>
              </a:p>
              <a:p>
                <a:r>
                  <a:rPr lang="en-US" dirty="0" smtClean="0"/>
                  <a:t>Mu is a progress measure – starts small, ends large, grows slowly (</a:t>
                </a:r>
                <a:r>
                  <a:rPr lang="en-US" dirty="0" err="1" smtClean="0"/>
                  <a:t>subadditively</a:t>
                </a:r>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953000"/>
              </a:xfrm>
              <a:blipFill rotWithShape="1">
                <a:blip r:embed="rId2"/>
                <a:stretch>
                  <a:fillRect l="-1630" t="-1601" r="-2444" b="-369"/>
                </a:stretch>
              </a:blipFill>
            </p:spPr>
            <p:txBody>
              <a:bodyPr/>
              <a:lstStyle/>
              <a:p>
                <a:r>
                  <a:rPr lang="en-US">
                    <a:noFill/>
                  </a:rPr>
                  <a:t> </a:t>
                </a:r>
              </a:p>
            </p:txBody>
          </p:sp>
        </mc:Fallback>
      </mc:AlternateContent>
    </p:spTree>
    <p:extLst>
      <p:ext uri="{BB962C8B-B14F-4D97-AF65-F5344CB8AC3E}">
        <p14:creationId xmlns:p14="http://schemas.microsoft.com/office/powerpoint/2010/main" val="84061909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Techniques of Proof</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Let </a:t>
                </a:r>
                <a14:m>
                  <m:oMath xmlns:m="http://schemas.openxmlformats.org/officeDocument/2006/math">
                    <m:r>
                      <a:rPr lang="en-US" i="1" dirty="0" smtClean="0">
                        <a:latin typeface="Cambria Math"/>
                      </a:rPr>
                      <m:t>0&lt;</m:t>
                    </m:r>
                    <m:r>
                      <a:rPr lang="en-US" i="1" dirty="0" smtClean="0">
                        <a:latin typeface="Cambria Math"/>
                        <a:ea typeface="Cambria Math"/>
                      </a:rPr>
                      <m:t>𝜀</m:t>
                    </m:r>
                    <m:r>
                      <a:rPr lang="en-US" i="1" dirty="0" smtClean="0">
                        <a:latin typeface="Cambria Math"/>
                      </a:rPr>
                      <m:t>&lt;1/2</m:t>
                    </m:r>
                  </m:oMath>
                </a14:m>
                <a:r>
                  <a:rPr lang="en-US" dirty="0" smtClean="0"/>
                  <a:t>. Then in any valid proof of 1x grid </a:t>
                </a:r>
                <a:r>
                  <a:rPr lang="en-US" dirty="0" err="1" smtClean="0"/>
                  <a:t>Tseitin</a:t>
                </a:r>
                <a:r>
                  <a:rPr lang="en-US" dirty="0" smtClean="0"/>
                  <a:t>, there is a C’ </a:t>
                </a:r>
                <a:r>
                  <a:rPr lang="en-US" dirty="0" err="1" smtClean="0"/>
                  <a:t>s.t.</a:t>
                </a:r>
                <a:r>
                  <a:rPr lang="en-US" dirty="0" smtClean="0"/>
                  <a:t> </a:t>
                </a:r>
                <a14:m>
                  <m:oMath xmlns:m="http://schemas.openxmlformats.org/officeDocument/2006/math">
                    <m:r>
                      <m:rPr>
                        <m:sty m:val="p"/>
                      </m:rPr>
                      <a:rPr lang="el-GR" i="1" dirty="0" smtClean="0">
                        <a:latin typeface="Cambria Math"/>
                        <a:ea typeface="Cambria Math"/>
                      </a:rPr>
                      <m:t>ε</m:t>
                    </m:r>
                    <m:r>
                      <a:rPr lang="en-US" b="0" i="1" dirty="0" smtClean="0">
                        <a:latin typeface="Cambria Math"/>
                        <a:ea typeface="Cambria Math"/>
                      </a:rPr>
                      <m:t>≤</m:t>
                    </m:r>
                    <m:r>
                      <a:rPr lang="en-US" b="0" i="1" dirty="0" smtClean="0">
                        <a:latin typeface="Cambria Math"/>
                        <a:ea typeface="Cambria Math"/>
                      </a:rPr>
                      <m:t>𝜇</m:t>
                    </m:r>
                    <m:r>
                      <a:rPr lang="en-US" i="1" dirty="0" smtClean="0">
                        <a:latin typeface="Cambria Math"/>
                      </a:rPr>
                      <m:t>(</m:t>
                    </m:r>
                    <m:r>
                      <a:rPr lang="en-US" i="1" dirty="0" smtClean="0">
                        <a:latin typeface="Cambria Math"/>
                      </a:rPr>
                      <m:t>𝐶</m:t>
                    </m:r>
                    <m:r>
                      <a:rPr lang="en-US" i="1" dirty="0" smtClean="0">
                        <a:latin typeface="Cambria Math"/>
                      </a:rPr>
                      <m:t>’) &lt;2</m:t>
                    </m:r>
                    <m:r>
                      <a:rPr lang="en-US" i="1" dirty="0" smtClean="0">
                        <a:latin typeface="Cambria Math"/>
                        <a:ea typeface="Cambria Math"/>
                      </a:rPr>
                      <m:t>𝜀</m:t>
                    </m:r>
                  </m:oMath>
                </a14:m>
                <a:r>
                  <a:rPr lang="en-US" dirty="0" smtClean="0"/>
                  <a:t>.</a:t>
                </a:r>
              </a:p>
              <a:p>
                <a:r>
                  <a:rPr lang="en-US" dirty="0" smtClean="0"/>
                  <a:t>Let S denote the corresponding grid vertices. If e in d(S), then e in C’, by </a:t>
                </a:r>
                <a:r>
                  <a:rPr lang="en-US" dirty="0" err="1" smtClean="0"/>
                  <a:t>minimality</a:t>
                </a:r>
                <a:r>
                  <a:rPr lang="en-US" dirty="0" smtClean="0"/>
                  <a:t> of S.</a:t>
                </a:r>
              </a:p>
              <a:p>
                <a:pPr marL="0" indent="0">
                  <a:buNone/>
                </a:pPr>
                <a:r>
                  <a:rPr lang="en-US" dirty="0" smtClean="0"/>
                  <a:t> </a:t>
                </a:r>
              </a:p>
              <a:p>
                <a:r>
                  <a:rPr lang="en-US" dirty="0" smtClean="0"/>
                  <a:t>So by </a:t>
                </a:r>
                <a:r>
                  <a:rPr lang="en-US" dirty="0" err="1" smtClean="0"/>
                  <a:t>isoperimetry</a:t>
                </a:r>
                <a:r>
                  <a:rPr lang="en-US" dirty="0" smtClean="0"/>
                  <a:t> in the grid, C’ has at least n variables. Thus 1x </a:t>
                </a:r>
                <a:r>
                  <a:rPr lang="en-US" dirty="0" err="1" smtClean="0"/>
                  <a:t>Tseitin</a:t>
                </a:r>
                <a:r>
                  <a:rPr lang="en-US" dirty="0" smtClean="0"/>
                  <a:t> requires width &gt; n. …</a:t>
                </a:r>
              </a:p>
              <a:p>
                <a:r>
                  <a:rPr lang="en-US" dirty="0" smtClean="0"/>
                  <a:t>Thus 2x </a:t>
                </a:r>
                <a:r>
                  <a:rPr lang="en-US" dirty="0" err="1" smtClean="0"/>
                  <a:t>Tseitin</a:t>
                </a:r>
                <a:r>
                  <a:rPr lang="en-US" dirty="0" smtClean="0"/>
                  <a:t> requires proofs of size 2^{n/2}.</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617" r="-2370" b="-1213"/>
                </a:stretch>
              </a:blipFill>
            </p:spPr>
            <p:txBody>
              <a:bodyPr/>
              <a:lstStyle/>
              <a:p>
                <a:r>
                  <a:rPr lang="en-US">
                    <a:noFill/>
                  </a:rPr>
                  <a:t> </a:t>
                </a:r>
              </a:p>
            </p:txBody>
          </p:sp>
        </mc:Fallback>
      </mc:AlternateContent>
    </p:spTree>
    <p:extLst>
      <p:ext uri="{BB962C8B-B14F-4D97-AF65-F5344CB8AC3E}">
        <p14:creationId xmlns:p14="http://schemas.microsoft.com/office/powerpoint/2010/main" val="6399756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 in Resolution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029200"/>
              </a:xfrm>
            </p:spPr>
            <p:txBody>
              <a:bodyPr>
                <a:normAutofit/>
              </a:bodyPr>
              <a:lstStyle/>
              <a:p>
                <a:pPr lvl="5"/>
                <a:endParaRPr lang="en-US" dirty="0" smtClean="0"/>
              </a:p>
              <a:p>
                <a:pPr lvl="5"/>
                <a:endParaRPr lang="en-US" dirty="0"/>
              </a:p>
              <a:p>
                <a:pPr lvl="5"/>
                <a:endParaRPr lang="en-US" dirty="0" smtClean="0"/>
              </a:p>
              <a:p>
                <a:pPr lvl="5"/>
                <a:endParaRPr lang="en-US" dirty="0"/>
              </a:p>
              <a:p>
                <a:pPr lvl="5"/>
                <a:endParaRPr lang="en-US" dirty="0" smtClean="0"/>
              </a:p>
              <a:p>
                <a:pPr lvl="5"/>
                <a:endParaRPr lang="en-US" dirty="0" smtClean="0"/>
              </a:p>
              <a:p>
                <a:pPr marL="0" indent="0">
                  <a:buNone/>
                </a:pPr>
                <a:endParaRPr lang="en-US" i="1" dirty="0" smtClean="0"/>
              </a:p>
              <a:p>
                <a:pPr marL="0" indent="0">
                  <a:buNone/>
                </a:pPr>
                <a:endParaRPr lang="en-US" i="1" dirty="0"/>
              </a:p>
              <a:p>
                <a:r>
                  <a:rPr lang="en-US" sz="3400" i="1" dirty="0" smtClean="0"/>
                  <a:t>Clause space</a:t>
                </a:r>
                <a:r>
                  <a:rPr lang="en-US" sz="3400" dirty="0" smtClean="0"/>
                  <a:t> </a:t>
                </a:r>
                <a14:m>
                  <m:oMath xmlns:m="http://schemas.openxmlformats.org/officeDocument/2006/math">
                    <m:r>
                      <a:rPr lang="en-US" sz="3400" b="0" i="1" smtClean="0">
                        <a:latin typeface="Cambria Math"/>
                      </a:rPr>
                      <m:t>≔ </m:t>
                    </m:r>
                    <m:func>
                      <m:funcPr>
                        <m:ctrlPr>
                          <a:rPr lang="en-US" sz="3400" b="0" i="1" smtClean="0">
                            <a:latin typeface="Cambria Math"/>
                          </a:rPr>
                        </m:ctrlPr>
                      </m:funcPr>
                      <m:fName>
                        <m:limLow>
                          <m:limLowPr>
                            <m:ctrlPr>
                              <a:rPr lang="en-US" sz="3400" b="0" i="1" smtClean="0">
                                <a:latin typeface="Cambria Math"/>
                              </a:rPr>
                            </m:ctrlPr>
                          </m:limLowPr>
                          <m:e>
                            <m:r>
                              <m:rPr>
                                <m:sty m:val="p"/>
                              </m:rPr>
                              <a:rPr lang="en-US" sz="3400" b="0" i="0" smtClean="0">
                                <a:latin typeface="Cambria Math"/>
                              </a:rPr>
                              <m:t>max</m:t>
                            </m:r>
                          </m:e>
                          <m:lim>
                            <m:r>
                              <a:rPr lang="en-US" sz="3400" b="0" i="1" smtClean="0">
                                <a:latin typeface="Cambria Math"/>
                              </a:rPr>
                              <m:t>𝑡</m:t>
                            </m:r>
                          </m:lim>
                        </m:limLow>
                      </m:fName>
                      <m:e>
                        <m:r>
                          <a:rPr lang="en-US" sz="3400" b="0" i="1" smtClean="0">
                            <a:latin typeface="Cambria Math"/>
                          </a:rPr>
                          <m:t>(#</m:t>
                        </m:r>
                        <m:r>
                          <m:rPr>
                            <m:nor/>
                          </m:rPr>
                          <a:rPr lang="en-US" sz="3400" b="0" i="0" smtClean="0">
                            <a:latin typeface="Cambria Math"/>
                          </a:rPr>
                          <m:t> </m:t>
                        </m:r>
                        <m:r>
                          <m:rPr>
                            <m:nor/>
                          </m:rPr>
                          <a:rPr lang="en-US" sz="3400" b="0" i="0" smtClean="0">
                            <a:latin typeface="Cambria Math"/>
                          </a:rPr>
                          <m:t>active</m:t>
                        </m:r>
                        <m:r>
                          <m:rPr>
                            <m:nor/>
                          </m:rPr>
                          <a:rPr lang="en-US" sz="3400" b="0" i="0" smtClean="0">
                            <a:latin typeface="Cambria Math"/>
                          </a:rPr>
                          <m:t> </m:t>
                        </m:r>
                        <m:r>
                          <m:rPr>
                            <m:nor/>
                          </m:rPr>
                          <a:rPr lang="en-US" sz="3400" b="0" i="0" smtClean="0">
                            <a:latin typeface="Cambria Math"/>
                          </a:rPr>
                          <m:t>clauses</m:t>
                        </m:r>
                        <m:r>
                          <m:rPr>
                            <m:nor/>
                          </m:rPr>
                          <a:rPr lang="en-US" sz="3400" b="0" i="0" smtClean="0">
                            <a:latin typeface="Cambria Math"/>
                          </a:rPr>
                          <m:t>)</m:t>
                        </m:r>
                      </m:e>
                    </m:func>
                  </m:oMath>
                </a14:m>
                <a:r>
                  <a:rPr lang="en-US" sz="3400" i="1" dirty="0" smtClean="0"/>
                  <a:t>. </a:t>
                </a:r>
                <a:br>
                  <a:rPr lang="en-US" sz="3400" i="1" dirty="0" smtClean="0"/>
                </a:br>
                <a:r>
                  <a:rPr lang="en-US" sz="2900" dirty="0" smtClean="0"/>
                  <a:t>[</a:t>
                </a:r>
                <a:r>
                  <a:rPr lang="en-US" sz="2900" dirty="0"/>
                  <a:t>Esteban, Torán ‘99</a:t>
                </a:r>
                <a:r>
                  <a:rPr lang="en-US" sz="2900"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029200"/>
              </a:xfrm>
              <a:blipFill rotWithShape="1">
                <a:blip r:embed="rId3"/>
                <a:stretch>
                  <a:fillRect l="-1778"/>
                </a:stretch>
              </a:blipFill>
            </p:spPr>
            <p:txBody>
              <a:bodyPr/>
              <a:lstStyle/>
              <a:p>
                <a:r>
                  <a:rPr lang="en-US">
                    <a:noFill/>
                  </a:rPr>
                  <a:t> </a:t>
                </a:r>
              </a:p>
            </p:txBody>
          </p:sp>
        </mc:Fallback>
      </mc:AlternateContent>
      <p:sp>
        <p:nvSpPr>
          <p:cNvPr id="4" name="Oval 3"/>
          <p:cNvSpPr/>
          <p:nvPr/>
        </p:nvSpPr>
        <p:spPr>
          <a:xfrm>
            <a:off x="1371600" y="2590800"/>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057400" y="2590800"/>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743200" y="2590800"/>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429000" y="2590800"/>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019800" y="2590800"/>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705600" y="2590800"/>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391400" y="2590800"/>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p:cNvSpPr txBox="1"/>
              <p:nvPr/>
            </p:nvSpPr>
            <p:spPr>
              <a:xfrm>
                <a:off x="1219200" y="2971800"/>
                <a:ext cx="4639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𝐶</m:t>
                          </m:r>
                        </m:e>
                        <m:sub>
                          <m:r>
                            <a:rPr lang="en-US" b="0" i="1" smtClean="0">
                              <a:latin typeface="Cambria Math"/>
                            </a:rPr>
                            <m:t>1</m:t>
                          </m:r>
                        </m:sub>
                      </m:sSub>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1219200" y="2971800"/>
                <a:ext cx="463909" cy="369332"/>
              </a:xfrm>
              <a:prstGeom prst="rect">
                <a:avLst/>
              </a:prstGeom>
              <a:blipFill rotWithShape="1">
                <a:blip r:embed="rId4"/>
                <a:stretch>
                  <a:fillRect/>
                </a:stretch>
              </a:blipFill>
            </p:spPr>
            <p:txBody>
              <a:bodyPr/>
              <a:lstStyle/>
              <a:p>
                <a:r>
                  <a:rPr lang="en-US">
                    <a:noFill/>
                  </a:rPr>
                  <a:t> </a:t>
                </a:r>
              </a:p>
            </p:txBody>
          </p:sp>
        </mc:Fallback>
      </mc:AlternateContent>
      <p:sp>
        <p:nvSpPr>
          <p:cNvPr id="14" name="TextBox 13"/>
          <p:cNvSpPr txBox="1"/>
          <p:nvPr/>
        </p:nvSpPr>
        <p:spPr>
          <a:xfrm>
            <a:off x="4641491" y="2514600"/>
            <a:ext cx="343364" cy="369332"/>
          </a:xfrm>
          <a:prstGeom prst="rect">
            <a:avLst/>
          </a:prstGeom>
          <a:noFill/>
        </p:spPr>
        <p:txBody>
          <a:bodyPr wrap="none" rtlCol="0">
            <a:spAutoFit/>
          </a:bodyPr>
          <a:lstStyle/>
          <a:p>
            <a:r>
              <a:rPr lang="en-US" dirty="0" smtClean="0"/>
              <a:t>…</a:t>
            </a:r>
          </a:p>
        </p:txBody>
      </p:sp>
      <mc:AlternateContent xmlns:mc="http://schemas.openxmlformats.org/markup-compatibility/2006" xmlns:a14="http://schemas.microsoft.com/office/drawing/2010/main">
        <mc:Choice Requires="a14">
          <p:sp>
            <p:nvSpPr>
              <p:cNvPr id="15" name="TextBox 14"/>
              <p:cNvSpPr txBox="1"/>
              <p:nvPr/>
            </p:nvSpPr>
            <p:spPr>
              <a:xfrm>
                <a:off x="7306350" y="2971800"/>
                <a:ext cx="3898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7306350" y="2971800"/>
                <a:ext cx="389850" cy="36933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1898291" y="2971800"/>
                <a:ext cx="46923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𝐶</m:t>
                          </m:r>
                        </m:e>
                        <m:sub>
                          <m:r>
                            <a:rPr lang="en-US" b="0" i="1" smtClean="0">
                              <a:latin typeface="Cambria Math"/>
                            </a:rPr>
                            <m:t>2</m:t>
                          </m:r>
                        </m:sub>
                      </m:sSub>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1898291" y="2971800"/>
                <a:ext cx="469231" cy="369332"/>
              </a:xfrm>
              <a:prstGeom prst="rect">
                <a:avLst/>
              </a:prstGeom>
              <a:blipFill rotWithShape="1">
                <a:blip r:embed="rId6"/>
                <a:stretch>
                  <a:fillRect/>
                </a:stretch>
              </a:blipFill>
            </p:spPr>
            <p:txBody>
              <a:bodyPr/>
              <a:lstStyle/>
              <a:p>
                <a:r>
                  <a:rPr lang="en-US">
                    <a:noFill/>
                  </a:rPr>
                  <a:t> </a:t>
                </a:r>
              </a:p>
            </p:txBody>
          </p:sp>
        </mc:Fallback>
      </mc:AlternateContent>
      <p:grpSp>
        <p:nvGrpSpPr>
          <p:cNvPr id="35" name="Group 34"/>
          <p:cNvGrpSpPr/>
          <p:nvPr/>
        </p:nvGrpSpPr>
        <p:grpSpPr>
          <a:xfrm>
            <a:off x="2514600" y="2736850"/>
            <a:ext cx="3886200" cy="604282"/>
            <a:chOff x="2514600" y="2736850"/>
            <a:chExt cx="3886200" cy="604282"/>
          </a:xfrm>
        </p:grpSpPr>
        <mc:AlternateContent xmlns:mc="http://schemas.openxmlformats.org/markup-compatibility/2006" xmlns:a14="http://schemas.microsoft.com/office/drawing/2010/main">
          <mc:Choice Requires="a14">
            <p:sp>
              <p:nvSpPr>
                <p:cNvPr id="23" name="TextBox 22"/>
                <p:cNvSpPr txBox="1"/>
                <p:nvPr/>
              </p:nvSpPr>
              <p:spPr>
                <a:xfrm>
                  <a:off x="2514600" y="2971800"/>
                  <a:ext cx="611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x</m:t>
                        </m:r>
                        <m:r>
                          <a:rPr lang="en-US" i="1" smtClean="0">
                            <a:latin typeface="Cambria Math"/>
                          </a:rPr>
                          <m:t>˅</m:t>
                        </m:r>
                        <m:r>
                          <a:rPr lang="en-US" b="0" i="1" smtClean="0">
                            <a:latin typeface="Cambria Math"/>
                          </a:rPr>
                          <m:t>𝑦</m:t>
                        </m:r>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2514600" y="2971800"/>
                  <a:ext cx="611834" cy="369332"/>
                </a:xfrm>
                <a:prstGeom prst="rect">
                  <a:avLst/>
                </a:prstGeom>
                <a:blipFill rotWithShape="1">
                  <a:blip r:embed="rId7"/>
                  <a:stretch>
                    <a:fillRect b="-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3198166" y="2971800"/>
                  <a:ext cx="6124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a:rPr>
                            </m:ctrlPr>
                          </m:accPr>
                          <m:e>
                            <m:r>
                              <a:rPr lang="en-US" b="0" i="1" smtClean="0">
                                <a:latin typeface="Cambria Math"/>
                              </a:rPr>
                              <m:t>𝑥</m:t>
                            </m:r>
                          </m:e>
                        </m:acc>
                        <m:r>
                          <a:rPr lang="en-US" i="1" smtClean="0">
                            <a:latin typeface="Cambria Math"/>
                          </a:rPr>
                          <m:t>˅</m:t>
                        </m:r>
                        <m:r>
                          <a:rPr lang="en-US" b="0" i="1" smtClean="0">
                            <a:latin typeface="Cambria Math"/>
                          </a:rPr>
                          <m:t>𝑧</m:t>
                        </m:r>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3198166" y="2971800"/>
                  <a:ext cx="612411" cy="369332"/>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5788966" y="2971800"/>
                  <a:ext cx="611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𝑦</m:t>
                        </m:r>
                        <m:r>
                          <a:rPr lang="en-US" i="1" smtClean="0">
                            <a:latin typeface="Cambria Math"/>
                          </a:rPr>
                          <m:t>˅</m:t>
                        </m:r>
                        <m:r>
                          <a:rPr lang="en-US" b="0" i="1" smtClean="0">
                            <a:latin typeface="Cambria Math"/>
                          </a:rPr>
                          <m:t>𝑧</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5788966" y="2971800"/>
                  <a:ext cx="611834" cy="369332"/>
                </a:xfrm>
                <a:prstGeom prst="rect">
                  <a:avLst/>
                </a:prstGeom>
                <a:blipFill rotWithShape="1">
                  <a:blip r:embed="rId9"/>
                  <a:stretch>
                    <a:fillRect b="-5000"/>
                  </a:stretch>
                </a:blipFill>
              </p:spPr>
              <p:txBody>
                <a:bodyPr/>
                <a:lstStyle/>
                <a:p>
                  <a:r>
                    <a:rPr lang="en-US">
                      <a:noFill/>
                    </a:rPr>
                    <a:t> </a:t>
                  </a:r>
                </a:p>
              </p:txBody>
            </p:sp>
          </mc:Fallback>
        </mc:AlternateContent>
        <p:cxnSp>
          <p:nvCxnSpPr>
            <p:cNvPr id="30" name="Curved Connector 29"/>
            <p:cNvCxnSpPr>
              <a:stCxn id="7" idx="4"/>
              <a:endCxn id="10" idx="4"/>
            </p:cNvCxnSpPr>
            <p:nvPr/>
          </p:nvCxnSpPr>
          <p:spPr>
            <a:xfrm rot="16200000" flipH="1">
              <a:off x="4800600" y="1447800"/>
              <a:ext cx="12700" cy="2590800"/>
            </a:xfrm>
            <a:prstGeom prst="curvedConnector3">
              <a:avLst>
                <a:gd name="adj1" fmla="val 1575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6" idx="4"/>
              <a:endCxn id="10" idx="4"/>
            </p:cNvCxnSpPr>
            <p:nvPr/>
          </p:nvCxnSpPr>
          <p:spPr>
            <a:xfrm rot="16200000" flipH="1">
              <a:off x="4457700" y="1104900"/>
              <a:ext cx="12700" cy="3276600"/>
            </a:xfrm>
            <a:prstGeom prst="curvedConnector3">
              <a:avLst>
                <a:gd name="adj1" fmla="val 3225000"/>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3352800" y="1600200"/>
            <a:ext cx="4892284" cy="2900065"/>
            <a:chOff x="3352800" y="1600200"/>
            <a:chExt cx="4892284" cy="2900065"/>
          </a:xfrm>
        </p:grpSpPr>
        <p:cxnSp>
          <p:nvCxnSpPr>
            <p:cNvPr id="37" name="Straight Connector 36"/>
            <p:cNvCxnSpPr/>
            <p:nvPr/>
          </p:nvCxnSpPr>
          <p:spPr>
            <a:xfrm>
              <a:off x="4267200" y="1600200"/>
              <a:ext cx="0" cy="2514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p:cNvSpPr txBox="1"/>
                <p:nvPr/>
              </p:nvSpPr>
              <p:spPr>
                <a:xfrm>
                  <a:off x="3352800" y="4038600"/>
                  <a:ext cx="1604029" cy="461665"/>
                </a:xfrm>
                <a:prstGeom prst="rect">
                  <a:avLst/>
                </a:prstGeom>
                <a:noFill/>
              </p:spPr>
              <p:txBody>
                <a:bodyPr wrap="none" rtlCol="0">
                  <a:spAutoFit/>
                </a:bodyPr>
                <a:lstStyle/>
                <a:p>
                  <a:r>
                    <a:rPr lang="en-US" sz="2400" dirty="0" smtClean="0"/>
                    <a:t>Time step </a:t>
                  </a:r>
                  <a14:m>
                    <m:oMath xmlns:m="http://schemas.openxmlformats.org/officeDocument/2006/math">
                      <m:r>
                        <a:rPr lang="en-US" sz="2400" b="0" i="1" smtClean="0">
                          <a:latin typeface="Cambria Math"/>
                        </a:rPr>
                        <m:t>𝑡</m:t>
                      </m:r>
                    </m:oMath>
                  </a14:m>
                  <a:endParaRPr lang="en-US" sz="2400" dirty="0"/>
                </a:p>
              </p:txBody>
            </p:sp>
          </mc:Choice>
          <mc:Fallback xmlns="">
            <p:sp>
              <p:nvSpPr>
                <p:cNvPr id="38" name="TextBox 37"/>
                <p:cNvSpPr txBox="1">
                  <a:spLocks noRot="1" noChangeAspect="1" noMove="1" noResize="1" noEditPoints="1" noAdjustHandles="1" noChangeArrowheads="1" noChangeShapeType="1" noTextEdit="1"/>
                </p:cNvSpPr>
                <p:nvPr/>
              </p:nvSpPr>
              <p:spPr>
                <a:xfrm>
                  <a:off x="3352800" y="4038600"/>
                  <a:ext cx="1604029" cy="461665"/>
                </a:xfrm>
                <a:prstGeom prst="rect">
                  <a:avLst/>
                </a:prstGeom>
                <a:blipFill rotWithShape="1">
                  <a:blip r:embed="rId10"/>
                  <a:stretch>
                    <a:fillRect l="-5703" t="-10667" b="-29333"/>
                  </a:stretch>
                </a:blipFill>
              </p:spPr>
              <p:txBody>
                <a:bodyPr/>
                <a:lstStyle/>
                <a:p>
                  <a:r>
                    <a:rPr lang="en-US">
                      <a:noFill/>
                    </a:rPr>
                    <a:t> </a:t>
                  </a:r>
                </a:p>
              </p:txBody>
            </p:sp>
          </mc:Fallback>
        </mc:AlternateContent>
        <p:sp>
          <p:nvSpPr>
            <p:cNvPr id="39" name="TextBox 38"/>
            <p:cNvSpPr txBox="1"/>
            <p:nvPr/>
          </p:nvSpPr>
          <p:spPr>
            <a:xfrm>
              <a:off x="5558771" y="3810000"/>
              <a:ext cx="2686313" cy="461665"/>
            </a:xfrm>
            <a:prstGeom prst="rect">
              <a:avLst/>
            </a:prstGeom>
            <a:noFill/>
          </p:spPr>
          <p:txBody>
            <a:bodyPr wrap="none" rtlCol="0">
              <a:spAutoFit/>
            </a:bodyPr>
            <a:lstStyle/>
            <a:p>
              <a:r>
                <a:rPr lang="en-US" sz="2400" b="1" dirty="0" smtClean="0"/>
                <a:t>Must be in memory</a:t>
              </a:r>
              <a:endParaRPr lang="en-US" sz="2400" b="1" u="sng" dirty="0"/>
            </a:p>
          </p:txBody>
        </p:sp>
        <p:sp>
          <p:nvSpPr>
            <p:cNvPr id="50" name="Oval 49"/>
            <p:cNvSpPr/>
            <p:nvPr/>
          </p:nvSpPr>
          <p:spPr>
            <a:xfrm>
              <a:off x="4191000" y="2857500"/>
              <a:ext cx="152400" cy="152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4191000" y="3048000"/>
              <a:ext cx="152400" cy="152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p:cNvGrpSpPr/>
          <p:nvPr/>
        </p:nvGrpSpPr>
        <p:grpSpPr>
          <a:xfrm>
            <a:off x="1454150" y="1752600"/>
            <a:ext cx="6019800" cy="996950"/>
            <a:chOff x="1454150" y="1752600"/>
            <a:chExt cx="6019800" cy="996950"/>
          </a:xfrm>
        </p:grpSpPr>
        <p:cxnSp>
          <p:nvCxnSpPr>
            <p:cNvPr id="55" name="Curved Connector 54"/>
            <p:cNvCxnSpPr>
              <a:stCxn id="4" idx="0"/>
              <a:endCxn id="11" idx="0"/>
            </p:cNvCxnSpPr>
            <p:nvPr/>
          </p:nvCxnSpPr>
          <p:spPr>
            <a:xfrm rot="5400000" flipH="1" flipV="1">
              <a:off x="4114800" y="-76200"/>
              <a:ext cx="12700" cy="5334000"/>
            </a:xfrm>
            <a:prstGeom prst="curvedConnector3">
              <a:avLst>
                <a:gd name="adj1" fmla="val 60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Curved Connector 57"/>
            <p:cNvCxnSpPr>
              <a:stCxn id="5" idx="0"/>
              <a:endCxn id="12" idx="0"/>
            </p:cNvCxnSpPr>
            <p:nvPr/>
          </p:nvCxnSpPr>
          <p:spPr>
            <a:xfrm rot="5400000" flipH="1" flipV="1">
              <a:off x="4800600" y="-76200"/>
              <a:ext cx="12700" cy="5334000"/>
            </a:xfrm>
            <a:prstGeom prst="curvedConnector3">
              <a:avLst>
                <a:gd name="adj1" fmla="val 33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Curved Connector 61"/>
            <p:cNvCxnSpPr>
              <a:stCxn id="11" idx="4"/>
              <a:endCxn id="12" idx="4"/>
            </p:cNvCxnSpPr>
            <p:nvPr/>
          </p:nvCxnSpPr>
          <p:spPr>
            <a:xfrm rot="16200000" flipH="1">
              <a:off x="7124700" y="2400300"/>
              <a:ext cx="12700" cy="685800"/>
            </a:xfrm>
            <a:prstGeom prst="curved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Curved Connector 64"/>
            <p:cNvCxnSpPr>
              <a:stCxn id="4" idx="4"/>
              <a:endCxn id="6" idx="4"/>
            </p:cNvCxnSpPr>
            <p:nvPr/>
          </p:nvCxnSpPr>
          <p:spPr>
            <a:xfrm rot="16200000" flipH="1">
              <a:off x="2133600" y="2057400"/>
              <a:ext cx="12700" cy="1371600"/>
            </a:xfrm>
            <a:prstGeom prst="curved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Curved Connector 66"/>
            <p:cNvCxnSpPr>
              <a:stCxn id="5" idx="4"/>
              <a:endCxn id="6" idx="4"/>
            </p:cNvCxnSpPr>
            <p:nvPr/>
          </p:nvCxnSpPr>
          <p:spPr>
            <a:xfrm rot="16200000" flipH="1">
              <a:off x="2476500" y="2400300"/>
              <a:ext cx="12700" cy="685800"/>
            </a:xfrm>
            <a:prstGeom prst="curvedConnector3">
              <a:avLst>
                <a:gd name="adj1" fmla="val 1050000"/>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4191000" y="1752600"/>
              <a:ext cx="152400" cy="152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4191000" y="2133600"/>
              <a:ext cx="152400" cy="152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Content Placeholder 2"/>
          <p:cNvSpPr txBox="1">
            <a:spLocks/>
          </p:cNvSpPr>
          <p:nvPr/>
        </p:nvSpPr>
        <p:spPr>
          <a:xfrm>
            <a:off x="457200" y="3657600"/>
            <a:ext cx="8229600" cy="3048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0" lvl="5" indent="0">
              <a:buFont typeface="Arial" pitchFamily="34" charset="0"/>
              <a:buNone/>
            </a:pPr>
            <a:endParaRPr lang="en-US" dirty="0" smtClean="0"/>
          </a:p>
          <a:p>
            <a:pPr marL="2286000" lvl="5" indent="0">
              <a:buFont typeface="Arial" pitchFamily="34" charset="0"/>
              <a:buNone/>
            </a:pPr>
            <a:endParaRPr lang="en-US" dirty="0" smtClean="0"/>
          </a:p>
          <a:p>
            <a:r>
              <a:rPr lang="en-US" sz="3400" dirty="0" smtClean="0"/>
              <a:t>Informally</a:t>
            </a:r>
            <a:r>
              <a:rPr lang="en-US" sz="3400" i="1" dirty="0" smtClean="0"/>
              <a:t>: </a:t>
            </a:r>
          </a:p>
          <a:p>
            <a:pPr marL="457200" lvl="1" indent="0">
              <a:buFont typeface="Arial" pitchFamily="34" charset="0"/>
              <a:buNone/>
            </a:pPr>
            <a:r>
              <a:rPr lang="en-US" sz="3000" i="1" dirty="0" smtClean="0">
                <a:solidFill>
                  <a:schemeClr val="tx2"/>
                </a:solidFill>
              </a:rPr>
              <a:t>Clause Space </a:t>
            </a:r>
            <a:r>
              <a:rPr lang="en-US" sz="3000" i="1" dirty="0" smtClean="0"/>
              <a:t>of a </a:t>
            </a:r>
            <a:r>
              <a:rPr lang="en-US" sz="3000" i="1" dirty="0" smtClean="0">
                <a:solidFill>
                  <a:srgbClr val="792D27"/>
                </a:solidFill>
              </a:rPr>
              <a:t>proof</a:t>
            </a:r>
            <a:r>
              <a:rPr lang="en-US" sz="3000" i="1" dirty="0" smtClean="0"/>
              <a:t> = Number of clauses you need to hold in memory at once in order to carry out the proof.</a:t>
            </a:r>
            <a:endParaRPr lang="en-US" sz="2500" dirty="0" smtClean="0"/>
          </a:p>
        </p:txBody>
      </p:sp>
    </p:spTree>
    <p:extLst>
      <p:ext uri="{BB962C8B-B14F-4D97-AF65-F5344CB8AC3E}">
        <p14:creationId xmlns:p14="http://schemas.microsoft.com/office/powerpoint/2010/main" val="2410547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1"/>
                                        </p:tgtEl>
                                        <p:attrNameLst>
                                          <p:attrName>style.visibility</p:attrName>
                                        </p:attrNameLst>
                                      </p:cBhvr>
                                      <p:to>
                                        <p:strVal val="visible"/>
                                      </p:to>
                                    </p:set>
                                    <p:animEffect transition="in" filter="fade">
                                      <p:cBhvr>
                                        <p:cTn id="19" dur="1000"/>
                                        <p:tgtEl>
                                          <p:spTgt spid="71"/>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frac{ C \lor x \ \ \ \ D \lor \neg x }{ C \lor D } \]&#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x \lor y \lor \neg z \]&#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ll,arc]{xy}&#10;\pagestyle{empty}&#10;\begin{document}&#10;&#10;\[ \xymatrix{&#10;&amp; { x_1 \lor \overline{x_3} \lor \overline{x_4}} &amp; &amp; { x_4 } &amp; &amp; {x_5} &amp; &amp; { \overline{x_2} \lor x_3 \lor \overline{x_5} } &amp; \\&#10;&amp; &amp; { x_1 \lor \overline{x_3} } \ar@{-}[ur] \ar@{-}[ul] &amp; &amp; &amp; &amp; { \overline{x_2} \lor x_3 } \ar@{-}[ur] \ar@{-}[ul] &amp; &amp; \\ \\&#10;&amp; &amp; { x_1 \lor x_2 } &amp; &amp; { x_1 \lor \overline{x_2} } \ar@{-}[uurr] \ar@{-}[uull] &amp;&amp; {\overline{x_1} \lor \overline{x_2} } &amp;&amp; \\&#10;&amp; {\overline{x_1} \lor x_3 \lor \overline{x_4}} &amp; {x_4} &amp; {x_1} \ar@{-}[ur] \ar@{-}[ul] &amp; &amp; {\overline{x_2}} \ar@{-}[ul] \ar@{-}[ur] &amp; {x_5}&amp; {\overline{x_3} \lor x_2 \lor \overline{x_5}}  &amp; \\&#10;&amp; &amp; {\overline{x_1} \lor x_3} \ar@{-}[ul] \ar@{-}[u] &amp; &amp; &amp; &amp; {x_2 \lor \overline{x_3}} \ar@{-}[ur] \ar@{-}[u] &amp;&amp; \\&#10;&amp; &amp; &amp; {x_3} \ar@{-}[ul] \ar@{-}[uu] &amp; &amp; {\overline{x_3}} \ar@{-}[ur] \ar@{-}[uu] &amp; &amp; &amp; \\&#10;&amp; &amp; &amp; &amp; \bot \ar@{-}[ul] \ar@{-}[ur] &amp; &amp; &amp; &amp; \\&#10;} \]&#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hi$&#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hi$&#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hi$&#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ll,arc]{xy}&#10;\pagestyle{empty}&#10;\begin{document}&#10;&#10;\[ \xymatrix{&#10;&amp; { x_1 \lor \overline{x_3} \lor \overline{x_4}} &amp; &amp; { x_4 } &amp; &amp; {x_5} &amp; &amp; { \overline{x_2} \lor x_3 \lor \overline{x_5} } &amp; \\&#10;&amp; &amp; { x_1 \lor \overline{x_3} } \ar@{-}[ur] \ar@{-}[ul] &amp; &amp; &amp; &amp; { \overline{x_2} \lor x_3 } \ar@{-}[ur] \ar@{-}[ul] &amp; &amp; \\ \\&#10;&amp; &amp; { x_1 \lor x_2 } &amp; &amp; { x_1 \lor \overline{x_2} } \ar@{-}[uurr] \ar@{-}[uull] &amp;&amp; {\overline{x_1} \lor \overline{x_2} } &amp;&amp; \\&#10;&amp; {\overline{x_1} \lor x_3 \lor \overline{x_4}} &amp; {x_4} &amp; {x_1} \ar@{-}[ur] \ar@{-}[ul] &amp; &amp; {\overline{x_2}} \ar@{-}[ul] \ar@{-}[ur] &amp; {x_5}&amp; {\overline{x_3} \lor x_2 \lor \overline{x_5}}  &amp; \\&#10;&amp; &amp; {\overline{x_1} \lor x_3} \ar@{-}[ul] \ar@{-}[u] &amp; &amp; &amp; &amp; {x_2 \lor \overline{x_3}} \ar@{-}[ur] \ar@{-}[u] &amp;&amp; \\&#10;&amp; &amp; &amp; {x_3} \ar@{-}[ul] \ar@{-}[uu] &amp; &amp; {\overline{x_3}} \ar@{-}[ur] \ar@{-}[uu] &amp; &amp; &amp; \\&#10;&amp; &amp; &amp; &amp; \bot \ar@{-}[ul] \ar@{-}[ur] &amp; &amp; &amp; &amp; \\&#10;} \]&#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ll,arc]{xy}&#10;\pagestyle{empty}&#10;\begin{document}&#10;&#10;\[ \xymatrix{&#10;&amp; { x_1 \lor \overline{x_3} \lor \overline{x_4}} &amp; &amp; { x_4 } &amp; &amp; {x_5} &amp; &amp; { \overline{x_2} \lor x_3 \lor \overline{x_5} } &amp; \\&#10;&amp; &amp; { x_1 \lor \overline{x_3} } \ar@{-}[ur] \ar@{-}[ul] &amp; &amp; &amp; &amp; { \overline{x_2} \lor x_3 } \ar@{-}[ur] \ar@{-}[ul] &amp; &amp; \\ \\&#10;&amp; &amp; { x_1 \lor x_2 } &amp; &amp; { x_1 \lor \overline{x_2} } \ar@{-}[uurr] \ar@{-}[uull] &amp;&amp; {\overline{x_1} \lor \overline{x_2} } &amp;&amp; \\&#10;&amp; {\overline{x_1} \lor x_3 \lor \overline{x_4}} &amp; {x_4} &amp; {x_1} \ar@{-}[ur] \ar@{-}[ul] &amp; &amp; {\overline{x_2}} \ar@{-}[ul] \ar@{-}[ur] &amp; {x_5}&amp; {\overline{x_3} \lor x_2 \lor \overline{x_5}}  &amp; \\&#10;&amp; &amp; {\overline{x_1} \lor x_3} \ar@{-}[ul] \ar@{-}[u] &amp; &amp; &amp; &amp; {x_2 \lor \overline{x_3}} \ar@{-}[ur] \ar@{-}[u] &amp;&amp; \\&#10;&amp; &amp; &amp; {x_3} \ar@{-}[ul] \ar@{-}[uu] &amp; &amp; {\overline{x_3}} \ar@{-}[ur] \ar@{-}[uu] &amp; &amp; &amp; \\&#10;&amp; &amp; &amp; &amp; \bot \ar@{-}[ul] \ar@{-}[ur] &amp; &amp; &amp; &amp; \\&#10;} \]&#10;&#10;\end{document}"/>
  <p:tag name="IGUANATEXSIZE" val="2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46556</TotalTime>
  <Words>4139</Words>
  <Application>Microsoft Office PowerPoint</Application>
  <PresentationFormat>On-screen Show (4:3)</PresentationFormat>
  <Paragraphs>534</Paragraphs>
  <Slides>82</Slides>
  <Notes>28</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Office Theme</vt:lpstr>
      <vt:lpstr>Time-Space Tradeoffs  in Proof Complexity: Superpolynomial Lower Bounds for Superlinear Space</vt:lpstr>
      <vt:lpstr>SAT &amp; SAT Solvers</vt:lpstr>
      <vt:lpstr>SAT &amp; SAT Solvers</vt:lpstr>
      <vt:lpstr>SAT Solvers and Proofs</vt:lpstr>
      <vt:lpstr>Resolution Proof System</vt:lpstr>
      <vt:lpstr>PowerPoint Presentation</vt:lpstr>
      <vt:lpstr>SAT Solvers and Proof Complexity</vt:lpstr>
      <vt:lpstr>SAT Solvers and Proof Complexity</vt:lpstr>
      <vt:lpstr>Space in Resolution</vt:lpstr>
      <vt:lpstr>Lower Bounds on Space?</vt:lpstr>
      <vt:lpstr>Size-Space Tradeoffs</vt:lpstr>
      <vt:lpstr>Tseitin Tautologies</vt:lpstr>
      <vt:lpstr>Tseitin Tautologies</vt:lpstr>
      <vt:lpstr>Tseitin formula on Grid</vt:lpstr>
      <vt:lpstr>Tseitin formula on Grid</vt:lpstr>
      <vt:lpstr>Tseitin formula on Grid</vt:lpstr>
      <vt:lpstr>Tseitin formula on Grid</vt:lpstr>
      <vt:lpstr>Tseitin formula on Grid</vt:lpstr>
      <vt:lpstr>Warmup Proof</vt:lpstr>
      <vt:lpstr>Warmup Proof</vt:lpstr>
      <vt:lpstr>Warmup Proof</vt:lpstr>
      <vt:lpstr>Warmup Proof: One Wide Clause</vt:lpstr>
      <vt:lpstr>Warmup Proof: One Wide Clause</vt:lpstr>
      <vt:lpstr>Warmup Proof: One Wide Clause</vt:lpstr>
      <vt:lpstr>Warmup Proof: Many Clauses</vt:lpstr>
      <vt:lpstr>Warmup Proof: Many Clauses</vt:lpstr>
      <vt:lpstr>Warmup Proof: Many Clauses</vt:lpstr>
      <vt:lpstr>Size Space Tradeoff</vt:lpstr>
      <vt:lpstr>Complexity vs. Time</vt:lpstr>
      <vt:lpstr>Two Possibilities</vt:lpstr>
      <vt:lpstr>Two Possibilities</vt:lpstr>
      <vt:lpstr>Isoperimetry in the Grid</vt:lpstr>
      <vt:lpstr>Isoperimetry in the Grid</vt:lpstr>
      <vt:lpstr>Isoperimetry in the Grid</vt:lpstr>
      <vt:lpstr>Isoperimetry in the Grid</vt:lpstr>
      <vt:lpstr>Isoperimetry in the Grid</vt:lpstr>
      <vt:lpstr>Two Possibilities</vt:lpstr>
      <vt:lpstr>Full Result</vt:lpstr>
      <vt:lpstr>Open Questions</vt:lpstr>
      <vt:lpstr>Thanks!</vt:lpstr>
      <vt:lpstr>PowerPoint Presentation</vt:lpstr>
      <vt:lpstr>PowerPoint Presentation</vt:lpstr>
      <vt:lpstr>PowerPoint Presentation</vt:lpstr>
      <vt:lpstr>PowerPoint Presentation</vt:lpstr>
      <vt:lpstr>Analogy with Flows, Pebbling</vt:lpstr>
      <vt:lpstr>Analogy with Flows, Pebbling</vt:lpstr>
      <vt:lpstr>Analogy with Flows, Pebbling</vt:lpstr>
      <vt:lpstr>Analogy with Flows, Pebbling</vt:lpstr>
      <vt:lpstr>PowerPoint Presentation</vt:lpstr>
      <vt:lpstr>PowerPoint Presentation</vt:lpstr>
      <vt:lpstr>SAT Solvers</vt:lpstr>
      <vt:lpstr>PowerPoint Presentation</vt:lpstr>
      <vt:lpstr>PowerPoint Presentation</vt:lpstr>
      <vt:lpstr>PowerPoint Presentation</vt:lpstr>
      <vt:lpstr>Overview of Lower Bound</vt:lpstr>
      <vt:lpstr>Overview of Lower Bound</vt:lpstr>
      <vt:lpstr>PowerPoint Presentation</vt:lpstr>
      <vt:lpstr>Overview of Lower Bound</vt:lpstr>
      <vt:lpstr>Overview of Lower Bound</vt:lpstr>
      <vt:lpstr>Overview of Lower Bound</vt:lpstr>
      <vt:lpstr>Overview of Lower Bound</vt:lpstr>
      <vt:lpstr>PowerPoint Presentation</vt:lpstr>
      <vt:lpstr>Tseitin formula on Grid-like Graph</vt:lpstr>
      <vt:lpstr>Tseitin formula on Grid-like Graph</vt:lpstr>
      <vt:lpstr>Tseitin formula on Grid-like Graph</vt:lpstr>
      <vt:lpstr>High Level Overview of Lower Bound</vt:lpstr>
      <vt:lpstr>High Level Overview of Lower Bound</vt:lpstr>
      <vt:lpstr>High Level Overview of Lower Bound</vt:lpstr>
      <vt:lpstr>High Level Overview of Lower Bound</vt:lpstr>
      <vt:lpstr>High Level Overview of Lower Bound</vt:lpstr>
      <vt:lpstr>High Level Overview of Lower Bound</vt:lpstr>
      <vt:lpstr>Extended Isoperimetric Inequality</vt:lpstr>
      <vt:lpstr>Intervals on the line</vt:lpstr>
      <vt:lpstr>PowerPoint Presentation</vt:lpstr>
      <vt:lpstr>PowerPoint Presentation</vt:lpstr>
      <vt:lpstr>Tradeoffs for Regular Resolution</vt:lpstr>
      <vt:lpstr>Regular Resolution </vt:lpstr>
      <vt:lpstr>Size-Space Tradeoffs for Resolution</vt:lpstr>
      <vt:lpstr>Warmup Proof: Many Clauses</vt:lpstr>
      <vt:lpstr>Techniques of Proof</vt:lpstr>
      <vt:lpstr>Techniques of Proof</vt:lpstr>
      <vt:lpstr>Techniques of Proof</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dc:creator>
  <cp:lastModifiedBy>chris</cp:lastModifiedBy>
  <cp:revision>1096</cp:revision>
  <cp:lastPrinted>2011-04-12T22:37:31Z</cp:lastPrinted>
  <dcterms:created xsi:type="dcterms:W3CDTF">2011-04-08T18:48:03Z</dcterms:created>
  <dcterms:modified xsi:type="dcterms:W3CDTF">2012-08-14T07:44:42Z</dcterms:modified>
</cp:coreProperties>
</file>