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4"/>
    <p:restoredTop sz="94600"/>
  </p:normalViewPr>
  <p:slideViewPr>
    <p:cSldViewPr snapToGrid="0" snapToObjects="1">
      <p:cViewPr varScale="1">
        <p:scale>
          <a:sx n="75" d="100"/>
          <a:sy n="75" d="100"/>
        </p:scale>
        <p:origin x="11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80023-2820-4B47-8EDA-792F9EB64C1C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C3C39-DAF6-6B4D-B840-105E8B7A5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74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老师演示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</a:t>
            </a:r>
            <a:r>
              <a:rPr lang="zh-CN" alt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的出现，以及换图片链接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C3C39-DAF6-6B4D-B840-105E8B7A59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43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老师演示视频链接的插入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C3C39-DAF6-6B4D-B840-105E8B7A59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9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Family-name,</a:t>
            </a:r>
            <a:r>
              <a:rPr lang="en-GB" baseline="0" smtClean="0"/>
              <a:t> </a:t>
            </a:r>
            <a:r>
              <a:rPr lang="en-GB" smtClean="0"/>
              <a:t>generic-family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C3C39-DAF6-6B4D-B840-105E8B7A59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61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DA6A-4E1F-7F4C-B569-65BFD8D1DAB8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00B5-E8F6-B44F-991B-30A38DE0E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50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DA6A-4E1F-7F4C-B569-65BFD8D1DAB8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00B5-E8F6-B44F-991B-30A38DE0E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DA6A-4E1F-7F4C-B569-65BFD8D1DAB8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00B5-E8F6-B44F-991B-30A38DE0E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5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DA6A-4E1F-7F4C-B569-65BFD8D1DAB8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00B5-E8F6-B44F-991B-30A38DE0E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2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DA6A-4E1F-7F4C-B569-65BFD8D1DAB8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00B5-E8F6-B44F-991B-30A38DE0E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36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DA6A-4E1F-7F4C-B569-65BFD8D1DAB8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00B5-E8F6-B44F-991B-30A38DE0E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64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DA6A-4E1F-7F4C-B569-65BFD8D1DAB8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00B5-E8F6-B44F-991B-30A38DE0E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DA6A-4E1F-7F4C-B569-65BFD8D1DAB8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00B5-E8F6-B44F-991B-30A38DE0E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46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DA6A-4E1F-7F4C-B569-65BFD8D1DAB8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00B5-E8F6-B44F-991B-30A38DE0E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9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DA6A-4E1F-7F4C-B569-65BFD8D1DAB8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00B5-E8F6-B44F-991B-30A38DE0E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0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DA6A-4E1F-7F4C-B569-65BFD8D1DAB8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00B5-E8F6-B44F-991B-30A38DE0E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4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EDA6A-4E1F-7F4C-B569-65BFD8D1DAB8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C00B5-E8F6-B44F-991B-30A38DE0E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85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文字设计与多媒体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第二课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755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&lt;style&gt;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用于插入</a:t>
            </a:r>
            <a:r>
              <a:rPr lang="en-US" dirty="0" smtClean="0"/>
              <a:t>CSS</a:t>
            </a:r>
            <a:r>
              <a:rPr lang="zh-CN" altLang="en-US" dirty="0" smtClean="0"/>
              <a:t>。放在</a:t>
            </a:r>
            <a:r>
              <a:rPr lang="en-US" dirty="0" smtClean="0"/>
              <a:t>head</a:t>
            </a:r>
            <a:r>
              <a:rPr lang="zh-CN" altLang="en-US" dirty="0" smtClean="0"/>
              <a:t>标签下</a:t>
            </a:r>
            <a:endParaRPr lang="en-US" altLang="zh-CN" dirty="0" smtClean="0"/>
          </a:p>
          <a:p>
            <a:endParaRPr lang="en-US" dirty="0"/>
          </a:p>
          <a:p>
            <a:r>
              <a:rPr lang="en-GB" dirty="0" err="1" smtClean="0"/>
              <a:t>color</a:t>
            </a:r>
            <a:r>
              <a:rPr lang="en-GB" dirty="0" smtClean="0"/>
              <a:t>, font family, font size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276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/>
              <a:t>（</a:t>
            </a:r>
            <a:r>
              <a:rPr lang="zh-CN" altLang="en-US" dirty="0" smtClean="0"/>
              <a:t>层叠样式表）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复习：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的作用是什么？</a:t>
            </a:r>
            <a:endParaRPr lang="en-US" altLang="zh-CN" dirty="0" smtClean="0"/>
          </a:p>
          <a:p>
            <a:r>
              <a:rPr lang="en-US" altLang="zh-CN" dirty="0" smtClean="0"/>
              <a:t>CSS</a:t>
            </a:r>
            <a:r>
              <a:rPr lang="zh-CN" altLang="en-US" dirty="0" smtClean="0"/>
              <a:t> 的位置：三种情况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单独成为文件，在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中标明文件路径：多个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文件可以同时引用同一个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文件。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放到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文件中的</a:t>
            </a:r>
            <a:r>
              <a:rPr lang="en-US" altLang="zh-CN" dirty="0" smtClean="0"/>
              <a:t>&lt;style&gt;</a:t>
            </a:r>
            <a:r>
              <a:rPr lang="zh-CN" altLang="en-US" dirty="0" smtClean="0"/>
              <a:t>段落中：该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文件内所有的标签内容都会参照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段落。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放到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文件中某一个标签中：只有这个标签会使用。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我们的课程只用到第二种和第三种情况。</a:t>
            </a:r>
            <a:endParaRPr lang="en-US" altLang="zh-CN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1254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 （层叠样式表）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尝试把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示例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从注释取消。看一下示例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的效果。</a:t>
            </a:r>
            <a:endParaRPr lang="en-US" altLang="zh-CN" dirty="0" smtClean="0"/>
          </a:p>
          <a:p>
            <a:r>
              <a:rPr lang="zh-CN" altLang="en-US" dirty="0" smtClean="0"/>
              <a:t>有没有发现</a:t>
            </a:r>
            <a:r>
              <a:rPr lang="en-US" altLang="zh-CN" dirty="0" smtClean="0"/>
              <a:t>&lt;p&gt;</a:t>
            </a:r>
            <a:r>
              <a:rPr lang="zh-CN" altLang="en-US" dirty="0" smtClean="0"/>
              <a:t>标签的不同表现？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示例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部分变成注释，再把示例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取消注释。看一下示例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的效果。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050741" y="365125"/>
            <a:ext cx="4303059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u="sng" dirty="0" smtClean="0"/>
              <a:t>打开示例：第二课</a:t>
            </a:r>
            <a:r>
              <a:rPr lang="en-GB" sz="2000" u="sng" dirty="0" smtClean="0"/>
              <a:t>_</a:t>
            </a:r>
            <a:r>
              <a:rPr lang="en-US" altLang="zh-CN" sz="2000" u="sng" dirty="0"/>
              <a:t>1</a:t>
            </a:r>
            <a:r>
              <a:rPr lang="en-GB" sz="2000" u="sng" dirty="0" smtClean="0"/>
              <a:t>.html</a:t>
            </a: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1431730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id, class</a:t>
            </a:r>
            <a:r>
              <a:rPr lang="zh-CN" altLang="en-US" dirty="0" smtClean="0"/>
              <a:t>属性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id</a:t>
            </a:r>
            <a:r>
              <a:rPr lang="zh-CN" altLang="en-US" dirty="0"/>
              <a:t>在一个页面里是唯一的，像一个人的</a:t>
            </a:r>
            <a:r>
              <a:rPr lang="zh-CN" altLang="en-US" dirty="0" smtClean="0"/>
              <a:t>名字</a:t>
            </a:r>
            <a:endParaRPr lang="en-US" altLang="zh-CN" dirty="0" smtClean="0"/>
          </a:p>
          <a:p>
            <a:pPr lvl="0"/>
            <a:endParaRPr lang="en-GB" dirty="0"/>
          </a:p>
          <a:p>
            <a:pPr lvl="0"/>
            <a:r>
              <a:rPr lang="en-US" dirty="0"/>
              <a:t>class</a:t>
            </a:r>
            <a:r>
              <a:rPr lang="zh-CN" altLang="en-US" dirty="0"/>
              <a:t>（类），像是组别或者班级，可多次</a:t>
            </a:r>
            <a:r>
              <a:rPr lang="zh-CN" altLang="en-US" dirty="0" smtClean="0"/>
              <a:t>出现</a:t>
            </a:r>
            <a:endParaRPr lang="en-US" altLang="zh-CN" dirty="0" smtClean="0"/>
          </a:p>
          <a:p>
            <a:pPr lvl="0"/>
            <a:endParaRPr lang="en-US" dirty="0"/>
          </a:p>
          <a:p>
            <a:r>
              <a:rPr lang="en-GB" dirty="0" err="1" smtClean="0"/>
              <a:t>color</a:t>
            </a:r>
            <a:r>
              <a:rPr lang="en-GB" dirty="0" smtClean="0"/>
              <a:t>, font family, font size</a:t>
            </a:r>
          </a:p>
          <a:p>
            <a:pPr lvl="0"/>
            <a:endParaRPr lang="en-GB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50741" y="365125"/>
            <a:ext cx="4303059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u="sng" dirty="0" smtClean="0"/>
              <a:t>打开示例：第二课</a:t>
            </a:r>
            <a:r>
              <a:rPr lang="en-GB" sz="2000" u="sng" dirty="0" smtClean="0"/>
              <a:t>_</a:t>
            </a:r>
            <a:r>
              <a:rPr lang="en-US" sz="2000" u="sng" dirty="0"/>
              <a:t>4</a:t>
            </a:r>
            <a:r>
              <a:rPr lang="en-GB" sz="2000" u="sng" dirty="0" smtClean="0"/>
              <a:t>.html</a:t>
            </a: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732328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HTML </a:t>
            </a:r>
            <a:r>
              <a:rPr lang="zh-CN" altLang="en-US" dirty="0" smtClean="0"/>
              <a:t>标签是什么</a:t>
            </a:r>
            <a:endParaRPr lang="en-GB" dirty="0"/>
          </a:p>
          <a:p>
            <a:pPr lvl="0"/>
            <a:r>
              <a:rPr lang="en-GB" dirty="0"/>
              <a:t>&lt;head&gt;, &lt;body&gt;</a:t>
            </a:r>
          </a:p>
          <a:p>
            <a:pPr lvl="0"/>
            <a:r>
              <a:rPr lang="en-GB" dirty="0" smtClean="0"/>
              <a:t>&lt;h1</a:t>
            </a:r>
            <a:r>
              <a:rPr lang="en-GB" dirty="0"/>
              <a:t>&gt; - &lt;h6&gt;, </a:t>
            </a:r>
            <a:r>
              <a:rPr lang="en-GB" dirty="0" smtClean="0"/>
              <a:t>&lt;p&gt;</a:t>
            </a:r>
          </a:p>
          <a:p>
            <a:pPr lvl="0"/>
            <a:r>
              <a:rPr lang="en-GB" dirty="0" smtClean="0"/>
              <a:t>&lt;</a:t>
            </a:r>
            <a:r>
              <a:rPr lang="en-GB" dirty="0" err="1"/>
              <a:t>img</a:t>
            </a:r>
            <a:r>
              <a:rPr lang="en-GB" dirty="0"/>
              <a:t>&gt;, &lt;video</a:t>
            </a:r>
            <a:r>
              <a:rPr lang="en-GB" dirty="0" smtClean="0"/>
              <a:t>&gt;</a:t>
            </a:r>
          </a:p>
          <a:p>
            <a:r>
              <a:rPr lang="en-GB" dirty="0" err="1" smtClean="0"/>
              <a:t>color</a:t>
            </a:r>
            <a:r>
              <a:rPr lang="en-GB" dirty="0" smtClean="0"/>
              <a:t>, font family, font size</a:t>
            </a:r>
            <a:endParaRPr lang="en-GB" dirty="0"/>
          </a:p>
          <a:p>
            <a:pPr lvl="0"/>
            <a:r>
              <a:rPr lang="en-GB" dirty="0"/>
              <a:t>i</a:t>
            </a:r>
            <a:r>
              <a:rPr lang="en-US" dirty="0" smtClean="0"/>
              <a:t>d, </a:t>
            </a:r>
            <a:r>
              <a:rPr lang="en-GB" dirty="0" smtClean="0"/>
              <a:t>class</a:t>
            </a:r>
            <a:r>
              <a:rPr lang="zh-CN" altLang="en-US" dirty="0" smtClean="0"/>
              <a:t>属性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519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开始设计网页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使用</a:t>
            </a:r>
            <a:r>
              <a:rPr lang="zh-CN" altLang="en-US" b="1" dirty="0" smtClean="0"/>
              <a:t>文本编辑器</a:t>
            </a:r>
            <a:r>
              <a:rPr lang="zh-CN" altLang="en-US" dirty="0" smtClean="0"/>
              <a:t>创建或者打开一个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文件。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常用的文本编辑器有</a:t>
            </a:r>
            <a:r>
              <a:rPr lang="en-US" altLang="zh-CN" dirty="0" smtClean="0"/>
              <a:t>Sublime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NotePad</a:t>
            </a:r>
            <a:r>
              <a:rPr lang="en-US" altLang="zh-CN" dirty="0" smtClean="0"/>
              <a:t>++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Atom</a:t>
            </a:r>
          </a:p>
          <a:p>
            <a:pPr lvl="1"/>
            <a:r>
              <a:rPr lang="zh-CN" altLang="en-US" dirty="0" smtClean="0"/>
              <a:t>我们的电脑里安装了</a:t>
            </a:r>
            <a:r>
              <a:rPr lang="en-US" altLang="zh-CN" dirty="0" err="1" smtClean="0"/>
              <a:t>NotePad</a:t>
            </a:r>
            <a:r>
              <a:rPr lang="en-US" altLang="zh-CN" dirty="0" smtClean="0"/>
              <a:t>++</a:t>
            </a:r>
          </a:p>
          <a:p>
            <a:pPr lvl="1"/>
            <a:r>
              <a:rPr lang="zh-CN" altLang="en-US" dirty="0" smtClean="0"/>
              <a:t>这些编辑器在编程中十分有用，大家尝试打开一份示例文件探索一下</a:t>
            </a:r>
            <a:endParaRPr lang="en-US" altLang="zh-CN" dirty="0" smtClean="0"/>
          </a:p>
          <a:p>
            <a:pPr lvl="1"/>
            <a:endParaRPr lang="en-US" dirty="0"/>
          </a:p>
          <a:p>
            <a:r>
              <a:rPr lang="zh-CN" altLang="en-US" dirty="0" smtClean="0"/>
              <a:t>使用</a:t>
            </a:r>
            <a:r>
              <a:rPr lang="zh-CN" altLang="en-US" b="1" dirty="0" smtClean="0"/>
              <a:t>浏览器</a:t>
            </a:r>
            <a:r>
              <a:rPr lang="zh-CN" altLang="en-US" dirty="0" smtClean="0"/>
              <a:t>打开同一个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一般来讲，浏览器的选择因人而异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在课上我们使用谷歌公司的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浏览器</a:t>
            </a:r>
            <a:endParaRPr lang="en-US" altLang="zh-CN" dirty="0"/>
          </a:p>
          <a:p>
            <a:pPr lvl="1"/>
            <a:endParaRPr lang="en-GB" altLang="zh-CN" dirty="0" smtClean="0"/>
          </a:p>
          <a:p>
            <a:r>
              <a:rPr lang="zh-CN" altLang="en-US" dirty="0" smtClean="0"/>
              <a:t>尝试一下</a:t>
            </a:r>
            <a:r>
              <a:rPr lang="zh-CN" altLang="en-US" b="1" dirty="0" smtClean="0"/>
              <a:t>分屏功能</a:t>
            </a:r>
            <a:r>
              <a:rPr lang="zh-CN" altLang="en-US" dirty="0" smtClean="0"/>
              <a:t>。屏幕的一半放浏览器，另一半放编辑器。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在编辑器里保存修改之后，在浏览器里刷新就可以看到效果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68659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r>
              <a:rPr lang="zh-CN" altLang="en-US" dirty="0" smtClean="0"/>
              <a:t>标签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形式：</a:t>
            </a:r>
            <a:r>
              <a:rPr lang="en-GB" dirty="0"/>
              <a:t>&lt;xxx&gt;&lt;/xxx</a:t>
            </a:r>
            <a:r>
              <a:rPr lang="en-GB" dirty="0" smtClean="0"/>
              <a:t>&gt;</a:t>
            </a:r>
          </a:p>
          <a:p>
            <a:pPr lvl="0"/>
            <a:endParaRPr lang="en-US" altLang="zh-CN" dirty="0" smtClean="0"/>
          </a:p>
          <a:p>
            <a:pPr lvl="0"/>
            <a:r>
              <a:rPr lang="zh-CN" altLang="en-US" dirty="0" smtClean="0"/>
              <a:t>尖括号</a:t>
            </a:r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r>
              <a:rPr lang="zh-CN" altLang="en-US" dirty="0" smtClean="0"/>
              <a:t>通常</a:t>
            </a:r>
            <a:r>
              <a:rPr lang="zh-CN" altLang="en-US" dirty="0"/>
              <a:t>成对</a:t>
            </a:r>
            <a:r>
              <a:rPr lang="zh-CN" altLang="en-US" dirty="0" smtClean="0"/>
              <a:t>出现，个别标签只有一个</a:t>
            </a:r>
            <a:r>
              <a:rPr lang="en-US" altLang="zh-CN" dirty="0"/>
              <a:t>(</a:t>
            </a:r>
            <a:r>
              <a:rPr lang="en-US" altLang="zh-CN" dirty="0" smtClean="0"/>
              <a:t>self-closing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tags)</a:t>
            </a:r>
          </a:p>
          <a:p>
            <a:pPr lvl="0"/>
            <a:endParaRPr lang="en-GB" dirty="0"/>
          </a:p>
          <a:p>
            <a:pPr lvl="0"/>
            <a:r>
              <a:rPr lang="zh-CN" altLang="en-US" dirty="0"/>
              <a:t>作用：</a:t>
            </a:r>
            <a:r>
              <a:rPr lang="en-GB" dirty="0"/>
              <a:t>HTML</a:t>
            </a:r>
            <a:r>
              <a:rPr lang="zh-CN" altLang="en-US" dirty="0"/>
              <a:t>语言中最基本的单位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891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&lt;head&gt; </a:t>
            </a:r>
            <a:r>
              <a:rPr lang="zh-CN" altLang="en-US" dirty="0"/>
              <a:t>，</a:t>
            </a:r>
            <a:r>
              <a:rPr lang="zh-CN" altLang="en-US" dirty="0" smtClean="0"/>
              <a:t> </a:t>
            </a:r>
            <a:r>
              <a:rPr lang="en-GB" dirty="0" smtClean="0"/>
              <a:t>&lt;body&gt;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 smtClean="0"/>
              <a:t>head</a:t>
            </a:r>
            <a:r>
              <a:rPr lang="zh-CN" altLang="en-US" dirty="0"/>
              <a:t>标签：定义关于文档的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 lvl="0"/>
            <a:endParaRPr lang="en-GB" dirty="0"/>
          </a:p>
          <a:p>
            <a:pPr lvl="0"/>
            <a:r>
              <a:rPr lang="en-GB" dirty="0"/>
              <a:t>body</a:t>
            </a:r>
            <a:r>
              <a:rPr lang="zh-CN" altLang="en-US" dirty="0"/>
              <a:t>标签：定义文档的主体</a:t>
            </a:r>
            <a:endParaRPr lang="en-GB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50741" y="365125"/>
            <a:ext cx="4303059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u="sng" dirty="0" smtClean="0"/>
              <a:t>打开示例：第二课</a:t>
            </a:r>
            <a:r>
              <a:rPr lang="en-GB" sz="2000" u="sng" dirty="0" smtClean="0"/>
              <a:t>_2.html</a:t>
            </a: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528278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注释标签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&lt;!-- </a:t>
            </a:r>
            <a:r>
              <a:rPr lang="zh-CN" altLang="en-US" dirty="0" smtClean="0"/>
              <a:t>注释 </a:t>
            </a:r>
            <a:r>
              <a:rPr lang="en-US" dirty="0"/>
              <a:t>--&gt;</a:t>
            </a:r>
            <a:endParaRPr lang="en-GB" dirty="0"/>
          </a:p>
          <a:p>
            <a:endParaRPr lang="en-US" altLang="zh-CN" dirty="0"/>
          </a:p>
          <a:p>
            <a:r>
              <a:rPr lang="zh-CN" altLang="en-US" dirty="0" smtClean="0"/>
              <a:t>目的：给程序员读的，不是给计算机读的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029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 smtClean="0"/>
              <a:t>&lt;h1&gt; - &lt;h6&gt;</a:t>
            </a:r>
            <a:r>
              <a:rPr lang="zh-CN" altLang="en-US" dirty="0" smtClean="0"/>
              <a:t>，</a:t>
            </a:r>
            <a:r>
              <a:rPr lang="en-GB" dirty="0" smtClean="0"/>
              <a:t> &lt;</a:t>
            </a:r>
            <a:r>
              <a:rPr lang="en-US" altLang="zh-CN" dirty="0" smtClean="0"/>
              <a:t>p</a:t>
            </a:r>
            <a:r>
              <a:rPr lang="en-GB" dirty="0" smtClean="0"/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h</a:t>
            </a:r>
            <a:r>
              <a:rPr lang="zh-CN" altLang="en-US" dirty="0"/>
              <a:t>标签可定义</a:t>
            </a:r>
            <a:r>
              <a:rPr lang="zh-CN" altLang="en-US" dirty="0" smtClean="0"/>
              <a:t>标题</a:t>
            </a:r>
            <a:endParaRPr lang="en-US" altLang="zh-CN" dirty="0" smtClean="0"/>
          </a:p>
          <a:p>
            <a:pPr lvl="0"/>
            <a:endParaRPr lang="en-US" dirty="0"/>
          </a:p>
          <a:p>
            <a:pPr lvl="0"/>
            <a:r>
              <a:rPr lang="en-US" dirty="0" smtClean="0"/>
              <a:t>h1</a:t>
            </a:r>
            <a:r>
              <a:rPr lang="zh-CN" altLang="en-US" dirty="0"/>
              <a:t>是最大的标题，</a:t>
            </a:r>
            <a:r>
              <a:rPr lang="en-US" dirty="0"/>
              <a:t>h6</a:t>
            </a:r>
            <a:r>
              <a:rPr lang="zh-CN" altLang="en-US" dirty="0"/>
              <a:t>是最小的标题</a:t>
            </a:r>
            <a:endParaRPr lang="en-GB" dirty="0"/>
          </a:p>
          <a:p>
            <a:endParaRPr lang="en-US" dirty="0" smtClean="0"/>
          </a:p>
          <a:p>
            <a:r>
              <a:rPr lang="en-US" altLang="zh-CN" dirty="0" smtClean="0"/>
              <a:t>p</a:t>
            </a:r>
            <a:r>
              <a:rPr lang="zh-CN" altLang="en-US" dirty="0" smtClean="0"/>
              <a:t>是段落标签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50741" y="5776853"/>
            <a:ext cx="4303059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u="sng" dirty="0" smtClean="0"/>
              <a:t>自主练习：改变以及添加新标签</a:t>
            </a:r>
            <a:endParaRPr lang="en-US" altLang="zh-CN" sz="2000" u="sng" dirty="0" smtClean="0"/>
          </a:p>
        </p:txBody>
      </p:sp>
    </p:spTree>
    <p:extLst>
      <p:ext uri="{BB962C8B-B14F-4D97-AF65-F5344CB8AC3E}">
        <p14:creationId xmlns:p14="http://schemas.microsoft.com/office/powerpoint/2010/main" val="782745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&lt;</a:t>
            </a:r>
            <a:r>
              <a:rPr lang="en-GB" dirty="0" err="1" smtClean="0"/>
              <a:t>img</a:t>
            </a:r>
            <a:r>
              <a:rPr lang="en-GB" dirty="0" smtClean="0"/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zh-CN" altLang="en-US" dirty="0" smtClean="0"/>
              <a:t>图片</a:t>
            </a:r>
            <a:r>
              <a:rPr lang="zh-CN" altLang="en-US" dirty="0"/>
              <a:t>标签。向网页中嵌入一幅图</a:t>
            </a:r>
            <a:r>
              <a:rPr lang="zh-CN" altLang="en-US" dirty="0" smtClean="0"/>
              <a:t>像</a:t>
            </a:r>
            <a:endParaRPr lang="en-US" altLang="zh-CN" dirty="0" smtClean="0"/>
          </a:p>
          <a:p>
            <a:pPr lvl="0"/>
            <a:endParaRPr lang="en-GB" dirty="0"/>
          </a:p>
          <a:p>
            <a:pPr lvl="0"/>
            <a:r>
              <a:rPr lang="en-US" dirty="0" err="1"/>
              <a:t>img</a:t>
            </a:r>
            <a:r>
              <a:rPr lang="zh-CN" altLang="en-US" dirty="0"/>
              <a:t>标签没有结束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pPr lvl="0"/>
            <a:endParaRPr lang="en-GB" dirty="0"/>
          </a:p>
          <a:p>
            <a:pPr lvl="0"/>
            <a:r>
              <a:rPr lang="en-GB" dirty="0"/>
              <a:t>&lt;</a:t>
            </a:r>
            <a:r>
              <a:rPr lang="en-GB" dirty="0" err="1"/>
              <a:t>img</a:t>
            </a:r>
            <a:r>
              <a:rPr lang="en-GB" dirty="0"/>
              <a:t> </a:t>
            </a:r>
            <a:r>
              <a:rPr lang="en-GB" dirty="0" err="1"/>
              <a:t>src</a:t>
            </a:r>
            <a:r>
              <a:rPr lang="en-GB" dirty="0"/>
              <a:t>="</a:t>
            </a:r>
            <a:r>
              <a:rPr lang="en-GB" dirty="0" err="1"/>
              <a:t>erkang.jpg</a:t>
            </a:r>
            <a:r>
              <a:rPr lang="en-GB" dirty="0"/>
              <a:t>"  alt="</a:t>
            </a:r>
            <a:r>
              <a:rPr lang="en-US" dirty="0"/>
              <a:t>尔康</a:t>
            </a:r>
            <a:r>
              <a:rPr lang="en-GB" dirty="0"/>
              <a:t>" </a:t>
            </a:r>
            <a:r>
              <a:rPr lang="en-GB" dirty="0" smtClean="0"/>
              <a:t>/&gt;</a:t>
            </a:r>
          </a:p>
          <a:p>
            <a:pPr lvl="0"/>
            <a:endParaRPr lang="en-GB" dirty="0"/>
          </a:p>
          <a:p>
            <a:pPr lvl="0"/>
            <a:r>
              <a:rPr lang="en-US" dirty="0"/>
              <a:t>alt</a:t>
            </a:r>
            <a:r>
              <a:rPr lang="zh-CN" altLang="en-US" dirty="0"/>
              <a:t>属性： 图像的替代</a:t>
            </a:r>
            <a:r>
              <a:rPr lang="zh-CN" altLang="en-US" dirty="0" smtClean="0"/>
              <a:t>文本</a:t>
            </a:r>
            <a:endParaRPr lang="en-US" altLang="zh-CN" dirty="0" smtClean="0"/>
          </a:p>
          <a:p>
            <a:pPr lvl="0"/>
            <a:endParaRPr lang="en-GB" dirty="0"/>
          </a:p>
          <a:p>
            <a:pPr lvl="0"/>
            <a:r>
              <a:rPr lang="en-US" dirty="0" err="1"/>
              <a:t>src</a:t>
            </a:r>
            <a:r>
              <a:rPr lang="zh-CN" altLang="en-US" dirty="0"/>
              <a:t>属性：图像的</a:t>
            </a:r>
            <a:r>
              <a:rPr lang="en-US" dirty="0"/>
              <a:t>URL</a:t>
            </a:r>
            <a:r>
              <a:rPr lang="zh-CN" altLang="en-US" dirty="0" smtClean="0"/>
              <a:t>链接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50741" y="365125"/>
            <a:ext cx="4303059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u="sng" smtClean="0"/>
              <a:t>打开示例：第二课</a:t>
            </a:r>
            <a:r>
              <a:rPr lang="en-GB" sz="2000" u="sng" dirty="0" smtClean="0"/>
              <a:t>_</a:t>
            </a:r>
            <a:r>
              <a:rPr lang="en-US" altLang="zh-CN" sz="2000" u="sng" dirty="0" smtClean="0"/>
              <a:t>3</a:t>
            </a:r>
            <a:r>
              <a:rPr lang="en-GB" sz="2000" u="sng" dirty="0" smtClean="0"/>
              <a:t>.html</a:t>
            </a: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577263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&lt;video&gt;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视频标签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050741" y="5776853"/>
            <a:ext cx="4303059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u="sng" dirty="0" smtClean="0"/>
              <a:t>自主练习：换掉</a:t>
            </a:r>
            <a:r>
              <a:rPr lang="en-US" altLang="zh-CN" sz="2000" u="sng" dirty="0" err="1" smtClean="0"/>
              <a:t>img</a:t>
            </a:r>
            <a:r>
              <a:rPr lang="zh-CN" altLang="en-US" sz="2000" u="sng" dirty="0" smtClean="0"/>
              <a:t>与</a:t>
            </a:r>
            <a:r>
              <a:rPr lang="en-US" altLang="zh-CN" sz="2000" u="sng" dirty="0" smtClean="0"/>
              <a:t>video</a:t>
            </a:r>
            <a:r>
              <a:rPr lang="zh-CN" altLang="en-US" sz="2000" u="sng" dirty="0" smtClean="0"/>
              <a:t>的链接</a:t>
            </a:r>
            <a:endParaRPr lang="en-US" altLang="zh-CN" sz="2000" u="sng" dirty="0" smtClean="0"/>
          </a:p>
        </p:txBody>
      </p:sp>
    </p:spTree>
    <p:extLst>
      <p:ext uri="{BB962C8B-B14F-4D97-AF65-F5344CB8AC3E}">
        <p14:creationId xmlns:p14="http://schemas.microsoft.com/office/powerpoint/2010/main" val="129191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588</Words>
  <Application>Microsoft Macintosh PowerPoint</Application>
  <PresentationFormat>Widescreen</PresentationFormat>
  <Paragraphs>90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Calibri Light</vt:lpstr>
      <vt:lpstr>DengXian</vt:lpstr>
      <vt:lpstr>DengXian Light</vt:lpstr>
      <vt:lpstr>Arial</vt:lpstr>
      <vt:lpstr>Office Theme</vt:lpstr>
      <vt:lpstr>文字设计与多媒体</vt:lpstr>
      <vt:lpstr>内容</vt:lpstr>
      <vt:lpstr>开始设计网页</vt:lpstr>
      <vt:lpstr>HTML标签</vt:lpstr>
      <vt:lpstr>&lt;head&gt; ， &lt;body&gt;</vt:lpstr>
      <vt:lpstr>注释标签</vt:lpstr>
      <vt:lpstr>&lt;h1&gt; - &lt;h6&gt;， &lt;p&gt;</vt:lpstr>
      <vt:lpstr>&lt;img&gt;</vt:lpstr>
      <vt:lpstr>&lt;video&gt;</vt:lpstr>
      <vt:lpstr>&lt;style&gt;</vt:lpstr>
      <vt:lpstr>CSS（层叠样式表）</vt:lpstr>
      <vt:lpstr>CSS （层叠样式表）</vt:lpstr>
      <vt:lpstr>id, class属性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第二课</dc:title>
  <dc:creator>Yu Qiyun</dc:creator>
  <cp:lastModifiedBy>Yu Zhibin</cp:lastModifiedBy>
  <cp:revision>10</cp:revision>
  <dcterms:created xsi:type="dcterms:W3CDTF">2017-11-08T07:47:46Z</dcterms:created>
  <dcterms:modified xsi:type="dcterms:W3CDTF">2017-12-17T02:50:02Z</dcterms:modified>
</cp:coreProperties>
</file>