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4" r:id="rId3"/>
    <p:sldId id="256" r:id="rId4"/>
    <p:sldId id="257" r:id="rId6"/>
    <p:sldId id="258" r:id="rId7"/>
    <p:sldId id="261" r:id="rId8"/>
    <p:sldId id="262" r:id="rId9"/>
    <p:sldId id="259" r:id="rId10"/>
    <p:sldId id="260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7275" y="2766060"/>
            <a:ext cx="2457450" cy="1325880"/>
          </a:xfrm>
        </p:spPr>
        <p:txBody>
          <a:bodyPr>
            <a:noAutofit/>
          </a:bodyPr>
          <a:p>
            <a:r>
              <a:rPr lang="zh-CN" altLang="en-US" sz="5400">
                <a:latin typeface="DengXian Light" panose="02010600030101010101" charset="-122"/>
                <a:ea typeface="DengXian Light" panose="02010600030101010101" charset="-122"/>
              </a:rPr>
              <a:t>第三课</a:t>
            </a:r>
            <a:endParaRPr lang="zh-CN" altLang="en-US" sz="5400">
              <a:latin typeface="DengXian Light" panose="02010600030101010101" charset="-122"/>
              <a:ea typeface="DengXian Light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6340" y="1446530"/>
            <a:ext cx="6021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DengXian" panose="02010600030101010101" charset="-122"/>
                <a:ea typeface="DengXian" panose="02010600030101010101" charset="-122"/>
              </a:rPr>
              <a:t>设置粗体、斜体和下划线</a:t>
            </a:r>
            <a:r>
              <a:rPr lang="en-US" altLang="zh-CN" sz="3200" b="1">
                <a:latin typeface="DengXian" panose="02010600030101010101" charset="-122"/>
                <a:ea typeface="DengXian" panose="02010600030101010101" charset="-122"/>
              </a:rPr>
              <a:t>(HTML)</a:t>
            </a:r>
            <a:endParaRPr lang="en-US" altLang="zh-CN" sz="3200" b="1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6340" y="2660015"/>
            <a:ext cx="7485380" cy="2127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</a:rPr>
              <a:t>粗体 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</a:rPr>
              <a:t>(Bold)</a:t>
            </a: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</a:rPr>
              <a:t>：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</a:rPr>
              <a:t>&lt;b&gt;+</a:t>
            </a: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</a:rPr>
              <a:t>文本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</a:rPr>
              <a:t>+</a:t>
            </a:r>
            <a:r>
              <a:rPr lang="en-US" altLang="zh-CN" sz="32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&lt;/b&gt;</a:t>
            </a:r>
            <a:endParaRPr lang="en-US" altLang="zh-CN" sz="3200">
              <a:latin typeface="DengXian Light" panose="02010600030101010101" charset="-122"/>
              <a:ea typeface="DengXian Light" panose="0201060003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斜体 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(Italic)</a:t>
            </a: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：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&lt;i&gt;+</a:t>
            </a: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文本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+&lt;/i&gt;</a:t>
            </a:r>
            <a:endParaRPr lang="en-US" altLang="zh-CN" sz="2800">
              <a:latin typeface="DengXian Light" panose="02010600030101010101" charset="-122"/>
              <a:ea typeface="DengXian Light" panose="0201060003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下划线 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(Underline)</a:t>
            </a: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：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&lt;u&gt;+</a:t>
            </a:r>
            <a:r>
              <a:rPr lang="zh-CN" altLang="en-US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文本</a:t>
            </a:r>
            <a:r>
              <a:rPr lang="en-US" altLang="zh-CN" sz="2800">
                <a:latin typeface="DengXian Light" panose="02010600030101010101" charset="-122"/>
                <a:ea typeface="DengXian Light" panose="02010600030101010101" charset="-122"/>
                <a:sym typeface="+mn-ea"/>
              </a:rPr>
              <a:t>+&lt;/u&gt;</a:t>
            </a:r>
            <a:endParaRPr lang="en-US" altLang="zh-CN">
              <a:latin typeface="DengXian Light" panose="02010600030101010101" charset="-122"/>
              <a:ea typeface="DengXian Light" panose="02010600030101010101" charset="-122"/>
            </a:endParaRPr>
          </a:p>
          <a:p>
            <a:endParaRPr lang="en-US" altLang="zh-CN">
              <a:latin typeface="DengXian Light" panose="02010600030101010101" charset="-122"/>
              <a:ea typeface="DengXian Light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4880" y="1016000"/>
            <a:ext cx="63582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添加、编辑有序列表和无序列表</a:t>
            </a:r>
            <a:r>
              <a:rPr lang="en-US" altLang="zh-CN" sz="2800" b="1">
                <a:latin typeface="DengXian" panose="02010600030101010101" charset="-122"/>
                <a:ea typeface="DengXian" panose="02010600030101010101" charset="-122"/>
              </a:rPr>
              <a:t>(HTML)</a:t>
            </a:r>
            <a:endParaRPr lang="en-US" altLang="zh-CN" sz="2800" b="1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0655" y="1812290"/>
            <a:ext cx="346837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1.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</a:rPr>
              <a:t>有序列表：</a:t>
            </a:r>
            <a:endParaRPr lang="zh-CN" altLang="en-US" sz="20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&lt;ol&gt;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       &lt;li&gt; +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</a:rPr>
              <a:t>文本</a:t>
            </a:r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+&lt;/li&gt;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       &lt;li&gt; +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文本</a:t>
            </a:r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+&lt;/li&gt;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       &lt;li&gt; +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文本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+&lt;/li&gt;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&lt;/ol&gt;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0655" y="3838575"/>
            <a:ext cx="34683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2.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</a:rPr>
              <a:t>无序列表：</a:t>
            </a:r>
            <a:endParaRPr lang="zh-CN" altLang="en-US" sz="20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&lt;ul&gt;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       &lt;li&gt; +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文本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+&lt;/li&gt;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       &lt;li&gt; +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文本</a:t>
            </a:r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+&lt;/li&gt;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       &lt;li&gt; +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文本</a:t>
            </a:r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+&lt;/li&gt;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&lt;/ul&gt;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</a:rPr>
              <a:t>    </a:t>
            </a:r>
            <a:endParaRPr lang="en-US" altLang="zh-CN" sz="2000">
              <a:latin typeface="DengXian" panose="02010600030101010101" charset="-122"/>
              <a:ea typeface="DengXian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1005" y="1247775"/>
            <a:ext cx="355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1565" y="979805"/>
            <a:ext cx="4504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设置列表的样式(CSS)</a:t>
            </a:r>
            <a:endParaRPr lang="zh-CN" altLang="en-US" sz="2800" b="1">
              <a:latin typeface="DengXian" panose="02010600030101010101" charset="-122"/>
              <a:ea typeface="DengXian" panose="02010600030101010101" charset="-122"/>
            </a:endParaRPr>
          </a:p>
        </p:txBody>
      </p:sp>
      <p:pic>
        <p:nvPicPr>
          <p:cNvPr id="3" name="图片 2" descr="[G38%W8OMUYYIJJ@Q`9%FU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1890" y="2329180"/>
            <a:ext cx="1790700" cy="1779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1565" y="2052320"/>
            <a:ext cx="4420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ol {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pPr algn="l"/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 list-style-type: </a:t>
            </a:r>
            <a:r>
              <a:rPr lang="en-US" altLang="zh-CN" sz="2400" u="sng">
                <a:latin typeface="DengXian" panose="02010600030101010101" charset="-122"/>
                <a:ea typeface="DengXian" panose="02010600030101010101" charset="-122"/>
              </a:rPr>
              <a:t>+ 点的样式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</p:txBody>
      </p:sp>
      <p:pic>
        <p:nvPicPr>
          <p:cNvPr id="6" name="图片 5" descr="6LASFTX~}_I20NL%`CQEM_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60" y="2329180"/>
            <a:ext cx="2094865" cy="4307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1890" y="1684020"/>
            <a:ext cx="17125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1.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无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序列表：</a:t>
            </a:r>
            <a:endParaRPr lang="zh-CN" altLang="en-US" sz="2000">
              <a:latin typeface="DengXian" panose="02010600030101010101" charset="-122"/>
              <a:ea typeface="DengXian" panose="02010600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28710" y="1684020"/>
            <a:ext cx="17125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DengXian" panose="02010600030101010101" charset="-122"/>
                <a:ea typeface="DengXian" panose="02010600030101010101" charset="-122"/>
                <a:sym typeface="+mn-ea"/>
              </a:rPr>
              <a:t>2.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有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  <a:sym typeface="+mn-ea"/>
              </a:rPr>
              <a:t>序列表：</a:t>
            </a:r>
            <a:endParaRPr lang="zh-CN" altLang="en-US" sz="2000">
              <a:latin typeface="DengXian" panose="02010600030101010101" charset="-122"/>
              <a:ea typeface="DengXian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7615" y="809625"/>
            <a:ext cx="339725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设置边框</a:t>
            </a:r>
            <a:endParaRPr lang="zh-CN" altLang="en-US" sz="320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7615" y="1762760"/>
            <a:ext cx="712406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1. 格式(CSS)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p {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    border-width: </a:t>
            </a:r>
            <a:r>
              <a:rPr lang="en-US" altLang="zh-CN" sz="2400" u="sng">
                <a:latin typeface="DengXian" panose="02010600030101010101" charset="-122"/>
                <a:ea typeface="DengXian" panose="02010600030101010101" charset="-122"/>
              </a:rPr>
              <a:t>+</a:t>
            </a:r>
            <a:r>
              <a:rPr lang="zh-CN" altLang="en-US" sz="2400" u="sng">
                <a:latin typeface="DengXian" panose="02010600030101010101" charset="-122"/>
                <a:ea typeface="DengXian" panose="02010600030101010101" charset="-122"/>
              </a:rPr>
              <a:t>厚度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2.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边框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厚度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的种类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   thin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(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窄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),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medium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(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中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),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thick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(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厚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)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或者用像素的形式：比如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1px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，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2px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，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4px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3.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四条边设置不同的厚度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  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p {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       border-width: 1px 4px 12px 4px;}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   四个值分别代表上、右、下、左边的厚度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</a:pP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注意：对于不同的段落设置不同的边框种类的时候要用到上节课学的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class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</a:pP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8830" y="3288030"/>
            <a:ext cx="3265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&lt;p class="one"&gt;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aaaaa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&lt;/p&gt;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&lt;p class="two"&gt;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bbbb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&lt;/p&gt;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&lt;p class="three"&gt;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cccc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&lt;/p&gt;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8830" y="4210050"/>
            <a:ext cx="35013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p.one {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           border-width: 2px;}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p.two {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           border-width: thick;}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p.three {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              border-width: 1px 4px 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	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12px 4px;}</a:t>
            </a:r>
            <a:endParaRPr lang="zh-CN" altLang="en-US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95005" y="3133725"/>
            <a:ext cx="3709670" cy="32029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7780" y="1058545"/>
            <a:ext cx="244983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90000"/>
              </a:lnSpc>
            </a:pP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  <a:sym typeface="+mn-ea"/>
              </a:rPr>
              <a:t>边框样式(CSS)</a:t>
            </a:r>
            <a:endParaRPr lang="zh-CN" altLang="en-US" sz="2800" b="1">
              <a:latin typeface="DengXian" panose="02010600030101010101" charset="-122"/>
              <a:ea typeface="DengXian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6210" y="2024380"/>
            <a:ext cx="49066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p.one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solid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p.two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dotted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p.three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dashed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p.four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double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p.five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groove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p.six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ridge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p.seven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inset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p.eight {border-style: </a:t>
            </a: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</a:rPr>
              <a:t>outset</a:t>
            </a:r>
            <a:r>
              <a:rPr lang="zh-CN" altLang="en-US" sz="2800">
                <a:latin typeface="DengXian" panose="02010600030101010101" charset="-122"/>
                <a:ea typeface="DengXian" panose="02010600030101010101" charset="-122"/>
              </a:rPr>
              <a:t>;}</a:t>
            </a:r>
            <a:endParaRPr lang="zh-CN" altLang="en-US" sz="2800">
              <a:latin typeface="DengXian" panose="02010600030101010101" charset="-122"/>
              <a:ea typeface="DengXian" panose="02010600030101010101" charset="-122"/>
            </a:endParaRPr>
          </a:p>
        </p:txBody>
      </p:sp>
      <p:pic>
        <p:nvPicPr>
          <p:cNvPr id="4" name="图片 3" descr="9BB6TWA4PE~[ZVRWTXS8MR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2014855"/>
            <a:ext cx="3087370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1860"/>
            <a:ext cx="2587625" cy="675005"/>
          </a:xfrm>
        </p:spPr>
        <p:txBody>
          <a:bodyPr>
            <a:norm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  <a:cs typeface="+mn-cs"/>
              </a:rPr>
              <a:t>插入链接&lt;a&gt;</a:t>
            </a:r>
            <a:endParaRPr lang="zh-CN" altLang="en-US" sz="2800" b="1"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34845"/>
            <a:ext cx="7971790" cy="2534285"/>
          </a:xfrm>
        </p:spPr>
        <p:txBody>
          <a:bodyPr/>
          <a:p>
            <a:pPr algn="l"/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1. 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格式：      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				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</a:rPr>
              <a:t> 取的名字</a:t>
            </a:r>
            <a:endParaRPr lang="zh-CN" altLang="en-US" sz="2000">
              <a:latin typeface="DengXian" panose="02010600030101010101" charset="-122"/>
              <a:ea typeface="DengXian" panose="02010600030101010101" charset="-122"/>
            </a:endParaRPr>
          </a:p>
          <a:p>
            <a:pPr algn="l"/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&lt;a href="http://www.taobao.com"&gt;11.11&lt;/a&gt;</a:t>
            </a:r>
            <a:endParaRPr lang="en-US" altLang="zh-CN">
              <a:latin typeface="DengXian" panose="02010600030101010101" charset="-122"/>
              <a:ea typeface="DengXian" panose="02010600030101010101" charset="-122"/>
            </a:endParaRPr>
          </a:p>
          <a:p>
            <a:pPr algn="l"/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                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</a:rPr>
              <a:t>打开链接的标签 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                </a:t>
            </a:r>
            <a:r>
              <a:rPr lang="zh-CN" altLang="en-US" sz="2000">
                <a:latin typeface="DengXian" panose="02010600030101010101" charset="-122"/>
                <a:ea typeface="DengXian" panose="02010600030101010101" charset="-122"/>
              </a:rPr>
              <a:t>     关闭链接的标签</a:t>
            </a:r>
            <a:endParaRPr lang="zh-CN" altLang="en-US" sz="2000">
              <a:latin typeface="DengXian" panose="02010600030101010101" charset="-122"/>
              <a:ea typeface="DengXian" panose="02010600030101010101" charset="-122"/>
            </a:endParaRPr>
          </a:p>
          <a:p>
            <a:pPr algn="l"/>
            <a:endParaRPr lang="zh-CN" altLang="en-US" sz="200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 rot="16200000" flipH="1">
            <a:off x="3911600" y="807720"/>
            <a:ext cx="238125" cy="402780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 2050"/>
          <p:cNvSpPr/>
          <p:nvPr/>
        </p:nvSpPr>
        <p:spPr bwMode="auto">
          <a:xfrm rot="16200000" flipH="1">
            <a:off x="7247255" y="2432685"/>
            <a:ext cx="238125" cy="77787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 2050"/>
          <p:cNvSpPr/>
          <p:nvPr/>
        </p:nvSpPr>
        <p:spPr bwMode="auto">
          <a:xfrm rot="5400000" flipH="1">
            <a:off x="6571615" y="1964690"/>
            <a:ext cx="238125" cy="81407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6840" y="637540"/>
            <a:ext cx="3054985" cy="64770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  <a:cs typeface="+mn-cs"/>
              </a:rPr>
              <a:t>RGB 色彩理论</a:t>
            </a:r>
            <a:endParaRPr lang="zh-CN" altLang="en-US" sz="2800" b="1"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6840" y="1285240"/>
            <a:ext cx="872490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1. rgb值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rgb(a, b, c)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a, b, c 为三个数字分别代表生成颜色中红绿蓝的成分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2.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用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HEX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编码表示颜色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   即把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rgb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值的三个数字转换成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16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进制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       如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102</a:t>
            </a:r>
            <a:r>
              <a:rPr lang="en-US" altLang="zh-CN" sz="1400">
                <a:latin typeface="DengXian" panose="02010600030101010101" charset="-122"/>
                <a:ea typeface="DengXian" panose="02010600030101010101" charset="-122"/>
              </a:rPr>
              <a:t>(10)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-&gt;66</a:t>
            </a:r>
            <a:r>
              <a:rPr lang="en-US" altLang="zh-CN" sz="1400">
                <a:latin typeface="DengXian" panose="02010600030101010101" charset="-122"/>
                <a:ea typeface="DengXian" panose="02010600030101010101" charset="-122"/>
              </a:rPr>
              <a:t>(16)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, 205</a:t>
            </a:r>
            <a:r>
              <a:rPr lang="en-US" altLang="zh-CN" sz="1400">
                <a:latin typeface="DengXian" panose="02010600030101010101" charset="-122"/>
                <a:ea typeface="DengXian" panose="02010600030101010101" charset="-122"/>
              </a:rPr>
              <a:t>(10)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-&gt;cd</a:t>
            </a:r>
            <a:r>
              <a:rPr lang="en-US" altLang="zh-CN" sz="1400">
                <a:latin typeface="DengXian" panose="02010600030101010101" charset="-122"/>
                <a:ea typeface="DengXian" panose="02010600030101010101" charset="-122"/>
              </a:rPr>
              <a:t>(16)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, 170</a:t>
            </a:r>
            <a:r>
              <a:rPr lang="en-US" altLang="zh-CN" sz="1400">
                <a:latin typeface="DengXian" panose="02010600030101010101" charset="-122"/>
                <a:ea typeface="DengXian" panose="02010600030101010101" charset="-122"/>
              </a:rPr>
              <a:t>(10)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-&gt;aa</a:t>
            </a:r>
            <a:r>
              <a:rPr lang="en-US" altLang="zh-CN" sz="1400">
                <a:latin typeface="DengXian" panose="02010600030101010101" charset="-122"/>
                <a:ea typeface="DengXian" panose="02010600030101010101" charset="-122"/>
              </a:rPr>
              <a:t>(16)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所以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    rgb(102, 205, 170)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转化为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#66cdaa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3.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格式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(CSS)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  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(1)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字体颜色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       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h1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{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                color: rgb(100, 100, 90);}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（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</a:rPr>
              <a:t>2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）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背景颜色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	h2 {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               background-color: rgb(100, 100, 90);}</a:t>
            </a:r>
            <a:endParaRPr lang="en-US" altLang="zh-CN" sz="2400">
              <a:latin typeface="DengXian" panose="02010600030101010101" charset="-122"/>
              <a:ea typeface="DengXian" panose="02010600030101010101" charset="-122"/>
            </a:endParaRPr>
          </a:p>
          <a:p>
            <a:endParaRPr lang="en-US" altLang="zh-CN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0765" y="628650"/>
            <a:ext cx="2449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DengXian" panose="02010600030101010101" charset="-122"/>
                <a:ea typeface="DengXian" panose="02010600030101010101" charset="-122"/>
                <a:sym typeface="+mn-ea"/>
              </a:rPr>
              <a:t>边框颜色(CSS)</a:t>
            </a:r>
            <a:endParaRPr lang="zh-CN" altLang="en-US" sz="2800" b="1">
              <a:latin typeface="DengXian" panose="02010600030101010101" charset="-122"/>
              <a:ea typeface="DengXian" panose="02010600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8905" y="1270635"/>
            <a:ext cx="9143365" cy="5073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p {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    border-color: +颜色;}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</a:rPr>
              <a:t>每条边框设置不同颜色：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p {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   border-color: +颜色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1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颜色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2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颜色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3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颜色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4 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;}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颜色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1,2,3,4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分别对应上、右、下、左的颜色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比如：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p.one {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          border-color: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rgb(100, 100, 90)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;}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p.two {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          border-color: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rgb(100, 100, 90) rgb(100, 90, 90)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rgb(90, 100,       	90)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 </a:t>
            </a:r>
            <a:r>
              <a:rPr lang="en-US" altLang="zh-CN" sz="2400">
                <a:latin typeface="DengXian" panose="02010600030101010101" charset="-122"/>
                <a:ea typeface="DengXian" panose="02010600030101010101" charset="-122"/>
                <a:sym typeface="+mn-ea"/>
              </a:rPr>
              <a:t>rgb(100, 100, 100)</a:t>
            </a:r>
            <a:r>
              <a:rPr lang="zh-CN" altLang="en-US" sz="2400">
                <a:latin typeface="DengXian" panose="02010600030101010101" charset="-122"/>
                <a:ea typeface="DengXian" panose="02010600030101010101" charset="-122"/>
                <a:sym typeface="+mn-ea"/>
              </a:rPr>
              <a:t>;}</a:t>
            </a:r>
            <a:endParaRPr lang="zh-CN" altLang="en-US" sz="2400">
              <a:latin typeface="DengXian" panose="02010600030101010101" charset="-122"/>
              <a:ea typeface="DengXian" panose="02010600030101010101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2400">
              <a:latin typeface="DengXian" panose="02010600030101010101" charset="-122"/>
              <a:ea typeface="DengXian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演示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DengXian Light</vt:lpstr>
      <vt:lpstr>DengXian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第三课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插入链接&lt;a&gt;</vt:lpstr>
      <vt:lpstr>RGB 色彩理论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kaycee</dc:creator>
  <cp:lastModifiedBy>ゝ。SooNnNoW☆</cp:lastModifiedBy>
  <cp:revision>12</cp:revision>
  <dcterms:created xsi:type="dcterms:W3CDTF">2017-11-08T11:00:00Z</dcterms:created>
  <dcterms:modified xsi:type="dcterms:W3CDTF">2017-12-06T05:35:16Z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