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1" r:id="rId6"/>
    <p:sldId id="272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框模型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6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</a:t>
            </a:r>
            <a:r>
              <a:rPr lang="zh-CN" altLang="en-US" dirty="0" smtClean="0"/>
              <a:t>实体编码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小于号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和 大于号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在使用时可能导致浏览器将其与其他标签搞混。比如</a:t>
            </a:r>
            <a:r>
              <a:rPr lang="en-US" altLang="zh-CN" dirty="0" smtClean="0"/>
              <a:t> &lt;p&gt; 5 &lt; 6 and 5 &gt; 4 &lt;/p&gt;</a:t>
            </a:r>
          </a:p>
          <a:p>
            <a:r>
              <a:rPr lang="zh-CN" altLang="en-US" dirty="0" smtClean="0"/>
              <a:t>因此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当中使用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 </a:t>
            </a:r>
            <a:r>
              <a:rPr lang="en-US" altLang="zh-CN" dirty="0" smtClean="0"/>
              <a:t>(less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than)</a:t>
            </a:r>
            <a:r>
              <a:rPr lang="zh-CN" altLang="en-US" dirty="0" smtClean="0"/>
              <a:t> 或者 </a:t>
            </a:r>
            <a:r>
              <a:rPr lang="en-US" altLang="zh-CN" dirty="0" smtClean="0"/>
              <a:t>&amp;#60</a:t>
            </a:r>
            <a:r>
              <a:rPr lang="zh-CN" altLang="en-US" dirty="0" smtClean="0"/>
              <a:t> 表示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gt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(greater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than)</a:t>
            </a:r>
            <a:r>
              <a:rPr lang="zh-CN" altLang="en-US" dirty="0" smtClean="0"/>
              <a:t> 或者 </a:t>
            </a:r>
            <a:r>
              <a:rPr lang="en-US" altLang="zh-CN" dirty="0" smtClean="0"/>
              <a:t>&amp;#62</a:t>
            </a:r>
            <a:r>
              <a:rPr lang="zh-CN" altLang="en-US" dirty="0" smtClean="0"/>
              <a:t> 表示 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是两个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实体。所有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实体都用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实体名称 或者 </a:t>
            </a:r>
            <a:r>
              <a:rPr lang="en-US" altLang="zh-CN" dirty="0" smtClean="0"/>
              <a:t>&amp;#</a:t>
            </a:r>
            <a:r>
              <a:rPr lang="zh-CN" altLang="en-US" dirty="0" smtClean="0"/>
              <a:t>实体编号来表示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3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20492"/>
              </p:ext>
            </p:extLst>
          </p:nvPr>
        </p:nvGraphicFramePr>
        <p:xfrm>
          <a:off x="609599" y="513346"/>
          <a:ext cx="8229926" cy="5848801"/>
        </p:xfrm>
        <a:graphic>
          <a:graphicData uri="http://schemas.openxmlformats.org/drawingml/2006/table">
            <a:tbl>
              <a:tblPr/>
              <a:tblGrid>
                <a:gridCol w="721226"/>
                <a:gridCol w="2502900"/>
                <a:gridCol w="2502900"/>
                <a:gridCol w="2502900"/>
              </a:tblGrid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效果</a:t>
                      </a:r>
                      <a:endParaRPr lang="en-US" sz="1800" dirty="0">
                        <a:effectLst/>
                      </a:endParaRP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描述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实体名称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smtClean="0">
                          <a:effectLst/>
                        </a:rPr>
                        <a:t>实体编号</a:t>
                      </a:r>
                      <a:endParaRPr lang="en-US" sz="180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endParaRPr lang="en-US" sz="1800">
                        <a:effectLst/>
                      </a:endParaRP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non-breaking space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&amp;nbsp;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&amp;#160;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&amp;lt;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&amp;#60;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&gt;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&amp;gt;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&amp;#62;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ampersand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800">
                          <a:effectLst/>
                        </a:rPr>
                        <a:t>&amp;amp;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&amp;#38;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598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"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double quotation </a:t>
                      </a:r>
                      <a:r>
                        <a:rPr lang="en-US" sz="1800" dirty="0" smtClean="0">
                          <a:effectLst/>
                        </a:rPr>
                        <a:t>mark </a:t>
                      </a:r>
                      <a:endParaRPr lang="en-US" sz="1800" dirty="0">
                        <a:effectLst/>
                      </a:endParaRP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&amp;</a:t>
                      </a:r>
                      <a:r>
                        <a:rPr lang="en-US" sz="1800" dirty="0" err="1">
                          <a:effectLst/>
                        </a:rPr>
                        <a:t>quot</a:t>
                      </a:r>
                      <a:r>
                        <a:rPr lang="en-US" sz="1800" dirty="0">
                          <a:effectLst/>
                        </a:rPr>
                        <a:t>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20149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'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single quotation mark (apostrophe) 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&amp;apos;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&amp;#39;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¢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cent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&amp;cent;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&amp;#162;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£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pound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&amp;pound;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&amp;#163;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¥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yen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&amp;yen;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&amp;#165;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>
                          <a:effectLst/>
                        </a:rPr>
                        <a:t>€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euro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&amp;euro;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800">
                          <a:effectLst/>
                        </a:rPr>
                        <a:t>&amp;#8364;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de-DE" sz="1800">
                          <a:effectLst/>
                        </a:rPr>
                        <a:t>©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copyright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&amp;copy;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&amp;#169;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5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®</a:t>
                      </a:r>
                    </a:p>
                  </a:txBody>
                  <a:tcPr marL="136406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registered trademark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>
                          <a:effectLst/>
                        </a:rPr>
                        <a:t>&amp;reg;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800" dirty="0">
                          <a:effectLst/>
                        </a:rPr>
                        <a:t>&amp;#174;</a:t>
                      </a:r>
                    </a:p>
                  </a:txBody>
                  <a:tcPr marL="68203" marR="68203" marT="68203" marB="68203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8919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&lt;code&gt;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&lt;code&gt;</a:t>
            </a:r>
            <a:r>
              <a:rPr lang="zh-CN" altLang="en-US" dirty="0" smtClean="0"/>
              <a:t> 是一个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标签，用来表示一段计算机代码。它的效果是将文字变成等宽字体。也就是说，</a:t>
            </a:r>
            <a:r>
              <a:rPr lang="en-US" altLang="zh-CN" dirty="0" smtClean="0"/>
              <a:t>&lt;code&gt;</a:t>
            </a:r>
            <a:r>
              <a:rPr lang="zh-CN" altLang="en-US" dirty="0" smtClean="0"/>
              <a:t>标签对应的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font-family: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monospace;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这是大多数浏览器对</a:t>
            </a:r>
            <a:r>
              <a:rPr lang="en-US" altLang="zh-CN" dirty="0" smtClean="0"/>
              <a:t>&lt;code&gt;</a:t>
            </a:r>
            <a:r>
              <a:rPr lang="zh-CN" altLang="en-US" dirty="0" smtClean="0"/>
              <a:t> 标签定义的默认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属性。显然，我们可以通过改变其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来达到同样或更好的效果。</a:t>
            </a:r>
            <a:endParaRPr lang="en-US" altLang="zh-CN" dirty="0" smtClean="0"/>
          </a:p>
          <a:p>
            <a:r>
              <a:rPr lang="en-US" altLang="zh-CN" dirty="0" smtClean="0"/>
              <a:t>&lt;code&gt;</a:t>
            </a:r>
            <a:r>
              <a:rPr lang="zh-CN" altLang="en-US" dirty="0" smtClean="0"/>
              <a:t> 被称为一个</a:t>
            </a:r>
            <a:r>
              <a:rPr lang="en-US" altLang="zh-CN" dirty="0" smtClean="0"/>
              <a:t>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6359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 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87556"/>
              </p:ext>
            </p:extLst>
          </p:nvPr>
        </p:nvGraphicFramePr>
        <p:xfrm>
          <a:off x="838200" y="2338444"/>
          <a:ext cx="10515599" cy="3325700"/>
        </p:xfrm>
        <a:graphic>
          <a:graphicData uri="http://schemas.openxmlformats.org/drawingml/2006/table">
            <a:tbl>
              <a:tblPr/>
              <a:tblGrid>
                <a:gridCol w="2100725"/>
                <a:gridCol w="8414874"/>
              </a:tblGrid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标签</a:t>
                      </a:r>
                      <a:endParaRPr lang="en-US" sz="1800" dirty="0">
                        <a:effectLst/>
                      </a:endParaRP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描述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&lt;em&gt;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表示成强调的文字</a:t>
                      </a:r>
                      <a:r>
                        <a:rPr lang="en-US" altLang="zh-CN" sz="1800" dirty="0" smtClean="0">
                          <a:effectLst/>
                        </a:rPr>
                        <a:t> (emphasized)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&lt;strong&gt;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定义重要的文字</a:t>
                      </a:r>
                      <a:r>
                        <a:rPr lang="en-US" altLang="zh-CN" sz="1800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&lt;code&gt;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定义计算机代码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&lt;samp&gt;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定义计算机的输出示例</a:t>
                      </a:r>
                      <a:r>
                        <a:rPr lang="en-US" altLang="zh-CN" sz="1800" dirty="0" smtClean="0">
                          <a:effectLst/>
                        </a:rPr>
                        <a:t> (sample</a:t>
                      </a:r>
                      <a:r>
                        <a:rPr lang="en-US" altLang="zh-CN" sz="1800" baseline="0" dirty="0" smtClean="0">
                          <a:effectLst/>
                        </a:rPr>
                        <a:t> output)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>
                          <a:effectLst/>
                        </a:rPr>
                        <a:t>&lt;kbd&gt;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定义键盘输入</a:t>
                      </a:r>
                      <a:r>
                        <a:rPr lang="en-US" altLang="zh-CN" sz="1800" dirty="0" smtClean="0">
                          <a:effectLst/>
                        </a:rPr>
                        <a:t> (keyboard input)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831">
                <a:tc>
                  <a:txBody>
                    <a:bodyPr/>
                    <a:lstStyle/>
                    <a:p>
                      <a:pPr algn="l" fontAlgn="t"/>
                      <a:r>
                        <a:rPr lang="mr-IN" sz="1800" dirty="0">
                          <a:effectLst/>
                        </a:rPr>
                        <a:t>&lt;</a:t>
                      </a:r>
                      <a:r>
                        <a:rPr lang="mr-IN" sz="1800" dirty="0" err="1">
                          <a:effectLst/>
                        </a:rPr>
                        <a:t>var</a:t>
                      </a:r>
                      <a:r>
                        <a:rPr lang="mr-IN" sz="1800" dirty="0">
                          <a:effectLst/>
                        </a:rPr>
                        <a:t>&gt;</a:t>
                      </a:r>
                    </a:p>
                  </a:txBody>
                  <a:tcPr marL="200779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 smtClean="0">
                          <a:effectLst/>
                        </a:rPr>
                        <a:t>定义一个变量</a:t>
                      </a:r>
                      <a:r>
                        <a:rPr lang="en-US" altLang="zh-CN" sz="1800" dirty="0" smtClean="0">
                          <a:effectLst/>
                        </a:rPr>
                        <a:t> (variable)</a:t>
                      </a:r>
                      <a:endParaRPr lang="en-US" sz="1800" dirty="0">
                        <a:effectLst/>
                      </a:endParaRPr>
                    </a:p>
                  </a:txBody>
                  <a:tcPr marL="100390" marR="100390" marT="100390" marB="10039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531139" y="673963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242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长度单位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80"/>
          </a:xfrm>
        </p:spPr>
        <p:txBody>
          <a:bodyPr/>
          <a:lstStyle/>
          <a:p>
            <a:r>
              <a:rPr lang="zh-CN" altLang="en-US" dirty="0" smtClean="0"/>
              <a:t>除了常见的像素</a:t>
            </a:r>
            <a:r>
              <a:rPr lang="en-US" altLang="zh-CN" dirty="0" smtClean="0"/>
              <a:t>(pixel)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,</a:t>
            </a:r>
            <a:r>
              <a:rPr lang="zh-CN" altLang="en-US" dirty="0" smtClean="0"/>
              <a:t> 和百分比 </a:t>
            </a:r>
            <a:r>
              <a:rPr lang="en-US" altLang="zh-CN" dirty="0" smtClean="0"/>
              <a:t>%</a:t>
            </a:r>
            <a:r>
              <a:rPr lang="zh-CN" altLang="en-US" dirty="0" smtClean="0"/>
              <a:t> 还有一些其他的长度单位。</a:t>
            </a:r>
            <a:endParaRPr lang="en-US" altLang="zh-CN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18171" y="2604599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FYI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89985"/>
              </p:ext>
            </p:extLst>
          </p:nvPr>
        </p:nvGraphicFramePr>
        <p:xfrm>
          <a:off x="1018171" y="3381708"/>
          <a:ext cx="9697743" cy="2610804"/>
        </p:xfrm>
        <a:graphic>
          <a:graphicData uri="http://schemas.openxmlformats.org/drawingml/2006/table">
            <a:tbl>
              <a:tblPr/>
              <a:tblGrid>
                <a:gridCol w="1162328"/>
                <a:gridCol w="8535415"/>
              </a:tblGrid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单位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描述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em</a:t>
                      </a: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相对于该元素的字号。</a:t>
                      </a:r>
                      <a:r>
                        <a:rPr lang="en-US" altLang="zh-CN" sz="1600" dirty="0" smtClean="0">
                          <a:effectLst/>
                        </a:rPr>
                        <a:t>2em</a:t>
                      </a:r>
                      <a:r>
                        <a:rPr lang="zh-CN" altLang="en-US" sz="1600" dirty="0" smtClean="0">
                          <a:effectLst/>
                        </a:rPr>
                        <a:t>表示是元素字号的两倍大。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相对于视窗宽度的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vh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相对于视窗高度的</a:t>
                      </a:r>
                      <a:r>
                        <a:rPr lang="en-US" altLang="zh-CN" sz="1600" dirty="0" smtClean="0">
                          <a:effectLst/>
                        </a:rPr>
                        <a:t>1%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vmin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dirty="0" smtClean="0">
                          <a:effectLst/>
                        </a:rPr>
                        <a:t>相对于视窗长度和高度中较短的</a:t>
                      </a:r>
                      <a:r>
                        <a:rPr lang="en-US" altLang="zh-CN" sz="1600" dirty="0" smtClean="0">
                          <a:effectLst/>
                        </a:rPr>
                        <a:t>1%</a:t>
                      </a:r>
                      <a:endParaRPr lang="en-US" sz="1600" dirty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1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vmax</a:t>
                      </a:r>
                      <a:endParaRPr lang="en-US" sz="1600" dirty="0">
                        <a:effectLst/>
                      </a:endParaRPr>
                    </a:p>
                  </a:txBody>
                  <a:tcPr marL="185163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ffectLst/>
                        </a:rPr>
                        <a:t>相对于视窗长度和高度中较长的</a:t>
                      </a:r>
                      <a:r>
                        <a:rPr lang="en-US" altLang="zh-CN" sz="1600" dirty="0" smtClean="0">
                          <a:effectLst/>
                        </a:rPr>
                        <a:t>1%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92582" marR="92582" marT="92582" marB="9258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400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Mangal</vt:lpstr>
      <vt:lpstr>宋体</vt:lpstr>
      <vt:lpstr>Arial</vt:lpstr>
      <vt:lpstr>Office 主题</vt:lpstr>
      <vt:lpstr>框模型</vt:lpstr>
      <vt:lpstr>HTML 实体编码</vt:lpstr>
      <vt:lpstr>PowerPoint Presentation</vt:lpstr>
      <vt:lpstr>&lt;code&gt;</vt:lpstr>
      <vt:lpstr>常见的 phrase tag</vt:lpstr>
      <vt:lpstr>CSS长度单位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kaycee</dc:creator>
  <cp:lastModifiedBy>Yu Zhibin</cp:lastModifiedBy>
  <cp:revision>19</cp:revision>
  <dcterms:created xsi:type="dcterms:W3CDTF">2017-11-08T11:00:00Z</dcterms:created>
  <dcterms:modified xsi:type="dcterms:W3CDTF">2017-12-09T05:34:47Z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