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1"/>
  </p:notesMasterIdLst>
  <p:sldIdLst>
    <p:sldId id="266" r:id="rId2"/>
    <p:sldId id="267" r:id="rId3"/>
    <p:sldId id="278" r:id="rId4"/>
    <p:sldId id="268" r:id="rId5"/>
    <p:sldId id="271" r:id="rId6"/>
    <p:sldId id="269" r:id="rId7"/>
    <p:sldId id="275" r:id="rId8"/>
    <p:sldId id="277" r:id="rId9"/>
    <p:sldId id="272" r:id="rId10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0" autoAdjust="0"/>
    <p:restoredTop sz="89003" autoAdjust="0"/>
  </p:normalViewPr>
  <p:slideViewPr>
    <p:cSldViewPr snapToGrid="0">
      <p:cViewPr varScale="1">
        <p:scale>
          <a:sx n="60" d="100"/>
          <a:sy n="60" d="100"/>
        </p:scale>
        <p:origin x="8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v: viewport </a:t>
            </a:r>
            <a:r>
              <a:rPr lang="zh-CN" altLang="en-US" dirty="0"/>
              <a:t>浏览器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950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224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27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22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25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08160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8364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9787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55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66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55191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43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485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框模型</a:t>
            </a:r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第四课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168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实体编码</a:t>
            </a:r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47371" y="1389893"/>
            <a:ext cx="8232564" cy="35935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小于号 </a:t>
            </a:r>
            <a:r>
              <a:rPr lang="en-SG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&lt;“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 大于号 </a:t>
            </a:r>
            <a:r>
              <a:rPr lang="en-SG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&gt;”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在使用时可能导致浏览器将其与其他标签搞混。比如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SG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&lt;p&gt; 5 &lt; 6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5 &gt; 4 &lt;/p&gt;”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因此，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当中使用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(less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than)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或者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&amp;#60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表示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endParaRPr lang="en-SG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SG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(greater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than)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或者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&amp;#62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表示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是两个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实体。所有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实体都用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实体名称 或者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&amp;#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实体编号来表示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036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实体编码</a:t>
            </a:r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47371" y="1389893"/>
            <a:ext cx="8232564" cy="35935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实体编码</a:t>
            </a:r>
            <a:endParaRPr lang="en-SG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标签</a:t>
            </a:r>
            <a:endParaRPr lang="en-SG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边框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952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220492"/>
              </p:ext>
            </p:extLst>
          </p:nvPr>
        </p:nvGraphicFramePr>
        <p:xfrm>
          <a:off x="609599" y="513346"/>
          <a:ext cx="8229926" cy="5848801"/>
        </p:xfrm>
        <a:graphic>
          <a:graphicData uri="http://schemas.openxmlformats.org/drawingml/2006/table">
            <a:tbl>
              <a:tblPr/>
              <a:tblGrid>
                <a:gridCol w="721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5914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>
                          <a:effectLst/>
                        </a:rPr>
                        <a:t>效果</a:t>
                      </a:r>
                      <a:endParaRPr lang="en-US" sz="1800" dirty="0">
                        <a:effectLst/>
                      </a:endParaRPr>
                    </a:p>
                  </a:txBody>
                  <a:tcPr marL="136406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>
                          <a:effectLst/>
                        </a:rPr>
                        <a:t>描述</a:t>
                      </a:r>
                      <a:endParaRPr lang="en-US" sz="1800" dirty="0">
                        <a:effectLst/>
                      </a:endParaRP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>
                          <a:effectLst/>
                        </a:rPr>
                        <a:t>实体名称</a:t>
                      </a:r>
                      <a:endParaRPr lang="en-US" sz="1800" dirty="0">
                        <a:effectLst/>
                      </a:endParaRP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>
                          <a:effectLst/>
                        </a:rPr>
                        <a:t>实体编号</a:t>
                      </a:r>
                      <a:endParaRPr lang="en-US" sz="1800">
                        <a:effectLst/>
                      </a:endParaRP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914">
                <a:tc>
                  <a:txBody>
                    <a:bodyPr/>
                    <a:lstStyle/>
                    <a:p>
                      <a:pPr algn="l" fontAlgn="t"/>
                      <a:endParaRPr lang="en-US" sz="1800">
                        <a:effectLst/>
                      </a:endParaRPr>
                    </a:p>
                  </a:txBody>
                  <a:tcPr marL="136406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non-breaking space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&amp;nbsp;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>
                          <a:effectLst/>
                        </a:rPr>
                        <a:t>&amp;#160;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914">
                <a:tc>
                  <a:txBody>
                    <a:bodyPr/>
                    <a:lstStyle/>
                    <a:p>
                      <a:pPr algn="l" fontAlgn="t"/>
                      <a:r>
                        <a:rPr lang="mr-IN" sz="1800">
                          <a:effectLst/>
                        </a:rPr>
                        <a:t>&lt;</a:t>
                      </a:r>
                    </a:p>
                  </a:txBody>
                  <a:tcPr marL="136406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less than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>
                          <a:effectLst/>
                        </a:rPr>
                        <a:t>&amp;lt;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>
                          <a:effectLst/>
                        </a:rPr>
                        <a:t>&amp;#60;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914">
                <a:tc>
                  <a:txBody>
                    <a:bodyPr/>
                    <a:lstStyle/>
                    <a:p>
                      <a:pPr algn="l" fontAlgn="t"/>
                      <a:r>
                        <a:rPr lang="mr-IN" sz="1800">
                          <a:effectLst/>
                        </a:rPr>
                        <a:t>&gt;</a:t>
                      </a:r>
                    </a:p>
                  </a:txBody>
                  <a:tcPr marL="136406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greater than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>
                          <a:effectLst/>
                        </a:rPr>
                        <a:t>&amp;gt;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>
                          <a:effectLst/>
                        </a:rPr>
                        <a:t>&amp;#62;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914"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>
                          <a:effectLst/>
                        </a:rPr>
                        <a:t>&amp;</a:t>
                      </a:r>
                    </a:p>
                  </a:txBody>
                  <a:tcPr marL="136406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ampersand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800">
                          <a:effectLst/>
                        </a:rPr>
                        <a:t>&amp;amp;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>
                          <a:effectLst/>
                        </a:rPr>
                        <a:t>&amp;#38;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598">
                <a:tc>
                  <a:txBody>
                    <a:bodyPr/>
                    <a:lstStyle/>
                    <a:p>
                      <a:pPr algn="l" fontAlgn="t"/>
                      <a:r>
                        <a:rPr lang="mr-IN" sz="1800">
                          <a:effectLst/>
                        </a:rPr>
                        <a:t>"</a:t>
                      </a:r>
                    </a:p>
                  </a:txBody>
                  <a:tcPr marL="136406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double quotation mark 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&amp;</a:t>
                      </a:r>
                      <a:r>
                        <a:rPr lang="en-US" sz="1800" dirty="0" err="1">
                          <a:effectLst/>
                        </a:rPr>
                        <a:t>quot</a:t>
                      </a:r>
                      <a:r>
                        <a:rPr lang="en-US" sz="1800" dirty="0">
                          <a:effectLst/>
                        </a:rPr>
                        <a:t>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>
                          <a:effectLst/>
                        </a:rPr>
                        <a:t>&amp;#34;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0149">
                <a:tc>
                  <a:txBody>
                    <a:bodyPr/>
                    <a:lstStyle/>
                    <a:p>
                      <a:pPr algn="l" fontAlgn="t"/>
                      <a:r>
                        <a:rPr lang="mr-IN" sz="1800">
                          <a:effectLst/>
                        </a:rPr>
                        <a:t>'</a:t>
                      </a:r>
                    </a:p>
                  </a:txBody>
                  <a:tcPr marL="136406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single quotation mark (apostrophe) 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&amp;apos;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>
                          <a:effectLst/>
                        </a:rPr>
                        <a:t>&amp;#39;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9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¢</a:t>
                      </a:r>
                    </a:p>
                  </a:txBody>
                  <a:tcPr marL="136406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cent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&amp;cent;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>
                          <a:effectLst/>
                        </a:rPr>
                        <a:t>&amp;#162;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9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£</a:t>
                      </a:r>
                    </a:p>
                  </a:txBody>
                  <a:tcPr marL="136406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pound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&amp;pound;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>
                          <a:effectLst/>
                        </a:rPr>
                        <a:t>&amp;#163;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9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¥</a:t>
                      </a:r>
                    </a:p>
                  </a:txBody>
                  <a:tcPr marL="136406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yen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>
                          <a:effectLst/>
                        </a:rPr>
                        <a:t>&amp;yen;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>
                          <a:effectLst/>
                        </a:rPr>
                        <a:t>&amp;#165;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5914"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>
                          <a:effectLst/>
                        </a:rPr>
                        <a:t>€</a:t>
                      </a:r>
                    </a:p>
                  </a:txBody>
                  <a:tcPr marL="136406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euro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&amp;euro;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cs-CZ" sz="1800">
                          <a:effectLst/>
                        </a:rPr>
                        <a:t>&amp;#8364;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5914"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>
                          <a:effectLst/>
                        </a:rPr>
                        <a:t>©</a:t>
                      </a:r>
                    </a:p>
                  </a:txBody>
                  <a:tcPr marL="136406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copyright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&amp;copy;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>
                          <a:effectLst/>
                        </a:rPr>
                        <a:t>&amp;#169;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59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®</a:t>
                      </a:r>
                    </a:p>
                  </a:txBody>
                  <a:tcPr marL="136406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registered trademark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>
                          <a:effectLst/>
                        </a:rPr>
                        <a:t>&amp;reg;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 dirty="0">
                          <a:effectLst/>
                        </a:rPr>
                        <a:t>&amp;#174;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552944" y="51334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拓展知识</a:t>
            </a:r>
            <a:endParaRPr lang="en-GB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19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常见的标签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355541"/>
              </p:ext>
            </p:extLst>
          </p:nvPr>
        </p:nvGraphicFramePr>
        <p:xfrm>
          <a:off x="838200" y="2338444"/>
          <a:ext cx="10515599" cy="3325700"/>
        </p:xfrm>
        <a:graphic>
          <a:graphicData uri="http://schemas.openxmlformats.org/drawingml/2006/table">
            <a:tbl>
              <a:tblPr/>
              <a:tblGrid>
                <a:gridCol w="210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4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831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标签</a:t>
                      </a:r>
                      <a:endParaRPr lang="en-US" sz="18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00779" marR="100390" marT="100390" marB="10039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描述</a:t>
                      </a:r>
                      <a:endParaRPr lang="en-US" sz="18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00390" marR="100390" marT="100390" marB="10039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831">
                <a:tc>
                  <a:txBody>
                    <a:bodyPr/>
                    <a:lstStyle/>
                    <a:p>
                      <a:pPr algn="l" fontAlgn="t"/>
                      <a:r>
                        <a:rPr lang="mr-IN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&lt;em&gt;</a:t>
                      </a:r>
                    </a:p>
                  </a:txBody>
                  <a:tcPr marL="200779" marR="100390" marT="100390" marB="10039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表示成强调的文字</a:t>
                      </a:r>
                      <a:r>
                        <a:rPr lang="en-US" altLang="zh-CN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(emphasized)</a:t>
                      </a:r>
                      <a:endParaRPr lang="en-US" sz="18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00390" marR="100390" marT="100390" marB="10039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83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&lt;strong&gt;</a:t>
                      </a:r>
                    </a:p>
                  </a:txBody>
                  <a:tcPr marL="200779" marR="100390" marT="100390" marB="10039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定义重要的文字</a:t>
                      </a:r>
                      <a:r>
                        <a:rPr lang="en-US" altLang="zh-CN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endParaRPr lang="en-US" sz="18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00390" marR="100390" marT="100390" marB="10039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83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&lt;code&gt;</a:t>
                      </a:r>
                    </a:p>
                  </a:txBody>
                  <a:tcPr marL="200779" marR="100390" marT="100390" marB="10039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定义计算机代码</a:t>
                      </a:r>
                      <a:endParaRPr lang="en-US" sz="18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00390" marR="100390" marT="100390" marB="10039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83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&lt;samp&gt;</a:t>
                      </a:r>
                    </a:p>
                  </a:txBody>
                  <a:tcPr marL="200779" marR="100390" marT="100390" marB="10039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定义计算机的输出示例</a:t>
                      </a:r>
                      <a:r>
                        <a:rPr lang="en-US" altLang="zh-CN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(sample</a:t>
                      </a:r>
                      <a:r>
                        <a:rPr lang="en-US" altLang="zh-CN" sz="1800" baseline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output)</a:t>
                      </a:r>
                      <a:endParaRPr lang="en-US" sz="18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00390" marR="100390" marT="100390" marB="10039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831">
                <a:tc>
                  <a:txBody>
                    <a:bodyPr/>
                    <a:lstStyle/>
                    <a:p>
                      <a:pPr algn="l" fontAlgn="t"/>
                      <a:r>
                        <a:rPr lang="mr-IN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&lt;kbd&gt;</a:t>
                      </a:r>
                    </a:p>
                  </a:txBody>
                  <a:tcPr marL="200779" marR="100390" marT="100390" marB="10039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定义键盘输入</a:t>
                      </a:r>
                      <a:r>
                        <a:rPr lang="en-US" altLang="zh-CN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(keyboard input)</a:t>
                      </a:r>
                      <a:endParaRPr lang="en-US" sz="18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00390" marR="100390" marT="100390" marB="10039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831">
                <a:tc>
                  <a:txBody>
                    <a:bodyPr/>
                    <a:lstStyle/>
                    <a:p>
                      <a:pPr algn="l" fontAlgn="t"/>
                      <a:r>
                        <a:rPr lang="mr-IN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&lt;</a:t>
                      </a:r>
                      <a:r>
                        <a:rPr lang="mr-IN" sz="1800" dirty="0" err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var</a:t>
                      </a:r>
                      <a:r>
                        <a:rPr lang="mr-IN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&gt;</a:t>
                      </a:r>
                    </a:p>
                  </a:txBody>
                  <a:tcPr marL="200779" marR="100390" marT="100390" marB="10039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定义一个变量</a:t>
                      </a:r>
                      <a:r>
                        <a:rPr lang="en-US" altLang="zh-CN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(variable)</a:t>
                      </a:r>
                      <a:endParaRPr lang="en-US" sz="18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00390" marR="100390" marT="100390" marB="10039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531139" y="673963"/>
            <a:ext cx="8226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FYI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242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&lt;code&gt;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632204"/>
            <a:ext cx="8987475" cy="3593591"/>
          </a:xfrm>
        </p:spPr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&lt;code&gt;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是一个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标签，用来表示一段计算机代码。它的效果是将文字变成等宽字体（代码的字体）。也就是说，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&lt;code&gt;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标签对应的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code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font-family: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monospace;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pPr marL="457200" lvl="1" indent="0">
              <a:buNone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这是大多数浏览器对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&lt;code&gt;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标签定义的默认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属性。显然，我们可以通过改变其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来达到同样或更好的效果。</a:t>
            </a:r>
            <a:endParaRPr lang="en-SG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591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6662C9-CBF2-4060-8CD9-A8EE5A69E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1508200"/>
            <a:ext cx="6294120" cy="460316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7D0275B-5AB8-488A-8819-53773184C2AF}"/>
              </a:ext>
            </a:extLst>
          </p:cNvPr>
          <p:cNvGrpSpPr/>
          <p:nvPr/>
        </p:nvGrpSpPr>
        <p:grpSpPr>
          <a:xfrm>
            <a:off x="5344662" y="1597322"/>
            <a:ext cx="2446823" cy="2622400"/>
            <a:chOff x="5334030" y="991266"/>
            <a:chExt cx="2446823" cy="26224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FBFB64-BDB5-4CE3-8C81-61455DCDB2C8}"/>
                </a:ext>
              </a:extLst>
            </p:cNvPr>
            <p:cNvSpPr txBox="1"/>
            <p:nvPr/>
          </p:nvSpPr>
          <p:spPr>
            <a:xfrm>
              <a:off x="5334030" y="3244334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文字内容本身</a:t>
              </a:r>
              <a:endParaRPr lang="en-SG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75B171-ABED-424B-8AB8-9C2E385554D7}"/>
                </a:ext>
              </a:extLst>
            </p:cNvPr>
            <p:cNvSpPr txBox="1"/>
            <p:nvPr/>
          </p:nvSpPr>
          <p:spPr>
            <a:xfrm>
              <a:off x="6903690" y="214544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内边距</a:t>
              </a:r>
              <a:endParaRPr lang="en-SG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8A84A1-D74F-4D65-A13D-62B00362D724}"/>
                </a:ext>
              </a:extLst>
            </p:cNvPr>
            <p:cNvSpPr txBox="1"/>
            <p:nvPr/>
          </p:nvSpPr>
          <p:spPr>
            <a:xfrm>
              <a:off x="6695940" y="15082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边框</a:t>
              </a:r>
              <a:endParaRPr lang="en-SG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EC7CC9-9B44-4F95-9A0C-FA676627FE64}"/>
                </a:ext>
              </a:extLst>
            </p:cNvPr>
            <p:cNvSpPr txBox="1"/>
            <p:nvPr/>
          </p:nvSpPr>
          <p:spPr>
            <a:xfrm>
              <a:off x="6698948" y="99126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外边距</a:t>
              </a:r>
              <a:endParaRPr lang="en-SG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47906FC5-BA40-422E-90C2-FD9715C04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边框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03159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21EB-6326-415B-A315-454E5486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框</a:t>
            </a:r>
            <a:r>
              <a:rPr lang="zh-CN" altLang="en-US" dirty="0"/>
              <a:t>（</a:t>
            </a:r>
            <a:r>
              <a:rPr lang="en-SG" altLang="zh-CN" dirty="0"/>
              <a:t>box</a:t>
            </a:r>
            <a:r>
              <a:rPr lang="zh-CN" altLang="en-US" dirty="0"/>
              <a:t>）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E78EC-E4D3-47AD-A5BB-C0DE7B3CB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块级元素</a:t>
            </a:r>
            <a:endParaRPr lang="en-SG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自动换行</a:t>
            </a:r>
            <a:endParaRPr lang="en-SG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行内元素</a:t>
            </a:r>
            <a:endParaRPr lang="en-SG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效果： </a:t>
            </a:r>
            <a:r>
              <a:rPr lang="en-SG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display</a:t>
            </a: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分栏效果</a:t>
            </a:r>
            <a:endParaRPr lang="en-SG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42869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长度单位</a:t>
            </a:r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422" y="1537396"/>
            <a:ext cx="9992833" cy="997980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除了常见的像素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(pixel)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px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和百分比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%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还有一些其他的长度单位。</a:t>
            </a:r>
            <a:endParaRPr lang="en-SG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比如： </a:t>
            </a:r>
            <a:r>
              <a:rPr lang="en-SG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width: 40vw;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91966" y="255892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拓展</a:t>
            </a:r>
            <a:endParaRPr lang="en-GB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036045"/>
              </p:ext>
            </p:extLst>
          </p:nvPr>
        </p:nvGraphicFramePr>
        <p:xfrm>
          <a:off x="1491966" y="3346734"/>
          <a:ext cx="9697743" cy="2610804"/>
        </p:xfrm>
        <a:graphic>
          <a:graphicData uri="http://schemas.openxmlformats.org/drawingml/2006/table">
            <a:tbl>
              <a:tblPr/>
              <a:tblGrid>
                <a:gridCol w="116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5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134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单位</a:t>
                      </a:r>
                      <a:endParaRPr lang="en-US" sz="16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85163" marR="92582" marT="92582" marB="9258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描述</a:t>
                      </a:r>
                      <a:endParaRPr lang="en-US" sz="16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2582" marR="92582" marT="92582" marB="9258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em</a:t>
                      </a:r>
                    </a:p>
                  </a:txBody>
                  <a:tcPr marL="185163" marR="92582" marT="92582" marB="9258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相对于该元素的字号。</a:t>
                      </a:r>
                      <a:r>
                        <a:rPr lang="en-US" altLang="zh-CN" sz="16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2em</a:t>
                      </a:r>
                      <a:r>
                        <a:rPr lang="zh-CN" altLang="en-US" sz="16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表示是元素字号的两倍大。</a:t>
                      </a:r>
                      <a:endParaRPr lang="en-US" sz="16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2582" marR="92582" marT="92582" marB="9258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vw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185163" marR="92582" marT="92582" marB="9258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相对于视窗宽度的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1%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92582" marR="92582" marT="92582" marB="9258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vh</a:t>
                      </a:r>
                      <a:endParaRPr lang="en-US" sz="16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85163" marR="92582" marT="92582" marB="9258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相对于视窗高度的</a:t>
                      </a:r>
                      <a:r>
                        <a:rPr lang="en-US" altLang="zh-CN" sz="16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1%</a:t>
                      </a:r>
                      <a:endParaRPr lang="en-US" sz="16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2582" marR="92582" marT="92582" marB="9258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vmin</a:t>
                      </a:r>
                      <a:endParaRPr lang="en-US" sz="16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85163" marR="92582" marT="92582" marB="9258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相对于视窗长度和高度中较短的</a:t>
                      </a:r>
                      <a:r>
                        <a:rPr lang="en-US" altLang="zh-CN" sz="16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1%</a:t>
                      </a:r>
                      <a:endParaRPr lang="en-US" sz="16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2582" marR="92582" marT="92582" marB="9258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vmax</a:t>
                      </a:r>
                      <a:endParaRPr lang="en-US" sz="16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85163" marR="92582" marT="92582" marB="9258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相对于视窗长度和高度中较长的</a:t>
                      </a:r>
                      <a:r>
                        <a:rPr lang="en-US" altLang="zh-CN" sz="16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1%</a:t>
                      </a:r>
                      <a:endParaRPr lang="en-US" sz="16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2582" marR="92582" marT="92582" marB="9258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1426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443</TotalTime>
  <Words>588</Words>
  <Application>Microsoft Office PowerPoint</Application>
  <PresentationFormat>Widescreen</PresentationFormat>
  <Paragraphs>114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Microsoft YaHei</vt:lpstr>
      <vt:lpstr>宋体</vt:lpstr>
      <vt:lpstr>华文中宋</vt:lpstr>
      <vt:lpstr>Arial</vt:lpstr>
      <vt:lpstr>Calibri</vt:lpstr>
      <vt:lpstr>Corbel</vt:lpstr>
      <vt:lpstr>Gill Sans MT</vt:lpstr>
      <vt:lpstr>Impact</vt:lpstr>
      <vt:lpstr>Mangal</vt:lpstr>
      <vt:lpstr>Badge</vt:lpstr>
      <vt:lpstr>框模型</vt:lpstr>
      <vt:lpstr>HTML 实体编码</vt:lpstr>
      <vt:lpstr>HTML 实体编码</vt:lpstr>
      <vt:lpstr>PowerPoint Presentation</vt:lpstr>
      <vt:lpstr>常见的标签</vt:lpstr>
      <vt:lpstr>&lt;code&gt;</vt:lpstr>
      <vt:lpstr>边框</vt:lpstr>
      <vt:lpstr>框（box）</vt:lpstr>
      <vt:lpstr>CSS长度单位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kaycee</dc:creator>
  <cp:lastModifiedBy>Chen Xiangyun</cp:lastModifiedBy>
  <cp:revision>30</cp:revision>
  <dcterms:created xsi:type="dcterms:W3CDTF">2017-11-08T11:00:00Z</dcterms:created>
  <dcterms:modified xsi:type="dcterms:W3CDTF">2017-12-17T09:40:20Z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