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90" name="Shape 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제목 슬라이드">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제목 및 세로 텍스트">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세로 제목 및 텍스트">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제목 및 내용">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구역 머리글">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Arial"/>
              <a:buNone/>
              <a:defRPr b="1" i="0" sz="4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콘텐츠 2개">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비교">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제목만">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빈 화면">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캡션 있는 콘텐츠">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캡션 있는 그림">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E:\고화질_배경화면_공부자극_이미지_04.jpg" id="84" name="Shape 84"/>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85" name="Shape 85"/>
          <p:cNvSpPr/>
          <p:nvPr/>
        </p:nvSpPr>
        <p:spPr>
          <a:xfrm>
            <a:off x="0" y="0"/>
            <a:ext cx="6929454" cy="6858000"/>
          </a:xfrm>
          <a:prstGeom prst="rect">
            <a:avLst/>
          </a:prstGeom>
          <a:solidFill>
            <a:schemeClr val="lt1">
              <a:alpha val="49803"/>
            </a:scheme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86" name="Shape 86"/>
          <p:cNvSpPr txBox="1"/>
          <p:nvPr/>
        </p:nvSpPr>
        <p:spPr>
          <a:xfrm>
            <a:off x="1300151" y="1748371"/>
            <a:ext cx="5397631" cy="2092881"/>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8000" u="none" cap="none" strike="noStrike">
                <a:solidFill>
                  <a:schemeClr val="dk1"/>
                </a:solidFill>
                <a:latin typeface="Arial"/>
                <a:ea typeface="Arial"/>
                <a:cs typeface="Arial"/>
                <a:sym typeface="Arial"/>
              </a:rPr>
              <a:t>FariyTale</a:t>
            </a:r>
          </a:p>
          <a:p>
            <a:pPr indent="0" lvl="0" marL="0" marR="0" rtl="0" algn="ctr">
              <a:spcBef>
                <a:spcPts val="0"/>
              </a:spcBef>
              <a:buNone/>
            </a:pPr>
            <a:r>
              <a:rPr lang="en-US" sz="5000">
                <a:solidFill>
                  <a:schemeClr val="dk1"/>
                </a:solidFill>
                <a:latin typeface="Arial"/>
                <a:ea typeface="Arial"/>
                <a:cs typeface="Arial"/>
                <a:sym typeface="Arial"/>
              </a:rPr>
              <a:t>: virus</a:t>
            </a:r>
          </a:p>
        </p:txBody>
      </p:sp>
      <p:sp>
        <p:nvSpPr>
          <p:cNvPr id="87" name="Shape 87"/>
          <p:cNvSpPr txBox="1"/>
          <p:nvPr/>
        </p:nvSpPr>
        <p:spPr>
          <a:xfrm>
            <a:off x="141175" y="4241075"/>
            <a:ext cx="6716700" cy="831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Cantata One"/>
                <a:ea typeface="Cantata One"/>
                <a:cs typeface="Cantata One"/>
                <a:sym typeface="Cantata One"/>
              </a:rPr>
              <a:t>동화 속에 침투한 바이러스를 막아라!</a:t>
            </a:r>
          </a:p>
          <a:p>
            <a:pPr indent="0" lvl="0" marL="0" marR="0" rtl="0" algn="l">
              <a:spcBef>
                <a:spcPts val="0"/>
              </a:spcBef>
              <a:buNone/>
            </a:pPr>
            <a:r>
              <a:rPr lang="en-US" sz="2400">
                <a:solidFill>
                  <a:schemeClr val="dk1"/>
                </a:solidFill>
                <a:latin typeface="Cantata One"/>
                <a:ea typeface="Cantata One"/>
                <a:cs typeface="Cantata One"/>
                <a:sym typeface="Cantata One"/>
              </a:rPr>
              <a:t>동화 속 캐릭터</a:t>
            </a:r>
            <a:r>
              <a:rPr lang="en-US" sz="2400">
                <a:solidFill>
                  <a:schemeClr val="dk1"/>
                </a:solidFill>
                <a:latin typeface="Cantata One"/>
                <a:ea typeface="Cantata One"/>
                <a:cs typeface="Cantata One"/>
                <a:sym typeface="Cantata One"/>
              </a:rPr>
              <a:t> 이용한 전략 타워 디펜스 게임</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E:\고화질_배경화면_공부자극_이미지_04.jpg" id="176" name="Shape 176"/>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77" name="Shape 177"/>
          <p:cNvSpPr/>
          <p:nvPr/>
        </p:nvSpPr>
        <p:spPr>
          <a:xfrm>
            <a:off x="571472" y="428604"/>
            <a:ext cx="8072400" cy="59295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78" name="Shape 178"/>
          <p:cNvCxnSpPr/>
          <p:nvPr/>
        </p:nvCxnSpPr>
        <p:spPr>
          <a:xfrm>
            <a:off x="571472" y="1141396"/>
            <a:ext cx="8072400" cy="1500"/>
          </a:xfrm>
          <a:prstGeom prst="straightConnector1">
            <a:avLst/>
          </a:prstGeom>
          <a:noFill/>
          <a:ln cap="flat" cmpd="sng" w="25400">
            <a:solidFill>
              <a:srgbClr val="953734"/>
            </a:solidFill>
            <a:prstDash val="solid"/>
            <a:round/>
            <a:headEnd len="med" w="med" type="none"/>
            <a:tailEnd len="med" w="med" type="none"/>
          </a:ln>
        </p:spPr>
      </p:cxnSp>
      <p:sp>
        <p:nvSpPr>
          <p:cNvPr id="179" name="Shape 179"/>
          <p:cNvSpPr txBox="1"/>
          <p:nvPr/>
        </p:nvSpPr>
        <p:spPr>
          <a:xfrm>
            <a:off x="571472" y="517548"/>
            <a:ext cx="3643200" cy="554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게임 흐름</a:t>
            </a:r>
          </a:p>
        </p:txBody>
      </p:sp>
      <p:sp>
        <p:nvSpPr>
          <p:cNvPr id="180" name="Shape 180"/>
          <p:cNvSpPr txBox="1"/>
          <p:nvPr/>
        </p:nvSpPr>
        <p:spPr>
          <a:xfrm>
            <a:off x="6641850" y="735000"/>
            <a:ext cx="41151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2</a:t>
            </a:r>
            <a:r>
              <a:rPr lang="en-US" sz="2000">
                <a:solidFill>
                  <a:schemeClr val="dk1"/>
                </a:solidFill>
                <a:latin typeface="Arial"/>
                <a:ea typeface="Arial"/>
                <a:cs typeface="Arial"/>
                <a:sym typeface="Arial"/>
              </a:rPr>
              <a:t> 게임</a:t>
            </a:r>
            <a:r>
              <a:rPr lang="en-US" sz="2000">
                <a:solidFill>
                  <a:schemeClr val="dk1"/>
                </a:solidFill>
              </a:rPr>
              <a:t> 시나리오</a:t>
            </a:r>
          </a:p>
        </p:txBody>
      </p:sp>
      <p:sp>
        <p:nvSpPr>
          <p:cNvPr id="181" name="Shape 181"/>
          <p:cNvSpPr txBox="1"/>
          <p:nvPr/>
        </p:nvSpPr>
        <p:spPr>
          <a:xfrm>
            <a:off x="1168950" y="3907850"/>
            <a:ext cx="5611200" cy="6546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AutoNum type="arabicPeriod"/>
            </a:pPr>
            <a:r>
              <a:rPr lang="en-US"/>
              <a:t>몬스터 등장</a:t>
            </a:r>
          </a:p>
          <a:p>
            <a:pPr indent="-317500" lvl="0" marL="457200" rtl="0">
              <a:spcBef>
                <a:spcPts val="0"/>
              </a:spcBef>
              <a:spcAft>
                <a:spcPts val="0"/>
              </a:spcAft>
              <a:buSzPts val="1400"/>
              <a:buAutoNum type="arabicPeriod"/>
            </a:pPr>
            <a:r>
              <a:rPr lang="en-US"/>
              <a:t>길따라 이동</a:t>
            </a:r>
          </a:p>
          <a:p>
            <a:pPr indent="-317500" lvl="0" marL="457200" rtl="0">
              <a:spcBef>
                <a:spcPts val="0"/>
              </a:spcBef>
              <a:spcAft>
                <a:spcPts val="0"/>
              </a:spcAft>
              <a:buSzPts val="1400"/>
              <a:buAutoNum type="arabicPeriod"/>
            </a:pPr>
            <a:r>
              <a:rPr lang="en-US"/>
              <a:t>몬스터를 잡으면 자원+경험치 획득</a:t>
            </a:r>
          </a:p>
          <a:p>
            <a:pPr indent="-317500" lvl="0" marL="457200" rtl="0">
              <a:spcBef>
                <a:spcPts val="0"/>
              </a:spcBef>
              <a:spcAft>
                <a:spcPts val="0"/>
              </a:spcAft>
              <a:buSzPts val="1400"/>
              <a:buAutoNum type="arabicPeriod"/>
            </a:pPr>
            <a:r>
              <a:rPr lang="en-US"/>
              <a:t>자원사용</a:t>
            </a:r>
          </a:p>
          <a:p>
            <a:pPr indent="-317500" lvl="0" marL="457200" rtl="0">
              <a:spcBef>
                <a:spcPts val="0"/>
              </a:spcBef>
              <a:buSzPts val="1400"/>
              <a:buAutoNum type="arabicPeriod"/>
            </a:pPr>
            <a:r>
              <a:rPr lang="en-US"/>
              <a:t>다잡으면 라운드 클리어</a:t>
            </a:r>
          </a:p>
          <a:p>
            <a:pPr indent="0" lvl="0" marL="0" rtl="0">
              <a:spcBef>
                <a:spcPts val="0"/>
              </a:spcBef>
              <a:buNone/>
            </a:pPr>
            <a:r>
              <a:rPr lang="en-US"/>
              <a:t>  6. 	라운드 대기 </a:t>
            </a:r>
          </a:p>
          <a:p>
            <a:pPr indent="0" lvl="0" marL="0" rtl="0">
              <a:spcBef>
                <a:spcPts val="0"/>
              </a:spcBef>
              <a:buNone/>
            </a:pPr>
            <a:r>
              <a:rPr lang="en-US"/>
              <a:t>  7.	반복</a:t>
            </a:r>
          </a:p>
          <a:p>
            <a:pPr indent="0" lvl="0" marL="0" rtl="0">
              <a:spcBef>
                <a:spcPts val="0"/>
              </a:spcBef>
              <a:buNone/>
            </a:pPr>
            <a:r>
              <a:t/>
            </a:r>
            <a:endParaRPr/>
          </a:p>
        </p:txBody>
      </p:sp>
      <p:pic>
        <p:nvPicPr>
          <p:cNvPr id="182" name="Shape 182"/>
          <p:cNvPicPr preferRelativeResize="0"/>
          <p:nvPr/>
        </p:nvPicPr>
        <p:blipFill>
          <a:blip r:embed="rId4">
            <a:alphaModFix/>
          </a:blip>
          <a:stretch>
            <a:fillRect/>
          </a:stretch>
        </p:blipFill>
        <p:spPr>
          <a:xfrm>
            <a:off x="1168950" y="1593100"/>
            <a:ext cx="4115100" cy="2314741"/>
          </a:xfrm>
          <a:prstGeom prst="rect">
            <a:avLst/>
          </a:prstGeom>
          <a:noFill/>
          <a:ln>
            <a:noFill/>
          </a:ln>
        </p:spPr>
      </p:pic>
      <p:pic>
        <p:nvPicPr>
          <p:cNvPr id="183" name="Shape 183"/>
          <p:cNvPicPr preferRelativeResize="0"/>
          <p:nvPr/>
        </p:nvPicPr>
        <p:blipFill>
          <a:blip r:embed="rId5">
            <a:alphaModFix/>
          </a:blip>
          <a:stretch>
            <a:fillRect/>
          </a:stretch>
        </p:blipFill>
        <p:spPr>
          <a:xfrm>
            <a:off x="4471175" y="3205900"/>
            <a:ext cx="4003900" cy="2314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descr="E:\고화질_배경화면_공부자극_이미지_04.jpg" id="188" name="Shape 188"/>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89" name="Shape 189"/>
          <p:cNvSpPr/>
          <p:nvPr/>
        </p:nvSpPr>
        <p:spPr>
          <a:xfrm>
            <a:off x="571472" y="428604"/>
            <a:ext cx="8072400" cy="59295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90" name="Shape 190"/>
          <p:cNvCxnSpPr/>
          <p:nvPr/>
        </p:nvCxnSpPr>
        <p:spPr>
          <a:xfrm>
            <a:off x="571472" y="1141396"/>
            <a:ext cx="8072400" cy="1500"/>
          </a:xfrm>
          <a:prstGeom prst="straightConnector1">
            <a:avLst/>
          </a:prstGeom>
          <a:noFill/>
          <a:ln cap="flat" cmpd="sng" w="25400">
            <a:solidFill>
              <a:srgbClr val="953734"/>
            </a:solidFill>
            <a:prstDash val="solid"/>
            <a:round/>
            <a:headEnd len="med" w="med" type="none"/>
            <a:tailEnd len="med" w="med" type="none"/>
          </a:ln>
        </p:spPr>
      </p:cxnSp>
      <p:sp>
        <p:nvSpPr>
          <p:cNvPr id="191" name="Shape 191"/>
          <p:cNvSpPr txBox="1"/>
          <p:nvPr/>
        </p:nvSpPr>
        <p:spPr>
          <a:xfrm>
            <a:off x="571472" y="517548"/>
            <a:ext cx="3643200" cy="554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게임 흐름</a:t>
            </a:r>
          </a:p>
        </p:txBody>
      </p:sp>
      <p:sp>
        <p:nvSpPr>
          <p:cNvPr id="192" name="Shape 192"/>
          <p:cNvSpPr txBox="1"/>
          <p:nvPr/>
        </p:nvSpPr>
        <p:spPr>
          <a:xfrm>
            <a:off x="6641850" y="735000"/>
            <a:ext cx="41151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2</a:t>
            </a:r>
            <a:r>
              <a:rPr lang="en-US" sz="2000">
                <a:solidFill>
                  <a:schemeClr val="dk1"/>
                </a:solidFill>
                <a:latin typeface="Arial"/>
                <a:ea typeface="Arial"/>
                <a:cs typeface="Arial"/>
                <a:sym typeface="Arial"/>
              </a:rPr>
              <a:t> 게임</a:t>
            </a:r>
            <a:r>
              <a:rPr lang="en-US" sz="2000">
                <a:solidFill>
                  <a:schemeClr val="dk1"/>
                </a:solidFill>
              </a:rPr>
              <a:t> 시나리오</a:t>
            </a:r>
          </a:p>
        </p:txBody>
      </p:sp>
      <p:sp>
        <p:nvSpPr>
          <p:cNvPr id="193" name="Shape 193"/>
          <p:cNvSpPr txBox="1"/>
          <p:nvPr/>
        </p:nvSpPr>
        <p:spPr>
          <a:xfrm>
            <a:off x="1201913" y="4830050"/>
            <a:ext cx="5611200" cy="6546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AutoNum type="arabicPeriod"/>
            </a:pPr>
            <a:r>
              <a:rPr lang="en-US"/>
              <a:t>몬스터가 끝에 다다를 경우 감염도 증가 .</a:t>
            </a:r>
          </a:p>
          <a:p>
            <a:pPr indent="-317500" lvl="0" marL="457200" rtl="0">
              <a:spcBef>
                <a:spcPts val="0"/>
              </a:spcBef>
              <a:buSzPts val="1400"/>
              <a:buAutoNum type="arabicPeriod"/>
            </a:pPr>
            <a:r>
              <a:rPr lang="en-US"/>
              <a:t>감염도 수치 가득찰 경우 게임오버</a:t>
            </a:r>
          </a:p>
        </p:txBody>
      </p:sp>
      <p:pic>
        <p:nvPicPr>
          <p:cNvPr id="194" name="Shape 194"/>
          <p:cNvPicPr preferRelativeResize="0"/>
          <p:nvPr/>
        </p:nvPicPr>
        <p:blipFill>
          <a:blip r:embed="rId4">
            <a:alphaModFix/>
          </a:blip>
          <a:stretch>
            <a:fillRect/>
          </a:stretch>
        </p:blipFill>
        <p:spPr>
          <a:xfrm>
            <a:off x="1584612" y="1393025"/>
            <a:ext cx="5974800" cy="336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descr="E:\고화질_배경화면_공부자극_이미지_04.jpg" id="92" name="Shape 92"/>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93" name="Shape 93"/>
          <p:cNvSpPr/>
          <p:nvPr/>
        </p:nvSpPr>
        <p:spPr>
          <a:xfrm>
            <a:off x="571472" y="428604"/>
            <a:ext cx="8072400" cy="59295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94" name="Shape 94"/>
          <p:cNvCxnSpPr/>
          <p:nvPr/>
        </p:nvCxnSpPr>
        <p:spPr>
          <a:xfrm>
            <a:off x="571472" y="1141396"/>
            <a:ext cx="8072400" cy="1500"/>
          </a:xfrm>
          <a:prstGeom prst="straightConnector1">
            <a:avLst/>
          </a:prstGeom>
          <a:noFill/>
          <a:ln cap="flat" cmpd="sng" w="25400">
            <a:solidFill>
              <a:srgbClr val="953734"/>
            </a:solidFill>
            <a:prstDash val="solid"/>
            <a:round/>
            <a:headEnd len="med" w="med" type="none"/>
            <a:tailEnd len="med" w="med" type="none"/>
          </a:ln>
        </p:spPr>
      </p:cxnSp>
      <p:sp>
        <p:nvSpPr>
          <p:cNvPr id="95" name="Shape 95"/>
          <p:cNvSpPr txBox="1"/>
          <p:nvPr/>
        </p:nvSpPr>
        <p:spPr>
          <a:xfrm>
            <a:off x="571472" y="517548"/>
            <a:ext cx="3643200" cy="554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목차</a:t>
            </a:r>
          </a:p>
        </p:txBody>
      </p:sp>
      <p:sp>
        <p:nvSpPr>
          <p:cNvPr id="96" name="Shape 96"/>
          <p:cNvSpPr txBox="1"/>
          <p:nvPr/>
        </p:nvSpPr>
        <p:spPr>
          <a:xfrm>
            <a:off x="642910" y="1285860"/>
            <a:ext cx="7858200" cy="25854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ts val="1800"/>
              <a:buFont typeface="Arial"/>
              <a:buAutoNum type="arabicPeriod"/>
            </a:pPr>
            <a:r>
              <a:rPr lang="en-US" sz="1800">
                <a:solidFill>
                  <a:schemeClr val="dk1"/>
                </a:solidFill>
              </a:rPr>
              <a:t>게임 화면</a:t>
            </a:r>
            <a:br>
              <a:rPr lang="en-US" sz="1800">
                <a:solidFill>
                  <a:schemeClr val="dk1"/>
                </a:solidFill>
              </a:rPr>
            </a:br>
          </a:p>
          <a:p>
            <a:pPr indent="-342900" lvl="1" marL="914400" marR="0" rtl="0" algn="l">
              <a:spcBef>
                <a:spcPts val="0"/>
              </a:spcBef>
              <a:buClr>
                <a:schemeClr val="dk1"/>
              </a:buClr>
              <a:buSzPts val="1800"/>
              <a:buFont typeface="Arial"/>
              <a:buChar char="○"/>
            </a:pPr>
            <a:r>
              <a:rPr lang="en-US" sz="1800">
                <a:solidFill>
                  <a:schemeClr val="dk1"/>
                </a:solidFill>
              </a:rPr>
              <a:t>PC 화면</a:t>
            </a:r>
          </a:p>
          <a:p>
            <a:pPr indent="-342900" lvl="1" marL="914400" marR="0" rtl="0" algn="l">
              <a:spcBef>
                <a:spcPts val="0"/>
              </a:spcBef>
              <a:buClr>
                <a:schemeClr val="dk1"/>
              </a:buClr>
              <a:buSzPts val="1800"/>
              <a:buFont typeface="Arial"/>
              <a:buChar char="○"/>
            </a:pPr>
            <a:r>
              <a:rPr lang="en-US" sz="1800">
                <a:solidFill>
                  <a:schemeClr val="dk1"/>
                </a:solidFill>
              </a:rPr>
              <a:t>모바일 화면</a:t>
            </a:r>
            <a:br>
              <a:rPr lang="en-US" sz="1800">
                <a:solidFill>
                  <a:schemeClr val="dk1"/>
                </a:solidFill>
              </a:rPr>
            </a:br>
          </a:p>
          <a:p>
            <a:pPr indent="-342900" lvl="0" marL="342900" marR="0" rtl="0" algn="l">
              <a:spcBef>
                <a:spcPts val="0"/>
              </a:spcBef>
              <a:buClr>
                <a:schemeClr val="dk1"/>
              </a:buClr>
              <a:buSzPts val="1800"/>
              <a:buFont typeface="Arial"/>
              <a:buAutoNum type="arabicPeriod"/>
            </a:pPr>
            <a:r>
              <a:rPr lang="en-US" sz="1800">
                <a:solidFill>
                  <a:schemeClr val="dk1"/>
                </a:solidFill>
              </a:rPr>
              <a:t>게임 시나리오</a:t>
            </a:r>
            <a:br>
              <a:rPr lang="en-US" sz="1800">
                <a:solidFill>
                  <a:schemeClr val="dk1"/>
                </a:solidFill>
              </a:rPr>
            </a:br>
          </a:p>
          <a:p>
            <a:pPr indent="-342900" lvl="1" marL="914400" marR="0" rtl="0" algn="l">
              <a:spcBef>
                <a:spcPts val="0"/>
              </a:spcBef>
              <a:buClr>
                <a:schemeClr val="dk1"/>
              </a:buClr>
              <a:buSzPts val="1800"/>
              <a:buChar char="○"/>
            </a:pPr>
            <a:r>
              <a:rPr lang="en-US" sz="1800">
                <a:solidFill>
                  <a:schemeClr val="dk1"/>
                </a:solidFill>
              </a:rPr>
              <a:t>스토리</a:t>
            </a:r>
          </a:p>
          <a:p>
            <a:pPr indent="-342900" lvl="1" marL="914400" marR="0" rtl="0" algn="l">
              <a:spcBef>
                <a:spcPts val="0"/>
              </a:spcBef>
              <a:buClr>
                <a:schemeClr val="dk1"/>
              </a:buClr>
              <a:buSzPts val="1800"/>
              <a:buChar char="○"/>
            </a:pPr>
            <a:r>
              <a:rPr lang="en-US" sz="1800">
                <a:solidFill>
                  <a:schemeClr val="dk1"/>
                </a:solidFill>
              </a:rPr>
              <a:t>게임 흐름</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descr="E:\고화질_배경화면_공부자극_이미지_04.jpg" id="101" name="Shape 101"/>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02" name="Shape 102"/>
          <p:cNvSpPr/>
          <p:nvPr/>
        </p:nvSpPr>
        <p:spPr>
          <a:xfrm>
            <a:off x="571472" y="428604"/>
            <a:ext cx="8072494" cy="5929354"/>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cxnSp>
        <p:nvCxnSpPr>
          <p:cNvPr id="103" name="Shape 103"/>
          <p:cNvCxnSpPr/>
          <p:nvPr/>
        </p:nvCxnSpPr>
        <p:spPr>
          <a:xfrm>
            <a:off x="571472" y="3070222"/>
            <a:ext cx="3786214" cy="1588"/>
          </a:xfrm>
          <a:prstGeom prst="straightConnector1">
            <a:avLst/>
          </a:prstGeom>
          <a:noFill/>
          <a:ln cap="flat" cmpd="sng" w="25400">
            <a:solidFill>
              <a:srgbClr val="953734"/>
            </a:solidFill>
            <a:prstDash val="solid"/>
            <a:round/>
            <a:headEnd len="med" w="med" type="none"/>
            <a:tailEnd len="med" w="med" type="none"/>
          </a:ln>
        </p:spPr>
      </p:cxnSp>
      <p:sp>
        <p:nvSpPr>
          <p:cNvPr id="104" name="Shape 104"/>
          <p:cNvSpPr txBox="1"/>
          <p:nvPr/>
        </p:nvSpPr>
        <p:spPr>
          <a:xfrm>
            <a:off x="714348" y="1819809"/>
            <a:ext cx="3643338" cy="132343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8000">
                <a:solidFill>
                  <a:srgbClr val="FF0000"/>
                </a:solidFill>
                <a:latin typeface="Arial"/>
                <a:ea typeface="Arial"/>
                <a:cs typeface="Arial"/>
                <a:sym typeface="Arial"/>
              </a:rPr>
              <a:t>1</a:t>
            </a:r>
            <a:r>
              <a:rPr lang="en-US" sz="4000">
                <a:solidFill>
                  <a:schemeClr val="dk1"/>
                </a:solidFill>
                <a:latin typeface="Arial"/>
                <a:ea typeface="Arial"/>
                <a:cs typeface="Arial"/>
                <a:sym typeface="Arial"/>
              </a:rPr>
              <a:t> </a:t>
            </a:r>
            <a:r>
              <a:rPr lang="en-US" sz="4000">
                <a:solidFill>
                  <a:schemeClr val="dk1"/>
                </a:solidFill>
              </a:rPr>
              <a:t>게임 화면</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E:\고화질_배경화면_공부자극_이미지_04.jpg" id="109" name="Shape 109"/>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10" name="Shape 110"/>
          <p:cNvSpPr/>
          <p:nvPr/>
        </p:nvSpPr>
        <p:spPr>
          <a:xfrm>
            <a:off x="571472" y="428604"/>
            <a:ext cx="8072494" cy="5929354"/>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11" name="Shape 111"/>
          <p:cNvCxnSpPr/>
          <p:nvPr/>
        </p:nvCxnSpPr>
        <p:spPr>
          <a:xfrm>
            <a:off x="571472" y="1141396"/>
            <a:ext cx="8072494" cy="1588"/>
          </a:xfrm>
          <a:prstGeom prst="straightConnector1">
            <a:avLst/>
          </a:prstGeom>
          <a:noFill/>
          <a:ln cap="flat" cmpd="sng" w="25400">
            <a:solidFill>
              <a:srgbClr val="953734"/>
            </a:solidFill>
            <a:prstDash val="solid"/>
            <a:round/>
            <a:headEnd len="med" w="med" type="none"/>
            <a:tailEnd len="med" w="med" type="none"/>
          </a:ln>
        </p:spPr>
      </p:cxnSp>
      <p:sp>
        <p:nvSpPr>
          <p:cNvPr id="112" name="Shape 112"/>
          <p:cNvSpPr txBox="1"/>
          <p:nvPr/>
        </p:nvSpPr>
        <p:spPr>
          <a:xfrm>
            <a:off x="571472" y="517548"/>
            <a:ext cx="3643338" cy="553998"/>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PC 화면</a:t>
            </a:r>
          </a:p>
        </p:txBody>
      </p:sp>
      <p:sp>
        <p:nvSpPr>
          <p:cNvPr id="113" name="Shape 113"/>
          <p:cNvSpPr txBox="1"/>
          <p:nvPr/>
        </p:nvSpPr>
        <p:spPr>
          <a:xfrm>
            <a:off x="6903648" y="772134"/>
            <a:ext cx="36432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1</a:t>
            </a:r>
            <a:r>
              <a:rPr lang="en-US" sz="2000">
                <a:solidFill>
                  <a:schemeClr val="dk1"/>
                </a:solidFill>
                <a:latin typeface="Arial"/>
                <a:ea typeface="Arial"/>
                <a:cs typeface="Arial"/>
                <a:sym typeface="Arial"/>
              </a:rPr>
              <a:t> </a:t>
            </a:r>
            <a:r>
              <a:rPr lang="en-US" sz="2000">
                <a:solidFill>
                  <a:schemeClr val="dk1"/>
                </a:solidFill>
              </a:rPr>
              <a:t>게임 화면</a:t>
            </a:r>
          </a:p>
        </p:txBody>
      </p:sp>
      <p:pic>
        <p:nvPicPr>
          <p:cNvPr id="114" name="Shape 114"/>
          <p:cNvPicPr preferRelativeResize="0"/>
          <p:nvPr/>
        </p:nvPicPr>
        <p:blipFill>
          <a:blip r:embed="rId4">
            <a:alphaModFix/>
          </a:blip>
          <a:stretch>
            <a:fillRect/>
          </a:stretch>
        </p:blipFill>
        <p:spPr>
          <a:xfrm>
            <a:off x="912075" y="1960600"/>
            <a:ext cx="7319852" cy="4117426"/>
          </a:xfrm>
          <a:prstGeom prst="rect">
            <a:avLst/>
          </a:prstGeom>
          <a:noFill/>
          <a:ln>
            <a:noFill/>
          </a:ln>
        </p:spPr>
      </p:pic>
      <p:sp>
        <p:nvSpPr>
          <p:cNvPr id="115" name="Shape 115"/>
          <p:cNvSpPr txBox="1"/>
          <p:nvPr/>
        </p:nvSpPr>
        <p:spPr>
          <a:xfrm>
            <a:off x="642910" y="1285860"/>
            <a:ext cx="7858200" cy="2585400"/>
          </a:xfrm>
          <a:prstGeom prst="rect">
            <a:avLst/>
          </a:prstGeom>
          <a:noFill/>
          <a:ln>
            <a:noFill/>
          </a:ln>
        </p:spPr>
        <p:txBody>
          <a:bodyPr anchorCtr="0" anchor="t" bIns="45700" lIns="91425" rIns="91425" wrap="square" tIns="45700">
            <a:noAutofit/>
          </a:bodyPr>
          <a:lstStyle/>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PC 화면 구성 및 UI 배치</a:t>
            </a:r>
          </a:p>
        </p:txBody>
      </p:sp>
      <p:sp>
        <p:nvSpPr>
          <p:cNvPr id="116" name="Shape 116"/>
          <p:cNvSpPr/>
          <p:nvPr/>
        </p:nvSpPr>
        <p:spPr>
          <a:xfrm>
            <a:off x="7904825" y="2521150"/>
            <a:ext cx="191700" cy="966300"/>
          </a:xfrm>
          <a:prstGeom prst="rect">
            <a:avLst/>
          </a:prstGeom>
          <a:solidFill>
            <a:srgbClr val="FF0000"/>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txBox="1"/>
          <p:nvPr/>
        </p:nvSpPr>
        <p:spPr>
          <a:xfrm>
            <a:off x="7268225" y="2368750"/>
            <a:ext cx="828300" cy="242700"/>
          </a:xfrm>
          <a:prstGeom prst="rect">
            <a:avLst/>
          </a:prstGeom>
          <a:noFill/>
          <a:ln>
            <a:noFill/>
          </a:ln>
        </p:spPr>
        <p:txBody>
          <a:bodyPr anchorCtr="0" anchor="t" bIns="91425" lIns="91425" rIns="91425" wrap="square" tIns="91425">
            <a:noAutofit/>
          </a:bodyPr>
          <a:lstStyle/>
          <a:p>
            <a:pPr indent="0" lvl="0" marL="0">
              <a:spcBef>
                <a:spcPts val="0"/>
              </a:spcBef>
              <a:buNone/>
            </a:pPr>
            <a:r>
              <a:rPr lang="en-US"/>
              <a:t>감염도</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descr="E:\고화질_배경화면_공부자극_이미지_04.jpg" id="122" name="Shape 122"/>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23" name="Shape 123"/>
          <p:cNvSpPr/>
          <p:nvPr/>
        </p:nvSpPr>
        <p:spPr>
          <a:xfrm>
            <a:off x="571472" y="428604"/>
            <a:ext cx="8072494" cy="5929354"/>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24" name="Shape 124"/>
          <p:cNvCxnSpPr/>
          <p:nvPr/>
        </p:nvCxnSpPr>
        <p:spPr>
          <a:xfrm>
            <a:off x="571472" y="1141396"/>
            <a:ext cx="8072494" cy="1588"/>
          </a:xfrm>
          <a:prstGeom prst="straightConnector1">
            <a:avLst/>
          </a:prstGeom>
          <a:noFill/>
          <a:ln cap="flat" cmpd="sng" w="25400">
            <a:solidFill>
              <a:srgbClr val="953734"/>
            </a:solidFill>
            <a:prstDash val="solid"/>
            <a:round/>
            <a:headEnd len="med" w="med" type="none"/>
            <a:tailEnd len="med" w="med" type="none"/>
          </a:ln>
        </p:spPr>
      </p:cxnSp>
      <p:sp>
        <p:nvSpPr>
          <p:cNvPr id="125" name="Shape 125"/>
          <p:cNvSpPr txBox="1"/>
          <p:nvPr/>
        </p:nvSpPr>
        <p:spPr>
          <a:xfrm>
            <a:off x="571472" y="517548"/>
            <a:ext cx="3643338" cy="553998"/>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모바일 화면</a:t>
            </a:r>
          </a:p>
        </p:txBody>
      </p:sp>
      <p:sp>
        <p:nvSpPr>
          <p:cNvPr id="126" name="Shape 126"/>
          <p:cNvSpPr txBox="1"/>
          <p:nvPr/>
        </p:nvSpPr>
        <p:spPr>
          <a:xfrm>
            <a:off x="6903648" y="772134"/>
            <a:ext cx="36432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1</a:t>
            </a:r>
            <a:r>
              <a:rPr lang="en-US" sz="2000">
                <a:solidFill>
                  <a:schemeClr val="dk1"/>
                </a:solidFill>
                <a:latin typeface="Arial"/>
                <a:ea typeface="Arial"/>
                <a:cs typeface="Arial"/>
                <a:sym typeface="Arial"/>
              </a:rPr>
              <a:t> </a:t>
            </a:r>
            <a:r>
              <a:rPr lang="en-US" sz="2000">
                <a:solidFill>
                  <a:schemeClr val="dk1"/>
                </a:solidFill>
              </a:rPr>
              <a:t>게임 화면</a:t>
            </a:r>
          </a:p>
        </p:txBody>
      </p:sp>
      <p:pic>
        <p:nvPicPr>
          <p:cNvPr id="127" name="Shape 127"/>
          <p:cNvPicPr preferRelativeResize="0"/>
          <p:nvPr/>
        </p:nvPicPr>
        <p:blipFill>
          <a:blip r:embed="rId4">
            <a:alphaModFix/>
          </a:blip>
          <a:stretch>
            <a:fillRect/>
          </a:stretch>
        </p:blipFill>
        <p:spPr>
          <a:xfrm>
            <a:off x="1133475" y="1704975"/>
            <a:ext cx="6877050" cy="4362450"/>
          </a:xfrm>
          <a:prstGeom prst="rect">
            <a:avLst/>
          </a:prstGeom>
          <a:noFill/>
          <a:ln>
            <a:noFill/>
          </a:ln>
        </p:spPr>
      </p:pic>
      <p:sp>
        <p:nvSpPr>
          <p:cNvPr id="128" name="Shape 128"/>
          <p:cNvSpPr txBox="1"/>
          <p:nvPr/>
        </p:nvSpPr>
        <p:spPr>
          <a:xfrm>
            <a:off x="642910" y="1285860"/>
            <a:ext cx="7858200" cy="2585400"/>
          </a:xfrm>
          <a:prstGeom prst="rect">
            <a:avLst/>
          </a:prstGeom>
          <a:noFill/>
          <a:ln>
            <a:noFill/>
          </a:ln>
        </p:spPr>
        <p:txBody>
          <a:bodyPr anchorCtr="0" anchor="t" bIns="45700" lIns="91425" rIns="91425" wrap="square" tIns="45700">
            <a:noAutofit/>
          </a:bodyPr>
          <a:lstStyle/>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모바일</a:t>
            </a:r>
            <a:r>
              <a:rPr lang="en-US" sz="1800">
                <a:solidFill>
                  <a:schemeClr val="dk1"/>
                </a:solidFill>
              </a:rPr>
              <a:t> 화면 구성 및 UI 배치</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E:\고화질_배경화면_공부자극_이미지_04.jpg" id="133" name="Shape 133"/>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34" name="Shape 134"/>
          <p:cNvSpPr/>
          <p:nvPr/>
        </p:nvSpPr>
        <p:spPr>
          <a:xfrm>
            <a:off x="571472" y="428604"/>
            <a:ext cx="8072494" cy="5929354"/>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cxnSp>
        <p:nvCxnSpPr>
          <p:cNvPr id="135" name="Shape 135"/>
          <p:cNvCxnSpPr/>
          <p:nvPr/>
        </p:nvCxnSpPr>
        <p:spPr>
          <a:xfrm>
            <a:off x="571472" y="3070222"/>
            <a:ext cx="3786214" cy="1588"/>
          </a:xfrm>
          <a:prstGeom prst="straightConnector1">
            <a:avLst/>
          </a:prstGeom>
          <a:noFill/>
          <a:ln cap="flat" cmpd="sng" w="25400">
            <a:solidFill>
              <a:srgbClr val="953734"/>
            </a:solidFill>
            <a:prstDash val="solid"/>
            <a:round/>
            <a:headEnd len="med" w="med" type="none"/>
            <a:tailEnd len="med" w="med" type="none"/>
          </a:ln>
        </p:spPr>
      </p:cxnSp>
      <p:sp>
        <p:nvSpPr>
          <p:cNvPr id="136" name="Shape 136"/>
          <p:cNvSpPr txBox="1"/>
          <p:nvPr/>
        </p:nvSpPr>
        <p:spPr>
          <a:xfrm>
            <a:off x="714350" y="1819800"/>
            <a:ext cx="41151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8000">
                <a:solidFill>
                  <a:srgbClr val="FF0000"/>
                </a:solidFill>
                <a:latin typeface="Arial"/>
                <a:ea typeface="Arial"/>
                <a:cs typeface="Arial"/>
                <a:sym typeface="Arial"/>
              </a:rPr>
              <a:t>2</a:t>
            </a:r>
            <a:r>
              <a:rPr lang="en-US" sz="4000">
                <a:solidFill>
                  <a:schemeClr val="dk1"/>
                </a:solidFill>
                <a:latin typeface="Arial"/>
                <a:ea typeface="Arial"/>
                <a:cs typeface="Arial"/>
                <a:sym typeface="Arial"/>
              </a:rPr>
              <a:t> 게임</a:t>
            </a:r>
            <a:r>
              <a:rPr lang="en-US" sz="4000">
                <a:solidFill>
                  <a:schemeClr val="dk1"/>
                </a:solidFill>
              </a:rPr>
              <a:t> 시나리오</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descr="E:\고화질_배경화면_공부자극_이미지_04.jpg" id="141" name="Shape 141"/>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42" name="Shape 142"/>
          <p:cNvSpPr/>
          <p:nvPr/>
        </p:nvSpPr>
        <p:spPr>
          <a:xfrm>
            <a:off x="571472" y="428604"/>
            <a:ext cx="8072494" cy="5929354"/>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43" name="Shape 143"/>
          <p:cNvCxnSpPr/>
          <p:nvPr/>
        </p:nvCxnSpPr>
        <p:spPr>
          <a:xfrm>
            <a:off x="571472" y="1141396"/>
            <a:ext cx="8072494" cy="1588"/>
          </a:xfrm>
          <a:prstGeom prst="straightConnector1">
            <a:avLst/>
          </a:prstGeom>
          <a:noFill/>
          <a:ln cap="flat" cmpd="sng" w="25400">
            <a:solidFill>
              <a:srgbClr val="953734"/>
            </a:solidFill>
            <a:prstDash val="solid"/>
            <a:round/>
            <a:headEnd len="med" w="med" type="none"/>
            <a:tailEnd len="med" w="med" type="none"/>
          </a:ln>
        </p:spPr>
      </p:cxnSp>
      <p:sp>
        <p:nvSpPr>
          <p:cNvPr id="144" name="Shape 144"/>
          <p:cNvSpPr txBox="1"/>
          <p:nvPr/>
        </p:nvSpPr>
        <p:spPr>
          <a:xfrm>
            <a:off x="571472" y="517548"/>
            <a:ext cx="3643338" cy="553998"/>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스토리</a:t>
            </a:r>
          </a:p>
        </p:txBody>
      </p:sp>
      <p:sp>
        <p:nvSpPr>
          <p:cNvPr id="145" name="Shape 145"/>
          <p:cNvSpPr/>
          <p:nvPr/>
        </p:nvSpPr>
        <p:spPr>
          <a:xfrm>
            <a:off x="714348" y="1428736"/>
            <a:ext cx="7786742" cy="4786346"/>
          </a:xfrm>
          <a:prstGeom prst="rect">
            <a:avLst/>
          </a:prstGeom>
          <a:solidFill>
            <a:srgbClr val="FEF6F0"/>
          </a:solidFill>
          <a:ln>
            <a:noFill/>
          </a:ln>
        </p:spPr>
        <p:txBody>
          <a:bodyPr anchorCtr="0" anchor="ctr" bIns="45700" lIns="91425" rIns="91425" wrap="square" tIns="45700">
            <a:noAutofit/>
          </a:bodyPr>
          <a:lstStyle/>
          <a:p>
            <a:pPr indent="0" lvl="0" marL="0" marR="0" rtl="0" algn="l">
              <a:spcBef>
                <a:spcPts val="0"/>
              </a:spcBef>
              <a:buNone/>
            </a:pPr>
            <a:r>
              <a:rPr lang="en-US" sz="1800">
                <a:solidFill>
                  <a:schemeClr val="dk1"/>
                </a:solidFill>
                <a:latin typeface="Arial"/>
                <a:ea typeface="Arial"/>
                <a:cs typeface="Arial"/>
                <a:sym typeface="Arial"/>
              </a:rPr>
              <a:t> </a:t>
            </a:r>
            <a:r>
              <a:rPr lang="en-US" sz="1800">
                <a:solidFill>
                  <a:schemeClr val="dk1"/>
                </a:solidFill>
              </a:rPr>
              <a:t>악당 트로이는 책을 읽는 사람들의 마음을 조종하기 위해 마법 도서관의 책들을 바이러스로 감염시키고 있었다. 특히, 아이들의 순수한 마음을 빼앗기 위해 동화 책들을 먼저 바이러스에 감염시키고 있던 중, 마법 도서관 사서에게 발각 되어진다. 도서관 사서는 도서관의 책들과 아이들을 트로이로 부터 지키기 위해 동화 속으로 들어가 동화 속 인물들의 힘을 빌려 바이러스 감염을 막기 시작한다.</a:t>
            </a:r>
          </a:p>
        </p:txBody>
      </p:sp>
      <p:sp>
        <p:nvSpPr>
          <p:cNvPr id="146" name="Shape 146"/>
          <p:cNvSpPr txBox="1"/>
          <p:nvPr/>
        </p:nvSpPr>
        <p:spPr>
          <a:xfrm>
            <a:off x="6641850" y="735000"/>
            <a:ext cx="41151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2</a:t>
            </a:r>
            <a:r>
              <a:rPr lang="en-US" sz="2000">
                <a:solidFill>
                  <a:schemeClr val="dk1"/>
                </a:solidFill>
                <a:latin typeface="Arial"/>
                <a:ea typeface="Arial"/>
                <a:cs typeface="Arial"/>
                <a:sym typeface="Arial"/>
              </a:rPr>
              <a:t> 게임</a:t>
            </a:r>
            <a:r>
              <a:rPr lang="en-US" sz="2000">
                <a:solidFill>
                  <a:schemeClr val="dk1"/>
                </a:solidFill>
              </a:rPr>
              <a:t> 시나리오</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descr="E:\고화질_배경화면_공부자극_이미지_04.jpg" id="151" name="Shape 151"/>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52" name="Shape 152"/>
          <p:cNvSpPr/>
          <p:nvPr/>
        </p:nvSpPr>
        <p:spPr>
          <a:xfrm>
            <a:off x="571472" y="428604"/>
            <a:ext cx="8072400" cy="59295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53" name="Shape 153"/>
          <p:cNvCxnSpPr/>
          <p:nvPr/>
        </p:nvCxnSpPr>
        <p:spPr>
          <a:xfrm>
            <a:off x="571472" y="1141396"/>
            <a:ext cx="8072400" cy="1500"/>
          </a:xfrm>
          <a:prstGeom prst="straightConnector1">
            <a:avLst/>
          </a:prstGeom>
          <a:noFill/>
          <a:ln cap="flat" cmpd="sng" w="25400">
            <a:solidFill>
              <a:srgbClr val="953734"/>
            </a:solidFill>
            <a:prstDash val="solid"/>
            <a:round/>
            <a:headEnd len="med" w="med" type="none"/>
            <a:tailEnd len="med" w="med" type="none"/>
          </a:ln>
        </p:spPr>
      </p:cxnSp>
      <p:sp>
        <p:nvSpPr>
          <p:cNvPr id="154" name="Shape 154"/>
          <p:cNvSpPr txBox="1"/>
          <p:nvPr/>
        </p:nvSpPr>
        <p:spPr>
          <a:xfrm>
            <a:off x="571472" y="517548"/>
            <a:ext cx="3643200" cy="554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게임 흐름</a:t>
            </a:r>
          </a:p>
        </p:txBody>
      </p:sp>
      <p:sp>
        <p:nvSpPr>
          <p:cNvPr id="155" name="Shape 155"/>
          <p:cNvSpPr txBox="1"/>
          <p:nvPr/>
        </p:nvSpPr>
        <p:spPr>
          <a:xfrm>
            <a:off x="6641850" y="735000"/>
            <a:ext cx="41151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2</a:t>
            </a:r>
            <a:r>
              <a:rPr lang="en-US" sz="2000">
                <a:solidFill>
                  <a:schemeClr val="dk1"/>
                </a:solidFill>
                <a:latin typeface="Arial"/>
                <a:ea typeface="Arial"/>
                <a:cs typeface="Arial"/>
                <a:sym typeface="Arial"/>
              </a:rPr>
              <a:t> 게임</a:t>
            </a:r>
            <a:r>
              <a:rPr lang="en-US" sz="2000">
                <a:solidFill>
                  <a:schemeClr val="dk1"/>
                </a:solidFill>
              </a:rPr>
              <a:t> 시나리오</a:t>
            </a:r>
          </a:p>
        </p:txBody>
      </p:sp>
      <p:sp>
        <p:nvSpPr>
          <p:cNvPr id="156" name="Shape 156"/>
          <p:cNvSpPr txBox="1"/>
          <p:nvPr/>
        </p:nvSpPr>
        <p:spPr>
          <a:xfrm>
            <a:off x="1200975" y="4073638"/>
            <a:ext cx="5611200" cy="6546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AutoNum type="arabicPeriod"/>
            </a:pPr>
            <a:r>
              <a:rPr lang="en-US"/>
              <a:t>게임에 접속</a:t>
            </a:r>
          </a:p>
          <a:p>
            <a:pPr indent="-317500" lvl="0" marL="457200" rtl="0">
              <a:spcBef>
                <a:spcPts val="0"/>
              </a:spcBef>
              <a:spcAft>
                <a:spcPts val="0"/>
              </a:spcAft>
              <a:buSzPts val="1400"/>
              <a:buAutoNum type="arabicPeriod"/>
            </a:pPr>
            <a:r>
              <a:rPr lang="en-US"/>
              <a:t>라운드 대기</a:t>
            </a:r>
          </a:p>
          <a:p>
            <a:pPr indent="-317500" lvl="0" marL="457200" rtl="0">
              <a:spcBef>
                <a:spcPts val="0"/>
              </a:spcBef>
              <a:buSzPts val="1400"/>
              <a:buAutoNum type="arabicPeriod"/>
            </a:pPr>
            <a:r>
              <a:rPr lang="en-US"/>
              <a:t>게임 진행</a:t>
            </a:r>
          </a:p>
          <a:p>
            <a:pPr indent="0" lvl="0" marL="0" rtl="0">
              <a:spcBef>
                <a:spcPts val="0"/>
              </a:spcBef>
              <a:buNone/>
            </a:pPr>
            <a:r>
              <a:t/>
            </a:r>
            <a:endParaRPr/>
          </a:p>
        </p:txBody>
      </p:sp>
      <p:pic>
        <p:nvPicPr>
          <p:cNvPr id="157" name="Shape 157"/>
          <p:cNvPicPr preferRelativeResize="0"/>
          <p:nvPr/>
        </p:nvPicPr>
        <p:blipFill>
          <a:blip r:embed="rId4">
            <a:alphaModFix/>
          </a:blip>
          <a:stretch>
            <a:fillRect/>
          </a:stretch>
        </p:blipFill>
        <p:spPr>
          <a:xfrm>
            <a:off x="1200975" y="1662525"/>
            <a:ext cx="4026624" cy="2264949"/>
          </a:xfrm>
          <a:prstGeom prst="rect">
            <a:avLst/>
          </a:prstGeom>
          <a:noFill/>
          <a:ln>
            <a:noFill/>
          </a:ln>
        </p:spPr>
      </p:pic>
      <p:pic>
        <p:nvPicPr>
          <p:cNvPr id="158" name="Shape 158"/>
          <p:cNvPicPr preferRelativeResize="0"/>
          <p:nvPr/>
        </p:nvPicPr>
        <p:blipFill>
          <a:blip r:embed="rId5">
            <a:alphaModFix/>
          </a:blip>
          <a:stretch>
            <a:fillRect/>
          </a:stretch>
        </p:blipFill>
        <p:spPr>
          <a:xfrm>
            <a:off x="3893175" y="3278988"/>
            <a:ext cx="4335400" cy="2438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E:\고화질_배경화면_공부자극_이미지_04.jpg" id="163" name="Shape 163"/>
          <p:cNvPicPr preferRelativeResize="0"/>
          <p:nvPr/>
        </p:nvPicPr>
        <p:blipFill rotWithShape="1">
          <a:blip r:embed="rId3">
            <a:alphaModFix/>
          </a:blip>
          <a:srcRect b="0" l="0" r="0" t="0"/>
          <a:stretch/>
        </p:blipFill>
        <p:spPr>
          <a:xfrm>
            <a:off x="0" y="0"/>
            <a:ext cx="9144026" cy="6858000"/>
          </a:xfrm>
          <a:prstGeom prst="rect">
            <a:avLst/>
          </a:prstGeom>
          <a:noFill/>
          <a:ln>
            <a:noFill/>
          </a:ln>
        </p:spPr>
      </p:pic>
      <p:sp>
        <p:nvSpPr>
          <p:cNvPr id="164" name="Shape 164"/>
          <p:cNvSpPr/>
          <p:nvPr/>
        </p:nvSpPr>
        <p:spPr>
          <a:xfrm>
            <a:off x="571472" y="428604"/>
            <a:ext cx="8072400" cy="59295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rPr lang="en-US" sz="1800">
                <a:solidFill>
                  <a:schemeClr val="lt1"/>
                </a:solidFill>
                <a:latin typeface="Arial"/>
                <a:ea typeface="Arial"/>
                <a:cs typeface="Arial"/>
                <a:sym typeface="Arial"/>
              </a:rPr>
              <a:t>1</a:t>
            </a:r>
          </a:p>
        </p:txBody>
      </p:sp>
      <p:cxnSp>
        <p:nvCxnSpPr>
          <p:cNvPr id="165" name="Shape 165"/>
          <p:cNvCxnSpPr/>
          <p:nvPr/>
        </p:nvCxnSpPr>
        <p:spPr>
          <a:xfrm>
            <a:off x="571472" y="1141396"/>
            <a:ext cx="8072400" cy="1500"/>
          </a:xfrm>
          <a:prstGeom prst="straightConnector1">
            <a:avLst/>
          </a:prstGeom>
          <a:noFill/>
          <a:ln cap="flat" cmpd="sng" w="25400">
            <a:solidFill>
              <a:srgbClr val="953734"/>
            </a:solidFill>
            <a:prstDash val="solid"/>
            <a:round/>
            <a:headEnd len="med" w="med" type="none"/>
            <a:tailEnd len="med" w="med" type="none"/>
          </a:ln>
        </p:spPr>
      </p:cxnSp>
      <p:sp>
        <p:nvSpPr>
          <p:cNvPr id="166" name="Shape 166"/>
          <p:cNvSpPr txBox="1"/>
          <p:nvPr/>
        </p:nvSpPr>
        <p:spPr>
          <a:xfrm>
            <a:off x="571472" y="517548"/>
            <a:ext cx="3643200" cy="554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000">
                <a:solidFill>
                  <a:schemeClr val="dk1"/>
                </a:solidFill>
                <a:latin typeface="Arial"/>
                <a:ea typeface="Arial"/>
                <a:cs typeface="Arial"/>
                <a:sym typeface="Arial"/>
              </a:rPr>
              <a:t> </a:t>
            </a:r>
            <a:r>
              <a:rPr lang="en-US" sz="3000">
                <a:solidFill>
                  <a:schemeClr val="dk1"/>
                </a:solidFill>
              </a:rPr>
              <a:t>게임 흐름</a:t>
            </a:r>
          </a:p>
        </p:txBody>
      </p:sp>
      <p:sp>
        <p:nvSpPr>
          <p:cNvPr id="167" name="Shape 167"/>
          <p:cNvSpPr txBox="1"/>
          <p:nvPr/>
        </p:nvSpPr>
        <p:spPr>
          <a:xfrm>
            <a:off x="6641850" y="735000"/>
            <a:ext cx="4115100" cy="13233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rgbClr val="FF0000"/>
                </a:solidFill>
                <a:latin typeface="Arial"/>
                <a:ea typeface="Arial"/>
                <a:cs typeface="Arial"/>
                <a:sym typeface="Arial"/>
              </a:rPr>
              <a:t>2</a:t>
            </a:r>
            <a:r>
              <a:rPr lang="en-US" sz="2000">
                <a:solidFill>
                  <a:schemeClr val="dk1"/>
                </a:solidFill>
                <a:latin typeface="Arial"/>
                <a:ea typeface="Arial"/>
                <a:cs typeface="Arial"/>
                <a:sym typeface="Arial"/>
              </a:rPr>
              <a:t> 게임</a:t>
            </a:r>
            <a:r>
              <a:rPr lang="en-US" sz="2000">
                <a:solidFill>
                  <a:schemeClr val="dk1"/>
                </a:solidFill>
              </a:rPr>
              <a:t> 시나리오</a:t>
            </a:r>
          </a:p>
        </p:txBody>
      </p:sp>
      <p:pic>
        <p:nvPicPr>
          <p:cNvPr id="168" name="Shape 168"/>
          <p:cNvPicPr preferRelativeResize="0"/>
          <p:nvPr/>
        </p:nvPicPr>
        <p:blipFill>
          <a:blip r:embed="rId4">
            <a:alphaModFix/>
          </a:blip>
          <a:stretch>
            <a:fillRect/>
          </a:stretch>
        </p:blipFill>
        <p:spPr>
          <a:xfrm>
            <a:off x="4214675" y="3464817"/>
            <a:ext cx="4162425" cy="2497432"/>
          </a:xfrm>
          <a:prstGeom prst="rect">
            <a:avLst/>
          </a:prstGeom>
          <a:noFill/>
          <a:ln>
            <a:noFill/>
          </a:ln>
        </p:spPr>
      </p:pic>
      <p:pic>
        <p:nvPicPr>
          <p:cNvPr id="169" name="Shape 169"/>
          <p:cNvPicPr preferRelativeResize="0"/>
          <p:nvPr/>
        </p:nvPicPr>
        <p:blipFill>
          <a:blip r:embed="rId5">
            <a:alphaModFix/>
          </a:blip>
          <a:stretch>
            <a:fillRect/>
          </a:stretch>
        </p:blipFill>
        <p:spPr>
          <a:xfrm>
            <a:off x="1265925" y="1637975"/>
            <a:ext cx="4115100" cy="2314753"/>
          </a:xfrm>
          <a:prstGeom prst="rect">
            <a:avLst/>
          </a:prstGeom>
          <a:noFill/>
          <a:ln>
            <a:noFill/>
          </a:ln>
        </p:spPr>
      </p:pic>
      <p:cxnSp>
        <p:nvCxnSpPr>
          <p:cNvPr id="170" name="Shape 170"/>
          <p:cNvCxnSpPr/>
          <p:nvPr/>
        </p:nvCxnSpPr>
        <p:spPr>
          <a:xfrm>
            <a:off x="2931013" y="3523064"/>
            <a:ext cx="1851900" cy="404400"/>
          </a:xfrm>
          <a:prstGeom prst="straightConnector1">
            <a:avLst/>
          </a:prstGeom>
          <a:noFill/>
          <a:ln cap="flat" cmpd="sng" w="9525">
            <a:solidFill>
              <a:schemeClr val="dk2"/>
            </a:solidFill>
            <a:prstDash val="solid"/>
            <a:round/>
            <a:headEnd len="lg" w="lg" type="none"/>
            <a:tailEnd len="lg" w="lg" type="triangle"/>
          </a:ln>
        </p:spPr>
      </p:cxnSp>
      <p:sp>
        <p:nvSpPr>
          <p:cNvPr id="171" name="Shape 171"/>
          <p:cNvSpPr txBox="1"/>
          <p:nvPr/>
        </p:nvSpPr>
        <p:spPr>
          <a:xfrm>
            <a:off x="1051375" y="4104550"/>
            <a:ext cx="5611200" cy="6546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US"/>
              <a:t>플레이어마다 1개의 캐릭터  조종</a:t>
            </a:r>
          </a:p>
          <a:p>
            <a:pPr indent="-317500" lvl="0" marL="457200" rtl="0">
              <a:spcBef>
                <a:spcPts val="0"/>
              </a:spcBef>
              <a:spcAft>
                <a:spcPts val="0"/>
              </a:spcAft>
              <a:buSzPts val="1400"/>
              <a:buChar char="-"/>
            </a:pPr>
            <a:r>
              <a:rPr lang="en-US"/>
              <a:t>캐릭터는 자동 공격</a:t>
            </a:r>
          </a:p>
          <a:p>
            <a:pPr indent="-317500" lvl="0" marL="457200" rtl="0">
              <a:spcBef>
                <a:spcPts val="0"/>
              </a:spcBef>
              <a:buSzPts val="1400"/>
              <a:buChar char="-"/>
            </a:pPr>
            <a:r>
              <a:rPr lang="en-US"/>
              <a:t>유저는 스킬 사용 및 캐릭터 이동</a:t>
            </a:r>
          </a:p>
          <a:p>
            <a:pPr indent="0" lvl="0" mar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