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61" r:id="rId5"/>
    <p:sldId id="263" r:id="rId6"/>
    <p:sldId id="262" r:id="rId7"/>
    <p:sldId id="264" r:id="rId8"/>
    <p:sldId id="260" r:id="rId9"/>
  </p:sldIdLst>
  <p:sldSz cx="12192000" cy="6858000"/>
  <p:notesSz cx="6858000" cy="9144000"/>
  <p:embeddedFontLst>
    <p:embeddedFont>
      <p:font typeface="Artifakt Element Black" panose="020B0A03050000020004" charset="0"/>
      <p:bold r:id="rId11"/>
      <p:boldItalic r:id="rId12"/>
    </p:embeddedFont>
    <p:embeddedFont>
      <p:font typeface="Franklin Gothic" panose="020B0604020202020204" charset="0"/>
      <p:bold r:id="rId13"/>
    </p:embeddedFont>
    <p:embeddedFont>
      <p:font typeface="Franklin Gothic Book" panose="020B0503020102020204" pitchFamily="34" charset="0"/>
      <p:regular r:id="rId14"/>
      <p:italic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
        <p:nvSpPr>
          <p:cNvPr id="4" name="Google Shape;211;p1">
            <a:extLst>
              <a:ext uri="{FF2B5EF4-FFF2-40B4-BE49-F238E27FC236}">
                <a16:creationId xmlns:a16="http://schemas.microsoft.com/office/drawing/2014/main" id="{342A7C58-BBE5-2950-F221-E75EF090760F}"/>
              </a:ext>
            </a:extLst>
          </p:cNvPr>
          <p:cNvSpPr txBox="1">
            <a:spLocks noGrp="1"/>
          </p:cNvSpPr>
          <p:nvPr>
            <p:ph type="body" idx="1"/>
          </p:nvPr>
        </p:nvSpPr>
        <p:spPr>
          <a:xfrm>
            <a:off x="5816066" y="1552569"/>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Franklin Gothic"/>
                <a:sym typeface="Franklin Gothic"/>
              </a:rPr>
              <a:t>Ministry/Organization Name/Student Innovation: </a:t>
            </a:r>
          </a:p>
          <a:p>
            <a:pPr marL="0" lvl="0" indent="0" algn="l" rtl="0">
              <a:lnSpc>
                <a:spcPct val="90000"/>
              </a:lnSpc>
              <a:spcBef>
                <a:spcPts val="0"/>
              </a:spcBef>
              <a:spcAft>
                <a:spcPts val="0"/>
              </a:spcAft>
              <a:buClr>
                <a:schemeClr val="lt2"/>
              </a:buClr>
              <a:buSzPts val="1800"/>
              <a:buNone/>
            </a:pPr>
            <a:r>
              <a:rPr lang="en-US" dirty="0">
                <a:solidFill>
                  <a:schemeClr val="tx1"/>
                </a:solidFill>
                <a:latin typeface="Franklin Gothic"/>
                <a:sym typeface="Franklin Gothic"/>
              </a:rPr>
              <a:t>National Technical Research </a:t>
            </a:r>
            <a:r>
              <a:rPr lang="en-US" dirty="0" err="1">
                <a:solidFill>
                  <a:schemeClr val="tx1"/>
                </a:solidFill>
                <a:latin typeface="Franklin Gothic"/>
                <a:sym typeface="Franklin Gothic"/>
              </a:rPr>
              <a:t>Organisation</a:t>
            </a:r>
            <a:r>
              <a:rPr lang="en-US" dirty="0">
                <a:solidFill>
                  <a:schemeClr val="tx1"/>
                </a:solidFill>
                <a:latin typeface="Franklin Gothic"/>
                <a:sym typeface="Franklin Gothic"/>
              </a:rPr>
              <a:t>,(NTRO)</a:t>
            </a:r>
            <a:endParaRPr dirty="0">
              <a:solidFill>
                <a:schemeClr val="tx1"/>
              </a:solidFill>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PS Code: </a:t>
            </a:r>
            <a:r>
              <a:rPr lang="en-US" dirty="0">
                <a:solidFill>
                  <a:schemeClr val="tx1"/>
                </a:solidFill>
                <a:latin typeface="Franklin Gothic"/>
                <a:ea typeface="Franklin Gothic"/>
                <a:cs typeface="Franklin Gothic"/>
                <a:sym typeface="Franklin Gothic"/>
              </a:rPr>
              <a:t>SIH1447</a:t>
            </a: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Problem Statement Title: </a:t>
            </a:r>
            <a:r>
              <a:rPr lang="en-IN" b="1" dirty="0">
                <a:solidFill>
                  <a:schemeClr val="tx1"/>
                </a:solidFill>
                <a:latin typeface="Franklin Gothic Book" panose="020B0503020102020204" pitchFamily="34" charset="0"/>
                <a:ea typeface="Artifakt Element Black" panose="020B0A03050000020004" pitchFamily="34" charset="0"/>
              </a:rPr>
              <a:t>Identification and Extraction of Forward Error Correction(FEC) Schemes of unknown demodulated signals </a:t>
            </a:r>
          </a:p>
          <a:p>
            <a:pPr marL="0" lvl="0" indent="0" algn="l" rtl="0">
              <a:lnSpc>
                <a:spcPct val="90000"/>
              </a:lnSpc>
              <a:spcBef>
                <a:spcPts val="1000"/>
              </a:spcBef>
              <a:spcAft>
                <a:spcPts val="0"/>
              </a:spcAft>
              <a:buClr>
                <a:schemeClr val="lt2"/>
              </a:buClr>
              <a:buSzPts val="1800"/>
              <a:buNone/>
            </a:pPr>
            <a:r>
              <a:rPr lang="en-IN" dirty="0">
                <a:latin typeface="Franklin Gothic"/>
                <a:ea typeface="Franklin Gothic"/>
                <a:cs typeface="Franklin Gothic"/>
                <a:sym typeface="Franklin Gothic"/>
              </a:rPr>
              <a:t>Team Name: </a:t>
            </a:r>
            <a:r>
              <a:rPr lang="en-IN" dirty="0">
                <a:solidFill>
                  <a:schemeClr val="tx1"/>
                </a:solidFill>
                <a:latin typeface="Franklin Gothic"/>
                <a:ea typeface="Franklin Gothic"/>
                <a:cs typeface="Franklin Gothic"/>
                <a:sym typeface="Franklin Gothic"/>
              </a:rPr>
              <a:t>Innovation </a:t>
            </a:r>
            <a:r>
              <a:rPr lang="en-IN" dirty="0" err="1">
                <a:solidFill>
                  <a:schemeClr val="tx1"/>
                </a:solidFill>
                <a:latin typeface="Franklin Gothic"/>
                <a:ea typeface="Franklin Gothic"/>
                <a:cs typeface="Franklin Gothic"/>
                <a:sym typeface="Franklin Gothic"/>
              </a:rPr>
              <a:t>Alteers</a:t>
            </a:r>
            <a:endParaRPr lang="en-IN" dirty="0">
              <a:solidFill>
                <a:schemeClr val="tx1"/>
              </a:solidFill>
            </a:endParaRP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Leader Name: </a:t>
            </a:r>
            <a:r>
              <a:rPr lang="en-US" dirty="0">
                <a:solidFill>
                  <a:schemeClr val="tx1"/>
                </a:solidFill>
                <a:latin typeface="Franklin Gothic"/>
                <a:ea typeface="Franklin Gothic"/>
                <a:cs typeface="Franklin Gothic"/>
                <a:sym typeface="Franklin Gothic"/>
              </a:rPr>
              <a:t>A Sai Kavya</a:t>
            </a:r>
            <a:endParaRPr dirty="0">
              <a:solidFill>
                <a:schemeClr val="tx1"/>
              </a:solidFill>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Code (AISHE): </a:t>
            </a:r>
            <a:r>
              <a:rPr lang="en-US" dirty="0">
                <a:solidFill>
                  <a:schemeClr val="tx1"/>
                </a:solidFill>
                <a:latin typeface="Franklin Gothic"/>
                <a:ea typeface="Franklin Gothic"/>
                <a:cs typeface="Franklin Gothic"/>
                <a:sym typeface="Franklin Gothic"/>
              </a:rPr>
              <a:t>IC202014406</a:t>
            </a:r>
            <a:endParaRPr dirty="0">
              <a:solidFill>
                <a:schemeClr val="tx1"/>
              </a:solidFill>
            </a:endParaRP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Name: </a:t>
            </a:r>
            <a:r>
              <a:rPr lang="en-US" dirty="0">
                <a:solidFill>
                  <a:schemeClr val="tx1"/>
                </a:solidFill>
                <a:latin typeface="Franklin Gothic"/>
                <a:ea typeface="Franklin Gothic"/>
                <a:cs typeface="Franklin Gothic"/>
                <a:sym typeface="Franklin Gothic"/>
              </a:rPr>
              <a:t>G. Pulla Reddy Engineering College (Autonomous)</a:t>
            </a:r>
            <a:endParaRPr dirty="0">
              <a:solidFill>
                <a:schemeClr val="tx1"/>
              </a:solidFill>
            </a:endParaRPr>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Theme Name: </a:t>
            </a:r>
            <a:r>
              <a:rPr lang="en-US" dirty="0">
                <a:solidFill>
                  <a:schemeClr val="tx1"/>
                </a:solidFill>
                <a:latin typeface="Franklin Gothic"/>
                <a:ea typeface="Franklin Gothic"/>
                <a:cs typeface="Franklin Gothic"/>
                <a:sym typeface="Franklin Gothic"/>
              </a:rPr>
              <a:t>Miscellaneous</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6" name="Rectangle 5">
            <a:extLst>
              <a:ext uri="{FF2B5EF4-FFF2-40B4-BE49-F238E27FC236}">
                <a16:creationId xmlns:a16="http://schemas.microsoft.com/office/drawing/2014/main" id="{7C25A973-110D-80F6-F571-D1DE251E86DB}"/>
              </a:ext>
            </a:extLst>
          </p:cNvPr>
          <p:cNvSpPr/>
          <p:nvPr/>
        </p:nvSpPr>
        <p:spPr>
          <a:xfrm>
            <a:off x="263852" y="134834"/>
            <a:ext cx="10510985" cy="905559"/>
          </a:xfrm>
          <a:prstGeom prst="rect">
            <a:avLst/>
          </a:prstGeom>
          <a:solidFill>
            <a:schemeClr val="bg1">
              <a:lumMod val="85000"/>
              <a:alpha val="6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68A54078-B0AC-570A-D2E7-64C84E490732}"/>
              </a:ext>
            </a:extLst>
          </p:cNvPr>
          <p:cNvSpPr txBox="1"/>
          <p:nvPr/>
        </p:nvSpPr>
        <p:spPr>
          <a:xfrm>
            <a:off x="263852" y="418953"/>
            <a:ext cx="10642960" cy="523220"/>
          </a:xfrm>
          <a:prstGeom prst="rect">
            <a:avLst/>
          </a:prstGeom>
          <a:noFill/>
        </p:spPr>
        <p:txBody>
          <a:bodyPr wrap="square" rtlCol="0">
            <a:spAutoFit/>
          </a:bodyPr>
          <a:lstStyle/>
          <a:p>
            <a:r>
              <a:rPr lang="en-IN" sz="2800" dirty="0">
                <a:solidFill>
                  <a:schemeClr val="accent1">
                    <a:lumMod val="75000"/>
                  </a:schemeClr>
                </a:solidFill>
                <a:effectLst/>
                <a:latin typeface="Artifakt Element Black" panose="020B0A03050000020004" pitchFamily="34" charset="0"/>
                <a:ea typeface="Artifakt Element Black" panose="020B0A03050000020004" pitchFamily="34" charset="0"/>
              </a:rPr>
              <a:t>Identification and Extraction of FEC Schemes </a:t>
            </a:r>
          </a:p>
        </p:txBody>
      </p:sp>
      <p:sp>
        <p:nvSpPr>
          <p:cNvPr id="10" name="Rectangle 9">
            <a:extLst>
              <a:ext uri="{FF2B5EF4-FFF2-40B4-BE49-F238E27FC236}">
                <a16:creationId xmlns:a16="http://schemas.microsoft.com/office/drawing/2014/main" id="{25B49023-E4C8-B852-75CD-1CCD0B2EF023}"/>
              </a:ext>
            </a:extLst>
          </p:cNvPr>
          <p:cNvSpPr/>
          <p:nvPr/>
        </p:nvSpPr>
        <p:spPr>
          <a:xfrm>
            <a:off x="160255" y="2224726"/>
            <a:ext cx="5805054" cy="2366751"/>
          </a:xfrm>
          <a:prstGeom prst="rect">
            <a:avLst/>
          </a:prstGeom>
          <a:solidFill>
            <a:schemeClr val="tx2">
              <a:alpha val="6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BF02754A-7013-EB6A-8F77-7E4043284CB9}"/>
              </a:ext>
            </a:extLst>
          </p:cNvPr>
          <p:cNvSpPr txBox="1"/>
          <p:nvPr/>
        </p:nvSpPr>
        <p:spPr>
          <a:xfrm>
            <a:off x="329939" y="2366128"/>
            <a:ext cx="5524106" cy="2308324"/>
          </a:xfrm>
          <a:prstGeom prst="rect">
            <a:avLst/>
          </a:prstGeom>
          <a:noFill/>
        </p:spPr>
        <p:txBody>
          <a:bodyPr wrap="square" rtlCol="0">
            <a:spAutoFit/>
          </a:bodyPr>
          <a:lstStyle/>
          <a:p>
            <a:pPr marL="0" lvl="0" indent="0" algn="just" rtl="0">
              <a:lnSpc>
                <a:spcPct val="100000"/>
              </a:lnSpc>
              <a:spcBef>
                <a:spcPts val="0"/>
              </a:spcBef>
              <a:spcAft>
                <a:spcPts val="0"/>
              </a:spcAft>
              <a:buClr>
                <a:schemeClr val="lt2"/>
              </a:buClr>
              <a:buSzPts val="1800"/>
              <a:buNone/>
            </a:pPr>
            <a:r>
              <a:rPr lang="en-US" sz="1800" dirty="0">
                <a:latin typeface="Franklin Gothic" panose="020B0604020202020204" charset="0"/>
                <a:ea typeface="Artifakt Element Black" panose="020B0A03050000020004" pitchFamily="34" charset="0"/>
              </a:rPr>
              <a:t>We proposed a Deep Learning Based tool to identify FEC Scheme of an unknown demodulated signal:</a:t>
            </a:r>
          </a:p>
          <a:p>
            <a:pPr marL="285750" lvl="0" indent="-285750" algn="just" rtl="0">
              <a:lnSpc>
                <a:spcPct val="100000"/>
              </a:lnSpc>
              <a:spcBef>
                <a:spcPts val="0"/>
              </a:spcBef>
              <a:spcAft>
                <a:spcPts val="0"/>
              </a:spcAft>
              <a:buClr>
                <a:schemeClr val="lt2"/>
              </a:buClr>
              <a:buSzPts val="1800"/>
              <a:buFont typeface="Wingdings" panose="05000000000000000000" pitchFamily="2" charset="2"/>
              <a:buChar char="è"/>
            </a:pPr>
            <a:r>
              <a:rPr lang="en-US" sz="1800" dirty="0">
                <a:latin typeface="Franklin Gothic" panose="020B0604020202020204" charset="0"/>
                <a:ea typeface="Artifakt Element Black" panose="020B0A03050000020004" pitchFamily="34" charset="0"/>
              </a:rPr>
              <a:t>Integrating Signal Processing and Machine Learning Techniques for robust communication analysis</a:t>
            </a:r>
          </a:p>
          <a:p>
            <a:pPr marL="285750" lvl="0" indent="-285750" algn="just" rtl="0">
              <a:lnSpc>
                <a:spcPct val="100000"/>
              </a:lnSpc>
              <a:spcBef>
                <a:spcPts val="0"/>
              </a:spcBef>
              <a:spcAft>
                <a:spcPts val="0"/>
              </a:spcAft>
              <a:buClr>
                <a:schemeClr val="lt2"/>
              </a:buClr>
              <a:buSzPts val="1800"/>
              <a:buFont typeface="Wingdings" panose="05000000000000000000" pitchFamily="2" charset="2"/>
              <a:buChar char="è"/>
            </a:pPr>
            <a:r>
              <a:rPr lang="en-US" sz="1800" dirty="0">
                <a:latin typeface="Franklin Gothic" panose="020B0604020202020204" charset="0"/>
                <a:ea typeface="Artifakt Element Black" panose="020B0A03050000020004" pitchFamily="34" charset="0"/>
              </a:rPr>
              <a:t>Based on different parameters of demodulated signal we can extract the FEC scheme</a:t>
            </a:r>
          </a:p>
          <a:p>
            <a:pPr marL="285750" lvl="0" indent="-285750" algn="just" rtl="0">
              <a:lnSpc>
                <a:spcPct val="100000"/>
              </a:lnSpc>
              <a:spcBef>
                <a:spcPts val="0"/>
              </a:spcBef>
              <a:spcAft>
                <a:spcPts val="0"/>
              </a:spcAft>
              <a:buClr>
                <a:schemeClr val="lt2"/>
              </a:buClr>
              <a:buSzPts val="1800"/>
              <a:buFont typeface="Wingdings" panose="05000000000000000000" pitchFamily="2" charset="2"/>
              <a:buChar char="è"/>
            </a:pPr>
            <a:endParaRPr lang="en-US" sz="1800" dirty="0">
              <a:latin typeface="Franklin Gothic" panose="020B0604020202020204" charset="0"/>
              <a:ea typeface="Artifakt Element Black" panose="020B0A03050000020004" pitchFamily="34" charset="0"/>
            </a:endParaRPr>
          </a:p>
        </p:txBody>
      </p:sp>
      <p:sp>
        <p:nvSpPr>
          <p:cNvPr id="12" name="Rectangle 11">
            <a:extLst>
              <a:ext uri="{FF2B5EF4-FFF2-40B4-BE49-F238E27FC236}">
                <a16:creationId xmlns:a16="http://schemas.microsoft.com/office/drawing/2014/main" id="{4501DB63-C423-B2CA-6A71-BCCE21008A13}"/>
              </a:ext>
            </a:extLst>
          </p:cNvPr>
          <p:cNvSpPr/>
          <p:nvPr/>
        </p:nvSpPr>
        <p:spPr>
          <a:xfrm>
            <a:off x="160255" y="4815852"/>
            <a:ext cx="5805054" cy="1988393"/>
          </a:xfrm>
          <a:prstGeom prst="rect">
            <a:avLst/>
          </a:prstGeom>
          <a:solidFill>
            <a:schemeClr val="tx2">
              <a:alpha val="6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dirty="0">
              <a:latin typeface="Franklin Gothic" panose="020B0604020202020204" charset="0"/>
              <a:ea typeface="Artifakt Element Black" panose="020B0A03050000020004" pitchFamily="34" charset="0"/>
            </a:endParaRPr>
          </a:p>
        </p:txBody>
      </p:sp>
      <p:sp>
        <p:nvSpPr>
          <p:cNvPr id="13" name="TextBox 12">
            <a:extLst>
              <a:ext uri="{FF2B5EF4-FFF2-40B4-BE49-F238E27FC236}">
                <a16:creationId xmlns:a16="http://schemas.microsoft.com/office/drawing/2014/main" id="{E598CB48-EF88-321D-788E-9FF6C8082F6E}"/>
              </a:ext>
            </a:extLst>
          </p:cNvPr>
          <p:cNvSpPr txBox="1"/>
          <p:nvPr/>
        </p:nvSpPr>
        <p:spPr>
          <a:xfrm>
            <a:off x="263852" y="4996205"/>
            <a:ext cx="5571340" cy="2308324"/>
          </a:xfrm>
          <a:prstGeom prst="rect">
            <a:avLst/>
          </a:prstGeom>
          <a:noFill/>
        </p:spPr>
        <p:txBody>
          <a:bodyPr wrap="square" rtlCol="0">
            <a:spAutoFit/>
          </a:bodyPr>
          <a:lstStyle/>
          <a:p>
            <a:r>
              <a:rPr lang="en-US" sz="1800" dirty="0">
                <a:latin typeface="Franklin Gothic" panose="020B0604020202020204" charset="0"/>
                <a:ea typeface="Artifakt Element Black" panose="020B0A03050000020004" pitchFamily="34" charset="0"/>
              </a:rPr>
              <a:t>Tools:</a:t>
            </a:r>
          </a:p>
          <a:p>
            <a:r>
              <a:rPr lang="en-US" sz="1800" dirty="0">
                <a:latin typeface="Franklin Gothic" panose="020B0604020202020204" charset="0"/>
                <a:ea typeface="Artifakt Element Black" panose="020B0A03050000020004" pitchFamily="34" charset="0"/>
              </a:rPr>
              <a:t>➔ Machine Learning Algorithms like Neural networks( CNN). Tool – Google Colab</a:t>
            </a:r>
          </a:p>
          <a:p>
            <a:r>
              <a:rPr lang="en-US" sz="1800" b="1" dirty="0">
                <a:latin typeface="Franklin Gothic" panose="020B0604020202020204" charset="0"/>
                <a:ea typeface="Artifakt Element Black" panose="020B0A03050000020004" pitchFamily="34" charset="0"/>
                <a:sym typeface="Wingdings" panose="05000000000000000000" pitchFamily="2" charset="2"/>
              </a:rPr>
              <a:t> GUI Creation. Tool - Visual Studio Code </a:t>
            </a:r>
            <a:endParaRPr lang="en-US" sz="1800" b="1" dirty="0">
              <a:latin typeface="Franklin Gothic" panose="020B0604020202020204" charset="0"/>
              <a:ea typeface="Artifakt Element Black" panose="020B0A03050000020004" pitchFamily="34" charset="0"/>
            </a:endParaRPr>
          </a:p>
          <a:p>
            <a:endParaRPr lang="en-US" sz="1800" dirty="0">
              <a:latin typeface="Franklin Gothic" panose="020B0604020202020204" charset="0"/>
              <a:ea typeface="Artifakt Element Black" panose="020B0A03050000020004" pitchFamily="34" charset="0"/>
            </a:endParaRPr>
          </a:p>
          <a:p>
            <a:endParaRPr lang="en-US" sz="1800" dirty="0">
              <a:latin typeface="Franklin Gothic" panose="020B0604020202020204" charset="0"/>
              <a:ea typeface="Artifakt Element Black" panose="020B0A03050000020004" pitchFamily="34" charset="0"/>
            </a:endParaRPr>
          </a:p>
          <a:p>
            <a:endParaRPr lang="en-US" sz="1800" dirty="0">
              <a:latin typeface="Franklin Gothic" panose="020B0604020202020204" charset="0"/>
              <a:ea typeface="Artifakt Element Black" panose="020B0A03050000020004" pitchFamily="34" charset="0"/>
            </a:endParaRPr>
          </a:p>
          <a:p>
            <a:r>
              <a:rPr lang="en-US" sz="1800" dirty="0">
                <a:latin typeface="Franklin Gothic" panose="020B0604020202020204" charset="0"/>
                <a:ea typeface="Artifakt Element Black" panose="020B0A03050000020004" pitchFamily="34" charset="0"/>
              </a:rPr>
              <a:t>      </a:t>
            </a:r>
          </a:p>
        </p:txBody>
      </p:sp>
      <p:pic>
        <p:nvPicPr>
          <p:cNvPr id="1026" name="Picture 2" descr="Satellite Signals: Unveiling the Unseen Muscle of Modern Communication">
            <a:extLst>
              <a:ext uri="{FF2B5EF4-FFF2-40B4-BE49-F238E27FC236}">
                <a16:creationId xmlns:a16="http://schemas.microsoft.com/office/drawing/2014/main" id="{49DF4D7E-4A1C-CF6E-F2A7-EECDA45858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0390" y="1728031"/>
            <a:ext cx="3387351" cy="28806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8" name="Rectangle 7">
            <a:extLst>
              <a:ext uri="{FF2B5EF4-FFF2-40B4-BE49-F238E27FC236}">
                <a16:creationId xmlns:a16="http://schemas.microsoft.com/office/drawing/2014/main" id="{9E0BA3FA-5240-AB6D-8BFF-BD77C3C40827}"/>
              </a:ext>
            </a:extLst>
          </p:cNvPr>
          <p:cNvSpPr/>
          <p:nvPr/>
        </p:nvSpPr>
        <p:spPr>
          <a:xfrm>
            <a:off x="298314" y="407143"/>
            <a:ext cx="6402470" cy="760491"/>
          </a:xfrm>
          <a:prstGeom prst="rect">
            <a:avLst/>
          </a:prstGeom>
          <a:solidFill>
            <a:schemeClr val="bg2">
              <a:alpha val="7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8678219B-BE0A-A963-A96C-5A2E619EA158}"/>
              </a:ext>
            </a:extLst>
          </p:cNvPr>
          <p:cNvSpPr txBox="1"/>
          <p:nvPr/>
        </p:nvSpPr>
        <p:spPr>
          <a:xfrm>
            <a:off x="405353" y="575035"/>
            <a:ext cx="5876315" cy="523220"/>
          </a:xfrm>
          <a:prstGeom prst="rect">
            <a:avLst/>
          </a:prstGeom>
          <a:noFill/>
        </p:spPr>
        <p:txBody>
          <a:bodyPr wrap="square" rtlCol="0">
            <a:spAutoFit/>
          </a:bodyPr>
          <a:lstStyle/>
          <a:p>
            <a:r>
              <a:rPr lang="en-IN" sz="2800" dirty="0">
                <a:solidFill>
                  <a:schemeClr val="accent1"/>
                </a:solidFill>
                <a:latin typeface="Artifakt Element Black" panose="020B0A03050000020004" pitchFamily="34" charset="0"/>
                <a:ea typeface="Artifakt Element Black" panose="020B0A03050000020004" pitchFamily="34" charset="0"/>
              </a:rPr>
              <a:t>               </a:t>
            </a:r>
            <a:r>
              <a:rPr lang="en-IN" sz="2800" dirty="0">
                <a:solidFill>
                  <a:schemeClr val="accent1"/>
                </a:solidFill>
                <a:effectLst>
                  <a:reflection blurRad="6350" stA="60000" endA="900" endPos="58000" dir="5400000" sy="-100000" algn="bl" rotWithShape="0"/>
                </a:effectLst>
                <a:latin typeface="Artifakt Element Black" panose="020B0A03050000020004" pitchFamily="34" charset="0"/>
                <a:ea typeface="Artifakt Element Black" panose="020B0A03050000020004" pitchFamily="34" charset="0"/>
              </a:rPr>
              <a:t>PARAMETERS</a:t>
            </a:r>
          </a:p>
        </p:txBody>
      </p:sp>
      <p:sp>
        <p:nvSpPr>
          <p:cNvPr id="10" name="Rectangle 9">
            <a:extLst>
              <a:ext uri="{FF2B5EF4-FFF2-40B4-BE49-F238E27FC236}">
                <a16:creationId xmlns:a16="http://schemas.microsoft.com/office/drawing/2014/main" id="{281DE0A8-67E0-03B9-BBF0-E45B96107CF2}"/>
              </a:ext>
            </a:extLst>
          </p:cNvPr>
          <p:cNvSpPr/>
          <p:nvPr/>
        </p:nvSpPr>
        <p:spPr>
          <a:xfrm>
            <a:off x="260607" y="2161309"/>
            <a:ext cx="7054593" cy="3499658"/>
          </a:xfrm>
          <a:prstGeom prst="rect">
            <a:avLst/>
          </a:prstGeom>
          <a:solidFill>
            <a:schemeClr val="accent1">
              <a:alpha val="7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2B525F4A-F705-6B03-6377-39CE0701F555}"/>
              </a:ext>
            </a:extLst>
          </p:cNvPr>
          <p:cNvSpPr txBox="1"/>
          <p:nvPr/>
        </p:nvSpPr>
        <p:spPr>
          <a:xfrm>
            <a:off x="405353" y="1746920"/>
            <a:ext cx="6740165" cy="4308872"/>
          </a:xfrm>
          <a:prstGeom prst="rect">
            <a:avLst/>
          </a:prstGeom>
          <a:noFill/>
        </p:spPr>
        <p:txBody>
          <a:bodyPr wrap="square" rtlCol="0">
            <a:spAutoFit/>
          </a:bodyPr>
          <a:lstStyle/>
          <a:p>
            <a:pPr algn="just"/>
            <a:endParaRPr lang="en-US" sz="1600" dirty="0">
              <a:latin typeface="Franklin Gothic" panose="020B0604020202020204" charset="0"/>
              <a:ea typeface="Artifakt Element Black" panose="020B0A03050000020004" pitchFamily="34" charset="0"/>
            </a:endParaRPr>
          </a:p>
          <a:p>
            <a:pPr algn="just"/>
            <a:endParaRPr lang="en-US" sz="1600" dirty="0">
              <a:latin typeface="Franklin Gothic" panose="020B0604020202020204" charset="0"/>
              <a:ea typeface="Artifakt Element Black" panose="020B0A03050000020004" pitchFamily="34" charset="0"/>
            </a:endParaRPr>
          </a:p>
          <a:p>
            <a:pPr algn="just"/>
            <a:endParaRPr lang="en-US" sz="1600" dirty="0">
              <a:latin typeface="Franklin Gothic" panose="020B0604020202020204" charset="0"/>
              <a:ea typeface="Artifakt Element Black" panose="020B0A03050000020004" pitchFamily="34" charset="0"/>
            </a:endParaRPr>
          </a:p>
          <a:p>
            <a:pPr marL="285750" indent="-285750" algn="just">
              <a:buFont typeface="Wingdings" panose="05000000000000000000" pitchFamily="2" charset="2"/>
              <a:buChar char="§"/>
            </a:pPr>
            <a:r>
              <a:rPr lang="en-US" sz="1600" dirty="0">
                <a:latin typeface="Franklin Gothic" panose="020B0604020202020204" charset="0"/>
                <a:ea typeface="Artifakt Element Black" panose="020B0A03050000020004" pitchFamily="34" charset="0"/>
              </a:rPr>
              <a:t>Number of sample signals – 25,000</a:t>
            </a:r>
          </a:p>
          <a:p>
            <a:pPr marL="285750" indent="-285750" algn="just">
              <a:buFont typeface="Wingdings" panose="05000000000000000000" pitchFamily="2" charset="2"/>
              <a:buChar char="§"/>
            </a:pPr>
            <a:r>
              <a:rPr lang="en-US" sz="1600" dirty="0">
                <a:latin typeface="Franklin Gothic" panose="020B0604020202020204" charset="0"/>
                <a:ea typeface="Artifakt Element Black" panose="020B0A03050000020004" pitchFamily="34" charset="0"/>
              </a:rPr>
              <a:t>When an unknown demodulated signal is fed to our tool, the following characteristics were observed: </a:t>
            </a:r>
          </a:p>
          <a:p>
            <a:pPr algn="just"/>
            <a:r>
              <a:rPr lang="en-US" sz="1600" dirty="0">
                <a:latin typeface="Franklin Gothic" panose="020B0604020202020204" charset="0"/>
                <a:ea typeface="Artifakt Element Black" panose="020B0A03050000020004" pitchFamily="34" charset="0"/>
              </a:rPr>
              <a:t>	1.Signal is modulated and demodulated using QPSK, BPSK or      	   8PSK</a:t>
            </a:r>
          </a:p>
          <a:p>
            <a:pPr algn="just"/>
            <a:r>
              <a:rPr lang="en-US" sz="1600" dirty="0">
                <a:latin typeface="Franklin Gothic" panose="020B0604020202020204" charset="0"/>
                <a:ea typeface="Artifakt Element Black" panose="020B0A03050000020004" pitchFamily="34" charset="0"/>
              </a:rPr>
              <a:t>                  2.Bit length of 1024</a:t>
            </a:r>
          </a:p>
          <a:p>
            <a:pPr algn="just"/>
            <a:r>
              <a:rPr lang="en-US" sz="1600" dirty="0">
                <a:latin typeface="Franklin Gothic" panose="020B0604020202020204" charset="0"/>
                <a:ea typeface="Artifakt Element Black" panose="020B0A03050000020004" pitchFamily="34" charset="0"/>
              </a:rPr>
              <a:t>	3. Bit Rates are </a:t>
            </a:r>
            <a:r>
              <a:rPr lang="en-US" sz="1800" dirty="0">
                <a:latin typeface="Franklin Gothic" panose="020B0604020202020204" charset="0"/>
                <a:ea typeface="Artifakt Element Black" panose="020B0A03050000020004" pitchFamily="34" charset="0"/>
              </a:rPr>
              <a:t>½</a:t>
            </a:r>
            <a:r>
              <a:rPr lang="en-US" sz="1600" dirty="0">
                <a:latin typeface="Franklin Gothic" panose="020B0604020202020204" charset="0"/>
                <a:ea typeface="Artifakt Element Black" panose="020B0A03050000020004" pitchFamily="34" charset="0"/>
              </a:rPr>
              <a:t>, 3/2, </a:t>
            </a:r>
            <a:r>
              <a:rPr lang="en-US" sz="1800" dirty="0">
                <a:latin typeface="Franklin Gothic" panose="020B0604020202020204" charset="0"/>
                <a:ea typeface="Artifakt Element Black" panose="020B0A03050000020004" pitchFamily="34" charset="0"/>
              </a:rPr>
              <a:t>¼</a:t>
            </a:r>
            <a:endParaRPr lang="en-US" sz="1600" dirty="0">
              <a:latin typeface="Franklin Gothic" panose="020B0604020202020204" charset="0"/>
              <a:ea typeface="Artifakt Element Black" panose="020B0A03050000020004" pitchFamily="34" charset="0"/>
            </a:endParaRPr>
          </a:p>
          <a:p>
            <a:pPr algn="just"/>
            <a:r>
              <a:rPr lang="en-US" sz="1600" dirty="0">
                <a:latin typeface="Franklin Gothic" panose="020B0604020202020204" charset="0"/>
                <a:ea typeface="Artifakt Element Black" panose="020B0A03050000020004" pitchFamily="34" charset="0"/>
              </a:rPr>
              <a:t>	4.Noise Characteristics: Additive White Gaussian 	   	5.Noise with SNR: -3dB to 10dB</a:t>
            </a:r>
          </a:p>
          <a:p>
            <a:pPr marL="285750" indent="-285750" algn="just">
              <a:buFont typeface="Wingdings" panose="05000000000000000000" pitchFamily="2" charset="2"/>
              <a:buChar char="§"/>
            </a:pPr>
            <a:r>
              <a:rPr lang="en-US" sz="1600" dirty="0">
                <a:latin typeface="Franklin Gothic" panose="020B0604020202020204" charset="0"/>
                <a:ea typeface="Artifakt Element Black" panose="020B0A03050000020004" pitchFamily="34" charset="0"/>
              </a:rPr>
              <a:t>The FEC Schemes that were trained on are Turbo, LDPC, Reed-Solomon, BCH, Convolutional FEC’s.</a:t>
            </a:r>
          </a:p>
          <a:p>
            <a:pPr algn="just"/>
            <a:endParaRPr lang="en-US" sz="1600" dirty="0">
              <a:latin typeface="Franklin Gothic" panose="020B0604020202020204" charset="0"/>
              <a:ea typeface="Artifakt Element Black" panose="020B0A03050000020004" pitchFamily="34" charset="0"/>
            </a:endParaRPr>
          </a:p>
          <a:p>
            <a:pPr algn="just"/>
            <a:endParaRPr lang="en-US" sz="1600" dirty="0">
              <a:latin typeface="Franklin Gothic" panose="020B0604020202020204" charset="0"/>
              <a:ea typeface="Artifakt Element Black" panose="020B0A03050000020004" pitchFamily="34" charset="0"/>
            </a:endParaRPr>
          </a:p>
          <a:p>
            <a:pPr algn="just"/>
            <a:r>
              <a:rPr lang="en-US" sz="1600" dirty="0">
                <a:latin typeface="Franklin Gothic" panose="020B0604020202020204" charset="0"/>
                <a:ea typeface="Artifakt Element Black" panose="020B0A03050000020004" pitchFamily="34" charset="0"/>
              </a:rPr>
              <a:t> </a:t>
            </a:r>
            <a:endParaRPr lang="en-IN" sz="1600" dirty="0">
              <a:latin typeface="Franklin Gothic" panose="020B0604020202020204" charset="0"/>
              <a:ea typeface="Artifakt Element Black" panose="020B0A03050000020004" pitchFamily="34" charset="0"/>
            </a:endParaRPr>
          </a:p>
        </p:txBody>
      </p:sp>
      <p:pic>
        <p:nvPicPr>
          <p:cNvPr id="1028" name="Picture 4" descr="matlab - Why is the AM demodulated signal amplified compared to the message  signal for some specific frequency values? - Stack Overflow">
            <a:extLst>
              <a:ext uri="{FF2B5EF4-FFF2-40B4-BE49-F238E27FC236}">
                <a16:creationId xmlns:a16="http://schemas.microsoft.com/office/drawing/2014/main" id="{797BBDCA-27FF-2100-3015-E37B961676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449"/>
          <a:stretch/>
        </p:blipFill>
        <p:spPr bwMode="auto">
          <a:xfrm>
            <a:off x="8814062" y="165001"/>
            <a:ext cx="3264816" cy="18665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0" name="Picture 6" descr="Machine Learning Icon Vector Art, Icons, and Graphics for Free Download">
            <a:extLst>
              <a:ext uri="{FF2B5EF4-FFF2-40B4-BE49-F238E27FC236}">
                <a16:creationId xmlns:a16="http://schemas.microsoft.com/office/drawing/2014/main" id="{7E205591-8376-AFA1-016F-1CC1F36C223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9013"/>
          <a:stretch/>
        </p:blipFill>
        <p:spPr bwMode="auto">
          <a:xfrm>
            <a:off x="7495779" y="1972353"/>
            <a:ext cx="2777966" cy="186650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C32E0BD-BDCB-2608-A78F-FC1A7228EFD9}"/>
              </a:ext>
            </a:extLst>
          </p:cNvPr>
          <p:cNvSpPr txBox="1"/>
          <p:nvPr/>
        </p:nvSpPr>
        <p:spPr>
          <a:xfrm>
            <a:off x="9030878" y="1998482"/>
            <a:ext cx="2573518" cy="307777"/>
          </a:xfrm>
          <a:prstGeom prst="rect">
            <a:avLst/>
          </a:prstGeom>
          <a:noFill/>
        </p:spPr>
        <p:txBody>
          <a:bodyPr wrap="square" rtlCol="0">
            <a:spAutoFit/>
          </a:bodyPr>
          <a:lstStyle/>
          <a:p>
            <a:r>
              <a:rPr lang="en-IN" dirty="0"/>
              <a:t>Unknown demodulated signal</a:t>
            </a:r>
          </a:p>
        </p:txBody>
      </p:sp>
      <p:sp>
        <p:nvSpPr>
          <p:cNvPr id="16" name="TextBox 15">
            <a:extLst>
              <a:ext uri="{FF2B5EF4-FFF2-40B4-BE49-F238E27FC236}">
                <a16:creationId xmlns:a16="http://schemas.microsoft.com/office/drawing/2014/main" id="{39E839E0-749B-CFF1-C733-799A6FC4B40A}"/>
              </a:ext>
            </a:extLst>
          </p:cNvPr>
          <p:cNvSpPr txBox="1"/>
          <p:nvPr/>
        </p:nvSpPr>
        <p:spPr>
          <a:xfrm>
            <a:off x="7786540" y="4221797"/>
            <a:ext cx="2498104" cy="307777"/>
          </a:xfrm>
          <a:prstGeom prst="rect">
            <a:avLst/>
          </a:prstGeom>
          <a:noFill/>
        </p:spPr>
        <p:txBody>
          <a:bodyPr wrap="square" rtlCol="0">
            <a:spAutoFit/>
          </a:bodyPr>
          <a:lstStyle/>
          <a:p>
            <a:r>
              <a:rPr lang="en-IN" dirty="0"/>
              <a:t>Analysing the signal (ML)</a:t>
            </a:r>
          </a:p>
        </p:txBody>
      </p:sp>
      <p:pic>
        <p:nvPicPr>
          <p:cNvPr id="1032" name="Picture 8" descr="Polynomials in Error Detection and Correction in Data Communication System  | IntechOpen">
            <a:extLst>
              <a:ext uri="{FF2B5EF4-FFF2-40B4-BE49-F238E27FC236}">
                <a16:creationId xmlns:a16="http://schemas.microsoft.com/office/drawing/2014/main" id="{47FA4D1A-3BCF-9AB3-4248-35B3426D1C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8905" y="4512920"/>
            <a:ext cx="3579245" cy="16092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TextBox 16">
            <a:extLst>
              <a:ext uri="{FF2B5EF4-FFF2-40B4-BE49-F238E27FC236}">
                <a16:creationId xmlns:a16="http://schemas.microsoft.com/office/drawing/2014/main" id="{D8B93E33-21CE-5456-D0AC-F0B16239CD8B}"/>
              </a:ext>
            </a:extLst>
          </p:cNvPr>
          <p:cNvSpPr txBox="1"/>
          <p:nvPr/>
        </p:nvSpPr>
        <p:spPr>
          <a:xfrm>
            <a:off x="8540684" y="6257635"/>
            <a:ext cx="3063712" cy="523220"/>
          </a:xfrm>
          <a:prstGeom prst="rect">
            <a:avLst/>
          </a:prstGeom>
          <a:noFill/>
        </p:spPr>
        <p:txBody>
          <a:bodyPr wrap="square" rtlCol="0">
            <a:spAutoFit/>
          </a:bodyPr>
          <a:lstStyle/>
          <a:p>
            <a:r>
              <a:rPr lang="en-IN" dirty="0"/>
              <a:t>Selecting one suitable scheme from extracted parameters</a:t>
            </a:r>
          </a:p>
        </p:txBody>
      </p:sp>
      <p:pic>
        <p:nvPicPr>
          <p:cNvPr id="18" name="Picture 6" descr="Machine Learning Icon Vector Art, Icons, and Graphics for Free Download">
            <a:extLst>
              <a:ext uri="{FF2B5EF4-FFF2-40B4-BE49-F238E27FC236}">
                <a16:creationId xmlns:a16="http://schemas.microsoft.com/office/drawing/2014/main" id="{C2F1A359-94EE-4785-EDC9-F4617DF8B6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9013"/>
          <a:stretch/>
        </p:blipFill>
        <p:spPr bwMode="auto">
          <a:xfrm>
            <a:off x="7555210" y="2355289"/>
            <a:ext cx="2777966" cy="18665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9" name="Straight Arrow Connector 18">
            <a:extLst>
              <a:ext uri="{FF2B5EF4-FFF2-40B4-BE49-F238E27FC236}">
                <a16:creationId xmlns:a16="http://schemas.microsoft.com/office/drawing/2014/main" id="{4281820C-4A58-F7C4-5CFA-28DCAEA78280}"/>
              </a:ext>
            </a:extLst>
          </p:cNvPr>
          <p:cNvCxnSpPr>
            <a:cxnSpLocks/>
          </p:cNvCxnSpPr>
          <p:nvPr/>
        </p:nvCxnSpPr>
        <p:spPr>
          <a:xfrm flipH="1">
            <a:off x="8680617" y="1968181"/>
            <a:ext cx="398794" cy="446264"/>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DF97F7A-6F46-1E2A-277B-6D50780E2939}"/>
              </a:ext>
            </a:extLst>
          </p:cNvPr>
          <p:cNvCxnSpPr>
            <a:cxnSpLocks/>
          </p:cNvCxnSpPr>
          <p:nvPr/>
        </p:nvCxnSpPr>
        <p:spPr>
          <a:xfrm>
            <a:off x="10197957" y="4071257"/>
            <a:ext cx="558027" cy="533476"/>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CEAC-788F-511C-A41B-6CF704AF2189}"/>
              </a:ext>
            </a:extLst>
          </p:cNvPr>
          <p:cNvSpPr>
            <a:spLocks noGrp="1"/>
          </p:cNvSpPr>
          <p:nvPr>
            <p:ph type="title"/>
          </p:nvPr>
        </p:nvSpPr>
        <p:spPr>
          <a:xfrm>
            <a:off x="273377" y="278129"/>
            <a:ext cx="5287839" cy="570283"/>
          </a:xfrm>
        </p:spPr>
        <p:txBody>
          <a:bodyPr>
            <a:noAutofit/>
          </a:bodyPr>
          <a:lstStyle/>
          <a:p>
            <a:r>
              <a:rPr lang="en-IN" sz="3600" dirty="0">
                <a:solidFill>
                  <a:srgbClr val="0070C0"/>
                </a:solidFill>
                <a:latin typeface="Times New Roman" panose="02020603050405020304" pitchFamily="18" charset="0"/>
                <a:cs typeface="Times New Roman" panose="02020603050405020304" pitchFamily="18" charset="0"/>
              </a:rPr>
              <a:t>SOLUTION</a:t>
            </a:r>
          </a:p>
        </p:txBody>
      </p:sp>
      <p:sp>
        <p:nvSpPr>
          <p:cNvPr id="3" name="Slide Number Placeholder 2">
            <a:extLst>
              <a:ext uri="{FF2B5EF4-FFF2-40B4-BE49-F238E27FC236}">
                <a16:creationId xmlns:a16="http://schemas.microsoft.com/office/drawing/2014/main" id="{1C82B52D-AE7E-DB6E-BEF5-AE89384920F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4</a:t>
            </a:fld>
            <a:endParaRPr lang="en-US">
              <a:latin typeface="Libre Franklin"/>
              <a:ea typeface="Libre Franklin"/>
              <a:cs typeface="Libre Franklin"/>
              <a:sym typeface="Libre Franklin"/>
            </a:endParaRPr>
          </a:p>
        </p:txBody>
      </p:sp>
      <p:pic>
        <p:nvPicPr>
          <p:cNvPr id="5" name="Picture 4">
            <a:extLst>
              <a:ext uri="{FF2B5EF4-FFF2-40B4-BE49-F238E27FC236}">
                <a16:creationId xmlns:a16="http://schemas.microsoft.com/office/drawing/2014/main" id="{65B8A16D-983A-D4C3-40E6-CDAC0C78BF20}"/>
              </a:ext>
            </a:extLst>
          </p:cNvPr>
          <p:cNvPicPr>
            <a:picLocks noChangeAspect="1"/>
          </p:cNvPicPr>
          <p:nvPr/>
        </p:nvPicPr>
        <p:blipFill>
          <a:blip r:embed="rId2"/>
          <a:stretch>
            <a:fillRect/>
          </a:stretch>
        </p:blipFill>
        <p:spPr>
          <a:xfrm>
            <a:off x="1494790" y="848412"/>
            <a:ext cx="8276387" cy="5731459"/>
          </a:xfrm>
          <a:prstGeom prst="rect">
            <a:avLst/>
          </a:prstGeom>
        </p:spPr>
      </p:pic>
    </p:spTree>
    <p:extLst>
      <p:ext uri="{BB962C8B-B14F-4D97-AF65-F5344CB8AC3E}">
        <p14:creationId xmlns:p14="http://schemas.microsoft.com/office/powerpoint/2010/main" val="2625519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91608E-783F-BF4F-BF25-AA629303FA2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5</a:t>
            </a:fld>
            <a:endParaRPr lang="en-US">
              <a:latin typeface="Libre Franklin"/>
              <a:ea typeface="Libre Franklin"/>
              <a:cs typeface="Libre Franklin"/>
              <a:sym typeface="Libre Franklin"/>
            </a:endParaRPr>
          </a:p>
        </p:txBody>
      </p:sp>
      <p:pic>
        <p:nvPicPr>
          <p:cNvPr id="5" name="Picture 4">
            <a:extLst>
              <a:ext uri="{FF2B5EF4-FFF2-40B4-BE49-F238E27FC236}">
                <a16:creationId xmlns:a16="http://schemas.microsoft.com/office/drawing/2014/main" id="{626567BD-2456-B444-490B-CB66860F560E}"/>
              </a:ext>
            </a:extLst>
          </p:cNvPr>
          <p:cNvPicPr>
            <a:picLocks noChangeAspect="1"/>
          </p:cNvPicPr>
          <p:nvPr/>
        </p:nvPicPr>
        <p:blipFill rotWithShape="1">
          <a:blip r:embed="rId2"/>
          <a:srcRect t="12371" r="43785" b="18076"/>
          <a:stretch/>
        </p:blipFill>
        <p:spPr>
          <a:xfrm>
            <a:off x="5954598" y="895547"/>
            <a:ext cx="6168272" cy="4769963"/>
          </a:xfrm>
          <a:prstGeom prst="rect">
            <a:avLst/>
          </a:prstGeom>
        </p:spPr>
      </p:pic>
      <p:sp>
        <p:nvSpPr>
          <p:cNvPr id="7" name="TextBox 6">
            <a:extLst>
              <a:ext uri="{FF2B5EF4-FFF2-40B4-BE49-F238E27FC236}">
                <a16:creationId xmlns:a16="http://schemas.microsoft.com/office/drawing/2014/main" id="{E6F9C787-9CBF-8D65-2391-B33313EE42F2}"/>
              </a:ext>
            </a:extLst>
          </p:cNvPr>
          <p:cNvSpPr txBox="1"/>
          <p:nvPr/>
        </p:nvSpPr>
        <p:spPr>
          <a:xfrm>
            <a:off x="641023" y="556182"/>
            <a:ext cx="8500620" cy="646331"/>
          </a:xfrm>
          <a:prstGeom prst="rect">
            <a:avLst/>
          </a:prstGeom>
          <a:noFill/>
        </p:spPr>
        <p:txBody>
          <a:bodyPr wrap="square">
            <a:spAutoFit/>
          </a:bodyPr>
          <a:lstStyle/>
          <a:p>
            <a:r>
              <a:rPr lang="en-IN" sz="3600" dirty="0">
                <a:solidFill>
                  <a:srgbClr val="0070C0"/>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Simulation Results</a:t>
            </a:r>
          </a:p>
        </p:txBody>
      </p:sp>
      <p:pic>
        <p:nvPicPr>
          <p:cNvPr id="9" name="Picture 8">
            <a:extLst>
              <a:ext uri="{FF2B5EF4-FFF2-40B4-BE49-F238E27FC236}">
                <a16:creationId xmlns:a16="http://schemas.microsoft.com/office/drawing/2014/main" id="{8D402CC7-07A8-D389-38F0-B22DB53E1FB6}"/>
              </a:ext>
            </a:extLst>
          </p:cNvPr>
          <p:cNvPicPr>
            <a:picLocks noChangeAspect="1"/>
          </p:cNvPicPr>
          <p:nvPr/>
        </p:nvPicPr>
        <p:blipFill>
          <a:blip r:embed="rId3"/>
          <a:stretch>
            <a:fillRect/>
          </a:stretch>
        </p:blipFill>
        <p:spPr>
          <a:xfrm>
            <a:off x="443060" y="1436511"/>
            <a:ext cx="5067300" cy="819150"/>
          </a:xfrm>
          <a:prstGeom prst="rect">
            <a:avLst/>
          </a:prstGeom>
        </p:spPr>
      </p:pic>
      <p:sp>
        <p:nvSpPr>
          <p:cNvPr id="10" name="TextBox 9">
            <a:extLst>
              <a:ext uri="{FF2B5EF4-FFF2-40B4-BE49-F238E27FC236}">
                <a16:creationId xmlns:a16="http://schemas.microsoft.com/office/drawing/2014/main" id="{E10C2BB8-BEF8-4E94-F089-15B3240E26B5}"/>
              </a:ext>
            </a:extLst>
          </p:cNvPr>
          <p:cNvSpPr txBox="1"/>
          <p:nvPr/>
        </p:nvSpPr>
        <p:spPr>
          <a:xfrm>
            <a:off x="1074656" y="2168165"/>
            <a:ext cx="3167406" cy="523220"/>
          </a:xfrm>
          <a:prstGeom prst="rect">
            <a:avLst/>
          </a:prstGeom>
          <a:noFill/>
        </p:spPr>
        <p:txBody>
          <a:bodyPr wrap="square" rtlCol="0">
            <a:spAutoFit/>
          </a:bodyPr>
          <a:lstStyle/>
          <a:p>
            <a:endParaRPr lang="en-IN" dirty="0"/>
          </a:p>
          <a:p>
            <a:r>
              <a:rPr lang="en-IN" dirty="0"/>
              <a:t>Fig. Accuracy Of the CNN Model</a:t>
            </a:r>
          </a:p>
        </p:txBody>
      </p:sp>
      <p:sp>
        <p:nvSpPr>
          <p:cNvPr id="11" name="TextBox 10">
            <a:extLst>
              <a:ext uri="{FF2B5EF4-FFF2-40B4-BE49-F238E27FC236}">
                <a16:creationId xmlns:a16="http://schemas.microsoft.com/office/drawing/2014/main" id="{29CB88A5-D8A5-FD45-147D-54E756AFEF08}"/>
              </a:ext>
            </a:extLst>
          </p:cNvPr>
          <p:cNvSpPr txBox="1"/>
          <p:nvPr/>
        </p:nvSpPr>
        <p:spPr>
          <a:xfrm>
            <a:off x="7051249" y="5514680"/>
            <a:ext cx="3959258" cy="307777"/>
          </a:xfrm>
          <a:prstGeom prst="rect">
            <a:avLst/>
          </a:prstGeom>
          <a:noFill/>
        </p:spPr>
        <p:txBody>
          <a:bodyPr wrap="square" rtlCol="0">
            <a:spAutoFit/>
          </a:bodyPr>
          <a:lstStyle/>
          <a:p>
            <a:r>
              <a:rPr lang="en-IN" dirty="0"/>
              <a:t>          Fig. GUI Of The Tool</a:t>
            </a:r>
          </a:p>
        </p:txBody>
      </p:sp>
      <p:sp>
        <p:nvSpPr>
          <p:cNvPr id="12" name="TextBox 11">
            <a:extLst>
              <a:ext uri="{FF2B5EF4-FFF2-40B4-BE49-F238E27FC236}">
                <a16:creationId xmlns:a16="http://schemas.microsoft.com/office/drawing/2014/main" id="{5027A1C6-6D5C-609A-2514-C5C735E094AF}"/>
              </a:ext>
            </a:extLst>
          </p:cNvPr>
          <p:cNvSpPr txBox="1"/>
          <p:nvPr/>
        </p:nvSpPr>
        <p:spPr>
          <a:xfrm>
            <a:off x="641023" y="3233394"/>
            <a:ext cx="4967925" cy="1477328"/>
          </a:xfrm>
          <a:prstGeom prst="rect">
            <a:avLst/>
          </a:prstGeom>
          <a:noFill/>
        </p:spPr>
        <p:txBody>
          <a:bodyPr wrap="square" rtlCol="0">
            <a:spAutoFit/>
          </a:bodyPr>
          <a:lstStyle/>
          <a:p>
            <a:r>
              <a:rPr lang="en-IN" sz="1800" dirty="0">
                <a:solidFill>
                  <a:schemeClr val="tx1"/>
                </a:solidFill>
                <a:latin typeface="Times New Roman" panose="02020603050405020304" pitchFamily="18" charset="0"/>
                <a:cs typeface="Times New Roman" panose="02020603050405020304" pitchFamily="18" charset="0"/>
              </a:rPr>
              <a:t>The parameters considered for FEC Identification from demodulated signal are:</a:t>
            </a:r>
          </a:p>
          <a:p>
            <a:pPr marL="342900" indent="-342900">
              <a:buAutoNum type="arabicParenR"/>
            </a:pPr>
            <a:r>
              <a:rPr lang="en-IN" sz="1800" dirty="0">
                <a:solidFill>
                  <a:schemeClr val="tx1"/>
                </a:solidFill>
                <a:latin typeface="Times New Roman" panose="02020603050405020304" pitchFamily="18" charset="0"/>
                <a:cs typeface="Times New Roman" panose="02020603050405020304" pitchFamily="18" charset="0"/>
              </a:rPr>
              <a:t>Bit Error Rate</a:t>
            </a:r>
          </a:p>
          <a:p>
            <a:pPr marL="342900" indent="-342900">
              <a:buAutoNum type="arabicParenR"/>
            </a:pPr>
            <a:r>
              <a:rPr lang="en-IN" sz="1800" dirty="0">
                <a:solidFill>
                  <a:schemeClr val="tx1"/>
                </a:solidFill>
                <a:latin typeface="Times New Roman" panose="02020603050405020304" pitchFamily="18" charset="0"/>
                <a:cs typeface="Times New Roman" panose="02020603050405020304" pitchFamily="18" charset="0"/>
              </a:rPr>
              <a:t>Variance</a:t>
            </a:r>
          </a:p>
          <a:p>
            <a:pPr marL="342900" indent="-342900">
              <a:buAutoNum type="arabicParenR"/>
            </a:pPr>
            <a:r>
              <a:rPr lang="en-IN" sz="1800" dirty="0">
                <a:solidFill>
                  <a:schemeClr val="tx1"/>
                </a:solidFill>
                <a:latin typeface="Times New Roman" panose="02020603050405020304" pitchFamily="18" charset="0"/>
                <a:cs typeface="Times New Roman" panose="02020603050405020304" pitchFamily="18" charset="0"/>
              </a:rPr>
              <a:t>SNR Estimate</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9112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449C-1C36-3DAF-9A79-BAF44967E6C6}"/>
              </a:ext>
            </a:extLst>
          </p:cNvPr>
          <p:cNvSpPr>
            <a:spLocks noGrp="1"/>
          </p:cNvSpPr>
          <p:nvPr>
            <p:ph type="title"/>
          </p:nvPr>
        </p:nvSpPr>
        <p:spPr>
          <a:xfrm>
            <a:off x="964023" y="879063"/>
            <a:ext cx="3532563" cy="610863"/>
          </a:xfrm>
        </p:spPr>
        <p:txBody>
          <a:bodyPr/>
          <a:lstStyle/>
          <a:p>
            <a:r>
              <a:rPr lang="en-IN" dirty="0">
                <a:solidFill>
                  <a:srgbClr val="0070C0"/>
                </a:solidFill>
                <a:effectLst>
                  <a:reflection blurRad="6350" stA="55000" endA="300" endPos="45500" dir="5400000" sy="-100000" algn="bl" rotWithShape="0"/>
                </a:effectLst>
              </a:rPr>
              <a:t>Further Scope</a:t>
            </a:r>
          </a:p>
        </p:txBody>
      </p:sp>
      <p:sp>
        <p:nvSpPr>
          <p:cNvPr id="3" name="Slide Number Placeholder 2">
            <a:extLst>
              <a:ext uri="{FF2B5EF4-FFF2-40B4-BE49-F238E27FC236}">
                <a16:creationId xmlns:a16="http://schemas.microsoft.com/office/drawing/2014/main" id="{428698FD-D5D8-5882-A2DB-BB2E8ED7BD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6</a:t>
            </a:fld>
            <a:endParaRPr lang="en-US">
              <a:latin typeface="Libre Franklin"/>
              <a:ea typeface="Libre Franklin"/>
              <a:cs typeface="Libre Franklin"/>
              <a:sym typeface="Libre Franklin"/>
            </a:endParaRPr>
          </a:p>
        </p:txBody>
      </p:sp>
      <p:sp>
        <p:nvSpPr>
          <p:cNvPr id="4" name="TextBox 3">
            <a:extLst>
              <a:ext uri="{FF2B5EF4-FFF2-40B4-BE49-F238E27FC236}">
                <a16:creationId xmlns:a16="http://schemas.microsoft.com/office/drawing/2014/main" id="{D1B84993-C017-F680-DFE0-303BA3D10600}"/>
              </a:ext>
            </a:extLst>
          </p:cNvPr>
          <p:cNvSpPr txBox="1"/>
          <p:nvPr/>
        </p:nvSpPr>
        <p:spPr>
          <a:xfrm>
            <a:off x="1140643" y="2177592"/>
            <a:ext cx="8748075"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As a further scope to enhance the capabilities of our project focused on FEC scheme identification, we can consider implementing error correction mechanisms. This extension involves not only identifying the specific FEC scheme utilized in the received signal but also integrating functionality to automatically correct errors present in the signal based on the identified FEC scheme. By incorporating error correction capabilities, the system aims to improve the reliability and accuracy of the transmitted information, contributing to a more robust and efficient communication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763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Slide 01 PowerPoint Template">
            <a:extLst>
              <a:ext uri="{FF2B5EF4-FFF2-40B4-BE49-F238E27FC236}">
                <a16:creationId xmlns:a16="http://schemas.microsoft.com/office/drawing/2014/main" id="{1B425303-2FDF-D34F-06CC-B3DB7CC949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95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57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A SAI KAVYA</a:t>
            </a:r>
            <a:endParaRPr lang="en-US" dirty="0"/>
          </a:p>
          <a:p>
            <a:pPr marL="0" lvl="0" indent="0" algn="l" rtl="0">
              <a:lnSpc>
                <a:spcPct val="90000"/>
              </a:lnSpc>
              <a:spcBef>
                <a:spcPts val="1000"/>
              </a:spcBef>
              <a:spcAft>
                <a:spcPts val="0"/>
              </a:spcAft>
              <a:buClr>
                <a:schemeClr val="dk1"/>
              </a:buClr>
              <a:buSzPts val="1200"/>
              <a:buNone/>
            </a:pPr>
            <a:r>
              <a:rPr lang="en-US" sz="1200" dirty="0"/>
              <a:t>Branch : BTech			Stream : ECE		Year: IV</a:t>
            </a:r>
            <a:endParaRPr lang="en-US"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P CHANDANA</a:t>
            </a:r>
            <a:endParaRPr dirty="0"/>
          </a:p>
          <a:p>
            <a:pPr marL="0" lvl="0" indent="0" algn="l" rtl="0">
              <a:lnSpc>
                <a:spcPct val="90000"/>
              </a:lnSpc>
              <a:spcBef>
                <a:spcPts val="1000"/>
              </a:spcBef>
              <a:spcAft>
                <a:spcPts val="0"/>
              </a:spcAft>
              <a:buClr>
                <a:schemeClr val="dk1"/>
              </a:buClr>
              <a:buSzPts val="1200"/>
              <a:buNone/>
            </a:pPr>
            <a:r>
              <a:rPr lang="en-US" sz="1200" dirty="0"/>
              <a:t>Branch : BTech			Stream: CST		                             Year :II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Name: M HEMASUNDAR REDDY</a:t>
            </a:r>
            <a:endParaRPr lang="en-US" dirty="0"/>
          </a:p>
          <a:p>
            <a:pPr marL="0" lvl="0" indent="0" algn="l" rtl="0">
              <a:lnSpc>
                <a:spcPct val="90000"/>
              </a:lnSpc>
              <a:spcBef>
                <a:spcPts val="1000"/>
              </a:spcBef>
              <a:spcAft>
                <a:spcPts val="0"/>
              </a:spcAft>
              <a:buClr>
                <a:schemeClr val="dk1"/>
              </a:buClr>
              <a:buSzPts val="1200"/>
              <a:buNone/>
            </a:pPr>
            <a:r>
              <a:rPr lang="en-US" sz="1200" dirty="0"/>
              <a:t>Branch : BTech			Stream : CIV			Year: II</a:t>
            </a:r>
            <a:endParaRPr lang="en-US"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  L SRIKANTH BABU</a:t>
            </a:r>
            <a:endParaRPr dirty="0"/>
          </a:p>
          <a:p>
            <a:pPr marL="0" lvl="0" indent="0" algn="l" rtl="0">
              <a:lnSpc>
                <a:spcPct val="90000"/>
              </a:lnSpc>
              <a:spcBef>
                <a:spcPts val="1000"/>
              </a:spcBef>
              <a:spcAft>
                <a:spcPts val="0"/>
              </a:spcAft>
              <a:buClr>
                <a:schemeClr val="dk1"/>
              </a:buClr>
              <a:buSzPts val="1200"/>
              <a:buNone/>
            </a:pPr>
            <a:r>
              <a:rPr lang="en-US" sz="1200" dirty="0"/>
              <a:t>Branch : BTech			Stream : CSE		Year: 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Name:  R HRISHI</a:t>
            </a:r>
            <a:endParaRPr dirty="0"/>
          </a:p>
          <a:p>
            <a:pPr marL="0" lvl="0" indent="0" algn="l" rtl="0">
              <a:lnSpc>
                <a:spcPct val="90000"/>
              </a:lnSpc>
              <a:spcBef>
                <a:spcPts val="1000"/>
              </a:spcBef>
              <a:spcAft>
                <a:spcPts val="0"/>
              </a:spcAft>
              <a:buClr>
                <a:schemeClr val="dk1"/>
              </a:buClr>
              <a:buSzPts val="1200"/>
              <a:buNone/>
            </a:pPr>
            <a:r>
              <a:rPr lang="en-US" sz="1200" dirty="0"/>
              <a:t>Branch : BTech			Stream : CIV			Year: 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Name: G PRANAV KUMAR</a:t>
            </a:r>
            <a:endParaRPr dirty="0"/>
          </a:p>
          <a:p>
            <a:pPr marL="0" lvl="0" indent="0" algn="l" rtl="0">
              <a:lnSpc>
                <a:spcPct val="90000"/>
              </a:lnSpc>
              <a:spcBef>
                <a:spcPts val="1000"/>
              </a:spcBef>
              <a:spcAft>
                <a:spcPts val="0"/>
              </a:spcAft>
              <a:buClr>
                <a:schemeClr val="dk1"/>
              </a:buClr>
              <a:buSzPts val="1200"/>
              <a:buNone/>
            </a:pPr>
            <a:r>
              <a:rPr lang="en-US" sz="1200" dirty="0"/>
              <a:t>Branch : BTech			Stream : CSE		Year: II</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 Y VENKATA SIVA KUMAR</a:t>
            </a:r>
            <a:endParaRPr dirty="0"/>
          </a:p>
          <a:p>
            <a:pPr marL="0" lvl="0" indent="0" algn="l" rtl="0">
              <a:lnSpc>
                <a:spcPct val="90000"/>
              </a:lnSpc>
              <a:spcBef>
                <a:spcPts val="1000"/>
              </a:spcBef>
              <a:spcAft>
                <a:spcPts val="0"/>
              </a:spcAft>
              <a:buClr>
                <a:schemeClr val="dk1"/>
              </a:buClr>
              <a:buSzPts val="1200"/>
              <a:buNone/>
            </a:pPr>
            <a:r>
              <a:rPr lang="en-US" sz="1200" dirty="0"/>
              <a:t>Category : Academic			Expertise :  	                                                        Domain Experience : 8 years </a:t>
            </a:r>
            <a:endParaRPr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1196</TotalTime>
  <Words>562</Words>
  <Application>Microsoft Office PowerPoint</Application>
  <PresentationFormat>Widescreen</PresentationFormat>
  <Paragraphs>69</Paragraphs>
  <Slides>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Wingdings</vt:lpstr>
      <vt:lpstr>Noto Sans Symbols</vt:lpstr>
      <vt:lpstr>Artifakt Element Black</vt:lpstr>
      <vt:lpstr>Calibri</vt:lpstr>
      <vt:lpstr>Franklin Gothic Book</vt:lpstr>
      <vt:lpstr>Franklin Gothic</vt:lpstr>
      <vt:lpstr>Arial</vt:lpstr>
      <vt:lpstr>Libre Franklin</vt:lpstr>
      <vt:lpstr>Times New Roman</vt:lpstr>
      <vt:lpstr>Theme1</vt:lpstr>
      <vt:lpstr>Basic Details of the Team and Problem Statement</vt:lpstr>
      <vt:lpstr>PowerPoint Presentation</vt:lpstr>
      <vt:lpstr>PowerPoint Presentation</vt:lpstr>
      <vt:lpstr>SOLUTION</vt:lpstr>
      <vt:lpstr>PowerPoint Presentation</vt:lpstr>
      <vt:lpstr>Further Scope</vt:lpstr>
      <vt:lpstr>PowerPoint Presentation</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AV KK</cp:lastModifiedBy>
  <cp:revision>8</cp:revision>
  <dcterms:created xsi:type="dcterms:W3CDTF">2022-02-11T07:14:46Z</dcterms:created>
  <dcterms:modified xsi:type="dcterms:W3CDTF">2023-12-20T12:09:18Z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