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61" r:id="rId6"/>
    <p:sldId id="263" r:id="rId7"/>
    <p:sldId id="262" r:id="rId8"/>
    <p:sldId id="258" r:id="rId9"/>
    <p:sldId id="259" r:id="rId10"/>
    <p:sldId id="266" r:id="rId11"/>
    <p:sldId id="265" r:id="rId12"/>
    <p:sldId id="267" r:id="rId13"/>
    <p:sldId id="268" r:id="rId14"/>
    <p:sldId id="269" r:id="rId15"/>
    <p:sldId id="271" r:id="rId16"/>
    <p:sldId id="272" r:id="rId17"/>
    <p:sldId id="270" r:id="rId18"/>
    <p:sldId id="273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0587DA-8D1D-AC28-1EFF-E303809E5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72BF9F-7CB3-62C2-26EC-8304347EF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A2E4CD-1941-C858-004D-D1930C55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1768-F641-4C69-B034-B6C694911C17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E7661E-09B6-9AB5-6B70-F927556E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F167C5-55C8-7ACA-049D-0608229E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4C1A-F57A-4A22-B31A-F6693D2F5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31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37B62-320C-345C-34A7-1A61F0208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1D843E-7F7D-1DD7-6454-552C6D58E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66EE61-A605-B8ED-983E-5FE6FE88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1768-F641-4C69-B034-B6C694911C17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D1A302-3AC3-DF43-E97C-143D3BBA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D34041-9A79-EB65-513D-C1EBCE4C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4C1A-F57A-4A22-B31A-F6693D2F5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99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68DDDC8-6BA8-D308-5172-169F46890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CFC6B7-8109-AB9B-3198-351CD98D6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50C848-9B8A-FEC0-C3BA-35EA9BA1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1768-F641-4C69-B034-B6C694911C17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BA0BE4-0304-2378-C0C3-C3D31ECB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9C132A-D0F6-7A81-C27B-6A1704E6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4C1A-F57A-4A22-B31A-F6693D2F5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06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CCE147-8019-1DD9-040C-C45EE8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71D4C-AD32-5E52-DAB9-581B10F70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6EAA9D-29FD-2E5F-85B3-2D780AE1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1768-F641-4C69-B034-B6C694911C17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4CC1EB-F0C4-7423-BBAE-7DC270A6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3001EF-04BE-07AC-05C3-1A1DAF93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4C1A-F57A-4A22-B31A-F6693D2F5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9FD805-E78C-3FA6-6E28-E4C49C0B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168C82-9577-BB2C-D2A4-6708CB1CB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7453EC-2BC2-694C-8A5A-5835C54D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1768-F641-4C69-B034-B6C694911C17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DD176F-65A0-5934-9BD6-115DB6EC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25B753-B989-B30E-B8E0-5E4F3AB4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4C1A-F57A-4A22-B31A-F6693D2F5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03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A29754-ABE1-98D4-9892-B0FE219D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33EF3F-D3CA-1DD1-FCDE-E63FF189B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38D44B-1979-B912-50E8-15C828B9D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904F20-4CC2-D965-4E04-241F1F74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1768-F641-4C69-B034-B6C694911C17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182008-ED1B-B0B1-EFB4-7C876E4A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4C81FB-E348-62FD-2F3B-E379092A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4C1A-F57A-4A22-B31A-F6693D2F5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77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3F2FA-E19A-F77D-DE1C-C8149118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FA3EC3-E342-67D6-840D-D34497359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F51FFE-6129-8975-E1B7-BE7C1DE80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5969878-865D-9BF9-6157-15090E9F0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17B5C3-5A63-3183-6B97-0F056D09E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1E1E8D-FEEF-14D6-12B5-CE7DE5F8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1768-F641-4C69-B034-B6C694911C17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A6F7BB6-998C-841F-0C0B-B45337DC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E44A64D-08F7-BACB-2EC0-7FD114C6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4C1A-F57A-4A22-B31A-F6693D2F5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39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2A76F-0713-D26B-A646-9DAA8261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20C236B-A7D0-3905-C802-53AFEB0D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1768-F641-4C69-B034-B6C694911C17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2AF9E0-F0EA-3A9F-2132-15398732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D17C17-CDC8-1B07-05A1-AA3ABC29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4C1A-F57A-4A22-B31A-F6693D2F5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15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7E3A987-D9BE-967E-A03E-BCB80AFD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1768-F641-4C69-B034-B6C694911C17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A408903-4048-274F-8B49-4B08C8F2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9DCE74-AFE4-BE0D-D30E-023DE601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4C1A-F57A-4A22-B31A-F6693D2F5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50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9ACC34-1D0B-0396-C0B9-7C8D8A1F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9CCCF-00AE-26C0-45A2-83CEFF55A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D58AC3-E1EB-16A8-D05D-9A368E8E9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EA93A2-AEA2-7518-1D54-F12D11E5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1768-F641-4C69-B034-B6C694911C17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34CB85-15B0-17F2-8F4E-E547480F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C027A1-32FC-ED6D-E2F1-6FBDBC99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4C1A-F57A-4A22-B31A-F6693D2F5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8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77A3F-25D0-24E1-FFAA-EB5DFF18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3792B1-5251-3C70-870F-4FF148259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1FA4F1-4970-717A-B92E-5D3C7238C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10D2AB-A797-C487-B88A-5CB4A0A1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1768-F641-4C69-B034-B6C694911C17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E6E1F5-A7FD-AC50-F1AD-C29ACF46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917ACD-0475-1391-9060-90C147C1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4C1A-F57A-4A22-B31A-F6693D2F5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79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1C712B-F9DB-F652-AF0C-2667DEDE6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7C4BDF-C99A-5AE3-6B0B-1DEFD83DC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521591-2E29-236C-551A-84EFE28D7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F1768-F641-4C69-B034-B6C694911C17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F7DA88-B71B-9FCC-DFF5-42774FA00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F9C976-5AF0-B007-8B13-80331CAB1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E4C1A-F57A-4A22-B31A-F6693D2F5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89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19.png"/><Relationship Id="rId10" Type="http://schemas.openxmlformats.org/officeDocument/2006/relationships/image" Target="../media/image34.png"/><Relationship Id="rId4" Type="http://schemas.openxmlformats.org/officeDocument/2006/relationships/image" Target="../media/image1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9F874-9428-E573-A98E-8C33FC9E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279" y="1584325"/>
            <a:ext cx="10311442" cy="2387600"/>
          </a:xfrm>
        </p:spPr>
        <p:txBody>
          <a:bodyPr>
            <a:normAutofit fontScale="90000"/>
          </a:bodyPr>
          <a:lstStyle/>
          <a:p>
            <a:r>
              <a:rPr lang="ja-JP" altLang="en-US" b="1" dirty="0"/>
              <a:t>教師あり学習を用いた</a:t>
            </a:r>
            <a:br>
              <a:rPr lang="en-US" altLang="ja-JP" b="1" dirty="0"/>
            </a:br>
            <a:r>
              <a:rPr lang="ja-JP" altLang="en-US" b="1" dirty="0"/>
              <a:t>放射光</a:t>
            </a:r>
            <a:r>
              <a:rPr kumimoji="1" lang="ja-JP" altLang="en-US" b="1" dirty="0"/>
              <a:t>メスバウアー実験における</a:t>
            </a:r>
            <a:br>
              <a:rPr kumimoji="1" lang="en-US" altLang="ja-JP" b="1" dirty="0"/>
            </a:br>
            <a:r>
              <a:rPr kumimoji="1" lang="ja-JP" altLang="en-US" b="1" dirty="0"/>
              <a:t>実験継続性の評価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22401F-41B0-0E7F-09D6-DF0B56852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kumimoji="1" lang="ja-JP" altLang="en-US" dirty="0"/>
              <a:t>増田研究室 </a:t>
            </a:r>
            <a:r>
              <a:rPr kumimoji="1" lang="en-US" altLang="ja-JP" dirty="0"/>
              <a:t>20S1066 </a:t>
            </a:r>
            <a:r>
              <a:rPr kumimoji="1" lang="ja-JP" altLang="en-US" dirty="0"/>
              <a:t>坂西和也</a:t>
            </a:r>
          </a:p>
        </p:txBody>
      </p:sp>
    </p:spTree>
    <p:extLst>
      <p:ext uri="{BB962C8B-B14F-4D97-AF65-F5344CB8AC3E}">
        <p14:creationId xmlns:p14="http://schemas.microsoft.com/office/powerpoint/2010/main" val="620442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BF7ED5-AD2C-C6D1-8E69-83A03AAB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17" y="398113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教師あり学習の概要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C576B7-2F4D-9656-E572-68245AF37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6795"/>
            <a:ext cx="2198298" cy="70191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ja-JP" altLang="en-US" sz="3200" b="1" dirty="0"/>
              <a:t>入力データ</a:t>
            </a:r>
            <a:endParaRPr kumimoji="1" lang="ja-JP" altLang="en-US" sz="3200" b="1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9E25691-0603-814C-FB98-8315E25730CC}"/>
              </a:ext>
            </a:extLst>
          </p:cNvPr>
          <p:cNvSpPr/>
          <p:nvPr/>
        </p:nvSpPr>
        <p:spPr>
          <a:xfrm>
            <a:off x="983412" y="3203486"/>
            <a:ext cx="1690777" cy="1518249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8E1CD9AB-E88F-C706-C348-D72DAF44B2AC}"/>
              </a:ext>
            </a:extLst>
          </p:cNvPr>
          <p:cNvSpPr/>
          <p:nvPr/>
        </p:nvSpPr>
        <p:spPr>
          <a:xfrm>
            <a:off x="3036498" y="3804249"/>
            <a:ext cx="1130060" cy="370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BFA1619-908F-ECC6-59A4-3C8D07CA485E}"/>
              </a:ext>
            </a:extLst>
          </p:cNvPr>
          <p:cNvSpPr/>
          <p:nvPr/>
        </p:nvSpPr>
        <p:spPr>
          <a:xfrm>
            <a:off x="4485736" y="2458528"/>
            <a:ext cx="2009955" cy="2958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9783E5-5DCF-06E0-FE1E-71F988C361CA}"/>
              </a:ext>
            </a:extLst>
          </p:cNvPr>
          <p:cNvSpPr txBox="1"/>
          <p:nvPr/>
        </p:nvSpPr>
        <p:spPr>
          <a:xfrm>
            <a:off x="4685581" y="5771072"/>
            <a:ext cx="161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モデル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3F12F66-7D07-3151-C09F-5A2AC0BC8375}"/>
              </a:ext>
            </a:extLst>
          </p:cNvPr>
          <p:cNvSpPr/>
          <p:nvPr/>
        </p:nvSpPr>
        <p:spPr>
          <a:xfrm>
            <a:off x="6814869" y="3807334"/>
            <a:ext cx="1130060" cy="370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207ED34-39D9-3605-0F0C-836F9DF690FA}"/>
              </a:ext>
            </a:extLst>
          </p:cNvPr>
          <p:cNvSpPr/>
          <p:nvPr/>
        </p:nvSpPr>
        <p:spPr>
          <a:xfrm>
            <a:off x="6707039" y="761805"/>
            <a:ext cx="1690777" cy="1518249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967F6C1-FBDB-4372-EB8C-6B0B5C026798}"/>
              </a:ext>
            </a:extLst>
          </p:cNvPr>
          <p:cNvSpPr/>
          <p:nvPr/>
        </p:nvSpPr>
        <p:spPr>
          <a:xfrm rot="3039485">
            <a:off x="8034230" y="2459460"/>
            <a:ext cx="727171" cy="370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EA69BCE-96B3-4469-1711-6A1168287461}"/>
              </a:ext>
            </a:extLst>
          </p:cNvPr>
          <p:cNvSpPr/>
          <p:nvPr/>
        </p:nvSpPr>
        <p:spPr>
          <a:xfrm>
            <a:off x="8688238" y="3230592"/>
            <a:ext cx="1690777" cy="151824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AE5C49C-143F-690C-EB81-BD04E2969A3D}"/>
              </a:ext>
            </a:extLst>
          </p:cNvPr>
          <p:cNvSpPr txBox="1"/>
          <p:nvPr/>
        </p:nvSpPr>
        <p:spPr>
          <a:xfrm>
            <a:off x="8683566" y="1228541"/>
            <a:ext cx="23844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ja-JP" altLang="en-US" sz="3200" b="1" dirty="0"/>
              <a:t>教師データ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32AE618-761E-B55D-3974-13D5768EEF9C}"/>
              </a:ext>
            </a:extLst>
          </p:cNvPr>
          <p:cNvSpPr txBox="1"/>
          <p:nvPr/>
        </p:nvSpPr>
        <p:spPr>
          <a:xfrm>
            <a:off x="8683566" y="5146795"/>
            <a:ext cx="19387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ja-JP" altLang="en-US" sz="3200" b="1" dirty="0"/>
              <a:t>損失関数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44F6230-18AE-D933-FCDD-7AEC9FAA92EC}"/>
                  </a:ext>
                </a:extLst>
              </p:cNvPr>
              <p:cNvSpPr txBox="1"/>
              <p:nvPr/>
            </p:nvSpPr>
            <p:spPr>
              <a:xfrm>
                <a:off x="1082615" y="3476293"/>
                <a:ext cx="14923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5400" b="1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44F6230-18AE-D933-FCDD-7AEC9FAA9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15" y="3476293"/>
                <a:ext cx="1492370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FD59D28F-C5A8-D77F-FA49-4DFE729D389F}"/>
                  </a:ext>
                </a:extLst>
              </p:cNvPr>
              <p:cNvSpPr txBox="1"/>
              <p:nvPr/>
            </p:nvSpPr>
            <p:spPr>
              <a:xfrm>
                <a:off x="4685581" y="3577889"/>
                <a:ext cx="106967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kumimoji="1" lang="en-US" altLang="ja-JP" sz="4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4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ja-JP" altLang="en-US" sz="44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kumimoji="1" lang="en-US" altLang="ja-JP" sz="4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 b="1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FD59D28F-C5A8-D77F-FA49-4DFE729D3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581" y="3577889"/>
                <a:ext cx="1069675" cy="769441"/>
              </a:xfrm>
              <a:prstGeom prst="rect">
                <a:avLst/>
              </a:prstGeom>
              <a:blipFill>
                <a:blip r:embed="rId3"/>
                <a:stretch>
                  <a:fillRect r="-59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96A3C13-1C53-4934-49DB-AB6E31315CF7}"/>
                  </a:ext>
                </a:extLst>
              </p:cNvPr>
              <p:cNvSpPr txBox="1"/>
              <p:nvPr/>
            </p:nvSpPr>
            <p:spPr>
              <a:xfrm>
                <a:off x="7104931" y="988508"/>
                <a:ext cx="89499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1" i="0" smtClean="0"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kumimoji="1" lang="ja-JP" altLang="en-US" sz="5400" b="1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96A3C13-1C53-4934-49DB-AB6E31315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931" y="988508"/>
                <a:ext cx="89499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C357BC4-58B8-C808-4739-58B1D6FBC73D}"/>
                  </a:ext>
                </a:extLst>
              </p:cNvPr>
              <p:cNvSpPr txBox="1"/>
              <p:nvPr/>
            </p:nvSpPr>
            <p:spPr>
              <a:xfrm>
                <a:off x="9155502" y="3547696"/>
                <a:ext cx="69514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kumimoji="1" lang="ja-JP" altLang="en-US" sz="4800" b="1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C357BC4-58B8-C808-4739-58B1D6FBC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502" y="3547696"/>
                <a:ext cx="695146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24B314E-1A42-0A2F-9012-D477C3D4C4E4}"/>
              </a:ext>
            </a:extLst>
          </p:cNvPr>
          <p:cNvSpPr txBox="1"/>
          <p:nvPr/>
        </p:nvSpPr>
        <p:spPr>
          <a:xfrm>
            <a:off x="267418" y="1934023"/>
            <a:ext cx="435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Ex)</a:t>
            </a:r>
            <a:r>
              <a:rPr kumimoji="1" lang="ja-JP" altLang="en-US" sz="2400" b="1" dirty="0"/>
              <a:t>最小二乗法（回帰分析）</a:t>
            </a:r>
          </a:p>
        </p:txBody>
      </p:sp>
    </p:spTree>
    <p:extLst>
      <p:ext uri="{BB962C8B-B14F-4D97-AF65-F5344CB8AC3E}">
        <p14:creationId xmlns:p14="http://schemas.microsoft.com/office/powerpoint/2010/main" val="2315567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9B41C-FF27-6C0F-92ED-DA84C90E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モデル</a:t>
            </a:r>
            <a:r>
              <a:rPr kumimoji="1" lang="en-US" altLang="ja-JP" b="1" dirty="0"/>
              <a:t>1</a:t>
            </a:r>
            <a:r>
              <a:rPr kumimoji="1" lang="ja-JP" altLang="en-US" b="1" dirty="0"/>
              <a:t>：ロジスティック回帰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9A97C0-CFEC-906A-3A75-67FE6A991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205" y="5635327"/>
            <a:ext cx="2319787" cy="995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b="1" dirty="0"/>
              <a:t>入力データ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DC03A00-AA9C-7123-DD5A-47F9418F39C6}"/>
              </a:ext>
            </a:extLst>
          </p:cNvPr>
          <p:cNvSpPr/>
          <p:nvPr/>
        </p:nvSpPr>
        <p:spPr>
          <a:xfrm>
            <a:off x="1199072" y="1690688"/>
            <a:ext cx="759124" cy="767751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22058C-057E-4B88-80AC-8CE29BB5C7BC}"/>
              </a:ext>
            </a:extLst>
          </p:cNvPr>
          <p:cNvSpPr/>
          <p:nvPr/>
        </p:nvSpPr>
        <p:spPr>
          <a:xfrm>
            <a:off x="1199072" y="2661249"/>
            <a:ext cx="759124" cy="767751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B355399-9687-D848-29D3-7192FD2B80CC}"/>
              </a:ext>
            </a:extLst>
          </p:cNvPr>
          <p:cNvSpPr/>
          <p:nvPr/>
        </p:nvSpPr>
        <p:spPr>
          <a:xfrm>
            <a:off x="1199072" y="3631811"/>
            <a:ext cx="759124" cy="767751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B9CDAE0-4CF9-76D1-A921-AFC763C0F6A2}"/>
              </a:ext>
            </a:extLst>
          </p:cNvPr>
          <p:cNvSpPr/>
          <p:nvPr/>
        </p:nvSpPr>
        <p:spPr>
          <a:xfrm>
            <a:off x="1199072" y="4602373"/>
            <a:ext cx="759124" cy="767751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A9490C1-463D-A09B-FD22-D7CA8C245AFB}"/>
              </a:ext>
            </a:extLst>
          </p:cNvPr>
          <p:cNvCxnSpPr>
            <a:cxnSpLocks/>
          </p:cNvCxnSpPr>
          <p:nvPr/>
        </p:nvCxnSpPr>
        <p:spPr>
          <a:xfrm>
            <a:off x="2061714" y="2128420"/>
            <a:ext cx="1716656" cy="10288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683D501-B598-1BFC-2952-AD69DAEED523}"/>
              </a:ext>
            </a:extLst>
          </p:cNvPr>
          <p:cNvCxnSpPr>
            <a:cxnSpLocks/>
          </p:cNvCxnSpPr>
          <p:nvPr/>
        </p:nvCxnSpPr>
        <p:spPr>
          <a:xfrm>
            <a:off x="2061714" y="3083840"/>
            <a:ext cx="1570007" cy="4271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468D06D-AB76-F465-6D20-FFED0FCAD100}"/>
              </a:ext>
            </a:extLst>
          </p:cNvPr>
          <p:cNvCxnSpPr>
            <a:cxnSpLocks/>
          </p:cNvCxnSpPr>
          <p:nvPr/>
        </p:nvCxnSpPr>
        <p:spPr>
          <a:xfrm flipV="1">
            <a:off x="2061714" y="3815064"/>
            <a:ext cx="1570007" cy="24795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4497458-0EF2-036B-6803-D52FA366DD4B}"/>
              </a:ext>
            </a:extLst>
          </p:cNvPr>
          <p:cNvCxnSpPr>
            <a:cxnSpLocks/>
          </p:cNvCxnSpPr>
          <p:nvPr/>
        </p:nvCxnSpPr>
        <p:spPr>
          <a:xfrm flipV="1">
            <a:off x="2061714" y="4174123"/>
            <a:ext cx="1716656" cy="8034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22877F74-FD6B-609E-5F3F-9E7C92A5CDC6}"/>
              </a:ext>
            </a:extLst>
          </p:cNvPr>
          <p:cNvSpPr/>
          <p:nvPr/>
        </p:nvSpPr>
        <p:spPr>
          <a:xfrm>
            <a:off x="3778370" y="2981727"/>
            <a:ext cx="1475117" cy="15392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36A1573-A028-C921-AC2C-8B60D2B0F202}"/>
                  </a:ext>
                </a:extLst>
              </p:cNvPr>
              <p:cNvSpPr txBox="1"/>
              <p:nvPr/>
            </p:nvSpPr>
            <p:spPr>
              <a:xfrm>
                <a:off x="1199072" y="1598714"/>
                <a:ext cx="75912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36A1573-A028-C921-AC2C-8B60D2B0F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072" y="1598714"/>
                <a:ext cx="759124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44FC652-4C6E-1796-3F9B-AC63FA4CE577}"/>
                  </a:ext>
                </a:extLst>
              </p:cNvPr>
              <p:cNvSpPr txBox="1"/>
              <p:nvPr/>
            </p:nvSpPr>
            <p:spPr>
              <a:xfrm>
                <a:off x="1213089" y="2614844"/>
                <a:ext cx="73108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44FC652-4C6E-1796-3F9B-AC63FA4CE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089" y="2614844"/>
                <a:ext cx="73108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466790E-9C67-94B7-A658-8241D7943029}"/>
                  </a:ext>
                </a:extLst>
              </p:cNvPr>
              <p:cNvSpPr txBox="1"/>
              <p:nvPr/>
            </p:nvSpPr>
            <p:spPr>
              <a:xfrm>
                <a:off x="1069674" y="3567729"/>
                <a:ext cx="1017917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466790E-9C67-94B7-A658-8241D7943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674" y="3567729"/>
                <a:ext cx="1017917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839E8EF-95BC-9233-A2C5-8BC85E1A92DE}"/>
                  </a:ext>
                </a:extLst>
              </p:cNvPr>
              <p:cNvSpPr txBox="1"/>
              <p:nvPr/>
            </p:nvSpPr>
            <p:spPr>
              <a:xfrm>
                <a:off x="1131136" y="4558495"/>
                <a:ext cx="89499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839E8EF-95BC-9233-A2C5-8BC85E1A9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36" y="4558495"/>
                <a:ext cx="89499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6EC01C90-0FE4-7D34-73A2-E16E353EAE0B}"/>
                  </a:ext>
                </a:extLst>
              </p:cNvPr>
              <p:cNvSpPr txBox="1"/>
              <p:nvPr/>
            </p:nvSpPr>
            <p:spPr>
              <a:xfrm>
                <a:off x="2695759" y="1938023"/>
                <a:ext cx="7763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36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6EC01C90-0FE4-7D34-73A2-E16E353EA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759" y="1938023"/>
                <a:ext cx="77637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E893BC8-1D3F-2838-2B8F-B8C990804FE9}"/>
                  </a:ext>
                </a:extLst>
              </p:cNvPr>
              <p:cNvSpPr txBox="1"/>
              <p:nvPr/>
            </p:nvSpPr>
            <p:spPr>
              <a:xfrm>
                <a:off x="2171702" y="3364322"/>
                <a:ext cx="9122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32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E893BC8-1D3F-2838-2B8F-B8C990804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2" y="3364322"/>
                <a:ext cx="91224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B8D4288E-8FDF-95F0-65DC-1BA5B726956D}"/>
                  </a:ext>
                </a:extLst>
              </p:cNvPr>
              <p:cNvSpPr txBox="1"/>
              <p:nvPr/>
            </p:nvSpPr>
            <p:spPr>
              <a:xfrm>
                <a:off x="2270903" y="2639396"/>
                <a:ext cx="73108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32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B8D4288E-8FDF-95F0-65DC-1BA5B7269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903" y="2639396"/>
                <a:ext cx="73108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15A5375-6FD0-6DEF-E39C-E4F05BFED14A}"/>
                  </a:ext>
                </a:extLst>
              </p:cNvPr>
              <p:cNvSpPr txBox="1"/>
              <p:nvPr/>
            </p:nvSpPr>
            <p:spPr>
              <a:xfrm>
                <a:off x="2541559" y="4761792"/>
                <a:ext cx="75696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32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15A5375-6FD0-6DEF-E39C-E4F05BFED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559" y="4761792"/>
                <a:ext cx="75696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B5F45D8-9B10-DD88-818B-C70AC3B87FE6}"/>
                  </a:ext>
                </a:extLst>
              </p:cNvPr>
              <p:cNvSpPr txBox="1"/>
              <p:nvPr/>
            </p:nvSpPr>
            <p:spPr>
              <a:xfrm>
                <a:off x="4058728" y="3434614"/>
                <a:ext cx="914400" cy="59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ja-JP" altLang="en-US" sz="32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B5F45D8-9B10-DD88-818B-C70AC3B87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728" y="3434614"/>
                <a:ext cx="914400" cy="5936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>
            <a:extLst>
              <a:ext uri="{FF2B5EF4-FFF2-40B4-BE49-F238E27FC236}">
                <a16:creationId xmlns:a16="http://schemas.microsoft.com/office/drawing/2014/main" id="{D6DD145B-31FE-3DEE-8287-2E075B12FA5D}"/>
              </a:ext>
            </a:extLst>
          </p:cNvPr>
          <p:cNvSpPr/>
          <p:nvPr/>
        </p:nvSpPr>
        <p:spPr>
          <a:xfrm>
            <a:off x="6327475" y="2952801"/>
            <a:ext cx="1621766" cy="155724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C85D1217-2AEF-D008-37EF-696319FFCB91}"/>
              </a:ext>
            </a:extLst>
          </p:cNvPr>
          <p:cNvCxnSpPr>
            <a:cxnSpLocks/>
          </p:cNvCxnSpPr>
          <p:nvPr/>
        </p:nvCxnSpPr>
        <p:spPr>
          <a:xfrm>
            <a:off x="5361318" y="3751352"/>
            <a:ext cx="85832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642A76F-D4E3-651E-4447-2E3E51E75DC6}"/>
                  </a:ext>
                </a:extLst>
              </p:cNvPr>
              <p:cNvSpPr txBox="1"/>
              <p:nvPr/>
            </p:nvSpPr>
            <p:spPr>
              <a:xfrm>
                <a:off x="6379234" y="3364322"/>
                <a:ext cx="914400" cy="59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ja-JP" altLang="en-US" sz="32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642A76F-D4E3-651E-4447-2E3E51E75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34" y="3364322"/>
                <a:ext cx="914400" cy="593624"/>
              </a:xfrm>
              <a:prstGeom prst="rect">
                <a:avLst/>
              </a:prstGeom>
              <a:blipFill>
                <a:blip r:embed="rId11"/>
                <a:stretch>
                  <a:fillRect r="-4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楕円 39">
            <a:extLst>
              <a:ext uri="{FF2B5EF4-FFF2-40B4-BE49-F238E27FC236}">
                <a16:creationId xmlns:a16="http://schemas.microsoft.com/office/drawing/2014/main" id="{81699A28-7AF8-2552-2B74-E11C984D1B8B}"/>
              </a:ext>
            </a:extLst>
          </p:cNvPr>
          <p:cNvSpPr/>
          <p:nvPr/>
        </p:nvSpPr>
        <p:spPr>
          <a:xfrm>
            <a:off x="6629399" y="4977621"/>
            <a:ext cx="1017917" cy="967370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ED909341-9B13-D2AC-960D-B2F3E4442B59}"/>
                  </a:ext>
                </a:extLst>
              </p:cNvPr>
              <p:cNvSpPr txBox="1"/>
              <p:nvPr/>
            </p:nvSpPr>
            <p:spPr>
              <a:xfrm>
                <a:off x="6836434" y="5054179"/>
                <a:ext cx="5865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ED909341-9B13-D2AC-960D-B2F3E4442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434" y="5054179"/>
                <a:ext cx="586596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3ECE933-9BA7-AC8F-DBF7-3EF4D7460005}"/>
              </a:ext>
            </a:extLst>
          </p:cNvPr>
          <p:cNvSpPr txBox="1"/>
          <p:nvPr/>
        </p:nvSpPr>
        <p:spPr>
          <a:xfrm>
            <a:off x="6133740" y="6120174"/>
            <a:ext cx="2319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教師データ</a:t>
            </a:r>
            <a:endParaRPr kumimoji="1" lang="ja-JP" altLang="en-US" sz="3200" b="1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410C01B-4913-4776-912B-B55568641B91}"/>
              </a:ext>
            </a:extLst>
          </p:cNvPr>
          <p:cNvCxnSpPr>
            <a:cxnSpLocks/>
          </p:cNvCxnSpPr>
          <p:nvPr/>
        </p:nvCxnSpPr>
        <p:spPr>
          <a:xfrm flipV="1">
            <a:off x="7901434" y="4510050"/>
            <a:ext cx="1380589" cy="9458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452BC48E-54AA-1BD8-7888-C6FFB9F46DEE}"/>
              </a:ext>
            </a:extLst>
          </p:cNvPr>
          <p:cNvCxnSpPr>
            <a:cxnSpLocks/>
          </p:cNvCxnSpPr>
          <p:nvPr/>
        </p:nvCxnSpPr>
        <p:spPr>
          <a:xfrm>
            <a:off x="8151961" y="3788873"/>
            <a:ext cx="113006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DE068F7C-7F99-2A6A-738A-729CC961389E}"/>
              </a:ext>
            </a:extLst>
          </p:cNvPr>
          <p:cNvSpPr/>
          <p:nvPr/>
        </p:nvSpPr>
        <p:spPr>
          <a:xfrm>
            <a:off x="9497213" y="2727675"/>
            <a:ext cx="2251495" cy="21223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F994F9A-9E8A-90C6-689C-82CE00610343}"/>
                  </a:ext>
                </a:extLst>
              </p:cNvPr>
              <p:cNvSpPr txBox="1"/>
              <p:nvPr/>
            </p:nvSpPr>
            <p:spPr>
              <a:xfrm>
                <a:off x="10233804" y="3377482"/>
                <a:ext cx="7591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F994F9A-9E8A-90C6-689C-82CE00610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3804" y="3377482"/>
                <a:ext cx="759124" cy="707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D68BF6A-571F-1CC4-423F-5492B3FFDA91}"/>
              </a:ext>
            </a:extLst>
          </p:cNvPr>
          <p:cNvSpPr txBox="1"/>
          <p:nvPr/>
        </p:nvSpPr>
        <p:spPr>
          <a:xfrm>
            <a:off x="9783783" y="5163540"/>
            <a:ext cx="198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損失関数</a:t>
            </a:r>
            <a:endParaRPr kumimoji="1" lang="ja-JP" altLang="en-US" sz="3200" b="1" dirty="0"/>
          </a:p>
        </p:txBody>
      </p:sp>
      <p:pic>
        <p:nvPicPr>
          <p:cNvPr id="53" name="図 5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07CAE10E-39DC-4AE3-6C25-818CADBDA8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72" y="4789622"/>
            <a:ext cx="2901974" cy="1113889"/>
          </a:xfrm>
          <a:prstGeom prst="rect">
            <a:avLst/>
          </a:prstGeom>
        </p:spPr>
      </p:pic>
      <p:pic>
        <p:nvPicPr>
          <p:cNvPr id="55" name="図 54" descr="テキスト&#10;&#10;低い精度で自動的に生成された説明">
            <a:extLst>
              <a:ext uri="{FF2B5EF4-FFF2-40B4-BE49-F238E27FC236}">
                <a16:creationId xmlns:a16="http://schemas.microsoft.com/office/drawing/2014/main" id="{A9A320A4-AA42-72AF-422E-9FD3486F19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09" y="1538277"/>
            <a:ext cx="8214754" cy="112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31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9B41C-FF27-6C0F-92ED-DA84C90E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モデル</a:t>
            </a:r>
            <a:r>
              <a:rPr kumimoji="1" lang="en-US" altLang="ja-JP" b="1" dirty="0"/>
              <a:t>2</a:t>
            </a:r>
            <a:r>
              <a:rPr kumimoji="1" lang="ja-JP" altLang="en-US" b="1" dirty="0"/>
              <a:t>：ニューラルネットワーク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9A97C0-CFEC-906A-3A75-67FE6A991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493" y="5674720"/>
            <a:ext cx="1535514" cy="58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b="1" dirty="0"/>
              <a:t>入力</a:t>
            </a:r>
            <a:r>
              <a:rPr lang="ja-JP" altLang="en-US" sz="3200" b="1" dirty="0"/>
              <a:t>層</a:t>
            </a:r>
            <a:endParaRPr kumimoji="1" lang="ja-JP" altLang="en-US" sz="3200" b="1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DC03A00-AA9C-7123-DD5A-47F9418F39C6}"/>
              </a:ext>
            </a:extLst>
          </p:cNvPr>
          <p:cNvSpPr/>
          <p:nvPr/>
        </p:nvSpPr>
        <p:spPr>
          <a:xfrm>
            <a:off x="1199072" y="1690688"/>
            <a:ext cx="759124" cy="767751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22058C-057E-4B88-80AC-8CE29BB5C7BC}"/>
              </a:ext>
            </a:extLst>
          </p:cNvPr>
          <p:cNvSpPr/>
          <p:nvPr/>
        </p:nvSpPr>
        <p:spPr>
          <a:xfrm>
            <a:off x="1199072" y="2661249"/>
            <a:ext cx="759124" cy="767751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B355399-9687-D848-29D3-7192FD2B80CC}"/>
              </a:ext>
            </a:extLst>
          </p:cNvPr>
          <p:cNvSpPr/>
          <p:nvPr/>
        </p:nvSpPr>
        <p:spPr>
          <a:xfrm>
            <a:off x="1199072" y="3631811"/>
            <a:ext cx="759124" cy="767751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B9CDAE0-4CF9-76D1-A921-AFC763C0F6A2}"/>
              </a:ext>
            </a:extLst>
          </p:cNvPr>
          <p:cNvSpPr/>
          <p:nvPr/>
        </p:nvSpPr>
        <p:spPr>
          <a:xfrm>
            <a:off x="1199072" y="4602373"/>
            <a:ext cx="759124" cy="767751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A9490C1-463D-A09B-FD22-D7CA8C245AFB}"/>
              </a:ext>
            </a:extLst>
          </p:cNvPr>
          <p:cNvCxnSpPr>
            <a:cxnSpLocks/>
          </p:cNvCxnSpPr>
          <p:nvPr/>
        </p:nvCxnSpPr>
        <p:spPr>
          <a:xfrm>
            <a:off x="2061714" y="2128420"/>
            <a:ext cx="9402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683D501-B598-1BFC-2952-AD69DAEED523}"/>
              </a:ext>
            </a:extLst>
          </p:cNvPr>
          <p:cNvCxnSpPr>
            <a:cxnSpLocks/>
          </p:cNvCxnSpPr>
          <p:nvPr/>
        </p:nvCxnSpPr>
        <p:spPr>
          <a:xfrm flipV="1">
            <a:off x="2061714" y="2458439"/>
            <a:ext cx="940278" cy="6254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468D06D-AB76-F465-6D20-FFED0FCAD100}"/>
              </a:ext>
            </a:extLst>
          </p:cNvPr>
          <p:cNvCxnSpPr>
            <a:cxnSpLocks/>
          </p:cNvCxnSpPr>
          <p:nvPr/>
        </p:nvCxnSpPr>
        <p:spPr>
          <a:xfrm flipV="1">
            <a:off x="2061714" y="3702323"/>
            <a:ext cx="1012466" cy="3606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4497458-0EF2-036B-6803-D52FA366DD4B}"/>
              </a:ext>
            </a:extLst>
          </p:cNvPr>
          <p:cNvCxnSpPr>
            <a:cxnSpLocks/>
          </p:cNvCxnSpPr>
          <p:nvPr/>
        </p:nvCxnSpPr>
        <p:spPr>
          <a:xfrm flipV="1">
            <a:off x="2061714" y="4039697"/>
            <a:ext cx="1047254" cy="9379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22877F74-FD6B-609E-5F3F-9E7C92A5CDC6}"/>
              </a:ext>
            </a:extLst>
          </p:cNvPr>
          <p:cNvSpPr/>
          <p:nvPr/>
        </p:nvSpPr>
        <p:spPr>
          <a:xfrm>
            <a:off x="3230227" y="1748456"/>
            <a:ext cx="1147678" cy="11465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36A1573-A028-C921-AC2C-8B60D2B0F202}"/>
                  </a:ext>
                </a:extLst>
              </p:cNvPr>
              <p:cNvSpPr txBox="1"/>
              <p:nvPr/>
            </p:nvSpPr>
            <p:spPr>
              <a:xfrm>
                <a:off x="1199072" y="1598714"/>
                <a:ext cx="75912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36A1573-A028-C921-AC2C-8B60D2B0F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072" y="1598714"/>
                <a:ext cx="759124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44FC652-4C6E-1796-3F9B-AC63FA4CE577}"/>
                  </a:ext>
                </a:extLst>
              </p:cNvPr>
              <p:cNvSpPr txBox="1"/>
              <p:nvPr/>
            </p:nvSpPr>
            <p:spPr>
              <a:xfrm>
                <a:off x="1213089" y="2614844"/>
                <a:ext cx="73108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44FC652-4C6E-1796-3F9B-AC63FA4CE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089" y="2614844"/>
                <a:ext cx="73108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466790E-9C67-94B7-A658-8241D7943029}"/>
                  </a:ext>
                </a:extLst>
              </p:cNvPr>
              <p:cNvSpPr txBox="1"/>
              <p:nvPr/>
            </p:nvSpPr>
            <p:spPr>
              <a:xfrm>
                <a:off x="1069674" y="3567729"/>
                <a:ext cx="1017917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466790E-9C67-94B7-A658-8241D7943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674" y="3567729"/>
                <a:ext cx="1017917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839E8EF-95BC-9233-A2C5-8BC85E1A92DE}"/>
                  </a:ext>
                </a:extLst>
              </p:cNvPr>
              <p:cNvSpPr txBox="1"/>
              <p:nvPr/>
            </p:nvSpPr>
            <p:spPr>
              <a:xfrm>
                <a:off x="1131136" y="4558495"/>
                <a:ext cx="89499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839E8EF-95BC-9233-A2C5-8BC85E1A9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36" y="4558495"/>
                <a:ext cx="89499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>
            <a:extLst>
              <a:ext uri="{FF2B5EF4-FFF2-40B4-BE49-F238E27FC236}">
                <a16:creationId xmlns:a16="http://schemas.microsoft.com/office/drawing/2014/main" id="{D6DD145B-31FE-3DEE-8287-2E075B12FA5D}"/>
              </a:ext>
            </a:extLst>
          </p:cNvPr>
          <p:cNvSpPr/>
          <p:nvPr/>
        </p:nvSpPr>
        <p:spPr>
          <a:xfrm>
            <a:off x="6840383" y="1741883"/>
            <a:ext cx="1147678" cy="11465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C85D1217-2AEF-D008-37EF-696319FFCB91}"/>
              </a:ext>
            </a:extLst>
          </p:cNvPr>
          <p:cNvCxnSpPr>
            <a:cxnSpLocks/>
          </p:cNvCxnSpPr>
          <p:nvPr/>
        </p:nvCxnSpPr>
        <p:spPr>
          <a:xfrm>
            <a:off x="10018484" y="2296859"/>
            <a:ext cx="13306" cy="3788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81699A28-7AF8-2552-2B74-E11C984D1B8B}"/>
              </a:ext>
            </a:extLst>
          </p:cNvPr>
          <p:cNvSpPr/>
          <p:nvPr/>
        </p:nvSpPr>
        <p:spPr>
          <a:xfrm>
            <a:off x="9523198" y="1258198"/>
            <a:ext cx="1017917" cy="967370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ED909341-9B13-D2AC-960D-B2F3E4442B59}"/>
                  </a:ext>
                </a:extLst>
              </p:cNvPr>
              <p:cNvSpPr txBox="1"/>
              <p:nvPr/>
            </p:nvSpPr>
            <p:spPr>
              <a:xfrm>
                <a:off x="9738858" y="1379334"/>
                <a:ext cx="5865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ED909341-9B13-D2AC-960D-B2F3E4442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858" y="1379334"/>
                <a:ext cx="58659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3ECE933-9BA7-AC8F-DBF7-3EF4D7460005}"/>
              </a:ext>
            </a:extLst>
          </p:cNvPr>
          <p:cNvSpPr txBox="1"/>
          <p:nvPr/>
        </p:nvSpPr>
        <p:spPr>
          <a:xfrm>
            <a:off x="10491118" y="2112193"/>
            <a:ext cx="154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教師データ</a:t>
            </a:r>
            <a:endParaRPr kumimoji="1" lang="ja-JP" altLang="en-US" b="1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410C01B-4913-4776-912B-B55568641B91}"/>
              </a:ext>
            </a:extLst>
          </p:cNvPr>
          <p:cNvCxnSpPr>
            <a:cxnSpLocks/>
          </p:cNvCxnSpPr>
          <p:nvPr/>
        </p:nvCxnSpPr>
        <p:spPr>
          <a:xfrm>
            <a:off x="2048507" y="2509570"/>
            <a:ext cx="970150" cy="10968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452BC48E-54AA-1BD8-7888-C6FFB9F46DEE}"/>
              </a:ext>
            </a:extLst>
          </p:cNvPr>
          <p:cNvCxnSpPr>
            <a:cxnSpLocks/>
          </p:cNvCxnSpPr>
          <p:nvPr/>
        </p:nvCxnSpPr>
        <p:spPr>
          <a:xfrm>
            <a:off x="2122098" y="5056236"/>
            <a:ext cx="81950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DE068F7C-7F99-2A6A-738A-729CC961389E}"/>
              </a:ext>
            </a:extLst>
          </p:cNvPr>
          <p:cNvSpPr/>
          <p:nvPr/>
        </p:nvSpPr>
        <p:spPr>
          <a:xfrm>
            <a:off x="8906408" y="2716769"/>
            <a:ext cx="2251495" cy="21223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F994F9A-9E8A-90C6-689C-82CE00610343}"/>
                  </a:ext>
                </a:extLst>
              </p:cNvPr>
              <p:cNvSpPr txBox="1"/>
              <p:nvPr/>
            </p:nvSpPr>
            <p:spPr>
              <a:xfrm>
                <a:off x="9652593" y="3424083"/>
                <a:ext cx="7591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F994F9A-9E8A-90C6-689C-82CE00610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593" y="3424083"/>
                <a:ext cx="75912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D68BF6A-571F-1CC4-423F-5492B3FFDA91}"/>
              </a:ext>
            </a:extLst>
          </p:cNvPr>
          <p:cNvSpPr txBox="1"/>
          <p:nvPr/>
        </p:nvSpPr>
        <p:spPr>
          <a:xfrm>
            <a:off x="9091154" y="5178082"/>
            <a:ext cx="198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損失関数</a:t>
            </a:r>
            <a:endParaRPr kumimoji="1" lang="ja-JP" altLang="en-US" sz="3200" b="1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8F47B18D-09B6-9595-0018-9B60900BAAEF}"/>
              </a:ext>
            </a:extLst>
          </p:cNvPr>
          <p:cNvSpPr/>
          <p:nvPr/>
        </p:nvSpPr>
        <p:spPr>
          <a:xfrm>
            <a:off x="3226281" y="3083840"/>
            <a:ext cx="1147678" cy="11465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9C605548-2C9F-5541-D87B-3AAA380A5A20}"/>
              </a:ext>
            </a:extLst>
          </p:cNvPr>
          <p:cNvSpPr/>
          <p:nvPr/>
        </p:nvSpPr>
        <p:spPr>
          <a:xfrm>
            <a:off x="3211358" y="4419224"/>
            <a:ext cx="1147678" cy="11465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E2798E2-07A3-D407-AF04-F996A65A78D8}"/>
              </a:ext>
            </a:extLst>
          </p:cNvPr>
          <p:cNvCxnSpPr>
            <a:cxnSpLocks/>
          </p:cNvCxnSpPr>
          <p:nvPr/>
        </p:nvCxnSpPr>
        <p:spPr>
          <a:xfrm>
            <a:off x="2061714" y="3196736"/>
            <a:ext cx="940278" cy="155267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98DE2258-5F37-ACDB-AEC4-F75283BDC634}"/>
              </a:ext>
            </a:extLst>
          </p:cNvPr>
          <p:cNvSpPr/>
          <p:nvPr/>
        </p:nvSpPr>
        <p:spPr>
          <a:xfrm>
            <a:off x="6840383" y="3053348"/>
            <a:ext cx="1147678" cy="11465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B3D72F9C-0343-D4E7-98F3-DA3C27D38912}"/>
              </a:ext>
            </a:extLst>
          </p:cNvPr>
          <p:cNvSpPr/>
          <p:nvPr/>
        </p:nvSpPr>
        <p:spPr>
          <a:xfrm>
            <a:off x="6896271" y="4404204"/>
            <a:ext cx="1147678" cy="11465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BE91C37-9635-9960-6287-C34167DFC152}"/>
              </a:ext>
            </a:extLst>
          </p:cNvPr>
          <p:cNvSpPr txBox="1"/>
          <p:nvPr/>
        </p:nvSpPr>
        <p:spPr>
          <a:xfrm>
            <a:off x="3991867" y="5863918"/>
            <a:ext cx="1535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中間層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B5ECAF-0080-F047-966F-4411E4CEAC89}"/>
              </a:ext>
            </a:extLst>
          </p:cNvPr>
          <p:cNvSpPr txBox="1"/>
          <p:nvPr/>
        </p:nvSpPr>
        <p:spPr>
          <a:xfrm>
            <a:off x="6771371" y="5863919"/>
            <a:ext cx="198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出力層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D19C4B95-F40D-091D-023B-66EA9C9EFD05}"/>
              </a:ext>
            </a:extLst>
          </p:cNvPr>
          <p:cNvSpPr/>
          <p:nvPr/>
        </p:nvSpPr>
        <p:spPr>
          <a:xfrm>
            <a:off x="5076097" y="1752973"/>
            <a:ext cx="1147678" cy="11465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30CFD18E-6410-A747-0243-235AD171BC53}"/>
              </a:ext>
            </a:extLst>
          </p:cNvPr>
          <p:cNvSpPr/>
          <p:nvPr/>
        </p:nvSpPr>
        <p:spPr>
          <a:xfrm>
            <a:off x="5076097" y="3096680"/>
            <a:ext cx="1147678" cy="11465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C06913C3-EF78-0C65-C32A-0D1336B7AC79}"/>
              </a:ext>
            </a:extLst>
          </p:cNvPr>
          <p:cNvSpPr/>
          <p:nvPr/>
        </p:nvSpPr>
        <p:spPr>
          <a:xfrm>
            <a:off x="5076097" y="4444904"/>
            <a:ext cx="1147678" cy="11465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矢印: 右 66">
            <a:extLst>
              <a:ext uri="{FF2B5EF4-FFF2-40B4-BE49-F238E27FC236}">
                <a16:creationId xmlns:a16="http://schemas.microsoft.com/office/drawing/2014/main" id="{6107D964-9067-07FA-5680-9CAEE0E82591}"/>
              </a:ext>
            </a:extLst>
          </p:cNvPr>
          <p:cNvSpPr/>
          <p:nvPr/>
        </p:nvSpPr>
        <p:spPr>
          <a:xfrm>
            <a:off x="6374921" y="3096680"/>
            <a:ext cx="297808" cy="180541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矢印: 右 67">
            <a:extLst>
              <a:ext uri="{FF2B5EF4-FFF2-40B4-BE49-F238E27FC236}">
                <a16:creationId xmlns:a16="http://schemas.microsoft.com/office/drawing/2014/main" id="{B53DD974-89E7-C3B1-5631-56F802E11097}"/>
              </a:ext>
            </a:extLst>
          </p:cNvPr>
          <p:cNvSpPr/>
          <p:nvPr/>
        </p:nvSpPr>
        <p:spPr>
          <a:xfrm>
            <a:off x="8218749" y="3096680"/>
            <a:ext cx="441808" cy="180541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矢印: 右 70">
            <a:extLst>
              <a:ext uri="{FF2B5EF4-FFF2-40B4-BE49-F238E27FC236}">
                <a16:creationId xmlns:a16="http://schemas.microsoft.com/office/drawing/2014/main" id="{62E1C8C6-397A-52C9-950E-9C7B800DE214}"/>
              </a:ext>
            </a:extLst>
          </p:cNvPr>
          <p:cNvSpPr/>
          <p:nvPr/>
        </p:nvSpPr>
        <p:spPr>
          <a:xfrm>
            <a:off x="4471866" y="3096680"/>
            <a:ext cx="357035" cy="180541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405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9B41C-FF27-6C0F-92ED-DA84C90E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36" y="365125"/>
            <a:ext cx="10982864" cy="1325563"/>
          </a:xfrm>
        </p:spPr>
        <p:txBody>
          <a:bodyPr/>
          <a:lstStyle/>
          <a:p>
            <a:r>
              <a:rPr kumimoji="1" lang="ja-JP" altLang="en-US" b="1" dirty="0"/>
              <a:t>モデル</a:t>
            </a:r>
            <a:r>
              <a:rPr lang="en-US" altLang="ja-JP" b="1" dirty="0"/>
              <a:t>3</a:t>
            </a:r>
            <a:r>
              <a:rPr kumimoji="1" lang="ja-JP" altLang="en-US" b="1" dirty="0"/>
              <a:t>：畳み込みニューラルネットワーク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9A97C0-CFEC-906A-3A75-67FE6A991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493" y="5674720"/>
            <a:ext cx="1535514" cy="58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b="1" dirty="0"/>
              <a:t>入力</a:t>
            </a:r>
            <a:r>
              <a:rPr lang="ja-JP" altLang="en-US" sz="3200" b="1" dirty="0"/>
              <a:t>層</a:t>
            </a:r>
            <a:endParaRPr kumimoji="1" lang="ja-JP" altLang="en-US" sz="3200" b="1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DC03A00-AA9C-7123-DD5A-47F9418F39C6}"/>
              </a:ext>
            </a:extLst>
          </p:cNvPr>
          <p:cNvSpPr/>
          <p:nvPr/>
        </p:nvSpPr>
        <p:spPr>
          <a:xfrm>
            <a:off x="1199072" y="1690688"/>
            <a:ext cx="759124" cy="767751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22058C-057E-4B88-80AC-8CE29BB5C7BC}"/>
              </a:ext>
            </a:extLst>
          </p:cNvPr>
          <p:cNvSpPr/>
          <p:nvPr/>
        </p:nvSpPr>
        <p:spPr>
          <a:xfrm>
            <a:off x="1199072" y="2661249"/>
            <a:ext cx="759124" cy="767751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B355399-9687-D848-29D3-7192FD2B80CC}"/>
              </a:ext>
            </a:extLst>
          </p:cNvPr>
          <p:cNvSpPr/>
          <p:nvPr/>
        </p:nvSpPr>
        <p:spPr>
          <a:xfrm>
            <a:off x="1199072" y="3631811"/>
            <a:ext cx="759124" cy="767751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B9CDAE0-4CF9-76D1-A921-AFC763C0F6A2}"/>
              </a:ext>
            </a:extLst>
          </p:cNvPr>
          <p:cNvSpPr/>
          <p:nvPr/>
        </p:nvSpPr>
        <p:spPr>
          <a:xfrm>
            <a:off x="1199072" y="4602373"/>
            <a:ext cx="759124" cy="767751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22877F74-FD6B-609E-5F3F-9E7C92A5CDC6}"/>
              </a:ext>
            </a:extLst>
          </p:cNvPr>
          <p:cNvSpPr/>
          <p:nvPr/>
        </p:nvSpPr>
        <p:spPr>
          <a:xfrm>
            <a:off x="3290109" y="1463214"/>
            <a:ext cx="1316753" cy="12979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36A1573-A028-C921-AC2C-8B60D2B0F202}"/>
                  </a:ext>
                </a:extLst>
              </p:cNvPr>
              <p:cNvSpPr txBox="1"/>
              <p:nvPr/>
            </p:nvSpPr>
            <p:spPr>
              <a:xfrm>
                <a:off x="1199072" y="1598714"/>
                <a:ext cx="75912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36A1573-A028-C921-AC2C-8B60D2B0F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072" y="1598714"/>
                <a:ext cx="759124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44FC652-4C6E-1796-3F9B-AC63FA4CE577}"/>
                  </a:ext>
                </a:extLst>
              </p:cNvPr>
              <p:cNvSpPr txBox="1"/>
              <p:nvPr/>
            </p:nvSpPr>
            <p:spPr>
              <a:xfrm>
                <a:off x="1213089" y="2614844"/>
                <a:ext cx="73108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44FC652-4C6E-1796-3F9B-AC63FA4CE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089" y="2614844"/>
                <a:ext cx="73108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466790E-9C67-94B7-A658-8241D7943029}"/>
                  </a:ext>
                </a:extLst>
              </p:cNvPr>
              <p:cNvSpPr txBox="1"/>
              <p:nvPr/>
            </p:nvSpPr>
            <p:spPr>
              <a:xfrm>
                <a:off x="1069674" y="3567729"/>
                <a:ext cx="1017917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466790E-9C67-94B7-A658-8241D7943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674" y="3567729"/>
                <a:ext cx="1017917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839E8EF-95BC-9233-A2C5-8BC85E1A92DE}"/>
                  </a:ext>
                </a:extLst>
              </p:cNvPr>
              <p:cNvSpPr txBox="1"/>
              <p:nvPr/>
            </p:nvSpPr>
            <p:spPr>
              <a:xfrm>
                <a:off x="1131136" y="4558495"/>
                <a:ext cx="89499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839E8EF-95BC-9233-A2C5-8BC85E1A9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36" y="4558495"/>
                <a:ext cx="89499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>
            <a:extLst>
              <a:ext uri="{FF2B5EF4-FFF2-40B4-BE49-F238E27FC236}">
                <a16:creationId xmlns:a16="http://schemas.microsoft.com/office/drawing/2014/main" id="{D6DD145B-31FE-3DEE-8287-2E075B12FA5D}"/>
              </a:ext>
            </a:extLst>
          </p:cNvPr>
          <p:cNvSpPr/>
          <p:nvPr/>
        </p:nvSpPr>
        <p:spPr>
          <a:xfrm>
            <a:off x="6840383" y="1741883"/>
            <a:ext cx="1147678" cy="11465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C85D1217-2AEF-D008-37EF-696319FFCB91}"/>
              </a:ext>
            </a:extLst>
          </p:cNvPr>
          <p:cNvCxnSpPr>
            <a:cxnSpLocks/>
          </p:cNvCxnSpPr>
          <p:nvPr/>
        </p:nvCxnSpPr>
        <p:spPr>
          <a:xfrm>
            <a:off x="10018484" y="2296859"/>
            <a:ext cx="13306" cy="3788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81699A28-7AF8-2552-2B74-E11C984D1B8B}"/>
              </a:ext>
            </a:extLst>
          </p:cNvPr>
          <p:cNvSpPr/>
          <p:nvPr/>
        </p:nvSpPr>
        <p:spPr>
          <a:xfrm>
            <a:off x="9523198" y="1258198"/>
            <a:ext cx="1017917" cy="967370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ED909341-9B13-D2AC-960D-B2F3E4442B59}"/>
                  </a:ext>
                </a:extLst>
              </p:cNvPr>
              <p:cNvSpPr txBox="1"/>
              <p:nvPr/>
            </p:nvSpPr>
            <p:spPr>
              <a:xfrm>
                <a:off x="9738858" y="1379334"/>
                <a:ext cx="5865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ED909341-9B13-D2AC-960D-B2F3E4442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858" y="1379334"/>
                <a:ext cx="58659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3ECE933-9BA7-AC8F-DBF7-3EF4D7460005}"/>
              </a:ext>
            </a:extLst>
          </p:cNvPr>
          <p:cNvSpPr txBox="1"/>
          <p:nvPr/>
        </p:nvSpPr>
        <p:spPr>
          <a:xfrm>
            <a:off x="10491118" y="2112193"/>
            <a:ext cx="154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教師データ</a:t>
            </a:r>
            <a:endParaRPr kumimoji="1" lang="ja-JP" altLang="en-US" b="1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DE068F7C-7F99-2A6A-738A-729CC961389E}"/>
              </a:ext>
            </a:extLst>
          </p:cNvPr>
          <p:cNvSpPr/>
          <p:nvPr/>
        </p:nvSpPr>
        <p:spPr>
          <a:xfrm>
            <a:off x="8906408" y="2716769"/>
            <a:ext cx="2251495" cy="21223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F994F9A-9E8A-90C6-689C-82CE00610343}"/>
                  </a:ext>
                </a:extLst>
              </p:cNvPr>
              <p:cNvSpPr txBox="1"/>
              <p:nvPr/>
            </p:nvSpPr>
            <p:spPr>
              <a:xfrm>
                <a:off x="9652593" y="3424083"/>
                <a:ext cx="7591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F994F9A-9E8A-90C6-689C-82CE00610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593" y="3424083"/>
                <a:ext cx="75912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D68BF6A-571F-1CC4-423F-5492B3FFDA91}"/>
              </a:ext>
            </a:extLst>
          </p:cNvPr>
          <p:cNvSpPr txBox="1"/>
          <p:nvPr/>
        </p:nvSpPr>
        <p:spPr>
          <a:xfrm>
            <a:off x="9091154" y="5178082"/>
            <a:ext cx="198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損失関数</a:t>
            </a:r>
            <a:endParaRPr kumimoji="1" lang="ja-JP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8F47B18D-09B6-9595-0018-9B60900BAAEF}"/>
                  </a:ext>
                </a:extLst>
              </p:cNvPr>
              <p:cNvSpPr/>
              <p:nvPr/>
            </p:nvSpPr>
            <p:spPr>
              <a:xfrm>
                <a:off x="3231999" y="3027736"/>
                <a:ext cx="1384925" cy="130943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ja-JP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＊</m:t>
                      </m:r>
                      <m:r>
                        <a:rPr kumimoji="1" lang="ja-JP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kumimoji="1" lang="ja-JP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8F47B18D-09B6-9595-0018-9B60900BA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999" y="3027736"/>
                <a:ext cx="1384925" cy="130943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楕円 18">
            <a:extLst>
              <a:ext uri="{FF2B5EF4-FFF2-40B4-BE49-F238E27FC236}">
                <a16:creationId xmlns:a16="http://schemas.microsoft.com/office/drawing/2014/main" id="{9C605548-2C9F-5541-D87B-3AAA380A5A20}"/>
              </a:ext>
            </a:extLst>
          </p:cNvPr>
          <p:cNvSpPr/>
          <p:nvPr/>
        </p:nvSpPr>
        <p:spPr>
          <a:xfrm>
            <a:off x="3273994" y="4487259"/>
            <a:ext cx="1366234" cy="12755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98DE2258-5F37-ACDB-AEC4-F75283BDC634}"/>
              </a:ext>
            </a:extLst>
          </p:cNvPr>
          <p:cNvSpPr/>
          <p:nvPr/>
        </p:nvSpPr>
        <p:spPr>
          <a:xfrm>
            <a:off x="6840383" y="3053348"/>
            <a:ext cx="1147678" cy="11465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B3D72F9C-0343-D4E7-98F3-DA3C27D38912}"/>
              </a:ext>
            </a:extLst>
          </p:cNvPr>
          <p:cNvSpPr/>
          <p:nvPr/>
        </p:nvSpPr>
        <p:spPr>
          <a:xfrm>
            <a:off x="6896271" y="4404204"/>
            <a:ext cx="1147678" cy="11465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BE91C37-9635-9960-6287-C34167DFC152}"/>
              </a:ext>
            </a:extLst>
          </p:cNvPr>
          <p:cNvSpPr txBox="1"/>
          <p:nvPr/>
        </p:nvSpPr>
        <p:spPr>
          <a:xfrm>
            <a:off x="4167620" y="5967107"/>
            <a:ext cx="1535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中間層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B5ECAF-0080-F047-966F-4411E4CEAC89}"/>
              </a:ext>
            </a:extLst>
          </p:cNvPr>
          <p:cNvSpPr txBox="1"/>
          <p:nvPr/>
        </p:nvSpPr>
        <p:spPr>
          <a:xfrm>
            <a:off x="6771371" y="5863919"/>
            <a:ext cx="198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出力層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D19C4B95-F40D-091D-023B-66EA9C9EFD05}"/>
              </a:ext>
            </a:extLst>
          </p:cNvPr>
          <p:cNvSpPr/>
          <p:nvPr/>
        </p:nvSpPr>
        <p:spPr>
          <a:xfrm>
            <a:off x="5288529" y="1741883"/>
            <a:ext cx="1147678" cy="11465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30CFD18E-6410-A747-0243-235AD171BC53}"/>
              </a:ext>
            </a:extLst>
          </p:cNvPr>
          <p:cNvSpPr/>
          <p:nvPr/>
        </p:nvSpPr>
        <p:spPr>
          <a:xfrm>
            <a:off x="5274403" y="3092367"/>
            <a:ext cx="1147678" cy="11465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C06913C3-EF78-0C65-C32A-0D1336B7AC79}"/>
              </a:ext>
            </a:extLst>
          </p:cNvPr>
          <p:cNvSpPr/>
          <p:nvPr/>
        </p:nvSpPr>
        <p:spPr>
          <a:xfrm>
            <a:off x="5274403" y="4480212"/>
            <a:ext cx="1147678" cy="11465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矢印: 右 66">
            <a:extLst>
              <a:ext uri="{FF2B5EF4-FFF2-40B4-BE49-F238E27FC236}">
                <a16:creationId xmlns:a16="http://schemas.microsoft.com/office/drawing/2014/main" id="{6107D964-9067-07FA-5680-9CAEE0E82591}"/>
              </a:ext>
            </a:extLst>
          </p:cNvPr>
          <p:cNvSpPr/>
          <p:nvPr/>
        </p:nvSpPr>
        <p:spPr>
          <a:xfrm>
            <a:off x="6494371" y="3092367"/>
            <a:ext cx="297808" cy="180541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矢印: 右 67">
            <a:extLst>
              <a:ext uri="{FF2B5EF4-FFF2-40B4-BE49-F238E27FC236}">
                <a16:creationId xmlns:a16="http://schemas.microsoft.com/office/drawing/2014/main" id="{B53DD974-89E7-C3B1-5631-56F802E11097}"/>
              </a:ext>
            </a:extLst>
          </p:cNvPr>
          <p:cNvSpPr/>
          <p:nvPr/>
        </p:nvSpPr>
        <p:spPr>
          <a:xfrm>
            <a:off x="8218749" y="3096680"/>
            <a:ext cx="441808" cy="180541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矢印: 右 70">
            <a:extLst>
              <a:ext uri="{FF2B5EF4-FFF2-40B4-BE49-F238E27FC236}">
                <a16:creationId xmlns:a16="http://schemas.microsoft.com/office/drawing/2014/main" id="{62E1C8C6-397A-52C9-950E-9C7B800DE214}"/>
              </a:ext>
            </a:extLst>
          </p:cNvPr>
          <p:cNvSpPr/>
          <p:nvPr/>
        </p:nvSpPr>
        <p:spPr>
          <a:xfrm>
            <a:off x="4783491" y="3092367"/>
            <a:ext cx="357035" cy="180541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B6C55286-7309-DA2F-8706-1552041660BA}"/>
              </a:ext>
            </a:extLst>
          </p:cNvPr>
          <p:cNvSpPr/>
          <p:nvPr/>
        </p:nvSpPr>
        <p:spPr>
          <a:xfrm>
            <a:off x="2225615" y="1741883"/>
            <a:ext cx="731089" cy="1580847"/>
          </a:xfrm>
          <a:prstGeom prst="rightBrace">
            <a:avLst>
              <a:gd name="adj1" fmla="val 8333"/>
              <a:gd name="adj2" fmla="val 27627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4E478320-61A5-0F06-9860-AB965AAAC2CC}"/>
              </a:ext>
            </a:extLst>
          </p:cNvPr>
          <p:cNvSpPr/>
          <p:nvPr/>
        </p:nvSpPr>
        <p:spPr>
          <a:xfrm>
            <a:off x="2369492" y="2761607"/>
            <a:ext cx="731089" cy="1580847"/>
          </a:xfrm>
          <a:prstGeom prst="rightBrace">
            <a:avLst>
              <a:gd name="adj1" fmla="val 8333"/>
              <a:gd name="adj2" fmla="val 59823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4BB590A3-496A-827D-BEC2-B2FEB11D4D6F}"/>
              </a:ext>
            </a:extLst>
          </p:cNvPr>
          <p:cNvSpPr/>
          <p:nvPr/>
        </p:nvSpPr>
        <p:spPr>
          <a:xfrm>
            <a:off x="2289941" y="3768071"/>
            <a:ext cx="731089" cy="1823409"/>
          </a:xfrm>
          <a:prstGeom prst="rightBrace">
            <a:avLst>
              <a:gd name="adj1" fmla="val 8333"/>
              <a:gd name="adj2" fmla="val 76959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69CE729-D501-DF53-B11B-5054274046FA}"/>
                  </a:ext>
                </a:extLst>
              </p:cNvPr>
              <p:cNvSpPr txBox="1"/>
              <p:nvPr/>
            </p:nvSpPr>
            <p:spPr>
              <a:xfrm>
                <a:off x="2532035" y="1311797"/>
                <a:ext cx="8705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36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69CE729-D501-DF53-B11B-505427404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035" y="1311797"/>
                <a:ext cx="870536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056A5B1-5087-2142-212F-16F8BA342831}"/>
                  </a:ext>
                </a:extLst>
              </p:cNvPr>
              <p:cNvSpPr txBox="1"/>
              <p:nvPr/>
            </p:nvSpPr>
            <p:spPr>
              <a:xfrm>
                <a:off x="2737478" y="2602644"/>
                <a:ext cx="67839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32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056A5B1-5087-2142-212F-16F8BA342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78" y="2602644"/>
                <a:ext cx="678399" cy="584775"/>
              </a:xfrm>
              <a:prstGeom prst="rect">
                <a:avLst/>
              </a:prstGeom>
              <a:blipFill>
                <a:blip r:embed="rId10"/>
                <a:stretch>
                  <a:fillRect r="-9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D329C27-7161-8014-7152-AA947CFF3895}"/>
                  </a:ext>
                </a:extLst>
              </p:cNvPr>
              <p:cNvSpPr txBox="1"/>
              <p:nvPr/>
            </p:nvSpPr>
            <p:spPr>
              <a:xfrm>
                <a:off x="2590203" y="5555912"/>
                <a:ext cx="65560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32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D329C27-7161-8014-7152-AA947CFF3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203" y="5555912"/>
                <a:ext cx="655608" cy="584775"/>
              </a:xfrm>
              <a:prstGeom prst="rect">
                <a:avLst/>
              </a:prstGeom>
              <a:blipFill>
                <a:blip r:embed="rId11"/>
                <a:stretch>
                  <a:fillRect r="-46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7DEDD94-791A-B1FC-A753-BE85E0A11AA1}"/>
              </a:ext>
            </a:extLst>
          </p:cNvPr>
          <p:cNvSpPr txBox="1"/>
          <p:nvPr/>
        </p:nvSpPr>
        <p:spPr>
          <a:xfrm>
            <a:off x="839160" y="6275114"/>
            <a:ext cx="2766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＊：アダマール積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9179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9F8222CA-708D-925E-174F-DFE3D18BFF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b="1" dirty="0"/>
                  <a:t>結果</a:t>
                </a:r>
                <a14:m>
                  <m:oMath xmlns:m="http://schemas.openxmlformats.org/officeDocument/2006/math">
                    <m:r>
                      <a:rPr kumimoji="1" lang="en-US" altLang="ja-JP" b="1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ja-JP" altLang="en-US" b="1" i="1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9F8222CA-708D-925E-174F-DFE3D18BF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コンテンツ プレースホルダー 4" descr="グラフ, 折れ線グラフ&#10;&#10;自動的に生成された説明">
            <a:extLst>
              <a:ext uri="{FF2B5EF4-FFF2-40B4-BE49-F238E27FC236}">
                <a16:creationId xmlns:a16="http://schemas.microsoft.com/office/drawing/2014/main" id="{2385A6A8-BF9C-0EED-F204-DB384DA2A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537" y="672860"/>
            <a:ext cx="7638768" cy="5820015"/>
          </a:xfrm>
        </p:spPr>
      </p:pic>
    </p:spTree>
    <p:extLst>
      <p:ext uri="{BB962C8B-B14F-4D97-AF65-F5344CB8AC3E}">
        <p14:creationId xmlns:p14="http://schemas.microsoft.com/office/powerpoint/2010/main" val="3549048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9F8222CA-708D-925E-174F-DFE3D18BFF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b="1" dirty="0"/>
                  <a:t>結果</a:t>
                </a:r>
                <a14:m>
                  <m:oMath xmlns:m="http://schemas.openxmlformats.org/officeDocument/2006/math">
                    <m:r>
                      <a:rPr kumimoji="1" lang="en-US" altLang="ja-JP" b="1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ja-JP" altLang="en-US" b="1" i="1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9F8222CA-708D-925E-174F-DFE3D18BF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コンテンツ プレースホルダー 6" descr="グラフ, 折れ線グラフ&#10;&#10;自動的に生成された説明">
            <a:extLst>
              <a:ext uri="{FF2B5EF4-FFF2-40B4-BE49-F238E27FC236}">
                <a16:creationId xmlns:a16="http://schemas.microsoft.com/office/drawing/2014/main" id="{F8546803-8B66-10E5-3550-80C51DDC3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59" y="604935"/>
            <a:ext cx="7727921" cy="5887940"/>
          </a:xfrm>
        </p:spPr>
      </p:pic>
    </p:spTree>
    <p:extLst>
      <p:ext uri="{BB962C8B-B14F-4D97-AF65-F5344CB8AC3E}">
        <p14:creationId xmlns:p14="http://schemas.microsoft.com/office/powerpoint/2010/main" val="3980365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9F8222CA-708D-925E-174F-DFE3D18BFF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b="1" dirty="0"/>
                  <a:t>結果</a:t>
                </a:r>
                <a14:m>
                  <m:oMath xmlns:m="http://schemas.openxmlformats.org/officeDocument/2006/math">
                    <m:r>
                      <a:rPr kumimoji="1" lang="en-US" altLang="ja-JP" b="1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ja-JP" altLang="en-US" b="1" i="1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9F8222CA-708D-925E-174F-DFE3D18BF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コンテンツ プレースホルダー 14" descr="グラフ, 折れ線グラフ&#10;&#10;自動的に生成された説明">
            <a:extLst>
              <a:ext uri="{FF2B5EF4-FFF2-40B4-BE49-F238E27FC236}">
                <a16:creationId xmlns:a16="http://schemas.microsoft.com/office/drawing/2014/main" id="{A66033C7-E80D-4C30-8731-DEA2F4556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888" y="645959"/>
            <a:ext cx="7674077" cy="5846916"/>
          </a:xfrm>
        </p:spPr>
      </p:pic>
    </p:spTree>
    <p:extLst>
      <p:ext uri="{BB962C8B-B14F-4D97-AF65-F5344CB8AC3E}">
        <p14:creationId xmlns:p14="http://schemas.microsoft.com/office/powerpoint/2010/main" val="1284127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EA686B-D9BE-3A01-FAF5-AA10F29D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8D0669-3C30-87E7-ED40-1B12DDF2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715"/>
          </a:xfrm>
        </p:spPr>
        <p:txBody>
          <a:bodyPr>
            <a:normAutofit/>
          </a:bodyPr>
          <a:lstStyle/>
          <a:p>
            <a:r>
              <a:rPr kumimoji="1" lang="ja-JP" altLang="en-US" sz="3600" b="1" dirty="0"/>
              <a:t>実験から得られるデータをテストデータに用いる</a:t>
            </a:r>
            <a:endParaRPr kumimoji="1" lang="en-US" altLang="ja-JP" sz="3600" b="1" dirty="0"/>
          </a:p>
          <a:p>
            <a:pPr marL="0" indent="0">
              <a:buNone/>
            </a:pPr>
            <a:r>
              <a:rPr lang="ja-JP" altLang="en-US" sz="3600" b="1" dirty="0"/>
              <a:t>　</a:t>
            </a:r>
            <a:r>
              <a:rPr lang="ja-JP" altLang="en-US" sz="3200" dirty="0"/>
              <a:t>実験から得られるデータには限りがあるので，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　シミュレーションで学習データを作成し，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実験から得られるデータをテストデータに用いたい</a:t>
            </a:r>
            <a:endParaRPr kumimoji="1" lang="en-US" altLang="ja-JP" sz="3200" dirty="0"/>
          </a:p>
          <a:p>
            <a:r>
              <a:rPr lang="ja-JP" altLang="en-US" sz="3600" b="1" dirty="0"/>
              <a:t>データの多様性への対応</a:t>
            </a:r>
            <a:endParaRPr lang="en-US" altLang="ja-JP" sz="3600" b="1" dirty="0"/>
          </a:p>
          <a:p>
            <a:pPr marL="0" indent="0">
              <a:buNone/>
            </a:pPr>
            <a:r>
              <a:rPr kumimoji="1" lang="ja-JP" altLang="en-US" dirty="0"/>
              <a:t>　吸収の位置や大きさ，ばらつき，個数などが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実験状況や測定試料</a:t>
            </a:r>
            <a:r>
              <a:rPr lang="ja-JP" altLang="en-US" dirty="0"/>
              <a:t>，基準物質により異なるので，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様々なことに対応した学習が必要とされる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49433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E9C30F-0268-FA8E-DA4C-1B567FA1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028" y="2766218"/>
            <a:ext cx="8417943" cy="1325563"/>
          </a:xfrm>
        </p:spPr>
        <p:txBody>
          <a:bodyPr/>
          <a:lstStyle/>
          <a:p>
            <a:r>
              <a:rPr kumimoji="1" lang="ja-JP" altLang="en-US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204807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9AFDC8-80AC-8D83-8373-E51CDA82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36" y="615290"/>
            <a:ext cx="10515600" cy="1325563"/>
          </a:xfrm>
        </p:spPr>
        <p:txBody>
          <a:bodyPr/>
          <a:lstStyle/>
          <a:p>
            <a:r>
              <a:rPr kumimoji="1" lang="ja-JP" altLang="en-US" b="1" dirty="0"/>
              <a:t>モチベーション</a:t>
            </a:r>
            <a:br>
              <a:rPr kumimoji="1" lang="en-US" altLang="ja-JP" b="1" dirty="0"/>
            </a:br>
            <a:r>
              <a:rPr kumimoji="1" lang="ja-JP" altLang="en-US" b="1" dirty="0"/>
              <a:t>と研究概要</a:t>
            </a:r>
          </a:p>
        </p:txBody>
      </p:sp>
      <p:pic>
        <p:nvPicPr>
          <p:cNvPr id="15" name="コンテンツ プレースホルダー 14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18BAC1F0-1996-2874-272B-BB55A8231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87"/>
          <a:stretch/>
        </p:blipFill>
        <p:spPr>
          <a:xfrm>
            <a:off x="0" y="2406768"/>
            <a:ext cx="4392101" cy="2978002"/>
          </a:xfrm>
        </p:spPr>
      </p:pic>
      <p:pic>
        <p:nvPicPr>
          <p:cNvPr id="17" name="図 16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D8CB250A-6886-2E93-3564-BA5EBD4D38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92"/>
          <a:stretch/>
        </p:blipFill>
        <p:spPr>
          <a:xfrm>
            <a:off x="4964320" y="97706"/>
            <a:ext cx="6863075" cy="3431392"/>
          </a:xfrm>
          <a:prstGeom prst="rect">
            <a:avLst/>
          </a:prstGeom>
        </p:spPr>
      </p:pic>
      <p:pic>
        <p:nvPicPr>
          <p:cNvPr id="19" name="図 18" descr="グラフ, 散布図&#10;&#10;自動的に生成された説明">
            <a:extLst>
              <a:ext uri="{FF2B5EF4-FFF2-40B4-BE49-F238E27FC236}">
                <a16:creationId xmlns:a16="http://schemas.microsoft.com/office/drawing/2014/main" id="{3F1A2397-800B-9A68-0982-485455D3D9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63"/>
          <a:stretch/>
        </p:blipFill>
        <p:spPr>
          <a:xfrm>
            <a:off x="4862237" y="3529097"/>
            <a:ext cx="6967641" cy="3147747"/>
          </a:xfrm>
          <a:prstGeom prst="rect">
            <a:avLst/>
          </a:prstGeom>
        </p:spPr>
      </p:pic>
      <p:sp>
        <p:nvSpPr>
          <p:cNvPr id="20" name="矢印: 右 19">
            <a:extLst>
              <a:ext uri="{FF2B5EF4-FFF2-40B4-BE49-F238E27FC236}">
                <a16:creationId xmlns:a16="http://schemas.microsoft.com/office/drawing/2014/main" id="{0EB30477-33F1-5090-201B-4EB30C91E1E6}"/>
              </a:ext>
            </a:extLst>
          </p:cNvPr>
          <p:cNvSpPr/>
          <p:nvPr/>
        </p:nvSpPr>
        <p:spPr>
          <a:xfrm rot="20247251">
            <a:off x="3976526" y="1941581"/>
            <a:ext cx="2033457" cy="9818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A2843B90-6E14-F0D7-A0A4-3089CFD3C30C}"/>
              </a:ext>
            </a:extLst>
          </p:cNvPr>
          <p:cNvSpPr/>
          <p:nvPr/>
        </p:nvSpPr>
        <p:spPr>
          <a:xfrm rot="1225005">
            <a:off x="3947591" y="4092641"/>
            <a:ext cx="2033457" cy="9818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439958-3BDC-780C-7BB0-526A2A3755C4}"/>
              </a:ext>
            </a:extLst>
          </p:cNvPr>
          <p:cNvSpPr txBox="1"/>
          <p:nvPr/>
        </p:nvSpPr>
        <p:spPr>
          <a:xfrm>
            <a:off x="9469320" y="2388486"/>
            <a:ext cx="265079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教師信号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F06862A-04FD-3324-147B-0DA5FEF4F58F}"/>
              </a:ext>
            </a:extLst>
          </p:cNvPr>
          <p:cNvSpPr txBox="1"/>
          <p:nvPr/>
        </p:nvSpPr>
        <p:spPr>
          <a:xfrm>
            <a:off x="8790317" y="5859193"/>
            <a:ext cx="334541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非教師信号</a:t>
            </a:r>
          </a:p>
        </p:txBody>
      </p:sp>
    </p:spTree>
    <p:extLst>
      <p:ext uri="{BB962C8B-B14F-4D97-AF65-F5344CB8AC3E}">
        <p14:creationId xmlns:p14="http://schemas.microsoft.com/office/powerpoint/2010/main" val="14684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0B052B-7366-724A-B903-87F10142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放射光メスバウアー実験の概要</a:t>
            </a:r>
          </a:p>
        </p:txBody>
      </p:sp>
      <p:pic>
        <p:nvPicPr>
          <p:cNvPr id="5" name="コンテンツ プレースホルダー 4" descr="図形&#10;&#10;中程度の精度で自動的に生成された説明">
            <a:extLst>
              <a:ext uri="{FF2B5EF4-FFF2-40B4-BE49-F238E27FC236}">
                <a16:creationId xmlns:a16="http://schemas.microsoft.com/office/drawing/2014/main" id="{458E6EF5-A30A-47CF-41E6-96C9D5C5B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8" y="2112365"/>
            <a:ext cx="10416809" cy="3607877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425CF0A-DE30-87FF-5D8D-D7133268E74A}"/>
              </a:ext>
            </a:extLst>
          </p:cNvPr>
          <p:cNvSpPr txBox="1"/>
          <p:nvPr/>
        </p:nvSpPr>
        <p:spPr>
          <a:xfrm>
            <a:off x="2674187" y="5822830"/>
            <a:ext cx="713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2023</a:t>
            </a:r>
            <a:r>
              <a:rPr kumimoji="1" lang="ja-JP" altLang="en-US" dirty="0"/>
              <a:t>年卒業研究　増田研究室　村上海斗氏による図を一部補正</a:t>
            </a:r>
          </a:p>
        </p:txBody>
      </p:sp>
      <p:pic>
        <p:nvPicPr>
          <p:cNvPr id="6" name="図 5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1B6FF0E0-864E-DAB7-D137-972F398AE6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92"/>
          <a:stretch/>
        </p:blipFill>
        <p:spPr>
          <a:xfrm>
            <a:off x="7868034" y="1535412"/>
            <a:ext cx="4110669" cy="2055247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679A6E14-1463-A481-A059-60BB959EB17B}"/>
              </a:ext>
            </a:extLst>
          </p:cNvPr>
          <p:cNvSpPr/>
          <p:nvPr/>
        </p:nvSpPr>
        <p:spPr>
          <a:xfrm>
            <a:off x="7553529" y="2437785"/>
            <a:ext cx="629010" cy="84637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8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38585-EBDD-393B-A031-A4D7FD9E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教師信号データの作成</a:t>
            </a:r>
          </a:p>
        </p:txBody>
      </p:sp>
      <p:pic>
        <p:nvPicPr>
          <p:cNvPr id="5" name="コンテンツ プレースホルダー 4" descr="グラフ, 折れ線グラフ&#10;&#10;自動的に生成された説明">
            <a:extLst>
              <a:ext uri="{FF2B5EF4-FFF2-40B4-BE49-F238E27FC236}">
                <a16:creationId xmlns:a16="http://schemas.microsoft.com/office/drawing/2014/main" id="{6530BC69-B96E-6CCA-82EA-F8F6255E1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73" y="1813784"/>
            <a:ext cx="5648734" cy="4273649"/>
          </a:xfrm>
        </p:spPr>
      </p:pic>
      <p:pic>
        <p:nvPicPr>
          <p:cNvPr id="7" name="図 6" descr="テキスト, 手紙&#10;&#10;自動的に生成された説明">
            <a:extLst>
              <a:ext uri="{FF2B5EF4-FFF2-40B4-BE49-F238E27FC236}">
                <a16:creationId xmlns:a16="http://schemas.microsoft.com/office/drawing/2014/main" id="{D777143C-4D83-3E5B-9714-7CED8B173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35" y="2493807"/>
            <a:ext cx="5822436" cy="248776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A1CB78-1E3E-148D-7A64-6729DF424C96}"/>
              </a:ext>
            </a:extLst>
          </p:cNvPr>
          <p:cNvSpPr txBox="1"/>
          <p:nvPr/>
        </p:nvSpPr>
        <p:spPr>
          <a:xfrm>
            <a:off x="6308491" y="4981575"/>
            <a:ext cx="5822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参考文献</a:t>
            </a:r>
            <a:r>
              <a:rPr lang="en-US" altLang="ja-JP" sz="1200" dirty="0"/>
              <a:t>『Synchrotron-Radiation-Based Energy-Domain </a:t>
            </a:r>
            <a:r>
              <a:rPr lang="en-US" altLang="ja-JP" sz="1200" dirty="0" err="1"/>
              <a:t>M¨ossbauer</a:t>
            </a:r>
            <a:r>
              <a:rPr lang="en-US" altLang="ja-JP" sz="1200" dirty="0"/>
              <a:t> Spectroscopy, Nuclear Resonant Inelastic Scattering, and </a:t>
            </a:r>
            <a:r>
              <a:rPr lang="en-US" altLang="ja-JP" sz="1200" dirty="0" err="1"/>
              <a:t>Quasielastic</a:t>
            </a:r>
            <a:r>
              <a:rPr lang="en-US" altLang="ja-JP" sz="1200" dirty="0"/>
              <a:t> Scattering Using </a:t>
            </a:r>
            <a:r>
              <a:rPr lang="en-US" altLang="ja-JP" sz="1200" dirty="0" err="1"/>
              <a:t>M¨ossbauer</a:t>
            </a:r>
            <a:r>
              <a:rPr lang="en-US" altLang="ja-JP" sz="1200" dirty="0"/>
              <a:t> Gamma Rays』</a:t>
            </a:r>
            <a:r>
              <a:rPr lang="ja-JP" altLang="en-US" sz="1200" dirty="0"/>
              <a:t>より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5133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FE4D0-3589-44C6-6231-EF317E2A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統計誤差付加</a:t>
            </a:r>
          </a:p>
        </p:txBody>
      </p:sp>
      <p:pic>
        <p:nvPicPr>
          <p:cNvPr id="5" name="コンテンツ プレースホルダー 4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799347D8-CC1C-157F-35C4-9603E0BDE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80"/>
          <a:stretch/>
        </p:blipFill>
        <p:spPr>
          <a:xfrm>
            <a:off x="165230" y="1483654"/>
            <a:ext cx="7788324" cy="3895438"/>
          </a:xfrm>
        </p:spPr>
      </p:pic>
      <p:pic>
        <p:nvPicPr>
          <p:cNvPr id="7" name="図 6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F752078D-370B-A615-A7D8-0A797CEE96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/>
          <a:stretch/>
        </p:blipFill>
        <p:spPr>
          <a:xfrm>
            <a:off x="7953554" y="1483654"/>
            <a:ext cx="4001552" cy="4016539"/>
          </a:xfrm>
          <a:prstGeom prst="rect">
            <a:avLst/>
          </a:prstGeom>
        </p:spPr>
      </p:pic>
      <p:pic>
        <p:nvPicPr>
          <p:cNvPr id="9" name="図 8" descr="テキスト, 手紙&#10;&#10;自動的に生成された説明">
            <a:extLst>
              <a:ext uri="{FF2B5EF4-FFF2-40B4-BE49-F238E27FC236}">
                <a16:creationId xmlns:a16="http://schemas.microsoft.com/office/drawing/2014/main" id="{5A01B8FE-91DA-0FB9-1685-588564A2A0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27" r="9081" b="65761"/>
          <a:stretch/>
        </p:blipFill>
        <p:spPr>
          <a:xfrm>
            <a:off x="4865299" y="5333252"/>
            <a:ext cx="3593382" cy="128547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C9A3CA-3239-5EE2-C04E-072AAAF156E6}"/>
              </a:ext>
            </a:extLst>
          </p:cNvPr>
          <p:cNvSpPr txBox="1"/>
          <p:nvPr/>
        </p:nvSpPr>
        <p:spPr>
          <a:xfrm>
            <a:off x="3881887" y="5816241"/>
            <a:ext cx="1357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仮定</a:t>
            </a:r>
          </a:p>
        </p:txBody>
      </p:sp>
    </p:spTree>
    <p:extLst>
      <p:ext uri="{BB962C8B-B14F-4D97-AF65-F5344CB8AC3E}">
        <p14:creationId xmlns:p14="http://schemas.microsoft.com/office/powerpoint/2010/main" val="57222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7019E-AB3C-E915-3038-FA1E6F4D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期待値データの倍率変化</a:t>
            </a:r>
            <a:endParaRPr kumimoji="1" lang="ja-JP" altLang="en-US" b="1" dirty="0"/>
          </a:p>
        </p:txBody>
      </p:sp>
      <p:pic>
        <p:nvPicPr>
          <p:cNvPr id="5" name="コンテンツ プレースホルダー 4" descr="テキスト, 手紙&#10;&#10;自動的に生成された説明">
            <a:extLst>
              <a:ext uri="{FF2B5EF4-FFF2-40B4-BE49-F238E27FC236}">
                <a16:creationId xmlns:a16="http://schemas.microsoft.com/office/drawing/2014/main" id="{F7A88940-1EAA-E515-4D4D-FFC5110F8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57"/>
          <a:stretch/>
        </p:blipFill>
        <p:spPr>
          <a:xfrm>
            <a:off x="218347" y="1513797"/>
            <a:ext cx="7461718" cy="2128399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89039E1-4930-B22E-DCEA-34D133FA8975}"/>
              </a:ext>
            </a:extLst>
          </p:cNvPr>
          <p:cNvSpPr/>
          <p:nvPr/>
        </p:nvSpPr>
        <p:spPr>
          <a:xfrm>
            <a:off x="129395" y="1269166"/>
            <a:ext cx="1897812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0771F0-9540-A55F-88E8-6D0B1A50267F}"/>
              </a:ext>
            </a:extLst>
          </p:cNvPr>
          <p:cNvSpPr txBox="1"/>
          <p:nvPr/>
        </p:nvSpPr>
        <p:spPr>
          <a:xfrm>
            <a:off x="3272679" y="1732839"/>
            <a:ext cx="127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/>
              <a:t>仮定</a:t>
            </a:r>
            <a:endParaRPr kumimoji="1" lang="ja-JP" altLang="en-US" sz="36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D282F6-F8F0-80ED-ADC4-EB381AEDBE59}"/>
              </a:ext>
            </a:extLst>
          </p:cNvPr>
          <p:cNvSpPr txBox="1"/>
          <p:nvPr/>
        </p:nvSpPr>
        <p:spPr>
          <a:xfrm>
            <a:off x="852344" y="5292546"/>
            <a:ext cx="5063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標準偏差の影響が</a:t>
            </a:r>
            <a:endParaRPr kumimoji="1" lang="en-US" altLang="ja-JP" sz="3600" b="1" dirty="0"/>
          </a:p>
          <a:p>
            <a:r>
              <a:rPr kumimoji="1" lang="ja-JP" altLang="en-US" sz="3600" b="1" dirty="0"/>
              <a:t>大きくなる</a:t>
            </a:r>
            <a:r>
              <a:rPr kumimoji="1" lang="en-US" altLang="ja-JP" sz="3600" b="1" dirty="0"/>
              <a:t>(</a:t>
            </a:r>
            <a:r>
              <a:rPr kumimoji="1" lang="ja-JP" altLang="en-US" sz="3600" b="1" dirty="0"/>
              <a:t>ただし</a:t>
            </a:r>
            <a:r>
              <a:rPr kumimoji="1" lang="en-US" altLang="ja-JP" sz="3600" b="1" dirty="0"/>
              <a:t>c&lt;1)</a:t>
            </a: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CBC68FA-3374-0A91-1B3A-62DA02A41F25}"/>
              </a:ext>
            </a:extLst>
          </p:cNvPr>
          <p:cNvSpPr/>
          <p:nvPr/>
        </p:nvSpPr>
        <p:spPr>
          <a:xfrm>
            <a:off x="2584816" y="4556624"/>
            <a:ext cx="992038" cy="646331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コンテンツ プレースホルダー 4" descr="グラフ, 折れ線グラフ&#10;&#10;自動的に生成された説明">
            <a:extLst>
              <a:ext uri="{FF2B5EF4-FFF2-40B4-BE49-F238E27FC236}">
                <a16:creationId xmlns:a16="http://schemas.microsoft.com/office/drawing/2014/main" id="{F5429FF7-F154-DE4E-1574-21DB53FC9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586" y="2234871"/>
            <a:ext cx="5314019" cy="4020415"/>
          </a:xfrm>
          <a:prstGeom prst="rect">
            <a:avLst/>
          </a:prstGeom>
        </p:spPr>
      </p:pic>
      <p:pic>
        <p:nvPicPr>
          <p:cNvPr id="11" name="図 10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AFC5216B-5E38-47AB-704D-678D305B9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08" y="3492499"/>
            <a:ext cx="4058216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1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D7FD50-BC59-0601-E9EF-885A9479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倍率を変化した後に統計誤差を付加</a:t>
            </a:r>
          </a:p>
        </p:txBody>
      </p:sp>
      <p:pic>
        <p:nvPicPr>
          <p:cNvPr id="5" name="コンテンツ プレースホルダー 4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375D9D4B-4999-FCD1-2F11-865050BA2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820"/>
          <a:stretch/>
        </p:blipFill>
        <p:spPr>
          <a:xfrm>
            <a:off x="54478" y="1860131"/>
            <a:ext cx="5929863" cy="3957198"/>
          </a:xfrm>
        </p:spPr>
      </p:pic>
      <p:pic>
        <p:nvPicPr>
          <p:cNvPr id="9" name="図 8" descr="コンピューターの画面&#10;&#10;自動的に生成された説明">
            <a:extLst>
              <a:ext uri="{FF2B5EF4-FFF2-40B4-BE49-F238E27FC236}">
                <a16:creationId xmlns:a16="http://schemas.microsoft.com/office/drawing/2014/main" id="{9F3E4023-4837-7873-B4F7-8E3A424692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18"/>
          <a:stretch/>
        </p:blipFill>
        <p:spPr>
          <a:xfrm>
            <a:off x="6095999" y="1860130"/>
            <a:ext cx="5929863" cy="394544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3271C66-CF58-77EA-6F6F-20FC4550CBF1}"/>
              </a:ext>
            </a:extLst>
          </p:cNvPr>
          <p:cNvSpPr txBox="1"/>
          <p:nvPr/>
        </p:nvSpPr>
        <p:spPr>
          <a:xfrm>
            <a:off x="1224951" y="5964018"/>
            <a:ext cx="436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0.1</a:t>
            </a:r>
            <a:r>
              <a:rPr kumimoji="1" lang="ja-JP" altLang="en-US" sz="2400" b="1" dirty="0"/>
              <a:t>倍してから統計誤差を付加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C3BEB3E-D50B-1519-94DD-98F174D84BA1}"/>
              </a:ext>
            </a:extLst>
          </p:cNvPr>
          <p:cNvSpPr txBox="1"/>
          <p:nvPr/>
        </p:nvSpPr>
        <p:spPr>
          <a:xfrm>
            <a:off x="7073660" y="5964018"/>
            <a:ext cx="4865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0.01</a:t>
            </a:r>
            <a:r>
              <a:rPr kumimoji="1" lang="ja-JP" altLang="en-US" sz="2400" b="1" dirty="0"/>
              <a:t>倍してから統計誤差を付加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217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8D3C45-4133-1019-F814-4C7C7D50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非教師信号データの観察</a:t>
            </a:r>
          </a:p>
        </p:txBody>
      </p:sp>
      <p:pic>
        <p:nvPicPr>
          <p:cNvPr id="5" name="コンテンツ プレースホルダー 4" descr="グラフ, 散布図&#10;&#10;自動的に生成された説明">
            <a:extLst>
              <a:ext uri="{FF2B5EF4-FFF2-40B4-BE49-F238E27FC236}">
                <a16:creationId xmlns:a16="http://schemas.microsoft.com/office/drawing/2014/main" id="{D686DB38-6112-E910-E331-81BB35C87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41"/>
          <a:stretch/>
        </p:blipFill>
        <p:spPr>
          <a:xfrm>
            <a:off x="923027" y="1690688"/>
            <a:ext cx="9808234" cy="4944191"/>
          </a:xfrm>
        </p:spPr>
      </p:pic>
    </p:spTree>
    <p:extLst>
      <p:ext uri="{BB962C8B-B14F-4D97-AF65-F5344CB8AC3E}">
        <p14:creationId xmlns:p14="http://schemas.microsoft.com/office/powerpoint/2010/main" val="296682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DF37F5-726C-E77B-7BDE-E8500273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正規乱数性の統計的仮説検定</a:t>
            </a:r>
            <a:endParaRPr kumimoji="1" lang="ja-JP" altLang="en-US" b="1" dirty="0"/>
          </a:p>
        </p:txBody>
      </p:sp>
      <p:pic>
        <p:nvPicPr>
          <p:cNvPr id="5" name="コンテンツ プレースホルダー 4" descr="グラフ, ヒストグラム&#10;&#10;自動的に生成された説明">
            <a:extLst>
              <a:ext uri="{FF2B5EF4-FFF2-40B4-BE49-F238E27FC236}">
                <a16:creationId xmlns:a16="http://schemas.microsoft.com/office/drawing/2014/main" id="{724F47B1-AFDF-719D-B7A2-F170BE5EE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22"/>
          <a:stretch/>
        </p:blipFill>
        <p:spPr>
          <a:xfrm>
            <a:off x="766700" y="1690688"/>
            <a:ext cx="10314419" cy="3445115"/>
          </a:xfrm>
        </p:spPr>
      </p:pic>
      <p:pic>
        <p:nvPicPr>
          <p:cNvPr id="7" name="図 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B4FBE8F6-81CB-5EB5-71B6-933D8C555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77" y="5283160"/>
            <a:ext cx="6794563" cy="120971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C36A18-7431-7DB1-5D9E-EE71DEB6EE0D}"/>
              </a:ext>
            </a:extLst>
          </p:cNvPr>
          <p:cNvSpPr txBox="1"/>
          <p:nvPr/>
        </p:nvSpPr>
        <p:spPr>
          <a:xfrm>
            <a:off x="8032630" y="5564851"/>
            <a:ext cx="332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統計的に有意</a:t>
            </a:r>
          </a:p>
        </p:txBody>
      </p:sp>
    </p:spTree>
    <p:extLst>
      <p:ext uri="{BB962C8B-B14F-4D97-AF65-F5344CB8AC3E}">
        <p14:creationId xmlns:p14="http://schemas.microsoft.com/office/powerpoint/2010/main" val="2358251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341</Words>
  <Application>Microsoft Office PowerPoint</Application>
  <PresentationFormat>ワイド画面</PresentationFormat>
  <Paragraphs>89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游ゴシック</vt:lpstr>
      <vt:lpstr>游ゴシック Light</vt:lpstr>
      <vt:lpstr>Arial</vt:lpstr>
      <vt:lpstr>Cambria Math</vt:lpstr>
      <vt:lpstr>Office テーマ</vt:lpstr>
      <vt:lpstr>教師あり学習を用いた 放射光メスバウアー実験における 実験継続性の評価</vt:lpstr>
      <vt:lpstr>モチベーション と研究概要</vt:lpstr>
      <vt:lpstr>放射光メスバウアー実験の概要</vt:lpstr>
      <vt:lpstr>教師信号データの作成</vt:lpstr>
      <vt:lpstr>統計誤差付加</vt:lpstr>
      <vt:lpstr>期待値データの倍率変化</vt:lpstr>
      <vt:lpstr>倍率を変化した後に統計誤差を付加</vt:lpstr>
      <vt:lpstr>非教師信号データの観察</vt:lpstr>
      <vt:lpstr>正規乱数性の統計的仮説検定</vt:lpstr>
      <vt:lpstr>教師あり学習の概要</vt:lpstr>
      <vt:lpstr>モデル1：ロジスティック回帰</vt:lpstr>
      <vt:lpstr>モデル2：ニューラルネットワーク</vt:lpstr>
      <vt:lpstr>モデル3：畳み込みニューラルネットワーク</vt:lpstr>
      <vt:lpstr>結果:ω1</vt:lpstr>
      <vt:lpstr>結果:ω2</vt:lpstr>
      <vt:lpstr>結果:ω3</vt:lpstr>
      <vt:lpstr>今後の課題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放射光メスバウアー実験における 実験継続性の評価</dc:title>
  <dc:creator>和也 坂西</dc:creator>
  <cp:lastModifiedBy>和也 坂西</cp:lastModifiedBy>
  <cp:revision>5</cp:revision>
  <dcterms:created xsi:type="dcterms:W3CDTF">2023-12-09T09:19:58Z</dcterms:created>
  <dcterms:modified xsi:type="dcterms:W3CDTF">2023-12-10T08:48:51Z</dcterms:modified>
</cp:coreProperties>
</file>