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9"/>
  </p:notesMasterIdLst>
  <p:sldIdLst>
    <p:sldId id="256" r:id="rId2"/>
    <p:sldId id="257" r:id="rId3"/>
    <p:sldId id="258" r:id="rId4"/>
    <p:sldId id="262" r:id="rId5"/>
    <p:sldId id="273" r:id="rId6"/>
    <p:sldId id="259" r:id="rId7"/>
    <p:sldId id="264" r:id="rId8"/>
    <p:sldId id="265" r:id="rId9"/>
    <p:sldId id="266" r:id="rId10"/>
    <p:sldId id="267" r:id="rId11"/>
    <p:sldId id="261" r:id="rId12"/>
    <p:sldId id="268" r:id="rId13"/>
    <p:sldId id="269" r:id="rId14"/>
    <p:sldId id="270" r:id="rId15"/>
    <p:sldId id="26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4F71"/>
    <a:srgbClr val="4A9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99" autoAdjust="0"/>
    <p:restoredTop sz="94673" autoAdjust="0"/>
  </p:normalViewPr>
  <p:slideViewPr>
    <p:cSldViewPr snapToGrid="0">
      <p:cViewPr varScale="1">
        <p:scale>
          <a:sx n="105" d="100"/>
          <a:sy n="105" d="100"/>
        </p:scale>
        <p:origin x="294" y="96"/>
      </p:cViewPr>
      <p:guideLst/>
    </p:cSldViewPr>
  </p:slideViewPr>
  <p:outlineViewPr>
    <p:cViewPr>
      <p:scale>
        <a:sx n="33" d="100"/>
        <a:sy n="33" d="100"/>
      </p:scale>
      <p:origin x="0" y="-607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066CE-2298-4DFC-84DB-43BA284F5CC1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8E83D-C918-41DA-942F-856475D3E8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787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8E83D-C918-41DA-942F-856475D3E85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451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8E83D-C918-41DA-942F-856475D3E85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419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4A5D-C31F-4CE4-8116-5E68D95A6DD7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D0C-C876-43DA-892D-3D6089270D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33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4A5D-C31F-4CE4-8116-5E68D95A6DD7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D0C-C876-43DA-892D-3D6089270D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0212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4A5D-C31F-4CE4-8116-5E68D95A6DD7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D0C-C876-43DA-892D-3D6089270D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175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4A5D-C31F-4CE4-8116-5E68D95A6DD7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D0C-C876-43DA-892D-3D6089270D80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3879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4A5D-C31F-4CE4-8116-5E68D95A6DD7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D0C-C876-43DA-892D-3D6089270D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2844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4A5D-C31F-4CE4-8116-5E68D95A6DD7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D0C-C876-43DA-892D-3D6089270D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9637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4A5D-C31F-4CE4-8116-5E68D95A6DD7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D0C-C876-43DA-892D-3D6089270D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860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4A5D-C31F-4CE4-8116-5E68D95A6DD7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D0C-C876-43DA-892D-3D6089270D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47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4A5D-C31F-4CE4-8116-5E68D95A6DD7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D0C-C876-43DA-892D-3D6089270D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8625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4A5D-C31F-4CE4-8116-5E68D95A6DD7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D0C-C876-43DA-892D-3D6089270D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1387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4A5D-C31F-4CE4-8116-5E68D95A6DD7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D0C-C876-43DA-892D-3D6089270D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5180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4A5D-C31F-4CE4-8116-5E68D95A6DD7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D0C-C876-43DA-892D-3D6089270D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1597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4A5D-C31F-4CE4-8116-5E68D95A6DD7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D0C-C876-43DA-892D-3D6089270D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1848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4A5D-C31F-4CE4-8116-5E68D95A6DD7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D0C-C876-43DA-892D-3D6089270D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11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4A5D-C31F-4CE4-8116-5E68D95A6DD7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D0C-C876-43DA-892D-3D6089270D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4027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4A5D-C31F-4CE4-8116-5E68D95A6DD7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D0C-C876-43DA-892D-3D6089270D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9985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4A5D-C31F-4CE4-8116-5E68D95A6DD7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D0C-C876-43DA-892D-3D6089270D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6953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D4A5D-C31F-4CE4-8116-5E68D95A6DD7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37D0C-C876-43DA-892D-3D6089270D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7601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BDF0E-CD20-3A64-BFD1-730DBBDD0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2551176"/>
            <a:ext cx="10053763" cy="1112400"/>
          </a:xfrm>
        </p:spPr>
        <p:txBody>
          <a:bodyPr anchor="b">
            <a:normAutofit/>
          </a:bodyPr>
          <a:lstStyle/>
          <a:p>
            <a:pPr algn="l"/>
            <a:r>
              <a:rPr lang="de-DE" sz="4800" dirty="0">
                <a:solidFill>
                  <a:srgbClr val="FFFFFF"/>
                </a:solidFill>
              </a:rPr>
              <a:t>Vier gewinnt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C92C28-34C8-F6F4-7AC6-68ACEC408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 fontScale="85000" lnSpcReduction="20000"/>
          </a:bodyPr>
          <a:lstStyle/>
          <a:p>
            <a:pPr algn="l"/>
            <a:endParaRPr lang="de-DE" sz="2000" dirty="0"/>
          </a:p>
          <a:p>
            <a:pPr algn="l"/>
            <a:r>
              <a:rPr lang="de-DE" sz="2000" dirty="0"/>
              <a:t>Gruppe 3  - Tutorin: Alexandra Bobenhausen</a:t>
            </a:r>
          </a:p>
          <a:p>
            <a:pPr algn="l"/>
            <a:r>
              <a:rPr lang="de-DE" sz="2000" dirty="0"/>
              <a:t> </a:t>
            </a:r>
            <a:br>
              <a:rPr lang="de-DE" sz="2000" dirty="0"/>
            </a:br>
            <a:r>
              <a:rPr lang="de-DE" sz="2000" dirty="0"/>
              <a:t>Arthur </a:t>
            </a:r>
            <a:r>
              <a:rPr lang="de-DE" sz="2000" dirty="0" err="1"/>
              <a:t>Wloch</a:t>
            </a:r>
            <a:r>
              <a:rPr lang="de-DE" sz="2000" dirty="0"/>
              <a:t>, Nadine Székely, Christopher Werk, Dominik Labocha</a:t>
            </a:r>
          </a:p>
        </p:txBody>
      </p:sp>
      <p:pic>
        <p:nvPicPr>
          <p:cNvPr id="131" name="Grafik 130" descr="Ein Bild, das Screenshot, Cartoon, Design, Darstellung enthält.&#10;&#10;Automatisch generierte Beschreibung">
            <a:extLst>
              <a:ext uri="{FF2B5EF4-FFF2-40B4-BE49-F238E27FC236}">
                <a16:creationId xmlns:a16="http://schemas.microsoft.com/office/drawing/2014/main" id="{DDBF28AC-C126-6ED2-1A9E-D3845B29B4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99"/>
          <a:stretch/>
        </p:blipFill>
        <p:spPr>
          <a:xfrm>
            <a:off x="6454847" y="2551176"/>
            <a:ext cx="4901786" cy="318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4902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CC38E-40AF-5650-988B-7B9589AFB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F3285-E94D-DFDD-9891-6CE200A5C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Verifier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B41FF9-6594-FF4B-62A8-10654CABE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096064"/>
            <a:ext cx="10726517" cy="4249872"/>
          </a:xfrm>
        </p:spPr>
        <p:txBody>
          <a:bodyPr>
            <a:normAutofit lnSpcReduction="10000"/>
          </a:bodyPr>
          <a:lstStyle/>
          <a:p>
            <a:r>
              <a:rPr lang="de-DE" sz="2200" dirty="0"/>
              <a:t>Hilfsklasse um zu überprüfen, ob schon gewonnen wurde</a:t>
            </a:r>
          </a:p>
          <a:p>
            <a:endParaRPr lang="de-DE" sz="2200" dirty="0"/>
          </a:p>
          <a:p>
            <a:r>
              <a:rPr lang="de-DE" sz="2200" dirty="0" err="1"/>
              <a:t>isAnyMatchFour</a:t>
            </a:r>
            <a:r>
              <a:rPr lang="de-DE" sz="2200" dirty="0"/>
              <a:t>() - bei jedem Aufruf wird neu initialisiert</a:t>
            </a:r>
          </a:p>
          <a:p>
            <a:pPr lvl="1"/>
            <a:r>
              <a:rPr lang="de-DE" sz="1900" dirty="0"/>
              <a:t>Empfange Board, sowie jeweils letzte adressierte Zeile und Spalte</a:t>
            </a:r>
          </a:p>
          <a:p>
            <a:pPr lvl="1"/>
            <a:r>
              <a:rPr lang="de-DE" sz="1900" dirty="0"/>
              <a:t>Extrahiere Aussehen des Steins aus dem Feld, um 4 gleiche zu suchen</a:t>
            </a:r>
          </a:p>
          <a:p>
            <a:pPr marL="457200" lvl="1" indent="0">
              <a:buNone/>
            </a:pPr>
            <a:endParaRPr lang="de-DE" sz="1900" dirty="0"/>
          </a:p>
          <a:p>
            <a:r>
              <a:rPr lang="de-DE" sz="2200" dirty="0"/>
              <a:t>Sammelmethode ruft private Untermethoden mit auf (mit SHIFT)</a:t>
            </a:r>
          </a:p>
          <a:p>
            <a:pPr lvl="1"/>
            <a:r>
              <a:rPr lang="de-DE" sz="1900" dirty="0" err="1"/>
              <a:t>isDown</a:t>
            </a:r>
            <a:r>
              <a:rPr lang="de-DE" sz="1900" dirty="0"/>
              <a:t>() - prüfe nach unten </a:t>
            </a:r>
          </a:p>
          <a:p>
            <a:pPr lvl="1"/>
            <a:r>
              <a:rPr lang="de-DE" sz="1900" dirty="0" err="1"/>
              <a:t>isLeftRight</a:t>
            </a:r>
            <a:r>
              <a:rPr lang="de-DE" sz="1900" dirty="0"/>
              <a:t>(±3) - prüfe nach links oder rechts</a:t>
            </a:r>
          </a:p>
          <a:p>
            <a:pPr lvl="1"/>
            <a:r>
              <a:rPr lang="de-DE" sz="1900" dirty="0" err="1"/>
              <a:t>isDiagonal</a:t>
            </a:r>
            <a:r>
              <a:rPr lang="de-DE" sz="1900" dirty="0"/>
              <a:t>(±3) - prüfe diagonal nach unten links/rechts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0324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4FB7D8-5C96-24E9-FCA6-4AA8A0918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13FD5B-1557-17B8-E9CC-927157FCF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Reflexion und Fazit</a:t>
            </a:r>
          </a:p>
        </p:txBody>
      </p:sp>
    </p:spTree>
    <p:extLst>
      <p:ext uri="{BB962C8B-B14F-4D97-AF65-F5344CB8AC3E}">
        <p14:creationId xmlns:p14="http://schemas.microsoft.com/office/powerpoint/2010/main" val="4111482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70006F-A664-6B8D-67C5-05C976EF7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Mögliche Erweiterungen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3B34AC-3E29-9380-66E6-CFC8DEEE9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Exception</a:t>
            </a:r>
            <a:r>
              <a:rPr lang="de-DE" dirty="0"/>
              <a:t>-Handling</a:t>
            </a:r>
          </a:p>
          <a:p>
            <a:r>
              <a:rPr lang="de-DE" dirty="0"/>
              <a:t>GUI (mit Scoreboard und Ergebnisanzeige)</a:t>
            </a:r>
          </a:p>
          <a:p>
            <a:r>
              <a:rPr lang="de-DE" dirty="0"/>
              <a:t>Turniermodus (Best-</a:t>
            </a:r>
            <a:r>
              <a:rPr lang="de-DE" dirty="0" err="1"/>
              <a:t>of</a:t>
            </a:r>
            <a:r>
              <a:rPr lang="de-DE" dirty="0"/>
              <a:t> Reihen (Bo3, Bo5….))</a:t>
            </a:r>
          </a:p>
          <a:p>
            <a:r>
              <a:rPr lang="de-DE" dirty="0"/>
              <a:t>Farbliche Hervorhebung der Spielsteine und Gewinnreihe</a:t>
            </a:r>
          </a:p>
          <a:p>
            <a:r>
              <a:rPr lang="de-DE" dirty="0"/>
              <a:t>Zeitliche Begrenzung (pro Spieler, Zug, gesamtes Spiel)</a:t>
            </a:r>
          </a:p>
          <a:p>
            <a:r>
              <a:rPr lang="de-DE" dirty="0"/>
              <a:t>Wir wollten eigentlich auch Emojis als Steine ermöglichen</a:t>
            </a:r>
          </a:p>
        </p:txBody>
      </p:sp>
    </p:spTree>
    <p:extLst>
      <p:ext uri="{BB962C8B-B14F-4D97-AF65-F5344CB8AC3E}">
        <p14:creationId xmlns:p14="http://schemas.microsoft.com/office/powerpoint/2010/main" val="2627854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EBD9F-521F-E75F-FA22-B6893D114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lief </a:t>
            </a:r>
            <a:r>
              <a:rPr lang="de-DE" dirty="0">
                <a:solidFill>
                  <a:srgbClr val="4A9CCC"/>
                </a:solidFill>
              </a:rPr>
              <a:t>gut</a:t>
            </a:r>
            <a:r>
              <a:rPr lang="de-DE" dirty="0"/>
              <a:t> oder </a:t>
            </a:r>
            <a:r>
              <a:rPr lang="de-DE" dirty="0">
                <a:solidFill>
                  <a:srgbClr val="C54F71"/>
                </a:solidFill>
              </a:rPr>
              <a:t>schlecht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01E3E3-4739-84EF-93E7-C6C617816C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>
                <a:solidFill>
                  <a:schemeClr val="accent3"/>
                </a:solidFill>
              </a:rPr>
              <a:t>Einigung auf </a:t>
            </a:r>
            <a:r>
              <a:rPr lang="de-DE" dirty="0">
                <a:solidFill>
                  <a:srgbClr val="4A9CCC"/>
                </a:solidFill>
              </a:rPr>
              <a:t>eine</a:t>
            </a:r>
            <a:r>
              <a:rPr lang="de-DE" dirty="0">
                <a:solidFill>
                  <a:schemeClr val="accent3"/>
                </a:solidFill>
              </a:rPr>
              <a:t> gemeinsame Projektstruktur (OOA)</a:t>
            </a:r>
          </a:p>
          <a:p>
            <a:r>
              <a:rPr lang="de-DE" dirty="0">
                <a:solidFill>
                  <a:schemeClr val="accent3"/>
                </a:solidFill>
              </a:rPr>
              <a:t>Gemeinsames Coden</a:t>
            </a:r>
          </a:p>
          <a:p>
            <a:r>
              <a:rPr lang="de-DE" dirty="0">
                <a:solidFill>
                  <a:schemeClr val="accent3"/>
                </a:solidFill>
              </a:rPr>
              <a:t>Denkanstöße von Alexandra</a:t>
            </a:r>
          </a:p>
          <a:p>
            <a:r>
              <a:rPr lang="de-DE" dirty="0">
                <a:solidFill>
                  <a:schemeClr val="accent3"/>
                </a:solidFill>
              </a:rPr>
              <a:t>Soziale Komponente</a:t>
            </a:r>
          </a:p>
          <a:p>
            <a:r>
              <a:rPr lang="de-DE" dirty="0">
                <a:solidFill>
                  <a:schemeClr val="accent3"/>
                </a:solidFill>
              </a:rPr>
              <a:t>Dokumentation / Java Docs</a:t>
            </a:r>
          </a:p>
          <a:p>
            <a:r>
              <a:rPr lang="de-DE" dirty="0">
                <a:solidFill>
                  <a:schemeClr val="accent3"/>
                </a:solidFill>
              </a:rPr>
              <a:t>Gegenseitiges Beraten</a:t>
            </a:r>
          </a:p>
          <a:p>
            <a:pPr lvl="1"/>
            <a:r>
              <a:rPr lang="de-DE" sz="1900" dirty="0">
                <a:solidFill>
                  <a:schemeClr val="accent3"/>
                </a:solidFill>
              </a:rPr>
              <a:t>Aha-Erlebnisse (weniger = mehr)</a:t>
            </a:r>
          </a:p>
          <a:p>
            <a:pPr lvl="1"/>
            <a:r>
              <a:rPr lang="de-DE" sz="1900" dirty="0">
                <a:solidFill>
                  <a:schemeClr val="accent3"/>
                </a:solidFill>
              </a:rPr>
              <a:t>Proaktive Unterstützung</a:t>
            </a:r>
          </a:p>
          <a:p>
            <a:r>
              <a:rPr lang="de-DE" dirty="0">
                <a:solidFill>
                  <a:schemeClr val="accent3"/>
                </a:solidFill>
              </a:rPr>
              <a:t>Trotz Wegfall viel geschafft ✌️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99F66A1-822D-425E-BC78-60496A278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2088319"/>
            <a:ext cx="5341513" cy="4467928"/>
          </a:xfrm>
        </p:spPr>
        <p:txBody>
          <a:bodyPr>
            <a:normAutofit fontScale="85000" lnSpcReduction="20000"/>
          </a:bodyPr>
          <a:lstStyle/>
          <a:p>
            <a:r>
              <a:rPr lang="de-DE" dirty="0">
                <a:solidFill>
                  <a:schemeClr val="accent5"/>
                </a:solidFill>
              </a:rPr>
              <a:t>Wegfall von zwei Teammitgliedern</a:t>
            </a:r>
          </a:p>
          <a:p>
            <a:r>
              <a:rPr lang="de-DE" dirty="0">
                <a:solidFill>
                  <a:schemeClr val="accent5"/>
                </a:solidFill>
              </a:rPr>
              <a:t>Aufeinandertreffen von dominanten Arbeitsweisen</a:t>
            </a:r>
          </a:p>
          <a:p>
            <a:pPr lvl="1"/>
            <a:r>
              <a:rPr lang="de-DE" sz="1900" dirty="0">
                <a:solidFill>
                  <a:schemeClr val="accent5"/>
                </a:solidFill>
              </a:rPr>
              <a:t>„Kaputtdenken / -diskutieren“</a:t>
            </a:r>
          </a:p>
          <a:p>
            <a:pPr lvl="1"/>
            <a:r>
              <a:rPr lang="de-DE" sz="1900" dirty="0">
                <a:solidFill>
                  <a:schemeClr val="accent5"/>
                </a:solidFill>
              </a:rPr>
              <a:t>Artikulationsprobleme</a:t>
            </a:r>
          </a:p>
          <a:p>
            <a:pPr lvl="1"/>
            <a:r>
              <a:rPr lang="de-DE" sz="1900" dirty="0">
                <a:solidFill>
                  <a:schemeClr val="accent5"/>
                </a:solidFill>
              </a:rPr>
              <a:t>kann anstrengend werden</a:t>
            </a:r>
          </a:p>
          <a:p>
            <a:r>
              <a:rPr lang="de-DE" dirty="0">
                <a:solidFill>
                  <a:schemeClr val="accent5"/>
                </a:solidFill>
              </a:rPr>
              <a:t>Technische Probleme („kracht“)</a:t>
            </a:r>
          </a:p>
          <a:p>
            <a:endParaRPr lang="de-DE" dirty="0">
              <a:solidFill>
                <a:srgbClr val="C00000"/>
              </a:solidFill>
            </a:endParaRPr>
          </a:p>
          <a:p>
            <a:endParaRPr lang="de-DE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947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2E3907-B3D3-565B-FE91-3A79AC959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haben wir daraus gelernt?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505B15-C533-5FCB-313B-BE2C19E4E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sz="2900" dirty="0"/>
              <a:t>Es gibt nie nur eine Lösung (Viele Wege führen nach Rom)</a:t>
            </a:r>
          </a:p>
          <a:p>
            <a:r>
              <a:rPr lang="de-DE" sz="2900" dirty="0"/>
              <a:t>Wie man als Team zusammenfinden und arbeiten kann</a:t>
            </a:r>
          </a:p>
          <a:p>
            <a:pPr lvl="1"/>
            <a:r>
              <a:rPr lang="de-DE" sz="2900" dirty="0"/>
              <a:t>Brainstorming, Planung und Problemlösungen</a:t>
            </a:r>
          </a:p>
          <a:p>
            <a:r>
              <a:rPr lang="de-DE" sz="2900" dirty="0"/>
              <a:t>Gemeinsames Programmieren in Partnerarbeit</a:t>
            </a:r>
          </a:p>
          <a:p>
            <a:r>
              <a:rPr lang="de-DE" sz="2900" dirty="0"/>
              <a:t>Kontrolle abgeben und aufeinander einlassen</a:t>
            </a:r>
          </a:p>
          <a:p>
            <a:pPr lvl="1"/>
            <a:r>
              <a:rPr lang="de-DE" sz="2900" dirty="0"/>
              <a:t>Vertrauen, Kompromissbereitschaft, Einsicht</a:t>
            </a:r>
          </a:p>
          <a:p>
            <a:r>
              <a:rPr lang="de-DE" sz="2900" dirty="0"/>
              <a:t>Trail and Error (irgendwas fehlt immer in der Planung)</a:t>
            </a:r>
          </a:p>
          <a:p>
            <a:r>
              <a:rPr lang="de-DE" sz="2900" dirty="0"/>
              <a:t>Aufwand für das nötigste Minimum total unterschätzt </a:t>
            </a:r>
          </a:p>
          <a:p>
            <a:pPr marL="0" indent="0">
              <a:buNone/>
            </a:pPr>
            <a:endParaRPr lang="de-DE" sz="32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117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598FE-32C4-4953-A3D9-DA9E019AB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D6D0CD-B184-6125-4C69-733A28EED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Interaktive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2491233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169C1EC-6F2B-0113-48F4-7A3F274E1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Abschluss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142C78F-017C-5CD1-CD86-E92697C75C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Gibt es noch Fragen?</a:t>
            </a:r>
          </a:p>
        </p:txBody>
      </p:sp>
    </p:spTree>
    <p:extLst>
      <p:ext uri="{BB962C8B-B14F-4D97-AF65-F5344CB8AC3E}">
        <p14:creationId xmlns:p14="http://schemas.microsoft.com/office/powerpoint/2010/main" val="1013151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E68C9E5-C8BD-1C38-CC2C-74201B2DA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Vielen Dank für eure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1527727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3AB5C-56A0-AE6F-3798-F59040986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1C322E-16ED-C256-B0A2-70A6EB59B9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Einführung (Projektvorstellung)</a:t>
            </a:r>
          </a:p>
          <a:p>
            <a:pPr lvl="1"/>
            <a:r>
              <a:rPr lang="de-DE" dirty="0"/>
              <a:t>Wochenplanung</a:t>
            </a:r>
          </a:p>
          <a:p>
            <a:pPr lvl="1"/>
            <a:r>
              <a:rPr lang="de-DE" dirty="0"/>
              <a:t>Projektstruktur in der IDE</a:t>
            </a:r>
          </a:p>
          <a:p>
            <a:pPr lvl="1"/>
            <a:r>
              <a:rPr lang="de-DE" dirty="0"/>
              <a:t>Regelwerk</a:t>
            </a:r>
          </a:p>
          <a:p>
            <a:pPr lvl="1"/>
            <a:r>
              <a:rPr lang="de-DE" dirty="0"/>
              <a:t>Storyboard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Die Klassen des Projektes</a:t>
            </a:r>
          </a:p>
          <a:p>
            <a:pPr lvl="1"/>
            <a:r>
              <a:rPr lang="de-DE" dirty="0"/>
              <a:t>Player</a:t>
            </a:r>
          </a:p>
          <a:p>
            <a:pPr lvl="1"/>
            <a:r>
              <a:rPr lang="de-DE" dirty="0"/>
              <a:t>Board</a:t>
            </a:r>
          </a:p>
          <a:p>
            <a:pPr lvl="1"/>
            <a:r>
              <a:rPr lang="de-DE" dirty="0" err="1"/>
              <a:t>GamePlay</a:t>
            </a:r>
            <a:endParaRPr lang="de-DE" dirty="0"/>
          </a:p>
          <a:p>
            <a:pPr lvl="1"/>
            <a:r>
              <a:rPr lang="de-DE" dirty="0" err="1"/>
              <a:t>Verifier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7485771-4BF5-60E7-CAEC-D28202D9B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88319"/>
            <a:ext cx="5181600" cy="4302956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Reflexion und Fazit</a:t>
            </a:r>
          </a:p>
          <a:p>
            <a:pPr lvl="1"/>
            <a:r>
              <a:rPr lang="de-DE" dirty="0"/>
              <a:t>Mögliche Erweiterungen</a:t>
            </a:r>
          </a:p>
          <a:p>
            <a:pPr lvl="1"/>
            <a:r>
              <a:rPr lang="de-DE" dirty="0"/>
              <a:t>Was lief gut oder schlecht?</a:t>
            </a:r>
          </a:p>
          <a:p>
            <a:pPr lvl="1"/>
            <a:r>
              <a:rPr lang="de-DE" dirty="0"/>
              <a:t>Was haben wir daraus gelernt?</a:t>
            </a:r>
          </a:p>
          <a:p>
            <a:pPr marL="457200" lvl="1" indent="0">
              <a:buNone/>
            </a:pPr>
            <a:endParaRPr lang="de-DE" dirty="0"/>
          </a:p>
          <a:p>
            <a:endParaRPr lang="de-DE" sz="1300" dirty="0"/>
          </a:p>
          <a:p>
            <a:r>
              <a:rPr lang="de-DE" dirty="0"/>
              <a:t>Interaktive Demonstration</a:t>
            </a:r>
          </a:p>
          <a:p>
            <a:endParaRPr lang="de-DE" dirty="0"/>
          </a:p>
          <a:p>
            <a:r>
              <a:rPr lang="de-DE" dirty="0"/>
              <a:t>Abschluss</a:t>
            </a:r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0923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180BA3-D586-2D80-5037-B3D63B2CB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 (Projektvorstellung)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90AEF8B-F397-45F0-AD68-33E0337A7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" y="1681163"/>
            <a:ext cx="5247767" cy="431101"/>
          </a:xfrm>
        </p:spPr>
        <p:txBody>
          <a:bodyPr>
            <a:normAutofit lnSpcReduction="10000"/>
          </a:bodyPr>
          <a:lstStyle/>
          <a:p>
            <a:r>
              <a:rPr lang="de-DE" dirty="0"/>
              <a:t>Wochenplanung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FD4266-CEEA-EBCA-85B0-5CB64A11A07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78" b="12221"/>
          <a:stretch/>
        </p:blipFill>
        <p:spPr bwMode="auto">
          <a:xfrm>
            <a:off x="836612" y="2112263"/>
            <a:ext cx="4005506" cy="439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A722CCC-A301-48AB-73C3-A0DE345B9D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681163"/>
            <a:ext cx="4126992" cy="431100"/>
          </a:xfrm>
        </p:spPr>
        <p:txBody>
          <a:bodyPr>
            <a:normAutofit lnSpcReduction="10000"/>
          </a:bodyPr>
          <a:lstStyle/>
          <a:p>
            <a:r>
              <a:rPr lang="de-DE" dirty="0"/>
              <a:t>Projektstruktur in der IDE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068B919-D24A-3169-4B53-7E7F980CCF50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427" y="2112263"/>
            <a:ext cx="3379341" cy="4403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946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649210A-0404-FE6F-DC45-3D1004741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Regelwerk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8AC0A63C-852A-DF17-24FC-B13CAF41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5000"/>
              </a:lnSpc>
            </a:pPr>
            <a:r>
              <a:rPr lang="de-DE" sz="3200" kern="100" dirty="0">
                <a:effectLst/>
                <a:latin typeface="Rockwell (Textkörper)"/>
                <a:ea typeface="Aptos" panose="020B0004020202020204" pitchFamily="34" charset="0"/>
                <a:cs typeface="Times New Roman" panose="02020603050405020304" pitchFamily="18" charset="0"/>
              </a:rPr>
              <a:t>2 Spieler mit verschiedenen Steinen</a:t>
            </a:r>
          </a:p>
          <a:p>
            <a:pPr>
              <a:lnSpc>
                <a:spcPct val="115000"/>
              </a:lnSpc>
            </a:pPr>
            <a:r>
              <a:rPr lang="de-DE" sz="3200" kern="100" dirty="0">
                <a:effectLst/>
                <a:latin typeface="Rockwell (Textkörper)"/>
                <a:ea typeface="Aptos" panose="020B0004020202020204" pitchFamily="34" charset="0"/>
                <a:cs typeface="Times New Roman" panose="02020603050405020304" pitchFamily="18" charset="0"/>
              </a:rPr>
              <a:t>Spielbrett bzw. Gitter (7x6)</a:t>
            </a:r>
          </a:p>
          <a:p>
            <a:pPr>
              <a:lnSpc>
                <a:spcPct val="115000"/>
              </a:lnSpc>
            </a:pPr>
            <a:r>
              <a:rPr lang="de-DE" sz="3200" kern="100" dirty="0">
                <a:effectLst/>
                <a:latin typeface="Rockwell (Textkörper)"/>
                <a:ea typeface="Aptos" panose="020B0004020202020204" pitchFamily="34" charset="0"/>
                <a:cs typeface="Times New Roman" panose="02020603050405020304" pitchFamily="18" charset="0"/>
              </a:rPr>
              <a:t>Spieler setzen abwechselnd Steine in das Gitter</a:t>
            </a:r>
          </a:p>
          <a:p>
            <a:pPr>
              <a:lnSpc>
                <a:spcPct val="115000"/>
              </a:lnSpc>
            </a:pPr>
            <a:r>
              <a:rPr lang="de-DE" sz="3200" kern="100" dirty="0">
                <a:effectLst/>
                <a:latin typeface="Rockwell (Textkörper)"/>
                <a:ea typeface="Aptos" panose="020B0004020202020204" pitchFamily="34" charset="0"/>
                <a:cs typeface="Times New Roman" panose="02020603050405020304" pitchFamily="18" charset="0"/>
              </a:rPr>
              <a:t>Beende Spiel, wenn </a:t>
            </a:r>
          </a:p>
          <a:p>
            <a:pPr lvl="1">
              <a:lnSpc>
                <a:spcPct val="115000"/>
              </a:lnSpc>
            </a:pPr>
            <a:r>
              <a:rPr lang="de-DE" sz="3200" kern="100" dirty="0">
                <a:latin typeface="Rockwell (Textkörper)"/>
                <a:ea typeface="Aptos" panose="020B0004020202020204" pitchFamily="34" charset="0"/>
                <a:cs typeface="Times New Roman" panose="02020603050405020304" pitchFamily="18" charset="0"/>
              </a:rPr>
              <a:t>G</a:t>
            </a:r>
            <a:r>
              <a:rPr lang="de-DE" sz="3200" kern="100" dirty="0">
                <a:effectLst/>
                <a:latin typeface="Rockwell (Textkörper)"/>
                <a:ea typeface="Aptos" panose="020B0004020202020204" pitchFamily="34" charset="0"/>
                <a:cs typeface="Times New Roman" panose="02020603050405020304" pitchFamily="18" charset="0"/>
              </a:rPr>
              <a:t>ewinn erzielt wurde (Viererreihe in eine Richtung) </a:t>
            </a:r>
          </a:p>
          <a:p>
            <a:pPr lvl="1">
              <a:lnSpc>
                <a:spcPct val="115000"/>
              </a:lnSpc>
              <a:spcAft>
                <a:spcPts val="800"/>
              </a:spcAft>
            </a:pPr>
            <a:r>
              <a:rPr lang="de-DE" sz="3200" kern="100" dirty="0">
                <a:effectLst/>
                <a:latin typeface="Rockwell (Textkörper)"/>
                <a:ea typeface="Aptos" panose="020B0004020202020204" pitchFamily="34" charset="0"/>
                <a:cs typeface="Times New Roman" panose="02020603050405020304" pitchFamily="18" charset="0"/>
              </a:rPr>
              <a:t>das Brett voll ist bzw. Spieler keine Steine mehr haben</a:t>
            </a:r>
          </a:p>
        </p:txBody>
      </p:sp>
    </p:spTree>
    <p:extLst>
      <p:ext uri="{BB962C8B-B14F-4D97-AF65-F5344CB8AC3E}">
        <p14:creationId xmlns:p14="http://schemas.microsoft.com/office/powerpoint/2010/main" val="799775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DE01C1-0BF7-3106-DFEB-A07409B20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Storyboard</a:t>
            </a:r>
          </a:p>
        </p:txBody>
      </p:sp>
      <p:pic>
        <p:nvPicPr>
          <p:cNvPr id="13" name="Inhaltsplatzhalter 8" descr="Ein Bild, das Screenshot, Quadrat enthält.&#10;&#10;Automatisch generierte Beschreibung">
            <a:extLst>
              <a:ext uri="{FF2B5EF4-FFF2-40B4-BE49-F238E27FC236}">
                <a16:creationId xmlns:a16="http://schemas.microsoft.com/office/drawing/2014/main" id="{B8A084A1-0147-55C0-E7F6-12F2378CC7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45"/>
          <a:stretch/>
        </p:blipFill>
        <p:spPr>
          <a:xfrm>
            <a:off x="2017808" y="1672400"/>
            <a:ext cx="8145733" cy="480218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0C45B4E-EF3B-5B1A-3447-4A967C91C6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3" t="20314" r="47565" b="30125"/>
          <a:stretch/>
        </p:blipFill>
        <p:spPr>
          <a:xfrm>
            <a:off x="6570288" y="2093846"/>
            <a:ext cx="2966903" cy="177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580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1F725-511C-1E69-FEA2-FDE4EE1B5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4DB4D4-2C3E-362C-8A7B-F20BAD8B1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Klassen des Projektes</a:t>
            </a:r>
          </a:p>
        </p:txBody>
      </p:sp>
    </p:spTree>
    <p:extLst>
      <p:ext uri="{BB962C8B-B14F-4D97-AF65-F5344CB8AC3E}">
        <p14:creationId xmlns:p14="http://schemas.microsoft.com/office/powerpoint/2010/main" val="2733323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B79308-C415-54EB-FFD9-B6F1AED1A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Player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C23AF1-A490-0261-29F7-5EE426DC3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Eigenschaften:</a:t>
            </a:r>
          </a:p>
          <a:p>
            <a:pPr lvl="1"/>
            <a:r>
              <a:rPr lang="de-DE" dirty="0"/>
              <a:t>einen Namen</a:t>
            </a:r>
          </a:p>
          <a:p>
            <a:pPr lvl="1"/>
            <a:r>
              <a:rPr lang="de-DE" dirty="0"/>
              <a:t>Aussehen des Spielsteins </a:t>
            </a:r>
          </a:p>
          <a:p>
            <a:pPr lvl="1"/>
            <a:r>
              <a:rPr lang="de-DE" dirty="0"/>
              <a:t>die Zuordnung ob Mensch oder Computer</a:t>
            </a:r>
          </a:p>
          <a:p>
            <a:r>
              <a:rPr lang="de-DE" dirty="0"/>
              <a:t>Konstruktor wird hier konventionell verwendet</a:t>
            </a:r>
          </a:p>
          <a:p>
            <a:r>
              <a:rPr lang="de-DE" dirty="0"/>
              <a:t>Ansonsten nur Getter-Methoden.</a:t>
            </a:r>
          </a:p>
        </p:txBody>
      </p:sp>
    </p:spTree>
    <p:extLst>
      <p:ext uri="{BB962C8B-B14F-4D97-AF65-F5344CB8AC3E}">
        <p14:creationId xmlns:p14="http://schemas.microsoft.com/office/powerpoint/2010/main" val="600105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665426-529D-C9ED-278C-4E442E87B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06DE46-4E7B-C075-182E-0CF2DC88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Board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35B7FC-6A1E-F0E9-E083-917EDDA24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231584"/>
          </a:xfrm>
        </p:spPr>
        <p:txBody>
          <a:bodyPr/>
          <a:lstStyle/>
          <a:p>
            <a:r>
              <a:rPr lang="de-DE" sz="2400" dirty="0"/>
              <a:t>Enthält das „Rohspielfeld“ als </a:t>
            </a:r>
            <a:r>
              <a:rPr lang="de-DE" sz="2400" dirty="0" err="1"/>
              <a:t>char</a:t>
            </a:r>
            <a:r>
              <a:rPr lang="de-DE" sz="2400" dirty="0"/>
              <a:t>-Array (7x6 Felder bzw. </a:t>
            </a:r>
            <a:r>
              <a:rPr lang="de-DE" sz="2400" dirty="0" err="1"/>
              <a:t>char</a:t>
            </a:r>
            <a:r>
              <a:rPr lang="de-DE" sz="2400" dirty="0"/>
              <a:t>[6][7])</a:t>
            </a:r>
          </a:p>
          <a:p>
            <a:r>
              <a:rPr lang="de-DE" sz="2400" dirty="0"/>
              <a:t>Methoden:</a:t>
            </a:r>
          </a:p>
          <a:p>
            <a:pPr lvl="1"/>
            <a:r>
              <a:rPr lang="de-DE" sz="2000" dirty="0" err="1"/>
              <a:t>displayBoard</a:t>
            </a:r>
            <a:r>
              <a:rPr lang="de-DE" sz="2000" dirty="0"/>
              <a:t>() – erstellt den sichtbaren Rahmen des Spiels</a:t>
            </a:r>
          </a:p>
          <a:p>
            <a:pPr lvl="1"/>
            <a:r>
              <a:rPr lang="de-DE" sz="2000" dirty="0" err="1"/>
              <a:t>isAnySpaceLeft</a:t>
            </a:r>
            <a:r>
              <a:rPr lang="de-DE" sz="2000" dirty="0"/>
              <a:t>()- prüft das Spielfeld auf leere Zellen im Board</a:t>
            </a:r>
          </a:p>
          <a:p>
            <a:pPr lvl="1"/>
            <a:r>
              <a:rPr lang="de-DE" sz="2000" dirty="0" err="1"/>
              <a:t>isPileFull</a:t>
            </a:r>
            <a:r>
              <a:rPr lang="de-DE" sz="2000" dirty="0"/>
              <a:t>(…)- prüft die Spalte auf Belegung und freie Zellen</a:t>
            </a:r>
          </a:p>
          <a:p>
            <a:pPr lvl="1"/>
            <a:r>
              <a:rPr lang="de-DE" sz="2000" dirty="0" err="1"/>
              <a:t>fillLastFreeRowInCol</a:t>
            </a:r>
            <a:r>
              <a:rPr lang="de-DE" sz="2000" dirty="0"/>
              <a:t>(…) – setzt den Spielstein in die letztmögliche Reihe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5095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502DFD-0ECC-FA3D-2BC7-FD534CA76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E8E837-5D7A-E819-35F1-A30B2AD9D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Gameplay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87BE0B-FB50-50B4-67BA-0CBCCD695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096064"/>
            <a:ext cx="10881965" cy="4542480"/>
          </a:xfrm>
        </p:spPr>
        <p:txBody>
          <a:bodyPr>
            <a:normAutofit fontScale="85000" lnSpcReduction="10000"/>
          </a:bodyPr>
          <a:lstStyle/>
          <a:p>
            <a:r>
              <a:rPr lang="de-DE" sz="2200" dirty="0"/>
              <a:t>Enthält die Spiellogik und die Hauptmethode game()</a:t>
            </a:r>
          </a:p>
          <a:p>
            <a:pPr lvl="1"/>
            <a:r>
              <a:rPr lang="de-DE" sz="2200" dirty="0"/>
              <a:t>Koordination zwischen Spieler und Spielbrett</a:t>
            </a:r>
          </a:p>
          <a:p>
            <a:pPr lvl="1"/>
            <a:r>
              <a:rPr lang="de-DE" sz="2200" dirty="0"/>
              <a:t>Durchführung und Überprüfung des Spielablaufes</a:t>
            </a:r>
          </a:p>
          <a:p>
            <a:r>
              <a:rPr lang="de-DE" sz="2200" dirty="0"/>
              <a:t>Methoden</a:t>
            </a:r>
          </a:p>
          <a:p>
            <a:pPr lvl="1"/>
            <a:r>
              <a:rPr lang="de-DE" sz="2200" dirty="0"/>
              <a:t>game() – startet das Spiel und überprüft den Spielablauf</a:t>
            </a:r>
          </a:p>
          <a:p>
            <a:pPr lvl="1"/>
            <a:r>
              <a:rPr lang="de-DE" sz="2200" dirty="0" err="1"/>
              <a:t>createPlayer</a:t>
            </a:r>
            <a:r>
              <a:rPr lang="de-DE" sz="2200" dirty="0"/>
              <a:t>()- erstellt die Teilnehmer des Spiels (Real/ CPU)</a:t>
            </a:r>
          </a:p>
          <a:p>
            <a:pPr lvl="1"/>
            <a:r>
              <a:rPr lang="de-DE" sz="2200" dirty="0" err="1"/>
              <a:t>placeCounter</a:t>
            </a:r>
            <a:r>
              <a:rPr lang="de-DE" sz="2200" dirty="0"/>
              <a:t>()- prüft und setzt den Spielstein</a:t>
            </a:r>
          </a:p>
          <a:p>
            <a:pPr lvl="2"/>
            <a:r>
              <a:rPr lang="de-DE" sz="2200" dirty="0"/>
              <a:t>Fragt Spalte ab und versucht übers Board zu setzen (Wiederholung bei Misserfolg)</a:t>
            </a:r>
          </a:p>
          <a:p>
            <a:pPr lvl="1"/>
            <a:r>
              <a:rPr lang="de-DE" sz="2200" dirty="0" err="1"/>
              <a:t>switchPlayer</a:t>
            </a:r>
            <a:r>
              <a:rPr lang="de-DE" sz="2200" dirty="0"/>
              <a:t>()- wechselt, nach erfolgreichem Zug, zwischen den Spielern</a:t>
            </a:r>
          </a:p>
          <a:p>
            <a:pPr lvl="1"/>
            <a:r>
              <a:rPr lang="de-DE" sz="2200" dirty="0" err="1"/>
              <a:t>setStartingPlayer</a:t>
            </a:r>
            <a:r>
              <a:rPr lang="de-DE" sz="2200" dirty="0"/>
              <a:t>()- zufällige Auswahl des startenden Spielers</a:t>
            </a:r>
          </a:p>
          <a:p>
            <a:pPr marL="457200" lvl="1" indent="0">
              <a:buNone/>
            </a:pPr>
            <a:br>
              <a:rPr lang="de-DE" dirty="0"/>
            </a:b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28824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Damask">
    <a:dk1>
      <a:sysClr val="windowText" lastClr="000000"/>
    </a:dk1>
    <a:lt1>
      <a:sysClr val="window" lastClr="FFFFFF"/>
    </a:lt1>
    <a:dk2>
      <a:srgbClr val="2A5B7F"/>
    </a:dk2>
    <a:lt2>
      <a:srgbClr val="ABDAFC"/>
    </a:lt2>
    <a:accent1>
      <a:srgbClr val="9EC544"/>
    </a:accent1>
    <a:accent2>
      <a:srgbClr val="50BEA3"/>
    </a:accent2>
    <a:accent3>
      <a:srgbClr val="4A9CCC"/>
    </a:accent3>
    <a:accent4>
      <a:srgbClr val="9A66CA"/>
    </a:accent4>
    <a:accent5>
      <a:srgbClr val="C54F71"/>
    </a:accent5>
    <a:accent6>
      <a:srgbClr val="DE9C3C"/>
    </a:accent6>
    <a:hlink>
      <a:srgbClr val="6BA9DA"/>
    </a:hlink>
    <a:folHlink>
      <a:srgbClr val="A0BCD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554</Words>
  <Application>Microsoft Office PowerPoint</Application>
  <PresentationFormat>Breitbild</PresentationFormat>
  <Paragraphs>114</Paragraphs>
  <Slides>17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Aptos</vt:lpstr>
      <vt:lpstr>Arial</vt:lpstr>
      <vt:lpstr>Bookman Old Style</vt:lpstr>
      <vt:lpstr>Rockwell</vt:lpstr>
      <vt:lpstr>Rockwell (Textkörper)</vt:lpstr>
      <vt:lpstr>Damask</vt:lpstr>
      <vt:lpstr>Vier gewinnt</vt:lpstr>
      <vt:lpstr>Inhaltsverzeichnis</vt:lpstr>
      <vt:lpstr>Einführung (Projektvorstellung)</vt:lpstr>
      <vt:lpstr>Regelwerk</vt:lpstr>
      <vt:lpstr>Storyboard</vt:lpstr>
      <vt:lpstr>Die Klassen des Projektes</vt:lpstr>
      <vt:lpstr>Player </vt:lpstr>
      <vt:lpstr>Board</vt:lpstr>
      <vt:lpstr>Gameplay</vt:lpstr>
      <vt:lpstr>Verifier</vt:lpstr>
      <vt:lpstr>Reflexion und Fazit</vt:lpstr>
      <vt:lpstr>Mögliche Erweiterungen</vt:lpstr>
      <vt:lpstr>Was lief gut oder schlecht?</vt:lpstr>
      <vt:lpstr>Was haben wir daraus gelernt?</vt:lpstr>
      <vt:lpstr>Interaktive Demonstration</vt:lpstr>
      <vt:lpstr>Abschluss</vt:lpstr>
      <vt:lpstr>Vielen Dank für eure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Dominik Labocha</dc:creator>
  <cp:lastModifiedBy>Dominik Labocha</cp:lastModifiedBy>
  <cp:revision>33</cp:revision>
  <dcterms:created xsi:type="dcterms:W3CDTF">2025-01-29T14:12:05Z</dcterms:created>
  <dcterms:modified xsi:type="dcterms:W3CDTF">2025-01-30T10:54:04Z</dcterms:modified>
</cp:coreProperties>
</file>