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9" r:id="rId5"/>
    <p:sldId id="261" r:id="rId6"/>
    <p:sldId id="265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5730" autoAdjust="0"/>
  </p:normalViewPr>
  <p:slideViewPr>
    <p:cSldViewPr snapToGrid="0">
      <p:cViewPr varScale="1">
        <p:scale>
          <a:sx n="93" d="100"/>
          <a:sy n="93" d="100"/>
        </p:scale>
        <p:origin x="9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15A95-65AA-44A4-BE80-2E66B4E11C17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F51EE-A8B5-45C6-BA39-CF283C032B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53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F51EE-A8B5-45C6-BA39-CF283C032B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88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FED19-5C13-ABCB-B528-5EAE88295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B2AED2-E4CD-C514-17BD-7FC9E3119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AAF25A-6412-D56E-B733-40503E32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490-A767-496A-BC13-03DD44BCDBC0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81900E-CA5A-EAFA-2E77-BC453F82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871F0-1765-616D-8009-16C2773D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9C61-9341-4E01-9943-E972AB3DE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53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ECE09-08B4-8CF6-9AE2-5CC53898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22393F-2EFF-D0EA-D423-CA45A06E3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31FDD-08E0-31F3-C94F-D2B31107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490-A767-496A-BC13-03DD44BCDBC0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169CBA-EF69-046B-0F5E-EFB36655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1626AC-9D6D-796C-DD14-5AFB3E02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9C61-9341-4E01-9943-E972AB3DE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10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215FE74-F11B-5E41-1D14-BDDCD3146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A69316-CFCF-90F5-FC5C-AFEB3241C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05726D-7A3B-A7AE-088C-381A101C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490-A767-496A-BC13-03DD44BCDBC0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2D2162-790D-75DC-8512-8ED92A0F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BAFA5D-12C9-F29D-656D-EDB52C37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9C61-9341-4E01-9943-E972AB3DE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4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DFC0D-08D2-21D0-30CA-199C9D85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A8536-1C5D-332B-4AE4-7571C822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842F55-115D-12A5-712B-8CB4B66E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490-A767-496A-BC13-03DD44BCDBC0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128A36-BE54-3DC4-00C8-0215775B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02AF6-7F00-0320-D03B-F721DEBF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9C61-9341-4E01-9943-E972AB3DE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6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FDFD6-5E89-47FA-9969-F7B062D9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FBABEC-5BA2-2D4F-9FFF-E2018005B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2B1766-55C9-C0D8-867B-E0A13C9B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490-A767-496A-BC13-03DD44BCDBC0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4517B8-7BE0-3983-3506-EA982AFE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F8221-B5D7-3990-709F-84835FD2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9C61-9341-4E01-9943-E972AB3DE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03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11715-734F-E83F-7524-1ED2F72A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6BBD40-6233-82C3-1EE9-CEF28F1D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EAD7E8-6243-98DF-00C3-7EB2F0B2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26CD46-8FE8-B1EE-B3CE-971B89AD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490-A767-496A-BC13-03DD44BCDBC0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860BBB-64D1-5BA6-02A0-67158230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B980BA-A1D6-17A3-F9D7-E51B47F9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9C61-9341-4E01-9943-E972AB3DE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46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70D07-07D8-CC0E-6D39-3C1ACC90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C0679D-F9DA-1CA8-1846-54CDB95AE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511835-5DF6-E1D0-745B-CEB4E00DF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174D6-8F9D-8CE5-E464-AA8DC92CF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15C0DB-55A7-6C3D-072D-BCC9DB4C8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70BC95-6058-9D3E-7401-6A8311D1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490-A767-496A-BC13-03DD44BCDBC0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C65605-93B1-8845-3F1F-2CC2DAF4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F1EACA-DA14-315D-2D95-8F627BAF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9C61-9341-4E01-9943-E972AB3DE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24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21AF6-2732-A851-45D5-1EC31306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F393FA-E2CF-D3B2-F447-01BF1D88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490-A767-496A-BC13-03DD44BCDBC0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5F228C-BAA7-9697-8506-823C2607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DCED11-5AF1-601F-2E29-72B2EB14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9C61-9341-4E01-9943-E972AB3DE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67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1251C6-8748-9BE3-2470-5A69EE6A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490-A767-496A-BC13-03DD44BCDBC0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3C2C20-702E-D2A2-96C9-373F581B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4E6D11-AABA-5030-90C1-D2F0882F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9C61-9341-4E01-9943-E972AB3DE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97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48330-69F3-87D5-ACCE-79FA8DDC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3F6760-E772-2FDB-4C62-5295EE85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1A9EEC-82BF-E4FF-91C0-41990CB6E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C8CF51-EEF1-772D-747A-EE2B98AD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490-A767-496A-BC13-03DD44BCDBC0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609706-326E-06C7-5745-63FCC256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78E6B9-12B3-4CF9-A6D9-B33CDE56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9C61-9341-4E01-9943-E972AB3DE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13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90A63-B801-3351-A6DA-ABFB9CE7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F6A438-335B-9928-EF4F-0A118152F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83D67C-2872-A94C-A5FB-C0CBB405A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E9426A-19A2-2A26-08B4-3FE546C9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4490-A767-496A-BC13-03DD44BCDBC0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6D2360-CB8A-6B05-FC9B-3694C879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B083E2-778D-A4CA-BD8F-127A96E0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9C61-9341-4E01-9943-E972AB3DE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34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D4FF4-2AF4-8196-005F-A088DAB7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58E7FE-0489-3856-AE04-8E4C2C0FE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FB1DA3-818B-04A1-1386-C106AB5F8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3D4490-A767-496A-BC13-03DD44BCDBC0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C65EE-D3DC-08AF-8506-DFF053744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762F0-73BA-68F5-AF05-8DE4739B9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C29C61-9341-4E01-9943-E972AB3DE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96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5EF36-B26F-8F78-5885-B370BB03C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Arrays und ihre Zugriffe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E1EAD3-9C21-2759-4D54-8D035A334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3509963"/>
            <a:ext cx="9144000" cy="1655762"/>
          </a:xfrm>
        </p:spPr>
        <p:txBody>
          <a:bodyPr>
            <a:normAutofit fontScale="40000" lnSpcReduction="20000"/>
          </a:bodyPr>
          <a:lstStyle/>
          <a:p>
            <a:r>
              <a:rPr lang="de-DE" sz="5400" dirty="0"/>
              <a:t>a[</a:t>
            </a:r>
            <a:r>
              <a:rPr lang="de-DE" sz="5400" dirty="0">
                <a:solidFill>
                  <a:srgbClr val="FF0000"/>
                </a:solidFill>
              </a:rPr>
              <a:t>-1</a:t>
            </a:r>
            <a:r>
              <a:rPr lang="de-DE" sz="5400" dirty="0"/>
              <a:t>]                a[15]</a:t>
            </a:r>
          </a:p>
          <a:p>
            <a:r>
              <a:rPr lang="de-DE" sz="5400" dirty="0"/>
              <a:t>                            ?</a:t>
            </a:r>
          </a:p>
          <a:p>
            <a:endParaRPr lang="de-DE" sz="5400" dirty="0"/>
          </a:p>
          <a:p>
            <a:r>
              <a:rPr lang="de-DE" sz="9300" b="1" dirty="0"/>
              <a:t>Array Index Out </a:t>
            </a:r>
            <a:r>
              <a:rPr lang="de-DE" sz="9300" b="1" dirty="0" err="1"/>
              <a:t>Of</a:t>
            </a:r>
            <a:r>
              <a:rPr lang="de-DE" sz="9300" b="1" dirty="0"/>
              <a:t> Bound Problem</a:t>
            </a:r>
          </a:p>
        </p:txBody>
      </p:sp>
    </p:spTree>
    <p:extLst>
      <p:ext uri="{BB962C8B-B14F-4D97-AF65-F5344CB8AC3E}">
        <p14:creationId xmlns:p14="http://schemas.microsoft.com/office/powerpoint/2010/main" val="296693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10840-D263-9549-AA79-43EEA5A6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884788-088F-1AFE-3A91-0FBF98D64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sind Arrays?</a:t>
            </a:r>
          </a:p>
          <a:p>
            <a:pPr lvl="1"/>
            <a:r>
              <a:rPr lang="de-DE" dirty="0"/>
              <a:t> Javas </a:t>
            </a:r>
            <a:r>
              <a:rPr lang="de-DE" dirty="0" err="1"/>
              <a:t>ArrayIndexOutOfBoundsException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Zugriffe auf Arrays und </a:t>
            </a:r>
            <a:r>
              <a:rPr lang="de-DE" dirty="0" err="1"/>
              <a:t>Exceptions</a:t>
            </a:r>
            <a:endParaRPr lang="de-DE" dirty="0"/>
          </a:p>
          <a:p>
            <a:endParaRPr lang="de-DE" dirty="0"/>
          </a:p>
          <a:p>
            <a:r>
              <a:rPr lang="de-DE" dirty="0"/>
              <a:t>Alternativen zu []</a:t>
            </a:r>
          </a:p>
          <a:p>
            <a:endParaRPr lang="de-DE" dirty="0"/>
          </a:p>
          <a:p>
            <a:r>
              <a:rPr lang="de-DE" dirty="0"/>
              <a:t>Zusammenfassung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876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2E47D-9546-31EC-1EBE-D9C6D53E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F43F0-7559-5D2B-6A46-84ABDE2AA4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Linear im Speicher</a:t>
            </a:r>
          </a:p>
          <a:p>
            <a:pPr lvl="1"/>
            <a:r>
              <a:rPr lang="de-DE" dirty="0"/>
              <a:t>eventuell Padding am Ende</a:t>
            </a:r>
          </a:p>
          <a:p>
            <a:r>
              <a:rPr lang="de-DE" dirty="0"/>
              <a:t>Effizienter Zugriff</a:t>
            </a:r>
          </a:p>
          <a:p>
            <a:pPr lvl="1"/>
            <a:r>
              <a:rPr lang="de-DE" dirty="0"/>
              <a:t>Start + Offset</a:t>
            </a:r>
          </a:p>
          <a:p>
            <a:r>
              <a:rPr lang="de-DE" dirty="0"/>
              <a:t>Fixe Größe</a:t>
            </a:r>
          </a:p>
          <a:p>
            <a:pPr lvl="1"/>
            <a:endParaRPr lang="de-DE" dirty="0"/>
          </a:p>
          <a:p>
            <a:r>
              <a:rPr lang="de-DE" dirty="0"/>
              <a:t>In vielen Sprachen</a:t>
            </a:r>
          </a:p>
          <a:p>
            <a:pPr lvl="1"/>
            <a:r>
              <a:rPr lang="de-DE" dirty="0"/>
              <a:t>C/C++, Java, Python, </a:t>
            </a:r>
          </a:p>
          <a:p>
            <a:pPr marL="457200" lvl="1" indent="0">
              <a:buNone/>
            </a:pPr>
            <a:r>
              <a:rPr lang="de-DE" dirty="0"/>
              <a:t>	Fortran, Swift, …</a:t>
            </a:r>
          </a:p>
          <a:p>
            <a:pPr lvl="1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BEC4CB-9DBC-647B-21CD-A5241985B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862851"/>
          </a:xfrm>
        </p:spPr>
        <p:txBody>
          <a:bodyPr>
            <a:normAutofit/>
          </a:bodyPr>
          <a:lstStyle/>
          <a:p>
            <a:r>
              <a:rPr lang="de-DE" dirty="0"/>
              <a:t>Zugriffe</a:t>
            </a:r>
          </a:p>
          <a:p>
            <a:pPr lvl="1"/>
            <a:r>
              <a:rPr lang="de-DE" dirty="0" err="1"/>
              <a:t>Subscript</a:t>
            </a:r>
            <a:r>
              <a:rPr lang="de-DE" dirty="0"/>
              <a:t> Operator []</a:t>
            </a:r>
          </a:p>
          <a:p>
            <a:pPr lvl="1"/>
            <a:r>
              <a:rPr lang="de-DE" dirty="0"/>
              <a:t>.</a:t>
            </a:r>
            <a:r>
              <a:rPr lang="de-DE" dirty="0" err="1"/>
              <a:t>get</a:t>
            </a:r>
            <a:r>
              <a:rPr lang="de-DE" dirty="0"/>
              <a:t>(Index)</a:t>
            </a:r>
          </a:p>
          <a:p>
            <a:r>
              <a:rPr lang="de-DE" dirty="0" err="1"/>
              <a:t>Exceptions</a:t>
            </a:r>
            <a:r>
              <a:rPr lang="de-DE" dirty="0"/>
              <a:t> und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behaviour</a:t>
            </a:r>
            <a:endParaRPr lang="de-DE" dirty="0"/>
          </a:p>
          <a:p>
            <a:pPr lvl="1"/>
            <a:r>
              <a:rPr lang="de-DE" dirty="0"/>
              <a:t>Compiler oder </a:t>
            </a:r>
            <a:r>
              <a:rPr lang="de-DE" dirty="0" err="1"/>
              <a:t>Runtime</a:t>
            </a:r>
            <a:r>
              <a:rPr lang="de-DE" dirty="0"/>
              <a:t> Error</a:t>
            </a:r>
          </a:p>
          <a:p>
            <a:pPr marL="0" indent="0">
              <a:buNone/>
            </a:pPr>
            <a:r>
              <a:rPr lang="de-DE" dirty="0"/>
              <a:t>Java:</a:t>
            </a:r>
          </a:p>
          <a:p>
            <a:r>
              <a:rPr lang="de-DE" dirty="0" err="1"/>
              <a:t>ArrayIndexOutOfBoundsException</a:t>
            </a:r>
            <a:r>
              <a:rPr lang="de-DE" dirty="0"/>
              <a:t> ist ein </a:t>
            </a:r>
            <a:r>
              <a:rPr lang="de-DE" dirty="0" err="1"/>
              <a:t>RuntimeException</a:t>
            </a:r>
            <a:r>
              <a:rPr lang="de-DE" dirty="0"/>
              <a:t> und damit ein </a:t>
            </a:r>
            <a:r>
              <a:rPr lang="de-DE" dirty="0" err="1"/>
              <a:t>unchecked</a:t>
            </a:r>
            <a:r>
              <a:rPr lang="de-DE" dirty="0"/>
              <a:t> </a:t>
            </a:r>
            <a:r>
              <a:rPr lang="de-DE" dirty="0" err="1"/>
              <a:t>Exception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537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A963CCC-9C1C-D2F2-E6EB-45A17C5D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013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300" b="0" i="0" dirty="0" err="1">
                <a:effectLst/>
                <a:latin typeface="Consolas" panose="020B0609020204030204" pitchFamily="49" charset="0"/>
              </a:rPr>
              <a:t>Zugriff</a:t>
            </a:r>
            <a:r>
              <a:rPr lang="en-US" sz="3200" b="0" i="0" dirty="0">
                <a:solidFill>
                  <a:srgbClr val="106EBE"/>
                </a:solidFill>
                <a:effectLst/>
                <a:latin typeface="Consolas" panose="020B0609020204030204" pitchFamily="49" charset="0"/>
              </a:rPr>
              <a:t>      0   1   2   3   4 </a:t>
            </a:r>
            <a:br>
              <a:rPr lang="en-US" sz="3200" b="0" i="0" dirty="0">
                <a:solidFill>
                  <a:srgbClr val="106EBE"/>
                </a:solidFill>
                <a:effectLst/>
                <a:latin typeface="Consolas" panose="020B0609020204030204" pitchFamily="49" charset="0"/>
              </a:rPr>
            </a:br>
            <a:br>
              <a:rPr lang="en-US" sz="3200" b="0" i="0" dirty="0">
                <a:solidFill>
                  <a:srgbClr val="106EBE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106EB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[] numbers = {10, 20, 30, 40, 50};</a:t>
            </a:r>
            <a:endParaRPr lang="de-DE" sz="3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4C781F-DE83-1203-4E5D-1139ED287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1" y="1928367"/>
            <a:ext cx="5181600" cy="4351338"/>
          </a:xfrm>
        </p:spPr>
        <p:txBody>
          <a:bodyPr>
            <a:normAutofit fontScale="92500"/>
          </a:bodyPr>
          <a:lstStyle/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loop -&gt; </a:t>
            </a:r>
            <a:r>
              <a:rPr lang="de-DE" dirty="0" err="1"/>
              <a:t>iterator</a:t>
            </a:r>
            <a:r>
              <a:rPr lang="de-DE" dirty="0"/>
              <a:t> </a:t>
            </a:r>
            <a:r>
              <a:rPr lang="de-DE" dirty="0" err="1"/>
              <a:t>space</a:t>
            </a:r>
            <a:endParaRPr lang="de-DE" dirty="0"/>
          </a:p>
          <a:p>
            <a:r>
              <a:rPr lang="de-DE" dirty="0" err="1"/>
              <a:t>numbers</a:t>
            </a:r>
            <a:r>
              <a:rPr lang="de-DE" dirty="0"/>
              <a:t> -&gt;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space</a:t>
            </a:r>
            <a:endParaRPr lang="de-DE" dirty="0"/>
          </a:p>
          <a:p>
            <a:r>
              <a:rPr lang="de-DE" dirty="0"/>
              <a:t>Beziehung?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for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 i = 0; i &lt; </a:t>
            </a:r>
            <a:r>
              <a:rPr lang="de-DE" dirty="0">
                <a:solidFill>
                  <a:srgbClr val="FF0000"/>
                </a:solidFill>
              </a:rPr>
              <a:t>7</a:t>
            </a:r>
            <a:r>
              <a:rPr lang="de-DE" dirty="0"/>
              <a:t>; ++i) // &lt;= 6?—i?</a:t>
            </a:r>
          </a:p>
          <a:p>
            <a:pPr marL="0" indent="0">
              <a:buNone/>
            </a:pPr>
            <a:r>
              <a:rPr lang="de-DE" dirty="0"/>
              <a:t>    spannend(</a:t>
            </a:r>
            <a:r>
              <a:rPr lang="de-DE" dirty="0" err="1"/>
              <a:t>numbers</a:t>
            </a:r>
            <a:r>
              <a:rPr lang="de-DE" dirty="0"/>
              <a:t>[i]);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           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288692-A806-1A9C-8E56-D2E1C697F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5265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for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: </a:t>
            </a:r>
            <a:r>
              <a:rPr lang="de-DE" dirty="0" err="1"/>
              <a:t>numbers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    spannend(</a:t>
            </a:r>
            <a:r>
              <a:rPr lang="de-DE" dirty="0" err="1"/>
              <a:t>number</a:t>
            </a:r>
            <a:r>
              <a:rPr lang="de-DE" dirty="0"/>
              <a:t>);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           Sicher!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8095D7-2B7A-57E5-1C2C-D33B822E9DBA}"/>
              </a:ext>
            </a:extLst>
          </p:cNvPr>
          <p:cNvSpPr txBox="1"/>
          <p:nvPr/>
        </p:nvSpPr>
        <p:spPr>
          <a:xfrm>
            <a:off x="762001" y="5871053"/>
            <a:ext cx="4935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C/C++: i = 5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behaviour</a:t>
            </a:r>
            <a:endParaRPr lang="de-DE" dirty="0"/>
          </a:p>
          <a:p>
            <a:r>
              <a:rPr lang="de-DE" dirty="0"/>
              <a:t>Java     : i =5  </a:t>
            </a:r>
            <a:r>
              <a:rPr lang="de-DE" dirty="0" err="1"/>
              <a:t>ArrayIndexOutOfBoundsException</a:t>
            </a:r>
            <a:r>
              <a:rPr lang="de-DE" dirty="0"/>
              <a:t>()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CC6316A-39F0-0DB2-55EB-71254A9041CD}"/>
              </a:ext>
            </a:extLst>
          </p:cNvPr>
          <p:cNvSpPr txBox="1"/>
          <p:nvPr/>
        </p:nvSpPr>
        <p:spPr>
          <a:xfrm>
            <a:off x="6019800" y="22963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6AA87AB-66E1-E2A0-40BD-BD58A5A3D4AB}"/>
              </a:ext>
            </a:extLst>
          </p:cNvPr>
          <p:cNvCxnSpPr>
            <a:cxnSpLocks/>
          </p:cNvCxnSpPr>
          <p:nvPr/>
        </p:nvCxnSpPr>
        <p:spPr>
          <a:xfrm flipV="1">
            <a:off x="3801248" y="5219267"/>
            <a:ext cx="277576" cy="136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50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DD69D-768F-790B-6AF1-14B5718C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Alternativen zu []?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B7EFAD-3D0E-4F36-382B-4957E8B1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for</a:t>
            </a:r>
            <a:r>
              <a:rPr lang="de-DE" dirty="0"/>
              <a:t> (Cat </a:t>
            </a:r>
            <a:r>
              <a:rPr lang="de-DE" dirty="0" err="1"/>
              <a:t>cat</a:t>
            </a:r>
            <a:r>
              <a:rPr lang="de-DE" dirty="0"/>
              <a:t>: Cats)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pet</a:t>
            </a:r>
            <a:r>
              <a:rPr lang="de-DE" dirty="0"/>
              <a:t>(</a:t>
            </a:r>
            <a:r>
              <a:rPr lang="de-DE" dirty="0" err="1"/>
              <a:t>cat</a:t>
            </a:r>
            <a:r>
              <a:rPr lang="de-DE" dirty="0"/>
              <a:t>)                                                   Abstraktionen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Iteratoren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                </a:t>
            </a:r>
            <a:r>
              <a:rPr lang="de-DE" dirty="0">
                <a:solidFill>
                  <a:srgbClr val="FF0000"/>
                </a:solidFill>
              </a:rPr>
              <a:t>Weitere Alternativen?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304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314A2-DC26-47D9-D00C-08F8BE0D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AA7B7-1CC6-88B2-9A46-B82D6D92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Alternativen zu []?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AD722-5372-1E1E-5F38-ADC1FFB6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err="1"/>
              <a:t>for</a:t>
            </a:r>
            <a:r>
              <a:rPr lang="de-DE" dirty="0"/>
              <a:t> (Cat </a:t>
            </a:r>
            <a:r>
              <a:rPr lang="de-DE" dirty="0" err="1"/>
              <a:t>cat</a:t>
            </a:r>
            <a:r>
              <a:rPr lang="de-DE" dirty="0"/>
              <a:t>: Cats)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pet</a:t>
            </a:r>
            <a:r>
              <a:rPr lang="de-DE" dirty="0"/>
              <a:t>(</a:t>
            </a:r>
            <a:r>
              <a:rPr lang="de-DE" dirty="0" err="1"/>
              <a:t>cat</a:t>
            </a:r>
            <a:r>
              <a:rPr lang="de-DE" dirty="0"/>
              <a:t>)                                                   Abstraktionen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Iteratoren							Sets</a:t>
            </a:r>
          </a:p>
          <a:p>
            <a:pPr marL="0" indent="0">
              <a:buNone/>
            </a:pPr>
            <a:r>
              <a:rPr lang="de-DE" dirty="0"/>
              <a:t>																		Maps/Dictionary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                </a:t>
            </a:r>
            <a:r>
              <a:rPr lang="de-DE" dirty="0">
                <a:solidFill>
                  <a:srgbClr val="FF0000"/>
                </a:solidFill>
              </a:rPr>
              <a:t>Weitere Alternativen?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493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47F46-F573-C648-FF9C-0A18BAFA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627DC1-F9AF-BF3D-C420-4C67B8E8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09" y="192953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Java hat sicheren Zugriff auf Arrays dank des  </a:t>
            </a:r>
            <a:r>
              <a:rPr lang="de-DE" b="1" i="0" dirty="0" err="1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ArrayIndexOutOfBoundsException</a:t>
            </a:r>
            <a:r>
              <a:rPr lang="de-DE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de-DE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aber </a:t>
            </a:r>
            <a:r>
              <a:rPr lang="de-DE" i="1" u="sng" dirty="0" err="1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unchecked</a:t>
            </a:r>
            <a:r>
              <a:rPr lang="de-DE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.</a:t>
            </a:r>
          </a:p>
          <a:p>
            <a:pPr marL="0" indent="0">
              <a:buNone/>
            </a:pPr>
            <a:endParaRPr lang="de-DE" b="1" dirty="0">
              <a:solidFill>
                <a:srgbClr val="273239"/>
              </a:solidFill>
              <a:latin typeface="Nunito" panose="020F0502020204030204" pitchFamily="2" charset="0"/>
            </a:endParaRPr>
          </a:p>
          <a:p>
            <a:pPr marL="0" indent="0">
              <a:buNone/>
            </a:pPr>
            <a:endParaRPr lang="de-DE" b="1" dirty="0">
              <a:solidFill>
                <a:srgbClr val="273239"/>
              </a:solidFill>
              <a:latin typeface="Nunito" panose="020F0502020204030204" pitchFamily="2" charset="0"/>
            </a:endParaRPr>
          </a:p>
          <a:p>
            <a:pPr lvl="5"/>
            <a:r>
              <a:rPr lang="de-DE" b="1" dirty="0">
                <a:solidFill>
                  <a:srgbClr val="273239"/>
                </a:solidFill>
                <a:latin typeface="Nunito" panose="020F0502020204030204" pitchFamily="2" charset="0"/>
              </a:rPr>
              <a:t>a[15]    b[7]    c[</a:t>
            </a:r>
            <a:r>
              <a:rPr lang="de-DE" b="1" dirty="0">
                <a:solidFill>
                  <a:srgbClr val="273239"/>
                </a:solidFill>
                <a:highlight>
                  <a:srgbClr val="FF0000"/>
                </a:highlight>
                <a:latin typeface="Nunito" panose="020F0502020204030204" pitchFamily="2" charset="0"/>
              </a:rPr>
              <a:t>2</a:t>
            </a:r>
            <a:r>
              <a:rPr lang="de-DE" b="1" dirty="0">
                <a:solidFill>
                  <a:srgbClr val="273239"/>
                </a:solidFill>
                <a:latin typeface="Nunito" panose="020F0502020204030204" pitchFamily="2" charset="0"/>
              </a:rPr>
              <a:t>]</a:t>
            </a:r>
          </a:p>
          <a:p>
            <a:pPr marL="2286000" lvl="5" indent="0">
              <a:buNone/>
            </a:pPr>
            <a:endParaRPr lang="de-DE" b="1" dirty="0">
              <a:solidFill>
                <a:srgbClr val="273239"/>
              </a:solidFill>
              <a:latin typeface="Nunito" panose="020F0502020204030204" pitchFamily="2" charset="0"/>
            </a:endParaRPr>
          </a:p>
          <a:p>
            <a:pPr lvl="5"/>
            <a:endParaRPr lang="de-DE" b="1" dirty="0">
              <a:solidFill>
                <a:srgbClr val="273239"/>
              </a:solidFill>
              <a:latin typeface="Nunito" panose="020F0502020204030204" pitchFamily="2" charset="0"/>
            </a:endParaRPr>
          </a:p>
          <a:p>
            <a:pPr marL="0" indent="0">
              <a:buNone/>
            </a:pPr>
            <a:r>
              <a:rPr lang="de-DE" dirty="0"/>
              <a:t>Quellen:                                                                                      </a:t>
            </a:r>
            <a:r>
              <a:rPr lang="de-DE" sz="6000" dirty="0"/>
              <a:t>Fragen?</a:t>
            </a:r>
          </a:p>
          <a:p>
            <a:pPr lvl="1"/>
            <a:r>
              <a:rPr lang="de-DE" dirty="0"/>
              <a:t>W3schools, </a:t>
            </a:r>
            <a:r>
              <a:rPr lang="de-DE" dirty="0" err="1"/>
              <a:t>stackoverflow</a:t>
            </a:r>
            <a:r>
              <a:rPr lang="de-DE" dirty="0"/>
              <a:t>, </a:t>
            </a:r>
            <a:r>
              <a:rPr lang="de-DE" dirty="0" err="1"/>
              <a:t>wikipedia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545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D9DA68D7B05840948CD1462555439B" ma:contentTypeVersion="12" ma:contentTypeDescription="Ein neues Dokument erstellen." ma:contentTypeScope="" ma:versionID="49ea431e8f5ae75fcad1f823c5d2ce4f">
  <xsd:schema xmlns:xsd="http://www.w3.org/2001/XMLSchema" xmlns:xs="http://www.w3.org/2001/XMLSchema" xmlns:p="http://schemas.microsoft.com/office/2006/metadata/properties" xmlns:ns2="b185f60f-d0a1-48c4-af80-954e2b28e9ea" xmlns:ns3="fdaae77f-62af-41c3-82a6-fd1e0c26816b" targetNamespace="http://schemas.microsoft.com/office/2006/metadata/properties" ma:root="true" ma:fieldsID="5dc84356c696c16375244084dd211ba5" ns2:_="" ns3:_="">
    <xsd:import namespace="b185f60f-d0a1-48c4-af80-954e2b28e9ea"/>
    <xsd:import namespace="fdaae77f-62af-41c3-82a6-fd1e0c26816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5f60f-d0a1-48c4-af80-954e2b28e9e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96dccbf1-bb2b-402d-be31-4a4f6faffb5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ae77f-62af-41c3-82a6-fd1e0c26816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042b4f4-cbca-490c-b667-ba8822d0a614}" ma:internalName="TaxCatchAll" ma:showField="CatchAllData" ma:web="fdaae77f-62af-41c3-82a6-fd1e0c2681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185f60f-d0a1-48c4-af80-954e2b28e9ea" xsi:nil="true"/>
    <TaxCatchAll xmlns="fdaae77f-62af-41c3-82a6-fd1e0c26816b" xsi:nil="true"/>
    <lcf76f155ced4ddcb4097134ff3c332f xmlns="b185f60f-d0a1-48c4-af80-954e2b28e9e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436D9A2-0908-4EE4-A23E-0FBED44D37CB}"/>
</file>

<file path=customXml/itemProps2.xml><?xml version="1.0" encoding="utf-8"?>
<ds:datastoreItem xmlns:ds="http://schemas.openxmlformats.org/officeDocument/2006/customXml" ds:itemID="{C0D01530-BF36-4435-9AA3-194DB33E5B6E}"/>
</file>

<file path=customXml/itemProps3.xml><?xml version="1.0" encoding="utf-8"?>
<ds:datastoreItem xmlns:ds="http://schemas.openxmlformats.org/officeDocument/2006/customXml" ds:itemID="{7DB9E450-1566-4508-999A-63633D428FD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Breitbild</PresentationFormat>
  <Paragraphs>84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Nunito</vt:lpstr>
      <vt:lpstr>Office</vt:lpstr>
      <vt:lpstr>Arrays und ihre Zugriffe</vt:lpstr>
      <vt:lpstr>Inhalt</vt:lpstr>
      <vt:lpstr>Arrays</vt:lpstr>
      <vt:lpstr>Zugriff      0   1   2   3   4   int[] numbers = {10, 20, 30, 40, 50};</vt:lpstr>
      <vt:lpstr>Alternativen zu []?</vt:lpstr>
      <vt:lpstr>Alternativen zu []?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Thorsten Schütt</dc:creator>
  <cp:lastModifiedBy>Thorsten Schütt</cp:lastModifiedBy>
  <cp:revision>15</cp:revision>
  <dcterms:created xsi:type="dcterms:W3CDTF">2024-12-03T09:08:16Z</dcterms:created>
  <dcterms:modified xsi:type="dcterms:W3CDTF">2024-12-06T09:08:33Z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0x01010019D9DA68D7B05840948CD1462555439B</vt:lpwstr>
  </property>
</Properties>
</file>