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4"/>
  </p:sldMasterIdLst>
  <p:notesMasterIdLst>
    <p:notesMasterId r:id="rId14"/>
  </p:notesMasterIdLst>
  <p:handoutMasterIdLst>
    <p:handoutMasterId r:id="rId15"/>
  </p:handoutMasterIdLst>
  <p:sldIdLst>
    <p:sldId id="289" r:id="rId5"/>
    <p:sldId id="290" r:id="rId6"/>
    <p:sldId id="278" r:id="rId7"/>
    <p:sldId id="282" r:id="rId8"/>
    <p:sldId id="284" r:id="rId9"/>
    <p:sldId id="285" r:id="rId10"/>
    <p:sldId id="287" r:id="rId11"/>
    <p:sldId id="288" r:id="rId12"/>
    <p:sldId id="29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9" autoAdjust="0"/>
  </p:normalViewPr>
  <p:slideViewPr>
    <p:cSldViewPr snapToGrid="0">
      <p:cViewPr varScale="1">
        <p:scale>
          <a:sx n="150" d="100"/>
          <a:sy n="150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3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61137-B2F4-44A2-AEA9-B8D72975A05F}" type="datetime1">
              <a:rPr lang="de-DE" smtClean="0"/>
              <a:t>03.12.2024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2E3065-8A24-47C9-A843-0DFEC08A77C7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387659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4T07:40:33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41 24575,'1'-1'0,"-1"-1"0,1 1 0,0-1 0,0 1 0,0 0 0,0 0 0,0-1 0,0 1 0,1 0 0,-1 0 0,0 0 0,0 0 0,1 0 0,-1 0 0,1 1 0,-1-1 0,1 0 0,-1 1 0,1-1 0,-1 1 0,3-1 0,35-9 0,8 5 11,0 2 0,82 5 0,-32 1-1409,-82-3-5428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546253B-BE88-45C5-9ABC-A8414C168BD1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durch Klicken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4568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D370E-8AD1-B95B-4774-F5B35588C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7BB4691-0D94-BC93-1189-6BE7E720D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498EBB-959C-9278-FFA7-AB18C60FA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CBBB1D-D39F-94B7-7702-42CB2F7DBA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126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6D7C2-95A6-DE26-E8C7-700ACA20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2D90461-21CE-64A9-FC05-6EEEFFB51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1F0A701-5DAD-BC08-4486-775497046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591215-66E8-F3D6-89AB-4E24A2E081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45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378F-B780-C692-0841-E0A41CC5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9BF5F6F-8312-B526-1412-FE5DE5D4DF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3EBA6A0-9D04-1C34-91A4-3DAE6753A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E762C2E-BDEF-99CD-9AAA-7CE82B214C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8834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A0A6-A983-33D1-031A-E7838FB7D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B2A6A2-0B40-B8E4-5735-7405C4D78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CAB379D-50DD-D9B0-E5D7-2725214A1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BA930E-DDE4-DAD9-8EF1-6104A5BB80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7583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9519F-A9F1-5D30-AA40-C3F1BB6C1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956DA54-16BD-4B77-1A4B-9A8B48C99F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1C178BE-8AB0-F006-B394-1869AFFCD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88275F-BB5F-B4A4-ADC2-FF912E241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626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758FE69-3F99-4550-AA00-A7FF61BF76EA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rtl="0"/>
            <a:fld id="{3A98EE3D-8CD1-4C3F-BD1C-C98C9596463C}" type="slidenum">
              <a:rPr lang="de-DE" noProof="0" smtClean="0"/>
              <a:pPr/>
              <a:t>‹Nr.›</a:t>
            </a:fld>
            <a:endParaRPr lang="de-DE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42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BEABDA-98C7-4D1F-B6BB-CA7E2F630F9B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0673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BEABDA-98C7-4D1F-B6BB-CA7E2F630F9B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922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468F14C-D4F1-40B6-B1AD-A03EDAA6725D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6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BEABDA-98C7-4D1F-B6BB-CA7E2F630F9B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8346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FE3744A-5A44-4BFF-92AA-16DA5E94BB83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492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EDD9AE-23AE-4EB7-B3DB-242A1D8478FB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2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42FB20-1F3E-43B9-A22C-6B636C25391A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7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67D78AD-A707-44D8-98C7-2E5BF17C114E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5464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8BEABDA-98C7-4D1F-B6BB-CA7E2F630F9B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71519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pPr rtl="0"/>
            <a:fld id="{68BEABDA-98C7-4D1F-B6BB-CA7E2F630F9B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pPr rtl="0"/>
            <a:endParaRPr lang="de-DE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7595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8BEABDA-98C7-4D1F-B6BB-CA7E2F630F9B}" type="datetime1">
              <a:rPr lang="de-DE" noProof="0" smtClean="0"/>
              <a:t>03.12.2024</a:t>
            </a:fld>
            <a:endParaRPr lang="de-D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3A98EE3D-8CD1-4C3F-BD1C-C98C9596463C}" type="slidenum">
              <a:rPr lang="de-DE" noProof="0" smtClean="0"/>
              <a:t>‹Nr.›</a:t>
            </a:fld>
            <a:endParaRPr lang="de-DE" noProof="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70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D5F6-3C2A-0ECA-4325-7A0428295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4BBFE4-93F1-E2DF-5B66-F48410B99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85" y="414849"/>
            <a:ext cx="10353762" cy="1257300"/>
          </a:xfrm>
        </p:spPr>
        <p:txBody>
          <a:bodyPr/>
          <a:lstStyle/>
          <a:p>
            <a:r>
              <a:rPr lang="de-DE" dirty="0"/>
              <a:t>IllegalAccessException</a:t>
            </a:r>
          </a:p>
        </p:txBody>
      </p:sp>
      <p:pic>
        <p:nvPicPr>
          <p:cNvPr id="9" name="Inhaltsplatzhalter 8" descr="Ein Bild, das Clipart, Zeichnung, Entwurf, Darstellung enthält.&#10;&#10;Automatisch generierte Beschreibung">
            <a:extLst>
              <a:ext uri="{FF2B5EF4-FFF2-40B4-BE49-F238E27FC236}">
                <a16:creationId xmlns:a16="http://schemas.microsoft.com/office/drawing/2014/main" id="{05871FA8-E478-B02F-850D-A8858CB3B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467" y="2176051"/>
            <a:ext cx="2974922" cy="3273189"/>
          </a:xfr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3C997F8-3441-0D09-D2F6-129E490FD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446" y="2794975"/>
            <a:ext cx="6066430" cy="203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1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B5715-DC5F-1366-7226-D3BA2ABD7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EB8BF-BDB1-AA99-9D2D-BE8661E8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 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A45B0-923E-2D3C-C48B-9BDF255CD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2" y="2602868"/>
            <a:ext cx="9603275" cy="3450613"/>
          </a:xfrm>
        </p:spPr>
        <p:txBody>
          <a:bodyPr>
            <a:normAutofit/>
          </a:bodyPr>
          <a:lstStyle/>
          <a:p>
            <a:pPr marL="551250" indent="-514350">
              <a:buFont typeface="+mj-lt"/>
              <a:buAutoNum type="romanUcPeriod"/>
            </a:pPr>
            <a:r>
              <a:rPr lang="de-DE" sz="2400" dirty="0"/>
              <a:t>Wann tritt IllegalAccessException auf?</a:t>
            </a:r>
          </a:p>
          <a:p>
            <a:pPr marL="551250" indent="-514350">
              <a:buFont typeface="+mj-lt"/>
              <a:buAutoNum type="romanUcPeriod"/>
            </a:pPr>
            <a:r>
              <a:rPr lang="de-DE" sz="2400" dirty="0"/>
              <a:t>Was ist die Reflection</a:t>
            </a:r>
          </a:p>
          <a:p>
            <a:pPr marL="551250" indent="-514350">
              <a:buFont typeface="+mj-lt"/>
              <a:buAutoNum type="romanUcPeriod"/>
            </a:pPr>
            <a:r>
              <a:rPr lang="de-DE" sz="2400" dirty="0"/>
              <a:t>Wie umgeht man IllegalAccessException</a:t>
            </a:r>
          </a:p>
        </p:txBody>
      </p:sp>
    </p:spTree>
    <p:extLst>
      <p:ext uri="{BB962C8B-B14F-4D97-AF65-F5344CB8AC3E}">
        <p14:creationId xmlns:p14="http://schemas.microsoft.com/office/powerpoint/2010/main" val="391436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de-DE" dirty="0"/>
              <a:t>IllegalAccessException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8" r="-2" b="11998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33BE5A4-0479-C939-4BAB-DCABD3774458}"/>
              </a:ext>
            </a:extLst>
          </p:cNvPr>
          <p:cNvSpPr txBox="1"/>
          <p:nvPr/>
        </p:nvSpPr>
        <p:spPr>
          <a:xfrm>
            <a:off x="1032933" y="2274837"/>
            <a:ext cx="1015999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Beim Verwenden der Reflection, können IllegalAccessExceptions auftreten.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Besonderheit von Java.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Testet Veränderungen im Code während er umgebaut wird.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327CCE-56A7-050C-226E-C4CFF1C5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45" y="254000"/>
            <a:ext cx="10353762" cy="1257300"/>
          </a:xfrm>
        </p:spPr>
        <p:txBody>
          <a:bodyPr/>
          <a:lstStyle/>
          <a:p>
            <a:r>
              <a:rPr lang="de-DE" dirty="0"/>
              <a:t>Throw exception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1DA6ECE-5FE4-80F9-7788-7B4764C9F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129" y="2016125"/>
            <a:ext cx="6112067" cy="34496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Freihand 12">
                <a:extLst>
                  <a:ext uri="{FF2B5EF4-FFF2-40B4-BE49-F238E27FC236}">
                    <a16:creationId xmlns:a16="http://schemas.microsoft.com/office/drawing/2014/main" id="{EE531FE1-615C-2C5D-CCCB-4201BBEC942C}"/>
                  </a:ext>
                </a:extLst>
              </p14:cNvPr>
              <p14:cNvContentPartPr/>
              <p14:nvPr/>
            </p14:nvContentPartPr>
            <p14:xfrm>
              <a:off x="4057400" y="2614170"/>
              <a:ext cx="145800" cy="14760"/>
            </p14:xfrm>
          </p:contentPart>
        </mc:Choice>
        <mc:Fallback>
          <p:pic>
            <p:nvPicPr>
              <p:cNvPr id="13" name="Freihand 12">
                <a:extLst>
                  <a:ext uri="{FF2B5EF4-FFF2-40B4-BE49-F238E27FC236}">
                    <a16:creationId xmlns:a16="http://schemas.microsoft.com/office/drawing/2014/main" id="{EE531FE1-615C-2C5D-CCCB-4201BBEC94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1280" y="2608050"/>
                <a:ext cx="158040" cy="27000"/>
              </a:xfrm>
              <a:prstGeom prst="rect">
                <a:avLst/>
              </a:prstGeom>
            </p:spPr>
          </p:pic>
        </mc:Fallback>
      </mc:AlternateContent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89770D4-A04B-D76A-190F-7C60F6ACF3D4}"/>
              </a:ext>
            </a:extLst>
          </p:cNvPr>
          <p:cNvCxnSpPr/>
          <p:nvPr/>
        </p:nvCxnSpPr>
        <p:spPr>
          <a:xfrm>
            <a:off x="7315200" y="2952750"/>
            <a:ext cx="16319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5ABC51A8-9D9E-6A16-501B-24D7FE436E76}"/>
              </a:ext>
            </a:extLst>
          </p:cNvPr>
          <p:cNvCxnSpPr>
            <a:cxnSpLocks/>
          </p:cNvCxnSpPr>
          <p:nvPr/>
        </p:nvCxnSpPr>
        <p:spPr>
          <a:xfrm>
            <a:off x="4057400" y="4622800"/>
            <a:ext cx="25910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965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344E4-77C2-639C-55EE-09FF218FA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25793-BA0E-C3F2-DDEA-3DCC4868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de-DE" dirty="0"/>
              <a:t>Auftreten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7E11194B-0AC2-2F4D-28C4-F4E6FAE6C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8" r="-2" b="11998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09E7DA4-1672-357D-6D34-832CA3BCD9F2}"/>
              </a:ext>
            </a:extLst>
          </p:cNvPr>
          <p:cNvSpPr txBox="1"/>
          <p:nvPr/>
        </p:nvSpPr>
        <p:spPr>
          <a:xfrm>
            <a:off x="1007533" y="2413338"/>
            <a:ext cx="10193867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Private Elemente:  Wenn Sie versuchen, auf ein privates Element zuzugreifen, ohne über die entsprechenden Zugriffsrechte zu verfügen.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Instanz kreieren ohne Zugang zu Konstruktor.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Private Elemente nur aus eigener Klasse aufrufbar oder</a:t>
            </a:r>
          </a:p>
          <a:p>
            <a:r>
              <a:rPr lang="de-DE" sz="2400" b="1" dirty="0"/>
              <a:t>durch zusätzliche Methoden: Getter Setter.</a:t>
            </a:r>
          </a:p>
          <a:p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endParaRPr lang="de-DE" sz="2800" b="1" dirty="0"/>
          </a:p>
          <a:p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47431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AAFEA-17F0-2C7A-3CC7-4FF303E66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3FA89-5078-316C-6DF1-2E5771B2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de-DE" dirty="0"/>
              <a:t>Auftreten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34EEBC81-2645-BE16-1A52-A7A45D86B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8" r="-2" b="11998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0C1EB2B-2E4C-C360-1DF7-760257C4AEC8}"/>
              </a:ext>
            </a:extLst>
          </p:cNvPr>
          <p:cNvSpPr txBox="1"/>
          <p:nvPr/>
        </p:nvSpPr>
        <p:spPr>
          <a:xfrm>
            <a:off x="1007533" y="2413338"/>
            <a:ext cx="1019386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Statische Methoden: Nur aufrufbar aus ebenfalls statischen Methoden.</a:t>
            </a:r>
          </a:p>
          <a:p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Final Modifikator: Das Ändern der Variable ist nicht möglich.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 Parameterabfrage: Methoden aufrufbar durch Angabe eines Wertes.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328817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FB356-3AA5-F57E-B43A-9D3138135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90E46-419B-99C0-8BCA-C86E4E10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de-DE" dirty="0"/>
              <a:t>Lösung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AEE8753F-BB04-4F3C-3DC9-4A2204C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8" r="-2" b="11998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1865975-1775-2738-6183-710EC46C755A}"/>
              </a:ext>
            </a:extLst>
          </p:cNvPr>
          <p:cNvSpPr txBox="1"/>
          <p:nvPr/>
        </p:nvSpPr>
        <p:spPr>
          <a:xfrm>
            <a:off x="1073690" y="2278082"/>
            <a:ext cx="10193867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b="1" dirty="0"/>
          </a:p>
          <a:p>
            <a:r>
              <a:rPr lang="de-DE" b="1" dirty="0"/>
              <a:t>Wie geht man damit um?</a:t>
            </a:r>
          </a:p>
          <a:p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Zugriffsrechte überprüfen:</a:t>
            </a:r>
            <a:r>
              <a:rPr lang="de-DE" dirty="0"/>
              <a:t> </a:t>
            </a:r>
            <a:r>
              <a:rPr lang="de-DE" b="1" dirty="0"/>
              <a:t>Stellen Sie sicher, dass Sie versuchen, auf ein Element zuzugreifen, auf das Sie berechtigt sind.</a:t>
            </a:r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Instanzen kreieren mit Konstruktor und super vererbt.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Static Methoden durch Parameter zugänglich machen.</a:t>
            </a:r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 Private Methoden: Durch Getter und Setter abfragen.</a:t>
            </a:r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  <a:p>
            <a:pPr>
              <a:buFont typeface="Arial" panose="020B0604020202020204" pitchFamily="34" charset="0"/>
              <a:buChar char="•"/>
            </a:pP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010491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C6A76-9071-A21C-BECA-A7362A239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1C932A-4022-98B9-4E8A-976F368E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de-DE" dirty="0"/>
              <a:t>Quiz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96D54D15-2C67-E68F-A907-90967E5A8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8" r="-2" b="11998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B255826C-CDAB-9DEE-D8A2-4D372E9C6622}"/>
              </a:ext>
            </a:extLst>
          </p:cNvPr>
          <p:cNvSpPr txBox="1"/>
          <p:nvPr/>
        </p:nvSpPr>
        <p:spPr>
          <a:xfrm>
            <a:off x="1073690" y="2278082"/>
            <a:ext cx="1019386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 Welche Methodensignatur ermöglicht das Auftreten der IAE?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  Welche Elemente können eine IAE erzeugen? 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  <a:p>
            <a:pPr>
              <a:buFont typeface="Arial" panose="020B0604020202020204" pitchFamily="34" charset="0"/>
              <a:buChar char="•"/>
            </a:pP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188986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07949-A54C-C567-1F7D-01A65CD1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E10E5-AFC2-DDB0-DA82-C7F61C38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ctr">
            <a:normAutofit/>
          </a:bodyPr>
          <a:lstStyle/>
          <a:p>
            <a:r>
              <a:rPr lang="de-DE" dirty="0"/>
              <a:t>Quellen</a:t>
            </a:r>
          </a:p>
        </p:txBody>
      </p:sp>
      <p:pic>
        <p:nvPicPr>
          <p:cNvPr id="5" name="Bild 4">
            <a:extLst>
              <a:ext uri="{FF2B5EF4-FFF2-40B4-BE49-F238E27FC236}">
                <a16:creationId xmlns:a16="http://schemas.microsoft.com/office/drawing/2014/main" id="{640A81FD-09BE-6857-E370-88C48A28E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18" r="-2" b="11998"/>
          <a:stretch/>
        </p:blipFill>
        <p:spPr>
          <a:xfrm>
            <a:off x="913795" y="2076450"/>
            <a:ext cx="10353762" cy="3714749"/>
          </a:xfrm>
          <a:prstGeom prst="rect">
            <a:avLst/>
          </a:prstGeom>
          <a:noFill/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3D1E86B5-019A-A0C4-1FF8-9807E35E671E}"/>
              </a:ext>
            </a:extLst>
          </p:cNvPr>
          <p:cNvSpPr txBox="1"/>
          <p:nvPr/>
        </p:nvSpPr>
        <p:spPr>
          <a:xfrm>
            <a:off x="1073690" y="2278082"/>
            <a:ext cx="1019386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 https://www.pngkit.com/bigpic/u2q8a9a9i1q8i1t4/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 https://docs.oracle.com/javase/8/docs/api/java/lang/IllegalAccessException.html#IllegalAccessException--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 https://www.oracle.com/technical-resources/articles/java/javareflection.html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https://stackoverflow.com/questions/5184284/illegalaccessexception-on-using-reflection/5184455#5184455</a:t>
            </a:r>
          </a:p>
          <a:p>
            <a:endParaRPr lang="de-DE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1600" b="1" dirty="0"/>
              <a:t>https://www.youtube.com/watch?v=bhhMJSKNCQY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>
              <a:buFont typeface="Arial" panose="020B0604020202020204" pitchFamily="34" charset="0"/>
              <a:buChar char="•"/>
            </a:pPr>
            <a:endParaRPr lang="de-DE" sz="1400" b="1" dirty="0"/>
          </a:p>
          <a:p>
            <a:pPr>
              <a:buFont typeface="Arial" panose="020B0604020202020204" pitchFamily="34" charset="0"/>
              <a:buChar char="•"/>
            </a:pPr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712633847"/>
      </p:ext>
    </p:extLst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Katalog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Katalog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talog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85f60f-d0a1-48c4-af80-954e2b28e9ea" xsi:nil="true"/>
    <TaxCatchAll xmlns="fdaae77f-62af-41c3-82a6-fd1e0c26816b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0FC1B4-5052-40C4-8F3D-860AE33B372D}"/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290</Words>
  <Application>Microsoft Office PowerPoint</Application>
  <PresentationFormat>Breitbild</PresentationFormat>
  <Paragraphs>87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MT</vt:lpstr>
      <vt:lpstr>Katalog</vt:lpstr>
      <vt:lpstr>IllegalAccessException</vt:lpstr>
      <vt:lpstr>Inhalt </vt:lpstr>
      <vt:lpstr>IllegalAccessException</vt:lpstr>
      <vt:lpstr>Throw exception</vt:lpstr>
      <vt:lpstr>Auftreten</vt:lpstr>
      <vt:lpstr>Auftreten</vt:lpstr>
      <vt:lpstr>Lösung</vt:lpstr>
      <vt:lpstr>Quiz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von Weiss</dc:creator>
  <cp:lastModifiedBy>Alexander von Weiss</cp:lastModifiedBy>
  <cp:revision>23</cp:revision>
  <dcterms:created xsi:type="dcterms:W3CDTF">2024-12-03T09:49:16Z</dcterms:created>
  <dcterms:modified xsi:type="dcterms:W3CDTF">2024-12-04T07:50:48Z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</Properties>
</file>