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opher Werk" initials="CW" lastIdx="1" clrIdx="0">
    <p:extLst>
      <p:ext uri="{19B8F6BF-5375-455C-9EA6-DF929625EA0E}">
        <p15:presenceInfo xmlns:p15="http://schemas.microsoft.com/office/powerpoint/2012/main" userId="89bfc990fae5bd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3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1CCB5A6-DFC2-D915-4FCD-A16E1314CC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/>
              <a:t>afsasf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D9FD7AA-72AF-48D3-BA76-4D7ABB507C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BA9792-C0DE-4DC5-88CA-D34F1F497902}" type="datetimeFigureOut">
              <a:rPr lang="de-DE" smtClean="0"/>
              <a:t>05.12.2024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AA328D8-0AF1-DEE9-C90D-48D818E6E79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4E96B06-4655-A5A9-5995-112F221FDE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90A6C-A610-42A2-BE73-B00A1AF5F3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53898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/>
              <a:t>afsasf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61B6C-956D-4555-BE7C-85D54EFCE409}" type="datetimeFigureOut">
              <a:rPr lang="de-DE" smtClean="0"/>
              <a:t>05.12.2024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327D6-0749-4E37-8739-241A62A48F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32091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67E68-BE56-48B1-86BD-DADB511F7AAE}" type="datetime1">
              <a:rPr lang="de-DE" smtClean="0"/>
              <a:t>05.12.2024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Christopher Werk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1A42-8089-4502-A1C6-E9DB12C4F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684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40A5-CE2E-44B6-BCF8-8579D03A55B2}" type="datetime1">
              <a:rPr lang="de-DE" smtClean="0"/>
              <a:t>05.12.2024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Christopher Werk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1A42-8089-4502-A1C6-E9DB12C4F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7436944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40A5-CE2E-44B6-BCF8-8579D03A55B2}" type="datetime1">
              <a:rPr lang="de-DE" smtClean="0"/>
              <a:t>05.12.2024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Christopher Werk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1A42-8089-4502-A1C6-E9DB12C4F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760919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40A5-CE2E-44B6-BCF8-8579D03A55B2}" type="datetime1">
              <a:rPr lang="de-DE" smtClean="0"/>
              <a:t>05.12.2024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Christopher Werk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1A42-8089-4502-A1C6-E9DB12C4FDF5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8186579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40A5-CE2E-44B6-BCF8-8579D03A55B2}" type="datetime1">
              <a:rPr lang="de-DE" smtClean="0"/>
              <a:t>05.12.2024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Christopher Werk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1A42-8089-4502-A1C6-E9DB12C4F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495374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40A5-CE2E-44B6-BCF8-8579D03A55B2}" type="datetime1">
              <a:rPr lang="de-DE" smtClean="0"/>
              <a:t>05.12.2024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Christopher Werk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1A42-8089-4502-A1C6-E9DB12C4F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6626547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40A5-CE2E-44B6-BCF8-8579D03A55B2}" type="datetime1">
              <a:rPr lang="de-DE" smtClean="0"/>
              <a:t>05.12.2024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Christopher Werk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1A42-8089-4502-A1C6-E9DB12C4F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986468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E51F-B773-44D3-88AB-21D7781F457D}" type="datetime1">
              <a:rPr lang="de-DE" smtClean="0"/>
              <a:t>05.12.2024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Christopher Werk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1A42-8089-4502-A1C6-E9DB12C4F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34039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724A-9783-4862-81E9-B6242C9613A8}" type="datetime1">
              <a:rPr lang="de-DE" smtClean="0"/>
              <a:t>05.12.2024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Christopher Werk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1A42-8089-4502-A1C6-E9DB12C4F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76259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707A-B198-4AC0-9961-639C2E972BB8}" type="datetime1">
              <a:rPr lang="de-DE" smtClean="0"/>
              <a:t>05.12.2024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Christopher Werk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1A42-8089-4502-A1C6-E9DB12C4F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7294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0EA8-C033-4A18-B90D-B0FA31A4F3C8}" type="datetime1">
              <a:rPr lang="de-DE" smtClean="0"/>
              <a:t>05.12.2024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Christopher Werk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1A42-8089-4502-A1C6-E9DB12C4F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059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62F4-179A-402F-975E-8D9E62731645}" type="datetime1">
              <a:rPr lang="de-DE" smtClean="0"/>
              <a:t>05.12.2024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Christopher Werk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1A42-8089-4502-A1C6-E9DB12C4F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1263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9F3E-EC22-4DCA-A987-8140DCF40E84}" type="datetime1">
              <a:rPr lang="de-DE" smtClean="0"/>
              <a:t>05.12.2024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Christopher Werk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1A42-8089-4502-A1C6-E9DB12C4F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8411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24044-FB82-47B6-8613-583EC12B182B}" type="datetime1">
              <a:rPr lang="de-DE" smtClean="0"/>
              <a:t>05.12.2024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Christopher Werk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1A42-8089-4502-A1C6-E9DB12C4F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6598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CD11-D1D4-4172-AA7F-62878289610C}" type="datetime1">
              <a:rPr lang="de-DE" smtClean="0"/>
              <a:t>05.12.2024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Christopher Werk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1A42-8089-4502-A1C6-E9DB12C4F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2849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FF62-4204-4AC5-BDD7-1A905C036E22}" type="datetime1">
              <a:rPr lang="de-DE" smtClean="0"/>
              <a:t>05.12.2024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Christopher Werk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1A42-8089-4502-A1C6-E9DB12C4F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1697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623A-E0D0-4513-83B8-211B3652D175}" type="datetime1">
              <a:rPr lang="de-DE" smtClean="0"/>
              <a:t>05.12.2024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Christopher Werk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1A42-8089-4502-A1C6-E9DB12C4F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6025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1F209-F79A-42B2-9433-73D6F8F130CB}" type="datetime1">
              <a:rPr lang="de-DE" smtClean="0"/>
              <a:t>05.12.2024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Christopher Werk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B1A42-8089-4502-A1C6-E9DB12C4F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0735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79A40A5-CE2E-44B6-BCF8-8579D03A55B2}" type="datetime1">
              <a:rPr lang="de-DE" smtClean="0"/>
              <a:t>05.12.2024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de-DE"/>
              <a:t>Christopher Werk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91B1A42-8089-4502-A1C6-E9DB12C4FD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8135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  <p:sldLayoutId id="2147483822" r:id="rId18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8767870A-DD85-4BC6-F170-EC420E035761}"/>
              </a:ext>
            </a:extLst>
          </p:cNvPr>
          <p:cNvSpPr txBox="1"/>
          <p:nvPr/>
        </p:nvSpPr>
        <p:spPr>
          <a:xfrm>
            <a:off x="219456" y="1628266"/>
            <a:ext cx="117530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>
                <a:latin typeface="Verdana" panose="020B0604030504040204" pitchFamily="34" charset="0"/>
                <a:ea typeface="Verdana" panose="020B0604030504040204" pitchFamily="34" charset="0"/>
              </a:rPr>
              <a:t>Thema : </a:t>
            </a:r>
            <a:r>
              <a:rPr lang="de-DE" sz="6000" dirty="0" err="1">
                <a:latin typeface="Verdana" panose="020B0604030504040204" pitchFamily="34" charset="0"/>
                <a:ea typeface="Verdana" panose="020B0604030504040204" pitchFamily="34" charset="0"/>
              </a:rPr>
              <a:t>IndexOutOfBoundsException</a:t>
            </a:r>
            <a:endParaRPr lang="de-DE" sz="6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C2FEC9F2-3046-3B6A-E5DE-348C30C05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42768" y="6205727"/>
            <a:ext cx="5124886" cy="365125"/>
          </a:xfrm>
        </p:spPr>
        <p:txBody>
          <a:bodyPr/>
          <a:lstStyle/>
          <a:p>
            <a:r>
              <a:rPr lang="de-DE">
                <a:solidFill>
                  <a:schemeClr val="tx1">
                    <a:lumMod val="95000"/>
                  </a:schemeClr>
                </a:solidFill>
              </a:rPr>
              <a:t>Christopher Werk</a:t>
            </a:r>
            <a:endParaRPr lang="de-DE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EC14F22-DA5B-DFA6-DDAB-E7163D56E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55" y="6205727"/>
            <a:ext cx="771089" cy="365125"/>
          </a:xfrm>
        </p:spPr>
        <p:txBody>
          <a:bodyPr>
            <a:normAutofit fontScale="92500" lnSpcReduction="10000"/>
          </a:bodyPr>
          <a:lstStyle/>
          <a:p>
            <a:fld id="{F91B1A42-8089-4502-A1C6-E9DB12C4FDF5}" type="slidenum">
              <a:rPr lang="de-DE" sz="2000" smtClean="0">
                <a:solidFill>
                  <a:schemeClr val="tx1"/>
                </a:solidFill>
              </a:rPr>
              <a:t>1</a:t>
            </a:fld>
            <a:endParaRPr lang="de-DE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635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3C85B41F-69D9-3C52-92C2-539D44783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5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Gliederung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D49E638A-7869-1867-A866-08A6155C7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>
            <a:normAutofit/>
          </a:bodyPr>
          <a:lstStyle/>
          <a:p>
            <a:r>
              <a:rPr lang="de-DE" sz="3200" dirty="0">
                <a:latin typeface="Verdana" panose="020B0604030504040204" pitchFamily="34" charset="0"/>
                <a:ea typeface="Verdana" panose="020B0604030504040204" pitchFamily="34" charset="0"/>
              </a:rPr>
              <a:t>Einführung</a:t>
            </a:r>
          </a:p>
          <a:p>
            <a:r>
              <a:rPr lang="de-DE" sz="3200" dirty="0">
                <a:latin typeface="Verdana" panose="020B0604030504040204" pitchFamily="34" charset="0"/>
                <a:ea typeface="Verdana" panose="020B0604030504040204" pitchFamily="34" charset="0"/>
              </a:rPr>
              <a:t>Art der </a:t>
            </a:r>
            <a:r>
              <a:rPr lang="de-DE" sz="3200" dirty="0" err="1">
                <a:latin typeface="Verdana" panose="020B0604030504040204" pitchFamily="34" charset="0"/>
                <a:ea typeface="Verdana" panose="020B0604030504040204" pitchFamily="34" charset="0"/>
              </a:rPr>
              <a:t>Exception</a:t>
            </a:r>
            <a:r>
              <a:rPr lang="de-DE" sz="3200" dirty="0">
                <a:latin typeface="Verdana" panose="020B0604030504040204" pitchFamily="34" charset="0"/>
                <a:ea typeface="Verdana" panose="020B0604030504040204" pitchFamily="34" charset="0"/>
              </a:rPr>
              <a:t>?</a:t>
            </a:r>
          </a:p>
          <a:p>
            <a:r>
              <a:rPr lang="de-DE" sz="3200" dirty="0">
                <a:latin typeface="Verdana" panose="020B0604030504040204" pitchFamily="34" charset="0"/>
                <a:ea typeface="Verdana" panose="020B0604030504040204" pitchFamily="34" charset="0"/>
              </a:rPr>
              <a:t>Index / </a:t>
            </a:r>
            <a:r>
              <a:rPr lang="de-DE" sz="3200" dirty="0" err="1">
                <a:latin typeface="Verdana" panose="020B0604030504040204" pitchFamily="34" charset="0"/>
                <a:ea typeface="Verdana" panose="020B0604030504040204" pitchFamily="34" charset="0"/>
              </a:rPr>
              <a:t>OutOfBounds</a:t>
            </a:r>
            <a:r>
              <a:rPr lang="de-DE" sz="3200" dirty="0">
                <a:latin typeface="Verdana" panose="020B0604030504040204" pitchFamily="34" charset="0"/>
                <a:ea typeface="Verdana" panose="020B0604030504040204" pitchFamily="34" charset="0"/>
              </a:rPr>
              <a:t> / </a:t>
            </a:r>
            <a:r>
              <a:rPr lang="de-DE" sz="3200" dirty="0" err="1">
                <a:latin typeface="Verdana" panose="020B0604030504040204" pitchFamily="34" charset="0"/>
                <a:ea typeface="Verdana" panose="020B0604030504040204" pitchFamily="34" charset="0"/>
              </a:rPr>
              <a:t>Exception</a:t>
            </a:r>
            <a:endParaRPr lang="de-DE" sz="3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de-DE" sz="3200" dirty="0">
                <a:latin typeface="Verdana" panose="020B0604030504040204" pitchFamily="34" charset="0"/>
                <a:ea typeface="Verdana" panose="020B0604030504040204" pitchFamily="34" charset="0"/>
              </a:rPr>
              <a:t>Quiz</a:t>
            </a:r>
          </a:p>
          <a:p>
            <a:r>
              <a:rPr lang="de-DE" sz="3200" dirty="0">
                <a:latin typeface="Verdana" panose="020B0604030504040204" pitchFamily="34" charset="0"/>
                <a:ea typeface="Verdana" panose="020B0604030504040204" pitchFamily="34" charset="0"/>
              </a:rPr>
              <a:t>Quellen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4F7CD24-6546-F6F8-C024-E5A6963FE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2" y="6056919"/>
            <a:ext cx="6239309" cy="365125"/>
          </a:xfrm>
        </p:spPr>
        <p:txBody>
          <a:bodyPr/>
          <a:lstStyle/>
          <a:p>
            <a:r>
              <a:rPr lang="de-DE" dirty="0"/>
              <a:t>Christopher Werk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9CE6521-0295-EEA2-F51C-DE942FF50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6049" y="6056918"/>
            <a:ext cx="771089" cy="365125"/>
          </a:xfrm>
        </p:spPr>
        <p:txBody>
          <a:bodyPr/>
          <a:lstStyle/>
          <a:p>
            <a:fld id="{F91B1A42-8089-4502-A1C6-E9DB12C4FDF5}" type="slidenum">
              <a:rPr lang="de-DE" sz="1600" smtClean="0"/>
              <a:t>2</a:t>
            </a:fld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353809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E28E54-C30D-AD64-EAE3-D2ECE28E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338" y="34515"/>
            <a:ext cx="9905998" cy="1412374"/>
          </a:xfrm>
        </p:spPr>
        <p:txBody>
          <a:bodyPr>
            <a:normAutofit/>
          </a:bodyPr>
          <a:lstStyle/>
          <a:p>
            <a:pPr algn="ctr"/>
            <a:r>
              <a:rPr lang="de-DE" sz="5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Einführung</a:t>
            </a:r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E2E68861-9055-D003-725B-32DC0F23248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7" y="2190394"/>
            <a:ext cx="5839020" cy="3626564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5A39B5-D387-1C21-5132-EF44222AF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738" y="6251681"/>
            <a:ext cx="7543800" cy="365125"/>
          </a:xfrm>
        </p:spPr>
        <p:txBody>
          <a:bodyPr/>
          <a:lstStyle/>
          <a:p>
            <a:r>
              <a:rPr lang="de-DE" dirty="0"/>
              <a:t>Christopher Werk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C29F7B1-E243-5941-B347-173653154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0836" y="6251681"/>
            <a:ext cx="551167" cy="365125"/>
          </a:xfrm>
        </p:spPr>
        <p:txBody>
          <a:bodyPr>
            <a:normAutofit/>
          </a:bodyPr>
          <a:lstStyle/>
          <a:p>
            <a:fld id="{F91B1A42-8089-4502-A1C6-E9DB12C4FDF5}" type="slidenum">
              <a:rPr lang="de-DE" sz="1600" smtClean="0"/>
              <a:t>3</a:t>
            </a:fld>
            <a:endParaRPr lang="de-DE" sz="16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045FEFB-2E67-D2D8-3F72-E172E7E39624}"/>
              </a:ext>
            </a:extLst>
          </p:cNvPr>
          <p:cNvSpPr txBox="1"/>
          <p:nvPr/>
        </p:nvSpPr>
        <p:spPr>
          <a:xfrm>
            <a:off x="4459265" y="1074509"/>
            <a:ext cx="78893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sz="20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b="1" dirty="0">
                <a:latin typeface="Verdana" panose="020B0604030504040204" pitchFamily="34" charset="0"/>
                <a:ea typeface="Verdana" panose="020B0604030504040204" pitchFamily="34" charset="0"/>
              </a:rPr>
              <a:t>Objekt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b="1" dirty="0" err="1">
                <a:latin typeface="Verdana" panose="020B0604030504040204" pitchFamily="34" charset="0"/>
                <a:ea typeface="Verdana" panose="020B0604030504040204" pitchFamily="34" charset="0"/>
              </a:rPr>
              <a:t>Throwable</a:t>
            </a:r>
            <a:r>
              <a:rPr lang="de-DE" sz="20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b="1" dirty="0" err="1">
                <a:latin typeface="Verdana" panose="020B0604030504040204" pitchFamily="34" charset="0"/>
                <a:ea typeface="Verdana" panose="020B0604030504040204" pitchFamily="34" charset="0"/>
              </a:rPr>
              <a:t>RuntimeExceptions</a:t>
            </a:r>
            <a:endParaRPr lang="de-DE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b="1" dirty="0" err="1">
                <a:latin typeface="Verdana" panose="020B0604030504040204" pitchFamily="34" charset="0"/>
                <a:ea typeface="Verdana" panose="020B0604030504040204" pitchFamily="34" charset="0"/>
              </a:rPr>
              <a:t>Exceptions</a:t>
            </a:r>
            <a:r>
              <a:rPr lang="de-DE" sz="2000" dirty="0">
                <a:latin typeface="Verdana" panose="020B0604030504040204" pitchFamily="34" charset="0"/>
                <a:ea typeface="Verdana" panose="020B0604030504040204" pitchFamily="34" charset="0"/>
              </a:rPr>
              <a:t> und </a:t>
            </a:r>
            <a:r>
              <a:rPr lang="de-DE" sz="2000" b="1" dirty="0">
                <a:latin typeface="Verdana" panose="020B0604030504040204" pitchFamily="34" charset="0"/>
                <a:ea typeface="Verdana" panose="020B0604030504040204" pitchFamily="34" charset="0"/>
              </a:rPr>
              <a:t>Errors </a:t>
            </a:r>
            <a:endParaRPr lang="de-DE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b="1" dirty="0" err="1">
                <a:latin typeface="Verdana" panose="020B0604030504040204" pitchFamily="34" charset="0"/>
                <a:ea typeface="Verdana" panose="020B0604030504040204" pitchFamily="34" charset="0"/>
              </a:rPr>
              <a:t>IndexOutOfBoundsException</a:t>
            </a:r>
            <a:endParaRPr lang="de-DE" sz="20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java.lang.Object</a:t>
            </a:r>
            <a:endParaRPr lang="de-DE" sz="20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2000" dirty="0" err="1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java.lang.Throwable</a:t>
            </a:r>
            <a:endParaRPr lang="de-DE" sz="2000" dirty="0">
              <a:solidFill>
                <a:srgbClr val="FFFF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de-DE" sz="2000" dirty="0" err="1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java.lang.Exception</a:t>
            </a:r>
            <a:endParaRPr lang="de-DE" sz="20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de-DE" sz="2000" dirty="0" err="1">
                <a:solidFill>
                  <a:srgbClr val="92D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java.lang.RuntimeException</a:t>
            </a:r>
            <a:endParaRPr lang="de-DE" sz="2000" dirty="0">
              <a:solidFill>
                <a:srgbClr val="92D05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571750" lvl="5" indent="-285750">
              <a:buFont typeface="Arial" panose="020B0604020202020204" pitchFamily="34" charset="0"/>
              <a:buChar char="•"/>
            </a:pPr>
            <a:r>
              <a:rPr lang="de-DE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java.lang.IndexOutOfBoundsException</a:t>
            </a:r>
            <a:endParaRPr lang="de-DE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914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54AC6CBB-4B6F-127E-EB3E-17127D569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1269999"/>
          </a:xfrm>
        </p:spPr>
        <p:txBody>
          <a:bodyPr>
            <a:normAutofit/>
          </a:bodyPr>
          <a:lstStyle/>
          <a:p>
            <a:pPr algn="ctr"/>
            <a:r>
              <a:rPr lang="de-DE" sz="5400" dirty="0">
                <a:latin typeface="Verdana" panose="020B0604030504040204" pitchFamily="34" charset="0"/>
                <a:ea typeface="Verdana" panose="020B0604030504040204" pitchFamily="34" charset="0"/>
              </a:rPr>
              <a:t>Art der </a:t>
            </a:r>
            <a:r>
              <a:rPr lang="de-DE" sz="5400" dirty="0" err="1">
                <a:latin typeface="Verdana" panose="020B0604030504040204" pitchFamily="34" charset="0"/>
                <a:ea typeface="Verdana" panose="020B0604030504040204" pitchFamily="34" charset="0"/>
              </a:rPr>
              <a:t>Exception</a:t>
            </a:r>
            <a:endParaRPr lang="de-DE" sz="5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B85E6EE-FA68-989C-3CEB-EC06959CE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879600"/>
            <a:ext cx="7771890" cy="354051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9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Erbt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von Runtime Exception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chemeClr val="tx1">
                    <a:lumMod val="9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Beispiel Nachricht -&gt; </a:t>
            </a:r>
            <a:r>
              <a:rPr lang="de-DE" i="1" dirty="0" err="1">
                <a:solidFill>
                  <a:srgbClr val="C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java.lang.RuntimeException</a:t>
            </a:r>
            <a:r>
              <a:rPr lang="de-DE" i="1" dirty="0">
                <a:solidFill>
                  <a:srgbClr val="C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 null</a:t>
            </a:r>
          </a:p>
          <a:p>
            <a:pPr lvl="1"/>
            <a:endParaRPr lang="de-DE" sz="2000" dirty="0">
              <a:solidFill>
                <a:schemeClr val="tx1">
                  <a:lumMod val="95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endParaRPr lang="de-DE" sz="2000" dirty="0">
              <a:solidFill>
                <a:schemeClr val="tx1">
                  <a:lumMod val="95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endParaRPr lang="de-DE" sz="2000" dirty="0">
              <a:solidFill>
                <a:schemeClr val="tx1">
                  <a:lumMod val="95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r>
              <a:rPr lang="de-DE" sz="2000" dirty="0" err="1">
                <a:solidFill>
                  <a:schemeClr val="tx1">
                    <a:lumMod val="9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thrown</a:t>
            </a:r>
            <a:r>
              <a:rPr lang="de-DE" sz="2000" dirty="0">
                <a:solidFill>
                  <a:schemeClr val="tx1">
                    <a:lumMod val="9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de-DE" sz="1200" i="1" dirty="0">
                <a:solidFill>
                  <a:schemeClr val="tx1">
                    <a:lumMod val="9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(Bild 1)</a:t>
            </a:r>
            <a:endParaRPr lang="de-DE" sz="1200" b="0" i="1" dirty="0">
              <a:solidFill>
                <a:schemeClr val="tx1">
                  <a:lumMod val="95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9F7C97-3433-C9D2-54A8-46E5DA690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Christopher Werk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0812A1-2B8B-620A-B569-08260D6E8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91B1A42-8089-4502-A1C6-E9DB12C4FDF5}" type="slidenum">
              <a:rPr lang="de-DE" sz="1600" smtClean="0"/>
              <a:t>4</a:t>
            </a:fld>
            <a:endParaRPr lang="de-DE" sz="1600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687A6DA-04C4-37ED-9AA5-F8CCF7592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781" y="2164365"/>
            <a:ext cx="4385984" cy="252927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95F540BD-9C7D-89A7-C2AA-B4EA76BF7E05}"/>
              </a:ext>
            </a:extLst>
          </p:cNvPr>
          <p:cNvSpPr txBox="1"/>
          <p:nvPr/>
        </p:nvSpPr>
        <p:spPr>
          <a:xfrm>
            <a:off x="11521349" y="4413128"/>
            <a:ext cx="804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Bild 1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2D744A5-754E-31D2-1B7A-09241ABD1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104" y="4696768"/>
            <a:ext cx="4077610" cy="152388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5EB086FE-B224-4257-DF48-3EA91AF5B14E}"/>
              </a:ext>
            </a:extLst>
          </p:cNvPr>
          <p:cNvSpPr txBox="1"/>
          <p:nvPr/>
        </p:nvSpPr>
        <p:spPr>
          <a:xfrm>
            <a:off x="5204564" y="5844680"/>
            <a:ext cx="1166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Verdana" panose="020B0604030504040204" pitchFamily="34" charset="0"/>
                <a:ea typeface="Verdana" panose="020B0604030504040204" pitchFamily="34" charset="0"/>
              </a:rPr>
              <a:t>Checked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548A214-AFEA-81E1-CDB0-DCC31A5899B9}"/>
              </a:ext>
            </a:extLst>
          </p:cNvPr>
          <p:cNvSpPr txBox="1"/>
          <p:nvPr/>
        </p:nvSpPr>
        <p:spPr>
          <a:xfrm>
            <a:off x="10659193" y="2289754"/>
            <a:ext cx="143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Verdana" panose="020B0604030504040204" pitchFamily="34" charset="0"/>
                <a:ea typeface="Verdana" panose="020B0604030504040204" pitchFamily="34" charset="0"/>
              </a:rPr>
              <a:t>Unchecked</a:t>
            </a:r>
            <a:endParaRPr lang="de-D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074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207685-CF2E-7678-3388-844CB77D2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1" y="0"/>
            <a:ext cx="12131457" cy="1726501"/>
          </a:xfrm>
        </p:spPr>
        <p:txBody>
          <a:bodyPr>
            <a:noAutofit/>
          </a:bodyPr>
          <a:lstStyle/>
          <a:p>
            <a:pPr algn="ctr"/>
            <a:r>
              <a:rPr lang="de-DE" sz="4000" dirty="0">
                <a:latin typeface="Verdana" panose="020B0604030504040204" pitchFamily="34" charset="0"/>
                <a:ea typeface="Verdana" panose="020B0604030504040204" pitchFamily="34" charset="0"/>
              </a:rPr>
              <a:t>Index / </a:t>
            </a:r>
            <a:r>
              <a:rPr lang="de-DE" sz="4000" dirty="0" err="1">
                <a:latin typeface="Verdana" panose="020B0604030504040204" pitchFamily="34" charset="0"/>
                <a:ea typeface="Verdana" panose="020B0604030504040204" pitchFamily="34" charset="0"/>
              </a:rPr>
              <a:t>OutOfBounds</a:t>
            </a:r>
            <a:r>
              <a:rPr lang="de-DE" sz="4000" dirty="0">
                <a:latin typeface="Verdana" panose="020B0604030504040204" pitchFamily="34" charset="0"/>
                <a:ea typeface="Verdana" panose="020B0604030504040204" pitchFamily="34" charset="0"/>
              </a:rPr>
              <a:t> / </a:t>
            </a:r>
            <a:r>
              <a:rPr lang="de-DE" sz="4000" dirty="0" err="1">
                <a:latin typeface="Verdana" panose="020B0604030504040204" pitchFamily="34" charset="0"/>
                <a:ea typeface="Verdana" panose="020B0604030504040204" pitchFamily="34" charset="0"/>
              </a:rPr>
              <a:t>Exception</a:t>
            </a:r>
            <a:endParaRPr lang="de-DE" sz="40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4EEC2F-96A6-42B0-0FDD-3293D2B41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Christopher Werk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34DC9BC-9271-E583-A229-F95E76873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91B1A42-8089-4502-A1C6-E9DB12C4FDF5}" type="slidenum">
              <a:rPr lang="de-DE" sz="1600" smtClean="0"/>
              <a:t>5</a:t>
            </a:fld>
            <a:endParaRPr lang="de-DE" sz="16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B19E714-048B-EB37-F38B-AD3765D46C00}"/>
              </a:ext>
            </a:extLst>
          </p:cNvPr>
          <p:cNvSpPr txBox="1"/>
          <p:nvPr/>
        </p:nvSpPr>
        <p:spPr>
          <a:xfrm>
            <a:off x="299067" y="1747065"/>
            <a:ext cx="100771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 i="1" dirty="0">
                <a:latin typeface="Verdana" panose="020B0604030504040204" pitchFamily="34" charset="0"/>
                <a:ea typeface="Verdana" panose="020B0604030504040204" pitchFamily="34" charset="0"/>
              </a:rPr>
              <a:t>Index</a:t>
            </a:r>
            <a:r>
              <a:rPr lang="de-DE" sz="2000" dirty="0">
                <a:latin typeface="Verdana" panose="020B0604030504040204" pitchFamily="34" charset="0"/>
                <a:ea typeface="Verdana" panose="020B0604030504040204" pitchFamily="34" charset="0"/>
              </a:rPr>
              <a:t> -&gt; Position innerhalb einer Datenstruktur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 i="1" dirty="0" err="1">
                <a:latin typeface="Verdana" panose="020B0604030504040204" pitchFamily="34" charset="0"/>
                <a:ea typeface="Verdana" panose="020B0604030504040204" pitchFamily="34" charset="0"/>
              </a:rPr>
              <a:t>OutOfBounds</a:t>
            </a:r>
            <a:r>
              <a:rPr lang="de-DE" sz="2000" dirty="0">
                <a:latin typeface="Verdana" panose="020B0604030504040204" pitchFamily="34" charset="0"/>
                <a:ea typeface="Verdana" panose="020B0604030504040204" pitchFamily="34" charset="0"/>
              </a:rPr>
              <a:t> -&gt; Außerhalb des Bereiches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 i="1" dirty="0" err="1">
                <a:latin typeface="Verdana" panose="020B0604030504040204" pitchFamily="34" charset="0"/>
                <a:ea typeface="Verdana" panose="020B0604030504040204" pitchFamily="34" charset="0"/>
              </a:rPr>
              <a:t>Exception</a:t>
            </a:r>
            <a:r>
              <a:rPr lang="de-DE" sz="2000" dirty="0">
                <a:latin typeface="Verdana" panose="020B0604030504040204" pitchFamily="34" charset="0"/>
                <a:ea typeface="Verdana" panose="020B0604030504040204" pitchFamily="34" charset="0"/>
              </a:rPr>
              <a:t> -&gt; beschreibt die Ausnahme </a:t>
            </a:r>
          </a:p>
          <a:p>
            <a:endParaRPr lang="de-DE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70B803D-F21A-F981-74CB-34029817D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533" y="1588102"/>
            <a:ext cx="3790400" cy="282640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4538F03-FC64-73C2-436C-ABEC5FD18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899" y="3429000"/>
            <a:ext cx="6776323" cy="158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95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B4B09F2-CDC6-3A25-0846-6C971209D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6387" y="6190161"/>
            <a:ext cx="6672865" cy="365125"/>
          </a:xfrm>
        </p:spPr>
        <p:txBody>
          <a:bodyPr/>
          <a:lstStyle/>
          <a:p>
            <a:r>
              <a:rPr lang="de-DE" dirty="0"/>
              <a:t>Christopher Werk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2BD3958-AFED-F252-6FF8-54EB17EE8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5052" y="6190162"/>
            <a:ext cx="753545" cy="365125"/>
          </a:xfrm>
        </p:spPr>
        <p:txBody>
          <a:bodyPr/>
          <a:lstStyle/>
          <a:p>
            <a:fld id="{F91B1A42-8089-4502-A1C6-E9DB12C4FDF5}" type="slidenum">
              <a:rPr lang="de-DE" sz="1600" smtClean="0"/>
              <a:t>6</a:t>
            </a:fld>
            <a:endParaRPr lang="de-DE" sz="16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FC52B8E-1C08-7B7C-7A55-2B2B9BCCB035}"/>
              </a:ext>
            </a:extLst>
          </p:cNvPr>
          <p:cNvSpPr txBox="1"/>
          <p:nvPr/>
        </p:nvSpPr>
        <p:spPr>
          <a:xfrm>
            <a:off x="112734" y="920663"/>
            <a:ext cx="1207926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u="sng" dirty="0" err="1">
                <a:latin typeface="Verdana" panose="020B0604030504040204" pitchFamily="34" charset="0"/>
                <a:ea typeface="Verdana" panose="020B0604030504040204" pitchFamily="34" charset="0"/>
              </a:rPr>
              <a:t>Unchecked</a:t>
            </a:r>
            <a:r>
              <a:rPr lang="de-DE" sz="2400" b="1" u="sng" dirty="0">
                <a:latin typeface="Verdana" panose="020B0604030504040204" pitchFamily="34" charset="0"/>
                <a:ea typeface="Verdana" panose="020B0604030504040204" pitchFamily="34" charset="0"/>
              </a:rPr>
              <a:t> und </a:t>
            </a:r>
            <a:r>
              <a:rPr lang="de-DE" sz="2400" b="1" u="sng" dirty="0" err="1">
                <a:latin typeface="Verdana" panose="020B0604030504040204" pitchFamily="34" charset="0"/>
                <a:ea typeface="Verdana" panose="020B0604030504040204" pitchFamily="34" charset="0"/>
              </a:rPr>
              <a:t>Checked</a:t>
            </a:r>
            <a:r>
              <a:rPr lang="de-DE" sz="2400" b="1" u="sng" dirty="0">
                <a:latin typeface="Verdana" panose="020B0604030504040204" pitchFamily="34" charset="0"/>
                <a:ea typeface="Verdana" panose="020B0604030504040204" pitchFamily="34" charset="0"/>
              </a:rPr>
              <a:t> sind das Gleiche</a:t>
            </a:r>
          </a:p>
          <a:p>
            <a:pPr algn="ctr"/>
            <a:endParaRPr lang="de-DE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de-DE" sz="2400" dirty="0">
                <a:latin typeface="Verdana" panose="020B0604030504040204" pitchFamily="34" charset="0"/>
                <a:ea typeface="Verdana" panose="020B0604030504040204" pitchFamily="34" charset="0"/>
              </a:rPr>
              <a:t>								Wahr							falsch		</a:t>
            </a:r>
          </a:p>
          <a:p>
            <a:endParaRPr lang="de-DE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de-DE" sz="2400" b="1" u="sng" dirty="0">
                <a:latin typeface="Verdana" panose="020B0604030504040204" pitchFamily="34" charset="0"/>
                <a:ea typeface="Verdana" panose="020B0604030504040204" pitchFamily="34" charset="0"/>
              </a:rPr>
              <a:t>Von was erbt die </a:t>
            </a:r>
            <a:r>
              <a:rPr lang="de-DE" sz="2400" b="1" u="sng" dirty="0" err="1">
                <a:latin typeface="Verdana" panose="020B0604030504040204" pitchFamily="34" charset="0"/>
                <a:ea typeface="Verdana" panose="020B0604030504040204" pitchFamily="34" charset="0"/>
              </a:rPr>
              <a:t>IndexOutOfBoundsException</a:t>
            </a:r>
            <a:r>
              <a:rPr lang="de-DE" sz="2400" b="1" u="sng" dirty="0">
                <a:latin typeface="Verdana" panose="020B0604030504040204" pitchFamily="34" charset="0"/>
                <a:ea typeface="Verdana" panose="020B0604030504040204" pitchFamily="34" charset="0"/>
              </a:rPr>
              <a:t>?</a:t>
            </a:r>
          </a:p>
          <a:p>
            <a:endParaRPr lang="de-DE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de-DE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RuntimeException</a:t>
            </a:r>
            <a:r>
              <a:rPr lang="de-DE" sz="2400" dirty="0">
                <a:latin typeface="Verdana" panose="020B0604030504040204" pitchFamily="34" charset="0"/>
                <a:ea typeface="Verdana" panose="020B0604030504040204" pitchFamily="34" charset="0"/>
              </a:rPr>
              <a:t>		</a:t>
            </a:r>
            <a:r>
              <a:rPr lang="de-DE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ArrayOutOfBoundsException</a:t>
            </a:r>
            <a:r>
              <a:rPr lang="de-DE" sz="2400" dirty="0">
                <a:latin typeface="Verdana" panose="020B0604030504040204" pitchFamily="34" charset="0"/>
                <a:ea typeface="Verdana" panose="020B0604030504040204" pitchFamily="34" charset="0"/>
              </a:rPr>
              <a:t>		</a:t>
            </a:r>
            <a:r>
              <a:rPr lang="de-DE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OutOfMemoryError</a:t>
            </a:r>
            <a:endParaRPr lang="de-DE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de-DE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de-DE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de-DE" sz="2400" b="1" u="sng" dirty="0">
                <a:latin typeface="Verdana" panose="020B0604030504040204" pitchFamily="34" charset="0"/>
                <a:ea typeface="Verdana" panose="020B0604030504040204" pitchFamily="34" charset="0"/>
              </a:rPr>
              <a:t>Wie nennt man das werfen einer </a:t>
            </a:r>
            <a:r>
              <a:rPr lang="de-DE" sz="2400" b="1" u="sng" dirty="0" err="1">
                <a:latin typeface="Verdana" panose="020B0604030504040204" pitchFamily="34" charset="0"/>
                <a:ea typeface="Verdana" panose="020B0604030504040204" pitchFamily="34" charset="0"/>
              </a:rPr>
              <a:t>Exception</a:t>
            </a:r>
            <a:r>
              <a:rPr lang="de-DE" sz="2400" b="1" u="sng" dirty="0">
                <a:latin typeface="Verdana" panose="020B0604030504040204" pitchFamily="34" charset="0"/>
                <a:ea typeface="Verdana" panose="020B0604030504040204" pitchFamily="34" charset="0"/>
              </a:rPr>
              <a:t>?</a:t>
            </a:r>
          </a:p>
          <a:p>
            <a:endParaRPr lang="de-DE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de-DE" sz="2400" dirty="0">
                <a:latin typeface="Verdana" panose="020B0604030504040204" pitchFamily="34" charset="0"/>
                <a:ea typeface="Verdana" panose="020B0604030504040204" pitchFamily="34" charset="0"/>
              </a:rPr>
              <a:t>				Throne					</a:t>
            </a:r>
            <a:r>
              <a:rPr lang="de-DE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Thrown</a:t>
            </a:r>
            <a:r>
              <a:rPr lang="de-DE" sz="2400" dirty="0">
                <a:latin typeface="Verdana" panose="020B0604030504040204" pitchFamily="34" charset="0"/>
                <a:ea typeface="Verdana" panose="020B0604030504040204" pitchFamily="34" charset="0"/>
              </a:rPr>
              <a:t>						Through</a:t>
            </a:r>
          </a:p>
          <a:p>
            <a:endParaRPr lang="de-DE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7FFFD58-472E-2EC5-6CCE-9C6F04F80358}"/>
              </a:ext>
            </a:extLst>
          </p:cNvPr>
          <p:cNvCxnSpPr>
            <a:cxnSpLocks/>
          </p:cNvCxnSpPr>
          <p:nvPr/>
        </p:nvCxnSpPr>
        <p:spPr>
          <a:xfrm>
            <a:off x="-1" y="2354893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4F6B6F03-FB17-4181-31EE-705445654479}"/>
              </a:ext>
            </a:extLst>
          </p:cNvPr>
          <p:cNvCxnSpPr>
            <a:cxnSpLocks/>
          </p:cNvCxnSpPr>
          <p:nvPr/>
        </p:nvCxnSpPr>
        <p:spPr>
          <a:xfrm>
            <a:off x="-1" y="4173254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377F0085-4E16-9E12-8E6D-605561823000}"/>
              </a:ext>
            </a:extLst>
          </p:cNvPr>
          <p:cNvCxnSpPr>
            <a:cxnSpLocks/>
          </p:cNvCxnSpPr>
          <p:nvPr/>
        </p:nvCxnSpPr>
        <p:spPr>
          <a:xfrm>
            <a:off x="0" y="5812221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455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67AABEC8-8D82-0F09-7A19-EF672D73D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596" y="417598"/>
            <a:ext cx="9905999" cy="1125254"/>
          </a:xfrm>
        </p:spPr>
        <p:txBody>
          <a:bodyPr>
            <a:normAutofit/>
          </a:bodyPr>
          <a:lstStyle/>
          <a:p>
            <a:pPr algn="ctr"/>
            <a:r>
              <a:rPr lang="de-DE" sz="5400" dirty="0">
                <a:latin typeface="Verdana" panose="020B0604030504040204" pitchFamily="34" charset="0"/>
                <a:ea typeface="Verdana" panose="020B0604030504040204" pitchFamily="34" charset="0"/>
              </a:rPr>
              <a:t>Quellen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82306554-3172-01FB-EFA2-7DEA84944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0394" y="1757819"/>
            <a:ext cx="11411211" cy="4490581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https://data-flair.training/blogs/java-exception/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https://docs.oracle.com/javase/8/docs/api/java/lang/Object.html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https://docs.oracle.com/javase/8/docs/api/java/lang/IndexOutOfBoundsException.html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https://www.hsbi.de/elearning/data/FH-Bielefeld/lm_data/lm_1359639/java-jvm/exceptions.html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https://learn.microsoft.com/de-de/dotnet/api/java.lang.indexoutofboundsexception?view=net-android-34.0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https://rollbar.com/blog/java-lang-runtime-exception/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400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https://www.geeksforgeeks.org/array-index-out-of-bounds-exception-in-java/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de-DE" sz="1400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74B18B-C4DB-3451-4E4A-57D5BBE3F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Christopher Werk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5CB057-685B-957C-B76B-44DEF52E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91B1A42-8089-4502-A1C6-E9DB12C4FDF5}" type="slidenum">
              <a:rPr lang="de-DE" sz="1600" smtClean="0"/>
              <a:t>7</a:t>
            </a:fld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9672782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iefer">
  <a:themeElements>
    <a:clrScheme name="Schiefer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chiefer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iefer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9D9DA68D7B05840948CD1462555439B" ma:contentTypeVersion="12" ma:contentTypeDescription="Ein neues Dokument erstellen." ma:contentTypeScope="" ma:versionID="49ea431e8f5ae75fcad1f823c5d2ce4f">
  <xsd:schema xmlns:xsd="http://www.w3.org/2001/XMLSchema" xmlns:xs="http://www.w3.org/2001/XMLSchema" xmlns:p="http://schemas.microsoft.com/office/2006/metadata/properties" xmlns:ns2="b185f60f-d0a1-48c4-af80-954e2b28e9ea" xmlns:ns3="fdaae77f-62af-41c3-82a6-fd1e0c26816b" targetNamespace="http://schemas.microsoft.com/office/2006/metadata/properties" ma:root="true" ma:fieldsID="5dc84356c696c16375244084dd211ba5" ns2:_="" ns3:_="">
    <xsd:import namespace="b185f60f-d0a1-48c4-af80-954e2b28e9ea"/>
    <xsd:import namespace="fdaae77f-62af-41c3-82a6-fd1e0c26816b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85f60f-d0a1-48c4-af80-954e2b28e9ea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Bildmarkierungen" ma:readOnly="false" ma:fieldId="{5cf76f15-5ced-4ddc-b409-7134ff3c332f}" ma:taxonomyMulti="true" ma:sspId="96dccbf1-bb2b-402d-be31-4a4f6faffb5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aae77f-62af-41c3-82a6-fd1e0c26816b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8042b4f4-cbca-490c-b667-ba8822d0a614}" ma:internalName="TaxCatchAll" ma:showField="CatchAllData" ma:web="fdaae77f-62af-41c3-82a6-fd1e0c26816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b185f60f-d0a1-48c4-af80-954e2b28e9ea" xsi:nil="true"/>
    <TaxCatchAll xmlns="fdaae77f-62af-41c3-82a6-fd1e0c26816b" xsi:nil="true"/>
    <lcf76f155ced4ddcb4097134ff3c332f xmlns="b185f60f-d0a1-48c4-af80-954e2b28e9e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21C9E7C-A38F-46E8-8E8B-3627785E319A}"/>
</file>

<file path=customXml/itemProps2.xml><?xml version="1.0" encoding="utf-8"?>
<ds:datastoreItem xmlns:ds="http://schemas.openxmlformats.org/officeDocument/2006/customXml" ds:itemID="{A534921C-5530-42A3-A639-639C9D3D22F5}"/>
</file>

<file path=customXml/itemProps3.xml><?xml version="1.0" encoding="utf-8"?>
<ds:datastoreItem xmlns:ds="http://schemas.openxmlformats.org/officeDocument/2006/customXml" ds:itemID="{382B6B5F-DFC3-4DA0-992B-C168F4FC966D}"/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TM04033929[[fn=Schiefer]]</Template>
  <TotalTime>0</TotalTime>
  <Words>308</Words>
  <Application>Microsoft Office PowerPoint</Application>
  <PresentationFormat>Breitbild</PresentationFormat>
  <Paragraphs>71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Calisto MT</vt:lpstr>
      <vt:lpstr>Verdana</vt:lpstr>
      <vt:lpstr>Wingdings 2</vt:lpstr>
      <vt:lpstr>Schiefer</vt:lpstr>
      <vt:lpstr>PowerPoint-Präsentation</vt:lpstr>
      <vt:lpstr>Gliederung</vt:lpstr>
      <vt:lpstr>Einführung</vt:lpstr>
      <vt:lpstr>Art der Exception</vt:lpstr>
      <vt:lpstr>Index / OutOfBounds / Exception</vt:lpstr>
      <vt:lpstr>PowerPoint-Präsentation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Christopher Werk</dc:creator>
  <cp:lastModifiedBy>Christopher Werk</cp:lastModifiedBy>
  <cp:revision>3</cp:revision>
  <dcterms:created xsi:type="dcterms:W3CDTF">2024-12-03T20:17:51Z</dcterms:created>
  <dcterms:modified xsi:type="dcterms:W3CDTF">2024-12-05T21:45:43Z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0x01010019D9DA68D7B05840948CD1462555439B</vt:lpwstr>
  </property>
</Properties>
</file>